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7" r:id="rId6"/>
    <p:sldId id="305" r:id="rId7"/>
    <p:sldId id="302" r:id="rId8"/>
    <p:sldId id="334" r:id="rId9"/>
    <p:sldId id="304" r:id="rId10"/>
    <p:sldId id="306" r:id="rId11"/>
    <p:sldId id="307" r:id="rId12"/>
    <p:sldId id="308" r:id="rId13"/>
    <p:sldId id="309" r:id="rId14"/>
    <p:sldId id="311" r:id="rId15"/>
    <p:sldId id="310" r:id="rId16"/>
    <p:sldId id="314" r:id="rId17"/>
    <p:sldId id="315" r:id="rId18"/>
    <p:sldId id="317" r:id="rId19"/>
    <p:sldId id="312" r:id="rId20"/>
    <p:sldId id="313" r:id="rId21"/>
    <p:sldId id="279" r:id="rId22"/>
    <p:sldId id="281" r:id="rId23"/>
    <p:sldId id="323" r:id="rId24"/>
    <p:sldId id="318" r:id="rId25"/>
    <p:sldId id="319" r:id="rId26"/>
    <p:sldId id="321" r:id="rId27"/>
    <p:sldId id="320" r:id="rId28"/>
    <p:sldId id="322" r:id="rId29"/>
    <p:sldId id="324" r:id="rId30"/>
    <p:sldId id="325" r:id="rId31"/>
    <p:sldId id="326" r:id="rId32"/>
    <p:sldId id="327" r:id="rId33"/>
    <p:sldId id="271" r:id="rId34"/>
    <p:sldId id="272" r:id="rId35"/>
    <p:sldId id="273" r:id="rId36"/>
    <p:sldId id="274" r:id="rId37"/>
    <p:sldId id="275" r:id="rId38"/>
    <p:sldId id="328" r:id="rId39"/>
    <p:sldId id="260" r:id="rId40"/>
    <p:sldId id="282" r:id="rId41"/>
    <p:sldId id="283" r:id="rId42"/>
    <p:sldId id="332" r:id="rId43"/>
    <p:sldId id="285" r:id="rId44"/>
    <p:sldId id="286" r:id="rId45"/>
    <p:sldId id="288" r:id="rId46"/>
    <p:sldId id="287" r:id="rId47"/>
    <p:sldId id="289" r:id="rId48"/>
    <p:sldId id="290" r:id="rId49"/>
    <p:sldId id="291" r:id="rId50"/>
    <p:sldId id="292" r:id="rId51"/>
    <p:sldId id="329" r:id="rId52"/>
    <p:sldId id="297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01" r:id="rId61"/>
    <p:sldId id="335" r:id="rId62"/>
    <p:sldId id="269" r:id="rId63"/>
    <p:sldId id="270" r:id="rId64"/>
    <p:sldId id="33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el J" initials="IJ" lastIdx="2" clrIdx="0">
    <p:extLst>
      <p:ext uri="{19B8F6BF-5375-455C-9EA6-DF929625EA0E}">
        <p15:presenceInfo xmlns:p15="http://schemas.microsoft.com/office/powerpoint/2012/main" userId="ae62337eefbb2b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5" autoAdjust="0"/>
    <p:restoredTop sz="94660"/>
  </p:normalViewPr>
  <p:slideViewPr>
    <p:cSldViewPr>
      <p:cViewPr varScale="1">
        <p:scale>
          <a:sx n="87" d="100"/>
          <a:sy n="87" d="100"/>
        </p:scale>
        <p:origin x="189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muel\Downloads\Timelin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muel\Desktop\Ordered%20P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Server Benchmark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Apache</c:v>
                </c:pt>
                <c:pt idx="1">
                  <c:v>Open LiteSpeed</c:v>
                </c:pt>
                <c:pt idx="2">
                  <c:v>Nginx</c:v>
                </c:pt>
                <c:pt idx="3">
                  <c:v>Node.js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42.4</c:v>
                </c:pt>
                <c:pt idx="1">
                  <c:v>47.1</c:v>
                </c:pt>
                <c:pt idx="2">
                  <c:v>25.3</c:v>
                </c:pt>
                <c:pt idx="3">
                  <c:v>12.1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3763224"/>
        <c:axId val="293765576"/>
      </c:barChart>
      <c:catAx>
        <c:axId val="29376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65576"/>
        <c:crosses val="autoZero"/>
        <c:auto val="1"/>
        <c:lblAlgn val="ctr"/>
        <c:lblOffset val="100"/>
        <c:noMultiLvlLbl val="0"/>
      </c:catAx>
      <c:valAx>
        <c:axId val="29376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RAM (megs.)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6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'[Timeline.xlsx]Project Timeline'!$D$19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2346319353737729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1949012184422629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1949012184422629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1.8656660356759235E-16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6097854822998"/>
                      <c:h val="4.783168233003131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noAutofit/>
              </a:bodyPr>
              <a:lstStyle/>
              <a:p>
                <a:pPr>
                  <a:defRPr sz="900" cap="all" spc="1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percentage"/>
            <c:noEndCap val="0"/>
            <c:val val="100"/>
            <c:spPr>
              <a:ln>
                <a:solidFill>
                  <a:schemeClr val="bg1">
                    <a:lumMod val="75000"/>
                  </a:schemeClr>
                </a:solidFill>
              </a:ln>
            </c:spPr>
          </c:errBars>
          <c:cat>
            <c:strRef>
              <c:f>'[Timeline.xlsx]Project Timeline'!$C$20:$C$35</c:f>
              <c:strCache>
                <c:ptCount val="8"/>
                <c:pt idx="0">
                  <c:v>Pickup Parts</c:v>
                </c:pt>
                <c:pt idx="1">
                  <c:v>Software Integration</c:v>
                </c:pt>
                <c:pt idx="2">
                  <c:v>Hardware Unit Testing</c:v>
                </c:pt>
                <c:pt idx="3">
                  <c:v>Order Motor Controller PCB</c:v>
                </c:pt>
                <c:pt idx="4">
                  <c:v>Order Power PCB</c:v>
                </c:pt>
                <c:pt idx="5">
                  <c:v>Prototype</c:v>
                </c:pt>
                <c:pt idx="6">
                  <c:v>Integration Testing</c:v>
                </c:pt>
                <c:pt idx="7">
                  <c:v>Completed Project</c:v>
                </c:pt>
              </c:strCache>
            </c:strRef>
          </c:cat>
          <c:val>
            <c:numRef>
              <c:f>'[Timeline.xlsx]Project Timeline'!$D$20:$D$35</c:f>
              <c:numCache>
                <c:formatCode>General</c:formatCode>
                <c:ptCount val="16"/>
                <c:pt idx="0">
                  <c:v>-10</c:v>
                </c:pt>
                <c:pt idx="1">
                  <c:v>10</c:v>
                </c:pt>
                <c:pt idx="2">
                  <c:v>20</c:v>
                </c:pt>
                <c:pt idx="3">
                  <c:v>-10</c:v>
                </c:pt>
                <c:pt idx="4">
                  <c:v>-10</c:v>
                </c:pt>
                <c:pt idx="5">
                  <c:v>10</c:v>
                </c:pt>
                <c:pt idx="6">
                  <c:v>20</c:v>
                </c:pt>
                <c:pt idx="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758912"/>
        <c:axId val="293759304"/>
      </c:barChart>
      <c:lineChart>
        <c:grouping val="standard"/>
        <c:varyColors val="0"/>
        <c:ser>
          <c:idx val="0"/>
          <c:order val="0"/>
          <c:tx>
            <c:strRef>
              <c:f>'[Timeline.xlsx]Project Timeline'!$B$19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chemeClr val="accent2">
                  <a:lumMod val="40000"/>
                  <a:lumOff val="60000"/>
                </a:schemeClr>
              </a:solidFill>
              <a:ln w="60325">
                <a:solidFill>
                  <a:schemeClr val="accent2"/>
                </a:solidFill>
              </a:ln>
            </c:spPr>
          </c:marker>
          <c:dPt>
            <c:idx val="7"/>
            <c:bubble3D val="0"/>
          </c:dPt>
          <c:errBars>
            <c:errDir val="y"/>
            <c:errBarType val="both"/>
            <c:errValType val="percentage"/>
            <c:noEndCap val="0"/>
            <c:val val="5"/>
          </c:errBars>
          <c:cat>
            <c:numRef>
              <c:f>'[Timeline.xlsx]Project Timeline'!$B$20:$B$35</c:f>
              <c:numCache>
                <c:formatCode>m/d/yyyy</c:formatCode>
                <c:ptCount val="16"/>
                <c:pt idx="0">
                  <c:v>41776</c:v>
                </c:pt>
                <c:pt idx="1">
                  <c:v>41791</c:v>
                </c:pt>
                <c:pt idx="2">
                  <c:v>41793</c:v>
                </c:pt>
                <c:pt idx="3">
                  <c:v>41795</c:v>
                </c:pt>
                <c:pt idx="4">
                  <c:v>41809</c:v>
                </c:pt>
                <c:pt idx="5">
                  <c:v>41814</c:v>
                </c:pt>
                <c:pt idx="6">
                  <c:v>41821</c:v>
                </c:pt>
                <c:pt idx="7">
                  <c:v>41845</c:v>
                </c:pt>
              </c:numCache>
            </c:numRef>
          </c:cat>
          <c:val>
            <c:numRef>
              <c:f>'[Timeline.xlsx]Project Timeline'!$E$20:$E$35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765184"/>
        <c:axId val="293763616"/>
      </c:lineChart>
      <c:dateAx>
        <c:axId val="293765184"/>
        <c:scaling>
          <c:orientation val="minMax"/>
          <c:max val="41853"/>
        </c:scaling>
        <c:delete val="0"/>
        <c:axPos val="b"/>
        <c:numFmt formatCode="[$-409]d\ mmm;@" sourceLinked="0"/>
        <c:majorTickMark val="cross"/>
        <c:minorTickMark val="in"/>
        <c:tickLblPos val="nextTo"/>
        <c:spPr>
          <a:noFill/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>
              <a:defRPr sz="800" b="1">
                <a:solidFill>
                  <a:schemeClr val="bg1">
                    <a:lumMod val="65000"/>
                  </a:schemeClr>
                </a:solidFill>
                <a:latin typeface="+mn-lt"/>
              </a:defRPr>
            </a:pPr>
            <a:endParaRPr lang="en-US"/>
          </a:p>
        </c:txPr>
        <c:crossAx val="293763616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29376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3765184"/>
        <c:crosses val="autoZero"/>
        <c:crossBetween val="midCat"/>
      </c:valAx>
      <c:valAx>
        <c:axId val="2937593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3758912"/>
        <c:crosses val="max"/>
        <c:crossBetween val="between"/>
      </c:valAx>
      <c:catAx>
        <c:axId val="293758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3759304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'[Ordered Parts.xlsx]Sheet2'!$C$16:$C$17</c:f>
              <c:strCache>
                <c:ptCount val="2"/>
                <c:pt idx="0">
                  <c:v>Total</c:v>
                </c:pt>
                <c:pt idx="1">
                  <c:v>Left</c:v>
                </c:pt>
              </c:strCache>
            </c:strRef>
          </c:cat>
          <c:val>
            <c:numRef>
              <c:f>'[Ordered Parts.xlsx]Sheet2'!$D$16:$D$17</c:f>
              <c:numCache>
                <c:formatCode>"$"#,##0.00</c:formatCode>
                <c:ptCount val="2"/>
                <c:pt idx="0">
                  <c:v>464.72</c:v>
                </c:pt>
                <c:pt idx="1">
                  <c:v>160.64999999999998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Subsystem</a:t>
            </a:r>
            <a:r>
              <a:rPr lang="en-US" baseline="0" dirty="0" smtClean="0"/>
              <a:t> Completion Status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Server</c:v>
                </c:pt>
                <c:pt idx="1">
                  <c:v>Mobile App</c:v>
                </c:pt>
                <c:pt idx="2">
                  <c:v>OpenCV</c:v>
                </c:pt>
                <c:pt idx="3">
                  <c:v>Motor Controller</c:v>
                </c:pt>
                <c:pt idx="4">
                  <c:v>Power</c:v>
                </c:pt>
                <c:pt idx="5">
                  <c:v>Integration</c:v>
                </c:pt>
                <c:pt idx="6">
                  <c:v>Research</c:v>
                </c:pt>
                <c:pt idx="7">
                  <c:v>Prototype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Server</c:v>
                </c:pt>
                <c:pt idx="1">
                  <c:v>Mobile App</c:v>
                </c:pt>
                <c:pt idx="2">
                  <c:v>OpenCV</c:v>
                </c:pt>
                <c:pt idx="3">
                  <c:v>Motor Controller</c:v>
                </c:pt>
                <c:pt idx="4">
                  <c:v>Power</c:v>
                </c:pt>
                <c:pt idx="5">
                  <c:v>Integration</c:v>
                </c:pt>
                <c:pt idx="6">
                  <c:v>Research</c:v>
                </c:pt>
                <c:pt idx="7">
                  <c:v>Prototype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90</c:v>
                </c:pt>
                <c:pt idx="1">
                  <c:v>90</c:v>
                </c:pt>
                <c:pt idx="2">
                  <c:v>70</c:v>
                </c:pt>
                <c:pt idx="3">
                  <c:v>35</c:v>
                </c:pt>
                <c:pt idx="4">
                  <c:v>50</c:v>
                </c:pt>
                <c:pt idx="5">
                  <c:v>30</c:v>
                </c:pt>
                <c:pt idx="6">
                  <c:v>90</c:v>
                </c:pt>
                <c:pt idx="7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Server</c:v>
                </c:pt>
                <c:pt idx="1">
                  <c:v>Mobile App</c:v>
                </c:pt>
                <c:pt idx="2">
                  <c:v>OpenCV</c:v>
                </c:pt>
                <c:pt idx="3">
                  <c:v>Motor Controller</c:v>
                </c:pt>
                <c:pt idx="4">
                  <c:v>Power</c:v>
                </c:pt>
                <c:pt idx="5">
                  <c:v>Integration</c:v>
                </c:pt>
                <c:pt idx="6">
                  <c:v>Research</c:v>
                </c:pt>
                <c:pt idx="7">
                  <c:v>Prototype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3757736"/>
        <c:axId val="293757344"/>
      </c:barChart>
      <c:catAx>
        <c:axId val="293757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57344"/>
        <c:crosses val="autoZero"/>
        <c:auto val="1"/>
        <c:lblAlgn val="ctr"/>
        <c:lblOffset val="100"/>
        <c:noMultiLvlLbl val="0"/>
      </c:catAx>
      <c:valAx>
        <c:axId val="29375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5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197F7-EDC9-41ED-94A5-F4B8F67DF4A8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D467-4CF7-4927-80B8-6EBC91B8C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with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D8A9-2DFF-4168-8642-27761E1D8D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3D467-4CF7-4927-80B8-6EBC91B8C1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D8A9-2DFF-4168-8642-27761E1D8D1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D8A9-2DFF-4168-8642-27761E1D8D1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2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3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4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568218-FB6D-43C2-8CF3-5C6D5B1CE33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A6680F-B482-429A-A7DB-67DCDCE1EF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5638800" cy="3698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GROUP #4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Chris Carmichael</a:t>
            </a:r>
            <a:br>
              <a:rPr lang="en-US" sz="2000" dirty="0" smtClean="0"/>
            </a:br>
            <a:r>
              <a:rPr lang="en-US" sz="2000" dirty="0" smtClean="0"/>
              <a:t>  Ismael Rivera </a:t>
            </a:r>
            <a:br>
              <a:rPr lang="en-US" sz="2000" dirty="0" smtClean="0"/>
            </a:br>
            <a:r>
              <a:rPr lang="en-US" sz="2000" dirty="0" smtClean="0"/>
              <a:t>  Journey Sumlar</a:t>
            </a:r>
            <a:br>
              <a:rPr lang="en-US" sz="2000" dirty="0" smtClean="0"/>
            </a:br>
            <a:r>
              <a:rPr lang="en-US" sz="2000" dirty="0" smtClean="0"/>
              <a:t>  Warayut Techarut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T-100 WATCHDOG</a:t>
            </a:r>
          </a:p>
        </p:txBody>
      </p:sp>
    </p:spTree>
    <p:extLst>
      <p:ext uri="{BB962C8B-B14F-4D97-AF65-F5344CB8AC3E}">
        <p14:creationId xmlns:p14="http://schemas.microsoft.com/office/powerpoint/2010/main" val="18298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1" y="1766276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37460"/>
              </p:ext>
            </p:extLst>
          </p:nvPr>
        </p:nvGraphicFramePr>
        <p:xfrm>
          <a:off x="822960" y="2819400"/>
          <a:ext cx="4130676" cy="32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38"/>
                <a:gridCol w="2065338"/>
              </a:tblGrid>
              <a:tr h="316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</a:tr>
              <a:tr h="568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Working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 5</a:t>
                      </a:r>
                      <a:r>
                        <a:rPr lang="en-US" baseline="0" dirty="0" smtClean="0"/>
                        <a:t> v</a:t>
                      </a:r>
                    </a:p>
                  </a:txBody>
                  <a:tcPr/>
                </a:tc>
              </a:tr>
              <a:tr h="568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mA</a:t>
                      </a:r>
                      <a:endParaRPr lang="en-US" dirty="0"/>
                    </a:p>
                  </a:txBody>
                  <a:tcPr/>
                </a:tc>
              </a:tr>
              <a:tr h="568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Hz</a:t>
                      </a:r>
                      <a:endParaRPr lang="en-US" dirty="0"/>
                    </a:p>
                  </a:txBody>
                  <a:tcPr/>
                </a:tc>
              </a:tr>
              <a:tr h="568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m</a:t>
                      </a:r>
                      <a:endParaRPr lang="en-US" dirty="0"/>
                    </a:p>
                  </a:txBody>
                  <a:tcPr/>
                </a:tc>
              </a:tr>
              <a:tr h="568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encrypted-tbn3.gstatic.com/images?q=tbn:ANd9GcT7wJoMQciqeFUW6GeAFCS083YIemIVKyNNYgyN1k57axZwg7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564228" cy="27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60" y="243840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 - SR04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24600" y="2286000"/>
            <a:ext cx="2514600" cy="1295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00866">
            <a:off x="7143979" y="2623066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065541" y="4323310"/>
            <a:ext cx="773659" cy="9857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8300318">
            <a:off x="8085525" y="4780018"/>
            <a:ext cx="88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Avoidance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37361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Avoidance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83894"/>
            <a:ext cx="5057775" cy="43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7361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Edimax EW-7811Un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IEEE 802.11b/g/n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Compatible with Linux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Internal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WEP/WPA/WPA2/WPS Compatible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1026" name="Picture 2" descr="http://www.edimax.com/images/Image/productimage/wireless/217x205/EW-7811Un_217X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20669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15000" y="3657600"/>
            <a:ext cx="0" cy="3952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36755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7.1 mm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3124200"/>
            <a:ext cx="685800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94" y="2884429"/>
            <a:ext cx="106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14.9 mm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42294" y="3910012"/>
            <a:ext cx="811031" cy="589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0919" y="4151227"/>
            <a:ext cx="106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18.5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- OpenCV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7361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- 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Detect movement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Recognize and track a moving person</a:t>
            </a:r>
          </a:p>
          <a:p>
            <a:r>
              <a:rPr lang="en-US" dirty="0"/>
              <a:t>OpenCV 2.4.2</a:t>
            </a:r>
          </a:p>
          <a:p>
            <a:pPr lvl="1"/>
            <a:r>
              <a:rPr lang="en-US" dirty="0"/>
              <a:t>Optimized computer vision functions and algorithms</a:t>
            </a:r>
          </a:p>
          <a:p>
            <a:pPr lvl="1"/>
            <a:r>
              <a:rPr lang="en-US" dirty="0"/>
              <a:t>Built-in Object Detection and Tracking functions</a:t>
            </a:r>
          </a:p>
          <a:p>
            <a:pPr lvl="1"/>
            <a:r>
              <a:rPr lang="en-US" dirty="0"/>
              <a:t>ARM Support</a:t>
            </a:r>
          </a:p>
          <a:p>
            <a:pPr lvl="1"/>
            <a:r>
              <a:rPr lang="en-US" dirty="0"/>
              <a:t>Performance varies on functions being utilized.</a:t>
            </a:r>
          </a:p>
          <a:p>
            <a:r>
              <a:rPr lang="en-US" dirty="0"/>
              <a:t>Motion</a:t>
            </a:r>
          </a:p>
          <a:p>
            <a:pPr lvl="1"/>
            <a:r>
              <a:rPr lang="en-US" dirty="0"/>
              <a:t>Detect any movement</a:t>
            </a:r>
          </a:p>
          <a:p>
            <a:pPr lvl="1"/>
            <a:r>
              <a:rPr lang="en-US" dirty="0"/>
              <a:t>Works together with OpenCV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Computer Vision State Diagram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1200"/>
            <a:ext cx="298233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&amp; Streaming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97" y="1737361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Autonomous Vehicle</a:t>
            </a:r>
            <a:endParaRPr lang="en-US" dirty="0" smtClean="0"/>
          </a:p>
          <a:p>
            <a:pPr lvl="1"/>
            <a:r>
              <a:rPr lang="en-US" dirty="0" smtClean="0"/>
              <a:t>System Integration</a:t>
            </a:r>
          </a:p>
          <a:p>
            <a:pPr lvl="1"/>
            <a:r>
              <a:rPr lang="en-US" dirty="0" smtClean="0"/>
              <a:t>Motor Control</a:t>
            </a:r>
          </a:p>
          <a:p>
            <a:pPr lvl="1"/>
            <a:r>
              <a:rPr lang="en-US" dirty="0" smtClean="0"/>
              <a:t>Computer Vision</a:t>
            </a:r>
          </a:p>
          <a:p>
            <a:pPr lvl="1"/>
            <a:r>
              <a:rPr lang="en-US" dirty="0" smtClean="0"/>
              <a:t>Wireless Communication</a:t>
            </a:r>
          </a:p>
          <a:p>
            <a:pPr lvl="1"/>
            <a:r>
              <a:rPr lang="en-US" dirty="0" smtClean="0"/>
              <a:t>Power Control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4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&amp;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434841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Node.js</a:t>
            </a:r>
          </a:p>
          <a:p>
            <a:pPr lvl="1"/>
            <a:r>
              <a:rPr lang="en-US" dirty="0" smtClean="0"/>
              <a:t>Enable internet HTTP communication</a:t>
            </a:r>
          </a:p>
          <a:p>
            <a:pPr lvl="1"/>
            <a:r>
              <a:rPr lang="en-US" dirty="0" smtClean="0"/>
              <a:t>Web GUI (Optional)</a:t>
            </a:r>
          </a:p>
          <a:p>
            <a:pPr lvl="1"/>
            <a:r>
              <a:rPr lang="en-US" dirty="0" smtClean="0"/>
              <a:t>Lightweight on resources under load</a:t>
            </a:r>
          </a:p>
          <a:p>
            <a:r>
              <a:rPr lang="en-US" dirty="0"/>
              <a:t>TCP (Transmission Control </a:t>
            </a:r>
            <a:r>
              <a:rPr lang="en-US" dirty="0" smtClean="0"/>
              <a:t>Protocol)</a:t>
            </a:r>
          </a:p>
          <a:p>
            <a:pPr lvl="1"/>
            <a:r>
              <a:rPr lang="en-US" dirty="0" smtClean="0"/>
              <a:t>JAVA Implementation (Android Compatible)</a:t>
            </a:r>
          </a:p>
          <a:p>
            <a:pPr lvl="1"/>
            <a:r>
              <a:rPr lang="en-US" dirty="0" smtClean="0"/>
              <a:t>Always listening for incoming commands from mobile phone</a:t>
            </a:r>
          </a:p>
          <a:p>
            <a:pPr lvl="1"/>
            <a:r>
              <a:rPr lang="en-US" dirty="0" smtClean="0"/>
              <a:t>Very lightweight on resources</a:t>
            </a:r>
          </a:p>
          <a:p>
            <a:pPr lvl="1"/>
            <a:r>
              <a:rPr lang="en-US" dirty="0" smtClean="0"/>
              <a:t>Port specific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822617"/>
              </p:ext>
            </p:extLst>
          </p:nvPr>
        </p:nvGraphicFramePr>
        <p:xfrm>
          <a:off x="5174343" y="2057400"/>
          <a:ext cx="3733800" cy="251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/>
              <a:t>&amp;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MJPEG Streamer</a:t>
            </a:r>
          </a:p>
          <a:p>
            <a:pPr lvl="1"/>
            <a:r>
              <a:rPr lang="en-US" dirty="0" smtClean="0"/>
              <a:t>Streams images from a folder over the internet</a:t>
            </a:r>
          </a:p>
          <a:p>
            <a:pPr lvl="1"/>
            <a:r>
              <a:rPr lang="en-US" dirty="0" smtClean="0"/>
              <a:t>Stream and Snapshot functions available</a:t>
            </a:r>
          </a:p>
          <a:p>
            <a:pPr lvl="1"/>
            <a:r>
              <a:rPr lang="en-US" dirty="0" smtClean="0"/>
              <a:t>Android compatible stream</a:t>
            </a:r>
          </a:p>
          <a:p>
            <a:pPr lvl="1"/>
            <a:r>
              <a:rPr lang="en-US" dirty="0" smtClean="0"/>
              <a:t>Low Resource</a:t>
            </a:r>
          </a:p>
        </p:txBody>
      </p:sp>
    </p:spTree>
    <p:extLst>
      <p:ext uri="{BB962C8B-B14F-4D97-AF65-F5344CB8AC3E}">
        <p14:creationId xmlns:p14="http://schemas.microsoft.com/office/powerpoint/2010/main" val="35246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State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65" y="1839190"/>
            <a:ext cx="2187002" cy="3995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Forwarding not possible at UCF</a:t>
            </a:r>
          </a:p>
          <a:p>
            <a:pPr lvl="1"/>
            <a:r>
              <a:rPr lang="en-US" dirty="0" smtClean="0"/>
              <a:t>Solution – Use No-IP for Dynamic IP. Overwrite client rule to utilize Local IP instead of External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44618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26469"/>
            <a:ext cx="3886200" cy="3263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Logitech - HD Webcam C270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USB 2.0 Connectivity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Linux Compatible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Multiple picture/video resolutions available</a:t>
            </a:r>
            <a:endParaRPr lang="en-US" dirty="0"/>
          </a:p>
        </p:txBody>
      </p:sp>
      <p:pic>
        <p:nvPicPr>
          <p:cNvPr id="6" name="Picture 2" descr="Logitech - HD Webcam C270 - Black - Larger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397919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900737" y="2226469"/>
            <a:ext cx="215741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2237" y="1985962"/>
            <a:ext cx="11858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8.3 cm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72100" y="2543175"/>
            <a:ext cx="0" cy="245506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13492" y="3581221"/>
            <a:ext cx="9800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5 - 15 cm</a:t>
            </a:r>
          </a:p>
        </p:txBody>
      </p:sp>
    </p:spTree>
    <p:extLst>
      <p:ext uri="{BB962C8B-B14F-4D97-AF65-F5344CB8AC3E}">
        <p14:creationId xmlns:p14="http://schemas.microsoft.com/office/powerpoint/2010/main" val="21000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Camera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98" y="1737360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DRS Tamarisk 320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Automatic Image Calibration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320 x 240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40</a:t>
            </a:r>
            <a:r>
              <a:rPr lang="en-US" dirty="0"/>
              <a:t>°</a:t>
            </a:r>
            <a:r>
              <a:rPr lang="en-US" dirty="0" smtClean="0"/>
              <a:t> </a:t>
            </a:r>
            <a:r>
              <a:rPr lang="en-US" dirty="0"/>
              <a:t>Field of View (FOV)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Power (&lt; 1.0 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Shock/Vibration Resistant</a:t>
            </a:r>
          </a:p>
          <a:p>
            <a:endParaRPr lang="en-US" dirty="0"/>
          </a:p>
        </p:txBody>
      </p:sp>
      <p:pic>
        <p:nvPicPr>
          <p:cNvPr id="4" name="Picture 2" descr="http://www.drsinfrared.com/portals/0/Images/img-t320-01-large_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50" y="2236751"/>
            <a:ext cx="1906699" cy="19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86" y="4419600"/>
            <a:ext cx="4685714" cy="1378571"/>
          </a:xfrm>
          <a:prstGeom prst="rect">
            <a:avLst/>
          </a:prstGeom>
        </p:spPr>
      </p:pic>
      <p:pic>
        <p:nvPicPr>
          <p:cNvPr id="1026" name="Picture 2" descr="http://www.drsinfrared.com/Portals/0/Images/dr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8" y="4800600"/>
            <a:ext cx="26574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650746" y="2596423"/>
            <a:ext cx="0" cy="1066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39639" y="2919179"/>
            <a:ext cx="94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mm.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86003" y="2222325"/>
            <a:ext cx="953350" cy="2878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91177" y="1946176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mm.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Video Input</a:t>
            </a:r>
          </a:p>
          <a:p>
            <a:pPr lvl="1"/>
            <a:r>
              <a:rPr lang="en-US" dirty="0" smtClean="0"/>
              <a:t>Solutions:</a:t>
            </a:r>
          </a:p>
          <a:p>
            <a:pPr lvl="2"/>
            <a:r>
              <a:rPr lang="en-US" dirty="0" smtClean="0"/>
              <a:t>DRS BlackBox – requires a computer/laptop with special serial card and cable. Not compatible with our current setup.</a:t>
            </a:r>
          </a:p>
          <a:p>
            <a:pPr lvl="2"/>
            <a:r>
              <a:rPr lang="en-US" dirty="0" smtClean="0"/>
              <a:t>Analog-to-USB frame grabber – convert the analog input to USB.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Analog-to-USB Frame Grabber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66739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Fully Autonomous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 Detection within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Wireless Communication Capable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Utilize </a:t>
            </a:r>
            <a:r>
              <a:rPr lang="en-US" sz="2000" dirty="0"/>
              <a:t>Thermal Camera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Analog-to-USB Frame Grabber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5044441" cy="4023360"/>
          </a:xfrm>
        </p:spPr>
        <p:txBody>
          <a:bodyPr/>
          <a:lstStyle/>
          <a:p>
            <a:r>
              <a:rPr lang="en-US" dirty="0" smtClean="0"/>
              <a:t>Sabrent USB-AVCPT</a:t>
            </a:r>
          </a:p>
          <a:p>
            <a:pPr lvl="1"/>
            <a:r>
              <a:rPr lang="en-US" dirty="0" smtClean="0"/>
              <a:t>Converts Analog to USB</a:t>
            </a:r>
          </a:p>
          <a:p>
            <a:pPr lvl="1"/>
            <a:r>
              <a:rPr lang="en-US" dirty="0" smtClean="0"/>
              <a:t>Compatible with the Thermal Camera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Picture quality is not affected</a:t>
            </a:r>
          </a:p>
          <a:p>
            <a:pPr lvl="1"/>
            <a:r>
              <a:rPr lang="en-US" dirty="0" smtClean="0"/>
              <a:t>Size: 7 L x 1.2 W </a:t>
            </a:r>
            <a:r>
              <a:rPr lang="en-US" dirty="0"/>
              <a:t>inches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 descr="http://images.highspeedbackbone.net/skuimages/large/M501-1326_chiclet01_gfv_mn_3504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Compatibility Issues - Linux recognizes device but picture is black with green lines at the bottom.</a:t>
            </a:r>
          </a:p>
          <a:p>
            <a:pPr lvl="1"/>
            <a:r>
              <a:rPr lang="en-US" dirty="0" smtClean="0"/>
              <a:t>Solution- multiple beta drivers on GitHub, currently testing them.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37361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 Android 4.0 and newer versions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SQLite Database to store user credentials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Control vehicle remotely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View a live video feed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snapshot on the device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Ability to call 9-1-1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92" y="1752600"/>
            <a:ext cx="2807208" cy="47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Mobile Application State Diagram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6374092" cy="40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Registration Section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 user to register a username/password combination.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cell phone for SMS and MMS alerts.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Supports: AT&amp;T, Sprint, T-Mobile, Verizon, MetroPCS, Boost Mobile, Straight Talk.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email for email alerts.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Send SMS, MMS, and Email address to external server via PHP Post method.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37360"/>
            <a:ext cx="2804160" cy="47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Login Section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Allows user to register/login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authorized users will have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Performs an Internet Check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92" y="1752600"/>
            <a:ext cx="2807208" cy="47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Control Section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View live video feed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Control robot with virtual joystick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Store snapshot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Call 9-1-1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92" y="1752600"/>
            <a:ext cx="2807208" cy="47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Motor Controller, Motors, &amp; Wheels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8279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Mecanum Wheels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5278"/>
            <a:ext cx="4762500" cy="437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17690"/>
            <a:ext cx="241224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693699"/>
              </p:ext>
            </p:extLst>
          </p:nvPr>
        </p:nvGraphicFramePr>
        <p:xfrm>
          <a:off x="822325" y="1846263"/>
          <a:ext cx="7543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11” x 6”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Battery</a:t>
                      </a:r>
                      <a:r>
                        <a:rPr lang="en-US" baseline="0" dirty="0" smtClean="0"/>
                        <a:t>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Recharge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8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Mecanum Wheels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5025613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77113" cy="343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0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Mecanum Wheels</a:t>
            </a:r>
            <a:endParaRPr lang="en-US" dirty="0"/>
          </a:p>
        </p:txBody>
      </p:sp>
      <p:pic>
        <p:nvPicPr>
          <p:cNvPr id="2050" name="Picture 2" descr="Mecanum Wheel 4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canum Wheel 4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40144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1845734"/>
            <a:ext cx="382524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Vex Robotics Mecanum Wheels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Affordability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 $59.99 4 pack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Diameter: 4 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Thickness: 2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2959" y="1845734"/>
            <a:ext cx="349996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Perforated Aluminum – Lightweight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pounds with wheels included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Easily Adjustable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4800" y="1875304"/>
            <a:ext cx="5638800" cy="3714750"/>
            <a:chOff x="2590800" y="2133600"/>
            <a:chExt cx="5638800" cy="3714750"/>
          </a:xfrm>
        </p:grpSpPr>
        <p:pic>
          <p:nvPicPr>
            <p:cNvPr id="5122" name="Picture 2" descr="C:\Users\Carmichael\Downloads\20140527_17335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133600"/>
              <a:ext cx="4953000" cy="3714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3886200" y="2807732"/>
              <a:ext cx="2819400" cy="8786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927979" y="2438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in.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7010400" y="3048000"/>
              <a:ext cx="76200" cy="19812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10400" y="3505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 in.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0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02660"/>
            <a:ext cx="1930400" cy="196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8217" y="48006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VEX 2-Wire motor 393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71023"/>
              </p:ext>
            </p:extLst>
          </p:nvPr>
        </p:nvGraphicFramePr>
        <p:xfrm>
          <a:off x="3733800" y="2209798"/>
          <a:ext cx="4419601" cy="3080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1219200"/>
                <a:gridCol w="1012225"/>
                <a:gridCol w="1045176"/>
              </a:tblGrid>
              <a:tr h="964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VEX 2-Wire motor 393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Requirements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Specs-Low Speed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Specs- High speed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$20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$14.99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$14.99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RPM’s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Torque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1.67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1.04 Nm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 .5 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.2 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.2 lbs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Stall current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4.8A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measured at 7.2 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34.56 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34.56 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092579" y="3048000"/>
            <a:ext cx="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383" y="3276600"/>
            <a:ext cx="6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in.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flipH="1" flipV="1">
            <a:off x="1244979" y="4114800"/>
            <a:ext cx="787021" cy="4483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969" y="4302030"/>
            <a:ext cx="9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in.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780" y="4302030"/>
            <a:ext cx="558420" cy="314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71768" y="4470299"/>
            <a:ext cx="9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604" y="1846263"/>
            <a:ext cx="6263241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3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Bridge Components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74110"/>
              </p:ext>
            </p:extLst>
          </p:nvPr>
        </p:nvGraphicFramePr>
        <p:xfrm>
          <a:off x="990600" y="2590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IRF 9530 P-Channel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IRF 530 N-Channel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BC547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Vds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Vds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 V</a:t>
                      </a:r>
                      <a:r>
                        <a:rPr lang="en-US" baseline="0" dirty="0" smtClean="0"/>
                        <a:t> Breakdown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 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0.20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4850973"/>
            <a:ext cx="358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K OHM Current Limiting Resistors</a:t>
            </a:r>
            <a:endParaRPr lang="en-US" dirty="0"/>
          </a:p>
        </p:txBody>
      </p:sp>
      <p:pic>
        <p:nvPicPr>
          <p:cNvPr id="1026" name="Picture 2" descr="View IRF9530: Transistor P Channel Power Mosfet 100V 12A TO-220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RF530 - IRF530 N-Channel Mosfet Transis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6622"/>
            <a:ext cx="639976" cy="6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hashatech.com/48-133-large/npn-bc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76" y="1811222"/>
            <a:ext cx="731624" cy="7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088803"/>
              </p:ext>
            </p:extLst>
          </p:nvPr>
        </p:nvGraphicFramePr>
        <p:xfrm>
          <a:off x="914400" y="2286000"/>
          <a:ext cx="6926580" cy="262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645"/>
                <a:gridCol w="1731645"/>
                <a:gridCol w="1731645"/>
                <a:gridCol w="1731645"/>
              </a:tblGrid>
              <a:tr h="328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Component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How many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Price per unit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MSP430G2552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IRF9530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IRF530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BC547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Capacitor(100nF)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Resistor (10k)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Total: (without pcb)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44.32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Controller- PCB</a:t>
            </a:r>
            <a:endParaRPr lang="en-US" dirty="0"/>
          </a:p>
        </p:txBody>
      </p:sp>
      <p:pic>
        <p:nvPicPr>
          <p:cNvPr id="3074" name="Picture 2" descr="C:\Users\Carmichael\Desktop\Sr Design My Pages\P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981200"/>
            <a:ext cx="4256087" cy="38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82422"/>
              </p:ext>
            </p:extLst>
          </p:nvPr>
        </p:nvGraphicFramePr>
        <p:xfrm>
          <a:off x="914400" y="2034683"/>
          <a:ext cx="27432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3”x3”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Thick Traces for high current lines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layer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$33-</a:t>
                      </a:r>
                      <a:r>
                        <a:rPr lang="en-US" baseline="0" dirty="0" smtClean="0"/>
                        <a:t> 60 square inches</a:t>
                      </a:r>
                    </a:p>
                    <a:p>
                      <a:r>
                        <a:rPr lang="en-US" baseline="0" dirty="0" smtClean="0"/>
                        <a:t>4pcb.com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4098" name="Picture 2" descr="C:\Users\Carmichael\Desktop\Motor Controller Bread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82630"/>
              </p:ext>
            </p:extLst>
          </p:nvPr>
        </p:nvGraphicFramePr>
        <p:xfrm>
          <a:off x="1143000" y="1959735"/>
          <a:ext cx="25908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Signal  controls Motor Direction.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Analog</a:t>
                      </a:r>
                      <a:r>
                        <a:rPr lang="en-US" baseline="0" dirty="0" smtClean="0"/>
                        <a:t> signal from 0-3 V controls duty cycle of PWM from 0-100% in steps of 1.61%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3.6 A continuous through MOS-FET’s</a:t>
                      </a:r>
                      <a:r>
                        <a:rPr lang="en-US" baseline="0" dirty="0" smtClean="0"/>
                        <a:t> without noticeable heat production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7" y="1791790"/>
            <a:ext cx="7267126" cy="4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Heat Dissipation with </a:t>
            </a:r>
            <a:r>
              <a:rPr lang="en-US" dirty="0" smtClean="0"/>
              <a:t>PCB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Solution-Add a heat sink if we have heat dissipation issues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Capabilities of </a:t>
            </a:r>
            <a:r>
              <a:rPr lang="en-US" dirty="0" smtClean="0"/>
              <a:t>PCB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Solution – remake PCB utilizing thicker traces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Power Hub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968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USB Power Hub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Beagle Bone Black only has 1 USB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2.0 USB 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Input voltage is 3-5V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Constant power to each USB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Weight 8 oz.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ecx.images-amazon.com/images/I/316KDgNJE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772925"/>
            <a:ext cx="3702050" cy="21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713965" y="4047610"/>
            <a:ext cx="2702650" cy="7683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027337">
            <a:off x="5705869" y="4134537"/>
            <a:ext cx="7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in.</a:t>
            </a:r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0600" y="3131457"/>
            <a:ext cx="479968" cy="297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192295" y="3796620"/>
            <a:ext cx="10551" cy="5957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58968" y="44039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32185" y="390984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 in.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9239563">
            <a:off x="4584194" y="2777324"/>
            <a:ext cx="95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 &amp; Battery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97" y="1748378"/>
            <a:ext cx="6521725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6604"/>
            <a:ext cx="8001000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Single Power Supply or Multi Power Supply?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6461760" cy="358309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Single power supply to power all components</a:t>
            </a:r>
            <a:endParaRPr lang="en-US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Battery </a:t>
            </a:r>
            <a:r>
              <a:rPr lang="en-US" sz="2000" dirty="0"/>
              <a:t>Characteristics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High discharge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No/low Memory Effect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Light Weight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High Capacity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Price Effective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 High Nominal Voltage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3703320" cy="4023359"/>
          </a:xfrm>
        </p:spPr>
        <p:txBody>
          <a:bodyPr/>
          <a:lstStyle/>
          <a:p>
            <a:r>
              <a:rPr lang="en-US" dirty="0" smtClean="0"/>
              <a:t>Top three candidates for batteries</a:t>
            </a:r>
          </a:p>
          <a:p>
            <a:r>
              <a:rPr lang="en-US" dirty="0" smtClean="0"/>
              <a:t>Most important aspects are Capacity, Discharge Rate, and Voltage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45902"/>
              </p:ext>
            </p:extLst>
          </p:nvPr>
        </p:nvGraphicFramePr>
        <p:xfrm>
          <a:off x="6626950" y="2385055"/>
          <a:ext cx="824739" cy="3253745"/>
        </p:xfrm>
        <a:graphic>
          <a:graphicData uri="http://schemas.openxmlformats.org/drawingml/2006/table">
            <a:tbl>
              <a:tblPr/>
              <a:tblGrid>
                <a:gridCol w="824739"/>
              </a:tblGrid>
              <a:tr h="3253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6399209"/>
              </p:ext>
            </p:extLst>
          </p:nvPr>
        </p:nvGraphicFramePr>
        <p:xfrm>
          <a:off x="4572000" y="1981200"/>
          <a:ext cx="4432872" cy="2594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422"/>
                <a:gridCol w="857250"/>
                <a:gridCol w="838200"/>
                <a:gridCol w="1143000"/>
              </a:tblGrid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31604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Capacity (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mAh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Voltage (V)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Weight (</a:t>
                      </a:r>
                      <a:r>
                        <a:rPr lang="en-US" sz="1600" b="1" u="none" strike="noStrike" dirty="0" err="1">
                          <a:effectLst/>
                        </a:rPr>
                        <a:t>Ib</a:t>
                      </a:r>
                      <a:r>
                        <a:rPr lang="en-US" sz="1600" b="1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Discharge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Rate (C)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20 (32 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10 (20 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2.5 (5.5 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Price ($)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19.99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17.99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Chemistry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Lipo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NiMH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Li-on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9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703320" cy="40233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Tenergy 7.4V 1600mah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Lithium Polymer Ion Batteries in </a:t>
            </a:r>
            <a:r>
              <a:rPr lang="en-US" dirty="0" smtClean="0"/>
              <a:t>Series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Expected </a:t>
            </a:r>
            <a:r>
              <a:rPr lang="en-US" dirty="0"/>
              <a:t>Battery Life </a:t>
            </a:r>
            <a:r>
              <a:rPr lang="en-US" dirty="0" smtClean="0"/>
              <a:t>needs to be at least 3 </a:t>
            </a:r>
            <a:r>
              <a:rPr lang="en-US" dirty="0"/>
              <a:t>Hours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672922" cy="16222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873970"/>
              </p:ext>
            </p:extLst>
          </p:nvPr>
        </p:nvGraphicFramePr>
        <p:xfrm>
          <a:off x="4724400" y="1905000"/>
          <a:ext cx="4180840" cy="2978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990600"/>
                <a:gridCol w="838200"/>
                <a:gridCol w="828040"/>
              </a:tblGrid>
              <a:tr h="475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31604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Capacity (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mAh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Voltage (V)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Weight (</a:t>
                      </a:r>
                      <a:r>
                        <a:rPr lang="en-US" sz="1600" b="1" u="none" strike="noStrike" dirty="0" err="1">
                          <a:effectLst/>
                        </a:rPr>
                        <a:t>Ib</a:t>
                      </a:r>
                      <a:r>
                        <a:rPr lang="en-US" sz="1600" b="1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Rate (C)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 (32 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10 (20 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2.5 (5.5A)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Price ($)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Chemistry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Lipo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NiMH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Li-on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852"/>
              </p:ext>
            </p:extLst>
          </p:nvPr>
        </p:nvGraphicFramePr>
        <p:xfrm>
          <a:off x="6248400" y="1905000"/>
          <a:ext cx="990600" cy="297180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29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7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126"/>
            <a:ext cx="7637944" cy="1325563"/>
          </a:xfrm>
        </p:spPr>
        <p:txBody>
          <a:bodyPr/>
          <a:lstStyle/>
          <a:p>
            <a:r>
              <a:rPr lang="en-US" b="1" dirty="0" smtClean="0"/>
              <a:t>Battery Charger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Tenergy Airsoft Battery Charger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LIPO tends to overheat easily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Built in Balancer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Price $19.99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Powers both Lion and LIPO batteries.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 bwMode="auto">
          <a:xfrm>
            <a:off x="4953000" y="1845737"/>
            <a:ext cx="3413760" cy="34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76007" y="1825625"/>
            <a:ext cx="3886200" cy="94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0983051"/>
              </p:ext>
            </p:extLst>
          </p:nvPr>
        </p:nvGraphicFramePr>
        <p:xfrm>
          <a:off x="1524000" y="1905000"/>
          <a:ext cx="5959549" cy="4212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4386"/>
                <a:gridCol w="1200624"/>
                <a:gridCol w="1244539"/>
              </a:tblGrid>
              <a:tr h="1148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 input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input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BeagleBone Black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Controllers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V 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3-5.5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Webcam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V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Proximity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MSP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430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Wi-Fi Adapter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&lt;500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  <a:tr h="382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USB Power Hub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3-5 V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175" marR="371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Voltage Regulator Motor Controllers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Needs to be able to provide 12V and 16A to power all four of the motor controllers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 3.3 V to power the MSP 430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47217"/>
              </p:ext>
            </p:extLst>
          </p:nvPr>
        </p:nvGraphicFramePr>
        <p:xfrm>
          <a:off x="848359" y="3124200"/>
          <a:ext cx="7239000" cy="2870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115"/>
                <a:gridCol w="1908947"/>
                <a:gridCol w="1176338"/>
                <a:gridCol w="1143000"/>
                <a:gridCol w="762000"/>
                <a:gridCol w="990600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Regulator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Footprint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8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LM27402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 Controller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$3.81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48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TPS40304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 Controller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$3.85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28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TPS40305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 Controller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$4.35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11299" y="2430780"/>
            <a:ext cx="95254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on Chip (SoC)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1" y="1737360"/>
            <a:ext cx="6923349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Milestones</a:t>
            </a:r>
            <a:endParaRPr lang="en-US" dirty="0"/>
          </a:p>
        </p:txBody>
      </p:sp>
      <p:graphicFrame>
        <p:nvGraphicFramePr>
          <p:cNvPr id="4" name="Project Timeline" descr="Line chart that plots each project on the corresponding timeframe.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030036"/>
              </p:ext>
            </p:extLst>
          </p:nvPr>
        </p:nvGraphicFramePr>
        <p:xfrm>
          <a:off x="457200" y="1828800"/>
          <a:ext cx="8229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3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Breakdown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90272"/>
              </p:ext>
            </p:extLst>
          </p:nvPr>
        </p:nvGraphicFramePr>
        <p:xfrm>
          <a:off x="990600" y="2438400"/>
          <a:ext cx="6858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424"/>
                <a:gridCol w="849376"/>
                <a:gridCol w="1295400"/>
                <a:gridCol w="12192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Ismael Rivera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Warayut Techarut (Wye)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Journey Sumlar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Chris Carmichael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Motor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Avoidance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2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&amp; Finance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24061"/>
              </p:ext>
            </p:extLst>
          </p:nvPr>
        </p:nvGraphicFramePr>
        <p:xfrm>
          <a:off x="914400" y="1905000"/>
          <a:ext cx="4453671" cy="38194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82321"/>
                <a:gridCol w="939236"/>
                <a:gridCol w="754468"/>
                <a:gridCol w="877646"/>
              </a:tblGrid>
              <a:tr h="399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Part 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Quantity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Price (each)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Total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80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HC-SR04 Proximity Sensor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$5.32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Tamarisc 320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Wi-Fi </a:t>
                      </a:r>
                      <a:r>
                        <a:rPr lang="en-US" sz="900" u="none" strike="noStrike" dirty="0">
                          <a:effectLst/>
                        </a:rPr>
                        <a:t>USB Adapter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$5.99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MicroSD Card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$7.99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80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USB </a:t>
                      </a:r>
                      <a:r>
                        <a:rPr lang="en-US" sz="900" u="none" strike="noStrike" dirty="0" smtClean="0">
                          <a:effectLst/>
                        </a:rPr>
                        <a:t>Power </a:t>
                      </a:r>
                      <a:r>
                        <a:rPr lang="en-US" sz="900" u="none" strike="noStrike" dirty="0">
                          <a:effectLst/>
                        </a:rPr>
                        <a:t>Hub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$7.99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$14.99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$59.96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Mecanum Wheels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$59.99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$59.99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Drive shaft pack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$5.49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$5.49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Shaft Collar 16 pack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$7.99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$7.99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80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Motor Controller Parts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$20.00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PCB </a:t>
                      </a:r>
                      <a:r>
                        <a:rPr lang="en-US" sz="900" u="none" strike="noStrike" dirty="0" smtClean="0">
                          <a:effectLst/>
                        </a:rPr>
                        <a:t>Motor Controller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$33.00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$33.00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PCB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Power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$33.00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$66.00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Batteries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and Charger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$80.00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$80.00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92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Microcontroller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$45.00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6184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$464.72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09598"/>
              </p:ext>
            </p:extLst>
          </p:nvPr>
        </p:nvGraphicFramePr>
        <p:xfrm>
          <a:off x="5334000" y="1905000"/>
          <a:ext cx="3584603" cy="293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Picture 4" descr="http://www.krannert.purdue.edu/centers/dcmme_gscmi/05_Events/01-2-Boeing/boe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22" y="5257800"/>
            <a:ext cx="1828800" cy="4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.executivebiz.com/wp-content/uploads/2013/07/DRS-ExecutiveMosaic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41258"/>
            <a:ext cx="1280160" cy="12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15099438"/>
              </p:ext>
            </p:extLst>
          </p:nvPr>
        </p:nvGraphicFramePr>
        <p:xfrm>
          <a:off x="1524000" y="2021515"/>
          <a:ext cx="6096000" cy="343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53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5638800" cy="3698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GROUP #4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Chris Carmichael</a:t>
            </a:r>
            <a:br>
              <a:rPr lang="en-US" sz="2000" dirty="0" smtClean="0"/>
            </a:br>
            <a:r>
              <a:rPr lang="en-US" sz="2000" dirty="0" smtClean="0"/>
              <a:t>  Ismael Rivera </a:t>
            </a:r>
            <a:br>
              <a:rPr lang="en-US" sz="2000" dirty="0" smtClean="0"/>
            </a:br>
            <a:r>
              <a:rPr lang="en-US" sz="2000" dirty="0" smtClean="0"/>
              <a:t>  Journey Sumlar</a:t>
            </a:r>
            <a:br>
              <a:rPr lang="en-US" sz="2000" dirty="0" smtClean="0"/>
            </a:br>
            <a:r>
              <a:rPr lang="en-US" sz="2000" dirty="0" smtClean="0"/>
              <a:t>  Warayut Techarut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3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ofonu.com/wp-content/uploads/2014/02/First-ARM-Cortex-A57-64-Bit-Processor-Taped-Ou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Microcontroller &amp; Development Board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dirty="0" smtClean="0"/>
              <a:t>ARM Cortex A8</a:t>
            </a:r>
          </a:p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dirty="0" smtClean="0"/>
              <a:t>TI Sitara AM3359</a:t>
            </a:r>
          </a:p>
          <a:p>
            <a:pPr marL="251460" indent="-342900">
              <a:buFont typeface="Arial" panose="020B0604020202020204" pitchFamily="34" charset="0"/>
              <a:buChar char="•"/>
            </a:pPr>
            <a:r>
              <a:rPr lang="en-US" dirty="0" smtClean="0"/>
              <a:t>BeagleBone Black</a:t>
            </a:r>
          </a:p>
        </p:txBody>
      </p:sp>
      <p:pic>
        <p:nvPicPr>
          <p:cNvPr id="5122" name="Picture 2" descr="Sitara ARM Cortex-A8 Microprocessor - AM3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14572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akezineblog.files.wordpress.com/2013/07/beaglebone-black-front.jpg?w=620&amp;h=3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799"/>
            <a:ext cx="3081651" cy="19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Microcontroller &amp; Development Board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67412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Operating Systems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Angstrom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Included onboard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 smtClean="0"/>
              <a:t>ArchLinux|ARM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Lean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Windows </a:t>
            </a:r>
            <a:r>
              <a:rPr lang="en-US" dirty="0" smtClean="0"/>
              <a:t>Embedded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Integrated</a:t>
            </a:r>
            <a:endParaRPr lang="en-US" dirty="0"/>
          </a:p>
        </p:txBody>
      </p:sp>
      <p:pic>
        <p:nvPicPr>
          <p:cNvPr id="6146" name="Picture 2" descr="https://www.yoctoproject.org/sites/yoctoproject.org/files/styles/large/public/product/angstrom2.png?itok=Tz-Bvm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57400"/>
            <a:ext cx="3505200" cy="11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52" y="3612295"/>
            <a:ext cx="3867989" cy="99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s://www.logicsupply.com/blog/wp-content/uploads/2014/03/windows_embedded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11443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529</TotalTime>
  <Words>1468</Words>
  <Application>Microsoft Office PowerPoint</Application>
  <PresentationFormat>On-screen Show (4:3)</PresentationFormat>
  <Paragraphs>552</Paragraphs>
  <Slides>64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Retrospect</vt:lpstr>
      <vt:lpstr>GROUP #4   Chris Carmichael   Ismael Rivera    Journey Sumlar   Warayut Techarut</vt:lpstr>
      <vt:lpstr>Project Goals</vt:lpstr>
      <vt:lpstr>Requirements</vt:lpstr>
      <vt:lpstr>Specifications</vt:lpstr>
      <vt:lpstr>Block Diagram</vt:lpstr>
      <vt:lpstr>System on Chip (SoC)</vt:lpstr>
      <vt:lpstr>Microcontroller &amp; Development Board</vt:lpstr>
      <vt:lpstr>Microcontroller &amp; Development Board</vt:lpstr>
      <vt:lpstr>Operating Systems</vt:lpstr>
      <vt:lpstr>Proximity Sensors</vt:lpstr>
      <vt:lpstr>Proximity Sensors</vt:lpstr>
      <vt:lpstr>Object Avoidance</vt:lpstr>
      <vt:lpstr>Object Avoidance</vt:lpstr>
      <vt:lpstr>Wi-Fi</vt:lpstr>
      <vt:lpstr>Wi-Fi</vt:lpstr>
      <vt:lpstr>Computer Vision - OpenCV</vt:lpstr>
      <vt:lpstr>Computer Vision - OpenCV</vt:lpstr>
      <vt:lpstr>Computer Vision State Diagram</vt:lpstr>
      <vt:lpstr>Server &amp; Streaming</vt:lpstr>
      <vt:lpstr>Server &amp; Streaming</vt:lpstr>
      <vt:lpstr>Server &amp; Streaming</vt:lpstr>
      <vt:lpstr>Streaming State Diagram</vt:lpstr>
      <vt:lpstr>Difficulties</vt:lpstr>
      <vt:lpstr>Webcam</vt:lpstr>
      <vt:lpstr>Webcam</vt:lpstr>
      <vt:lpstr>Thermal Camera</vt:lpstr>
      <vt:lpstr>Thermal Camera</vt:lpstr>
      <vt:lpstr>Difficulties</vt:lpstr>
      <vt:lpstr>Analog-to-USB Frame Grabber</vt:lpstr>
      <vt:lpstr>Analog-to-USB Frame Grabber</vt:lpstr>
      <vt:lpstr>Difficulties</vt:lpstr>
      <vt:lpstr>Mobile Application</vt:lpstr>
      <vt:lpstr>Mobile Application</vt:lpstr>
      <vt:lpstr>Mobile Application State Diagram</vt:lpstr>
      <vt:lpstr>Mobile Application</vt:lpstr>
      <vt:lpstr>Mobile Application</vt:lpstr>
      <vt:lpstr>Mobile Application</vt:lpstr>
      <vt:lpstr>Motor Controller, Motors, &amp; Wheels</vt:lpstr>
      <vt:lpstr>Mecanum Wheels</vt:lpstr>
      <vt:lpstr>Mecanum Wheels</vt:lpstr>
      <vt:lpstr>Mecanum Wheels</vt:lpstr>
      <vt:lpstr>Mecanum Wheels</vt:lpstr>
      <vt:lpstr>Platform</vt:lpstr>
      <vt:lpstr>Motor</vt:lpstr>
      <vt:lpstr>H-Bridge Circuit</vt:lpstr>
      <vt:lpstr>H Bridge Components </vt:lpstr>
      <vt:lpstr>Controller Budget</vt:lpstr>
      <vt:lpstr>Motor Controller- PCB</vt:lpstr>
      <vt:lpstr>Testing</vt:lpstr>
      <vt:lpstr>Difficulties</vt:lpstr>
      <vt:lpstr>USB Power Hub</vt:lpstr>
      <vt:lpstr>USB Power Hub</vt:lpstr>
      <vt:lpstr>Power Management &amp; Battery</vt:lpstr>
      <vt:lpstr>Single Power Supply or Multi Power Supply?</vt:lpstr>
      <vt:lpstr>Battery Specifications</vt:lpstr>
      <vt:lpstr>Battery Selection </vt:lpstr>
      <vt:lpstr>Battery Charger</vt:lpstr>
      <vt:lpstr>Power Requirements</vt:lpstr>
      <vt:lpstr>Voltage Regulator Motor Controllers</vt:lpstr>
      <vt:lpstr>Project Milestones</vt:lpstr>
      <vt:lpstr>Work Breakdown</vt:lpstr>
      <vt:lpstr>Budget &amp; Finance</vt:lpstr>
      <vt:lpstr>Current Progress</vt:lpstr>
      <vt:lpstr>GROUP #4   Chris Carmichael   Ismael Rivera    Journey Sumlar   Warayut Techarut</vt:lpstr>
    </vt:vector>
  </TitlesOfParts>
  <Company>UCF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T-100 WATCHDOG</dc:title>
  <dc:creator>Student</dc:creator>
  <cp:lastModifiedBy>Ismael J</cp:lastModifiedBy>
  <cp:revision>156</cp:revision>
  <dcterms:created xsi:type="dcterms:W3CDTF">2014-05-26T21:10:20Z</dcterms:created>
  <dcterms:modified xsi:type="dcterms:W3CDTF">2014-06-28T01:04:08Z</dcterms:modified>
</cp:coreProperties>
</file>