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256" r:id="rId2"/>
    <p:sldId id="259" r:id="rId3"/>
    <p:sldId id="260" r:id="rId4"/>
    <p:sldId id="261" r:id="rId5"/>
    <p:sldId id="258" r:id="rId6"/>
    <p:sldId id="300" r:id="rId7"/>
    <p:sldId id="274" r:id="rId8"/>
    <p:sldId id="262" r:id="rId9"/>
    <p:sldId id="264" r:id="rId10"/>
    <p:sldId id="257" r:id="rId11"/>
    <p:sldId id="272"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67" r:id="rId33"/>
    <p:sldId id="275" r:id="rId34"/>
    <p:sldId id="276" r:id="rId35"/>
    <p:sldId id="297" r:id="rId36"/>
    <p:sldId id="266"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273" r:id="rId52"/>
    <p:sldId id="298" r:id="rId53"/>
    <p:sldId id="299" r:id="rId54"/>
    <p:sldId id="271" r:id="rId55"/>
    <p:sldId id="31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C7F2D-AD33-4E28-9C8E-4F0DF280B082}"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64187FE-4F60-4ECF-AF3C-CDB6682053B5}">
      <dgm:prSet phldrT="[Text]"/>
      <dgm:spPr/>
      <dgm:t>
        <a:bodyPr/>
        <a:lstStyle/>
        <a:p>
          <a:pPr algn="l"/>
          <a:r>
            <a:rPr lang="en-US" b="1" dirty="0" smtClean="0"/>
            <a:t>Exercise</a:t>
          </a:r>
          <a:endParaRPr lang="en-US" b="1" dirty="0"/>
        </a:p>
      </dgm:t>
    </dgm:pt>
    <dgm:pt modelId="{2BD042F1-2E44-4C51-8C13-CF64B5983648}" type="parTrans" cxnId="{094B45E6-BCDB-46D5-9318-E7C453004097}">
      <dgm:prSet/>
      <dgm:spPr/>
      <dgm:t>
        <a:bodyPr/>
        <a:lstStyle/>
        <a:p>
          <a:endParaRPr lang="en-US"/>
        </a:p>
      </dgm:t>
    </dgm:pt>
    <dgm:pt modelId="{B0642908-3D26-4C19-BF0E-7269423047D6}" type="sibTrans" cxnId="{094B45E6-BCDB-46D5-9318-E7C453004097}">
      <dgm:prSet/>
      <dgm:spPr/>
      <dgm:t>
        <a:bodyPr/>
        <a:lstStyle/>
        <a:p>
          <a:endParaRPr lang="en-US"/>
        </a:p>
      </dgm:t>
    </dgm:pt>
    <dgm:pt modelId="{57931D83-D7E5-4105-A4F2-C6C186A4F145}">
      <dgm:prSet phldrT="[Text]"/>
      <dgm:spPr/>
      <dgm:t>
        <a:bodyPr/>
        <a:lstStyle/>
        <a:p>
          <a:pPr algn="l"/>
          <a:r>
            <a:rPr lang="en-US" dirty="0" smtClean="0"/>
            <a:t>Provides adequate power</a:t>
          </a:r>
          <a:endParaRPr lang="en-US" dirty="0"/>
        </a:p>
      </dgm:t>
    </dgm:pt>
    <dgm:pt modelId="{670D0F21-4116-4647-B885-C502855724BE}" type="parTrans" cxnId="{41156F34-5C97-4C03-9E39-EE7D946C89DB}">
      <dgm:prSet/>
      <dgm:spPr/>
      <dgm:t>
        <a:bodyPr/>
        <a:lstStyle/>
        <a:p>
          <a:endParaRPr lang="en-US"/>
        </a:p>
      </dgm:t>
    </dgm:pt>
    <dgm:pt modelId="{42B5E2C7-6D48-4989-B7E1-6D3BB7AC67AB}" type="sibTrans" cxnId="{41156F34-5C97-4C03-9E39-EE7D946C89DB}">
      <dgm:prSet/>
      <dgm:spPr/>
      <dgm:t>
        <a:bodyPr/>
        <a:lstStyle/>
        <a:p>
          <a:endParaRPr lang="en-US"/>
        </a:p>
      </dgm:t>
    </dgm:pt>
    <dgm:pt modelId="{8098DBF2-DF72-4E5C-B9EC-84A1B48223E9}">
      <dgm:prSet phldrT="[Text]"/>
      <dgm:spPr/>
      <dgm:t>
        <a:bodyPr/>
        <a:lstStyle/>
        <a:p>
          <a:pPr algn="l"/>
          <a:r>
            <a:rPr lang="en-US" dirty="0" smtClean="0"/>
            <a:t>Provides a good source of exercise</a:t>
          </a:r>
          <a:endParaRPr lang="en-US" dirty="0"/>
        </a:p>
      </dgm:t>
    </dgm:pt>
    <dgm:pt modelId="{B6512781-C3A8-4AED-B6BB-039939BEFD04}" type="parTrans" cxnId="{DB815519-B904-463F-89F0-DFF21560991E}">
      <dgm:prSet/>
      <dgm:spPr/>
      <dgm:t>
        <a:bodyPr/>
        <a:lstStyle/>
        <a:p>
          <a:endParaRPr lang="en-US"/>
        </a:p>
      </dgm:t>
    </dgm:pt>
    <dgm:pt modelId="{CC136D07-5BB4-4929-B512-B9EB8A176765}" type="sibTrans" cxnId="{DB815519-B904-463F-89F0-DFF21560991E}">
      <dgm:prSet/>
      <dgm:spPr/>
      <dgm:t>
        <a:bodyPr/>
        <a:lstStyle/>
        <a:p>
          <a:endParaRPr lang="en-US"/>
        </a:p>
      </dgm:t>
    </dgm:pt>
    <dgm:pt modelId="{66F470A3-AF08-4049-A358-C5888D577AE4}">
      <dgm:prSet phldrT="[Text]"/>
      <dgm:spPr/>
      <dgm:t>
        <a:bodyPr/>
        <a:lstStyle/>
        <a:p>
          <a:pPr algn="l"/>
          <a:r>
            <a:rPr lang="en-US" b="1" dirty="0" smtClean="0"/>
            <a:t>Play</a:t>
          </a:r>
          <a:endParaRPr lang="en-US" b="1" dirty="0"/>
        </a:p>
      </dgm:t>
    </dgm:pt>
    <dgm:pt modelId="{D9706971-ABDD-4A0E-8015-B4462F286AC9}" type="parTrans" cxnId="{A5D910C2-472C-427A-80BB-3CE0B576383A}">
      <dgm:prSet/>
      <dgm:spPr/>
      <dgm:t>
        <a:bodyPr/>
        <a:lstStyle/>
        <a:p>
          <a:endParaRPr lang="en-US"/>
        </a:p>
      </dgm:t>
    </dgm:pt>
    <dgm:pt modelId="{148CDEA0-BA1F-4CFE-B530-3D48976E84A6}" type="sibTrans" cxnId="{A5D910C2-472C-427A-80BB-3CE0B576383A}">
      <dgm:prSet/>
      <dgm:spPr/>
      <dgm:t>
        <a:bodyPr/>
        <a:lstStyle/>
        <a:p>
          <a:endParaRPr lang="en-US"/>
        </a:p>
      </dgm:t>
    </dgm:pt>
    <dgm:pt modelId="{F90DA8B4-4DE8-4712-A9ED-B9FD3F5A0164}">
      <dgm:prSet phldrT="[Text]"/>
      <dgm:spPr/>
      <dgm:t>
        <a:bodyPr/>
        <a:lstStyle/>
        <a:p>
          <a:pPr algn="l"/>
          <a:r>
            <a:rPr lang="en-US" dirty="0" smtClean="0"/>
            <a:t>Acceptable “Work to Play” ratio</a:t>
          </a:r>
          <a:endParaRPr lang="en-US" dirty="0"/>
        </a:p>
      </dgm:t>
    </dgm:pt>
    <dgm:pt modelId="{24014079-4C4D-4AA2-B017-F3A72FFC6AEA}" type="parTrans" cxnId="{8398A350-503E-4317-9E35-90D33E9E460B}">
      <dgm:prSet/>
      <dgm:spPr/>
      <dgm:t>
        <a:bodyPr/>
        <a:lstStyle/>
        <a:p>
          <a:endParaRPr lang="en-US"/>
        </a:p>
      </dgm:t>
    </dgm:pt>
    <dgm:pt modelId="{686E055A-8E82-44C7-BBF1-48B4C59F07E9}" type="sibTrans" cxnId="{8398A350-503E-4317-9E35-90D33E9E460B}">
      <dgm:prSet/>
      <dgm:spPr/>
      <dgm:t>
        <a:bodyPr/>
        <a:lstStyle/>
        <a:p>
          <a:endParaRPr lang="en-US"/>
        </a:p>
      </dgm:t>
    </dgm:pt>
    <dgm:pt modelId="{6C4CC13B-A401-4A77-8A75-07557BE1967F}">
      <dgm:prSet phldrT="[Text]"/>
      <dgm:spPr/>
      <dgm:t>
        <a:bodyPr/>
        <a:lstStyle/>
        <a:p>
          <a:pPr algn="l"/>
          <a:r>
            <a:rPr lang="en-US" dirty="0" smtClean="0"/>
            <a:t>Provides ample play time from a full battery charge</a:t>
          </a:r>
          <a:endParaRPr lang="en-US" dirty="0"/>
        </a:p>
      </dgm:t>
    </dgm:pt>
    <dgm:pt modelId="{F089F14F-A695-46DF-83EB-67655EF53B3A}" type="parTrans" cxnId="{2CCCA657-9223-4203-85F2-BF34F77C84D0}">
      <dgm:prSet/>
      <dgm:spPr/>
      <dgm:t>
        <a:bodyPr/>
        <a:lstStyle/>
        <a:p>
          <a:endParaRPr lang="en-US"/>
        </a:p>
      </dgm:t>
    </dgm:pt>
    <dgm:pt modelId="{CB3D39B4-92F5-47E8-BD15-32C11D3C23B0}" type="sibTrans" cxnId="{2CCCA657-9223-4203-85F2-BF34F77C84D0}">
      <dgm:prSet/>
      <dgm:spPr/>
      <dgm:t>
        <a:bodyPr/>
        <a:lstStyle/>
        <a:p>
          <a:endParaRPr lang="en-US"/>
        </a:p>
      </dgm:t>
    </dgm:pt>
    <dgm:pt modelId="{1D9F8B47-6798-42F4-A4F6-4A2199A4C456}">
      <dgm:prSet phldrT="[Text]"/>
      <dgm:spPr/>
      <dgm:t>
        <a:bodyPr/>
        <a:lstStyle/>
        <a:p>
          <a:pPr algn="l"/>
          <a:r>
            <a:rPr lang="en-US" b="1" dirty="0" smtClean="0"/>
            <a:t>Monitoring</a:t>
          </a:r>
          <a:endParaRPr lang="en-US" b="1" dirty="0"/>
        </a:p>
      </dgm:t>
    </dgm:pt>
    <dgm:pt modelId="{00C49E91-37A9-4B62-891E-532B89B0B916}" type="parTrans" cxnId="{3BC0AAAE-35F2-4F08-82DA-8EA0CA10409F}">
      <dgm:prSet/>
      <dgm:spPr/>
      <dgm:t>
        <a:bodyPr/>
        <a:lstStyle/>
        <a:p>
          <a:endParaRPr lang="en-US"/>
        </a:p>
      </dgm:t>
    </dgm:pt>
    <dgm:pt modelId="{FCCE5408-C3CC-4492-A57A-E46A0FAEFA39}" type="sibTrans" cxnId="{3BC0AAAE-35F2-4F08-82DA-8EA0CA10409F}">
      <dgm:prSet/>
      <dgm:spPr/>
      <dgm:t>
        <a:bodyPr/>
        <a:lstStyle/>
        <a:p>
          <a:endParaRPr lang="en-US"/>
        </a:p>
      </dgm:t>
    </dgm:pt>
    <dgm:pt modelId="{25368FA1-02C8-4EDB-8186-A873F12177A2}">
      <dgm:prSet phldrT="[Text]"/>
      <dgm:spPr/>
      <dgm:t>
        <a:bodyPr/>
        <a:lstStyle/>
        <a:p>
          <a:pPr algn="l"/>
          <a:r>
            <a:rPr lang="en-US" dirty="0" smtClean="0"/>
            <a:t>Battery state of charge</a:t>
          </a:r>
          <a:endParaRPr lang="en-US" dirty="0"/>
        </a:p>
      </dgm:t>
    </dgm:pt>
    <dgm:pt modelId="{F1B86189-7AF4-48C6-983D-7EA349404424}" type="parTrans" cxnId="{72B09337-FB32-4CF2-A3AD-8237037B0C2B}">
      <dgm:prSet/>
      <dgm:spPr/>
      <dgm:t>
        <a:bodyPr/>
        <a:lstStyle/>
        <a:p>
          <a:endParaRPr lang="en-US"/>
        </a:p>
      </dgm:t>
    </dgm:pt>
    <dgm:pt modelId="{6415F6DD-D6CF-416D-80BD-F907BF7F76E1}" type="sibTrans" cxnId="{72B09337-FB32-4CF2-A3AD-8237037B0C2B}">
      <dgm:prSet/>
      <dgm:spPr/>
      <dgm:t>
        <a:bodyPr/>
        <a:lstStyle/>
        <a:p>
          <a:endParaRPr lang="en-US"/>
        </a:p>
      </dgm:t>
    </dgm:pt>
    <dgm:pt modelId="{543C4112-B67F-42DE-8B9E-42378DD8C379}">
      <dgm:prSet phldrT="[Text]"/>
      <dgm:spPr/>
      <dgm:t>
        <a:bodyPr/>
        <a:lstStyle/>
        <a:p>
          <a:pPr algn="l"/>
          <a:r>
            <a:rPr lang="en-US" dirty="0" smtClean="0"/>
            <a:t>Calorie expenditure</a:t>
          </a:r>
          <a:endParaRPr lang="en-US" dirty="0"/>
        </a:p>
      </dgm:t>
    </dgm:pt>
    <dgm:pt modelId="{05B2B148-9283-4758-9AA4-C160B3E2DF71}" type="parTrans" cxnId="{B65067D7-ED3F-4761-83CA-EC563049571B}">
      <dgm:prSet/>
      <dgm:spPr/>
      <dgm:t>
        <a:bodyPr/>
        <a:lstStyle/>
        <a:p>
          <a:endParaRPr lang="en-US"/>
        </a:p>
      </dgm:t>
    </dgm:pt>
    <dgm:pt modelId="{98FAEFD7-218D-4FBC-A859-7A4664D07DF1}" type="sibTrans" cxnId="{B65067D7-ED3F-4761-83CA-EC563049571B}">
      <dgm:prSet/>
      <dgm:spPr/>
      <dgm:t>
        <a:bodyPr/>
        <a:lstStyle/>
        <a:p>
          <a:endParaRPr lang="en-US"/>
        </a:p>
      </dgm:t>
    </dgm:pt>
    <dgm:pt modelId="{A28743F0-84B9-4388-95FD-E46BCBC42C20}">
      <dgm:prSet phldrT="[Text]"/>
      <dgm:spPr/>
      <dgm:t>
        <a:bodyPr/>
        <a:lstStyle/>
        <a:p>
          <a:pPr algn="l"/>
          <a:r>
            <a:rPr lang="en-US" dirty="0" smtClean="0"/>
            <a:t>Session tracking</a:t>
          </a:r>
          <a:endParaRPr lang="en-US" dirty="0"/>
        </a:p>
      </dgm:t>
    </dgm:pt>
    <dgm:pt modelId="{61B4319A-F37B-4073-B63D-DCFEF3719F21}" type="parTrans" cxnId="{42B39A85-5C58-42B2-97B0-13E239315873}">
      <dgm:prSet/>
      <dgm:spPr/>
      <dgm:t>
        <a:bodyPr/>
        <a:lstStyle/>
        <a:p>
          <a:endParaRPr lang="en-US"/>
        </a:p>
      </dgm:t>
    </dgm:pt>
    <dgm:pt modelId="{331087B9-4803-4261-AE28-9504AF6582C6}" type="sibTrans" cxnId="{42B39A85-5C58-42B2-97B0-13E239315873}">
      <dgm:prSet/>
      <dgm:spPr/>
      <dgm:t>
        <a:bodyPr/>
        <a:lstStyle/>
        <a:p>
          <a:endParaRPr lang="en-US"/>
        </a:p>
      </dgm:t>
    </dgm:pt>
    <dgm:pt modelId="{D0F8C46D-4FB4-460B-90B4-064423395260}" type="pres">
      <dgm:prSet presAssocID="{021C7F2D-AD33-4E28-9C8E-4F0DF280B082}" presName="Name0" presStyleCnt="0">
        <dgm:presLayoutVars>
          <dgm:dir/>
          <dgm:resizeHandles val="exact"/>
        </dgm:presLayoutVars>
      </dgm:prSet>
      <dgm:spPr/>
      <dgm:t>
        <a:bodyPr/>
        <a:lstStyle/>
        <a:p>
          <a:endParaRPr lang="en-US"/>
        </a:p>
      </dgm:t>
    </dgm:pt>
    <dgm:pt modelId="{D88161CE-9701-4710-8A1F-C13DEB600F48}" type="pres">
      <dgm:prSet presAssocID="{464187FE-4F60-4ECF-AF3C-CDB6682053B5}" presName="node" presStyleLbl="node1" presStyleIdx="0" presStyleCnt="3" custLinFactNeighborY="437">
        <dgm:presLayoutVars>
          <dgm:bulletEnabled val="1"/>
        </dgm:presLayoutVars>
      </dgm:prSet>
      <dgm:spPr/>
      <dgm:t>
        <a:bodyPr/>
        <a:lstStyle/>
        <a:p>
          <a:endParaRPr lang="en-US"/>
        </a:p>
      </dgm:t>
    </dgm:pt>
    <dgm:pt modelId="{438925A3-1BD7-4447-8F80-DA1A2ABEDE50}" type="pres">
      <dgm:prSet presAssocID="{B0642908-3D26-4C19-BF0E-7269423047D6}" presName="sibTrans" presStyleCnt="0"/>
      <dgm:spPr/>
    </dgm:pt>
    <dgm:pt modelId="{E8E97116-650B-475F-B5FB-B2AB365FD8E2}" type="pres">
      <dgm:prSet presAssocID="{66F470A3-AF08-4049-A358-C5888D577AE4}" presName="node" presStyleLbl="node1" presStyleIdx="1" presStyleCnt="3">
        <dgm:presLayoutVars>
          <dgm:bulletEnabled val="1"/>
        </dgm:presLayoutVars>
      </dgm:prSet>
      <dgm:spPr/>
      <dgm:t>
        <a:bodyPr/>
        <a:lstStyle/>
        <a:p>
          <a:endParaRPr lang="en-US"/>
        </a:p>
      </dgm:t>
    </dgm:pt>
    <dgm:pt modelId="{C2AD9343-2E0C-4019-B8FD-10A2BD575048}" type="pres">
      <dgm:prSet presAssocID="{148CDEA0-BA1F-4CFE-B530-3D48976E84A6}" presName="sibTrans" presStyleCnt="0"/>
      <dgm:spPr/>
    </dgm:pt>
    <dgm:pt modelId="{B7E3CB34-7AA1-44EC-8D2E-F9EB89E338AE}" type="pres">
      <dgm:prSet presAssocID="{1D9F8B47-6798-42F4-A4F6-4A2199A4C456}" presName="node" presStyleLbl="node1" presStyleIdx="2" presStyleCnt="3">
        <dgm:presLayoutVars>
          <dgm:bulletEnabled val="1"/>
        </dgm:presLayoutVars>
      </dgm:prSet>
      <dgm:spPr/>
      <dgm:t>
        <a:bodyPr/>
        <a:lstStyle/>
        <a:p>
          <a:endParaRPr lang="en-US"/>
        </a:p>
      </dgm:t>
    </dgm:pt>
  </dgm:ptLst>
  <dgm:cxnLst>
    <dgm:cxn modelId="{8398A350-503E-4317-9E35-90D33E9E460B}" srcId="{66F470A3-AF08-4049-A358-C5888D577AE4}" destId="{F90DA8B4-4DE8-4712-A9ED-B9FD3F5A0164}" srcOrd="0" destOrd="0" parTransId="{24014079-4C4D-4AA2-B017-F3A72FFC6AEA}" sibTransId="{686E055A-8E82-44C7-BBF1-48B4C59F07E9}"/>
    <dgm:cxn modelId="{7AC88F5A-6888-4844-83BE-8998D83661C6}" type="presOf" srcId="{1D9F8B47-6798-42F4-A4F6-4A2199A4C456}" destId="{B7E3CB34-7AA1-44EC-8D2E-F9EB89E338AE}" srcOrd="0" destOrd="0" presId="urn:microsoft.com/office/officeart/2005/8/layout/hList6"/>
    <dgm:cxn modelId="{3BC0AAAE-35F2-4F08-82DA-8EA0CA10409F}" srcId="{021C7F2D-AD33-4E28-9C8E-4F0DF280B082}" destId="{1D9F8B47-6798-42F4-A4F6-4A2199A4C456}" srcOrd="2" destOrd="0" parTransId="{00C49E91-37A9-4B62-891E-532B89B0B916}" sibTransId="{FCCE5408-C3CC-4492-A57A-E46A0FAEFA39}"/>
    <dgm:cxn modelId="{A5D910C2-472C-427A-80BB-3CE0B576383A}" srcId="{021C7F2D-AD33-4E28-9C8E-4F0DF280B082}" destId="{66F470A3-AF08-4049-A358-C5888D577AE4}" srcOrd="1" destOrd="0" parTransId="{D9706971-ABDD-4A0E-8015-B4462F286AC9}" sibTransId="{148CDEA0-BA1F-4CFE-B530-3D48976E84A6}"/>
    <dgm:cxn modelId="{41156F34-5C97-4C03-9E39-EE7D946C89DB}" srcId="{464187FE-4F60-4ECF-AF3C-CDB6682053B5}" destId="{57931D83-D7E5-4105-A4F2-C6C186A4F145}" srcOrd="0" destOrd="0" parTransId="{670D0F21-4116-4647-B885-C502855724BE}" sibTransId="{42B5E2C7-6D48-4989-B7E1-6D3BB7AC67AB}"/>
    <dgm:cxn modelId="{72B09337-FB32-4CF2-A3AD-8237037B0C2B}" srcId="{1D9F8B47-6798-42F4-A4F6-4A2199A4C456}" destId="{25368FA1-02C8-4EDB-8186-A873F12177A2}" srcOrd="0" destOrd="0" parTransId="{F1B86189-7AF4-48C6-983D-7EA349404424}" sibTransId="{6415F6DD-D6CF-416D-80BD-F907BF7F76E1}"/>
    <dgm:cxn modelId="{696698D6-43E3-4352-9541-8914AEE286E9}" type="presOf" srcId="{66F470A3-AF08-4049-A358-C5888D577AE4}" destId="{E8E97116-650B-475F-B5FB-B2AB365FD8E2}" srcOrd="0" destOrd="0" presId="urn:microsoft.com/office/officeart/2005/8/layout/hList6"/>
    <dgm:cxn modelId="{42B39A85-5C58-42B2-97B0-13E239315873}" srcId="{1D9F8B47-6798-42F4-A4F6-4A2199A4C456}" destId="{A28743F0-84B9-4388-95FD-E46BCBC42C20}" srcOrd="2" destOrd="0" parTransId="{61B4319A-F37B-4073-B63D-DCFEF3719F21}" sibTransId="{331087B9-4803-4261-AE28-9504AF6582C6}"/>
    <dgm:cxn modelId="{7AB8D6DA-2EB7-4FCB-93E4-09F699FA6035}" type="presOf" srcId="{F90DA8B4-4DE8-4712-A9ED-B9FD3F5A0164}" destId="{E8E97116-650B-475F-B5FB-B2AB365FD8E2}" srcOrd="0" destOrd="1" presId="urn:microsoft.com/office/officeart/2005/8/layout/hList6"/>
    <dgm:cxn modelId="{E197B0DA-E559-4A31-B3D0-3A9A4233B0E4}" type="presOf" srcId="{57931D83-D7E5-4105-A4F2-C6C186A4F145}" destId="{D88161CE-9701-4710-8A1F-C13DEB600F48}" srcOrd="0" destOrd="1" presId="urn:microsoft.com/office/officeart/2005/8/layout/hList6"/>
    <dgm:cxn modelId="{A6894771-B001-4B44-8C20-E6F5D27ABE5B}" type="presOf" srcId="{A28743F0-84B9-4388-95FD-E46BCBC42C20}" destId="{B7E3CB34-7AA1-44EC-8D2E-F9EB89E338AE}" srcOrd="0" destOrd="3" presId="urn:microsoft.com/office/officeart/2005/8/layout/hList6"/>
    <dgm:cxn modelId="{688816F2-7DD2-4D74-A5CA-36412438C5D9}" type="presOf" srcId="{543C4112-B67F-42DE-8B9E-42378DD8C379}" destId="{B7E3CB34-7AA1-44EC-8D2E-F9EB89E338AE}" srcOrd="0" destOrd="2" presId="urn:microsoft.com/office/officeart/2005/8/layout/hList6"/>
    <dgm:cxn modelId="{DB815519-B904-463F-89F0-DFF21560991E}" srcId="{464187FE-4F60-4ECF-AF3C-CDB6682053B5}" destId="{8098DBF2-DF72-4E5C-B9EC-84A1B48223E9}" srcOrd="1" destOrd="0" parTransId="{B6512781-C3A8-4AED-B6BB-039939BEFD04}" sibTransId="{CC136D07-5BB4-4929-B512-B9EB8A176765}"/>
    <dgm:cxn modelId="{B65067D7-ED3F-4761-83CA-EC563049571B}" srcId="{1D9F8B47-6798-42F4-A4F6-4A2199A4C456}" destId="{543C4112-B67F-42DE-8B9E-42378DD8C379}" srcOrd="1" destOrd="0" parTransId="{05B2B148-9283-4758-9AA4-C160B3E2DF71}" sibTransId="{98FAEFD7-218D-4FBC-A859-7A4664D07DF1}"/>
    <dgm:cxn modelId="{D83B2649-D4BE-47A3-9A10-736E41B0297C}" type="presOf" srcId="{6C4CC13B-A401-4A77-8A75-07557BE1967F}" destId="{E8E97116-650B-475F-B5FB-B2AB365FD8E2}" srcOrd="0" destOrd="2" presId="urn:microsoft.com/office/officeart/2005/8/layout/hList6"/>
    <dgm:cxn modelId="{51322C38-A48A-4E2F-8C5A-B849DEE47C26}" type="presOf" srcId="{021C7F2D-AD33-4E28-9C8E-4F0DF280B082}" destId="{D0F8C46D-4FB4-460B-90B4-064423395260}" srcOrd="0" destOrd="0" presId="urn:microsoft.com/office/officeart/2005/8/layout/hList6"/>
    <dgm:cxn modelId="{A0CC9934-A520-4173-A8F2-687DE8D7E99A}" type="presOf" srcId="{464187FE-4F60-4ECF-AF3C-CDB6682053B5}" destId="{D88161CE-9701-4710-8A1F-C13DEB600F48}" srcOrd="0" destOrd="0" presId="urn:microsoft.com/office/officeart/2005/8/layout/hList6"/>
    <dgm:cxn modelId="{2CCCA657-9223-4203-85F2-BF34F77C84D0}" srcId="{66F470A3-AF08-4049-A358-C5888D577AE4}" destId="{6C4CC13B-A401-4A77-8A75-07557BE1967F}" srcOrd="1" destOrd="0" parTransId="{F089F14F-A695-46DF-83EB-67655EF53B3A}" sibTransId="{CB3D39B4-92F5-47E8-BD15-32C11D3C23B0}"/>
    <dgm:cxn modelId="{094B45E6-BCDB-46D5-9318-E7C453004097}" srcId="{021C7F2D-AD33-4E28-9C8E-4F0DF280B082}" destId="{464187FE-4F60-4ECF-AF3C-CDB6682053B5}" srcOrd="0" destOrd="0" parTransId="{2BD042F1-2E44-4C51-8C13-CF64B5983648}" sibTransId="{B0642908-3D26-4C19-BF0E-7269423047D6}"/>
    <dgm:cxn modelId="{3D47F148-A0A3-40C9-A845-07B6C70D781A}" type="presOf" srcId="{8098DBF2-DF72-4E5C-B9EC-84A1B48223E9}" destId="{D88161CE-9701-4710-8A1F-C13DEB600F48}" srcOrd="0" destOrd="2" presId="urn:microsoft.com/office/officeart/2005/8/layout/hList6"/>
    <dgm:cxn modelId="{6CA606AB-9099-4FB0-A94C-F35F47F6CA10}" type="presOf" srcId="{25368FA1-02C8-4EDB-8186-A873F12177A2}" destId="{B7E3CB34-7AA1-44EC-8D2E-F9EB89E338AE}" srcOrd="0" destOrd="1" presId="urn:microsoft.com/office/officeart/2005/8/layout/hList6"/>
    <dgm:cxn modelId="{1EA986AA-E0C1-4AF6-95FD-42FE9F8BE0C3}" type="presParOf" srcId="{D0F8C46D-4FB4-460B-90B4-064423395260}" destId="{D88161CE-9701-4710-8A1F-C13DEB600F48}" srcOrd="0" destOrd="0" presId="urn:microsoft.com/office/officeart/2005/8/layout/hList6"/>
    <dgm:cxn modelId="{2149E1EF-D627-460D-A1D9-436332414CF4}" type="presParOf" srcId="{D0F8C46D-4FB4-460B-90B4-064423395260}" destId="{438925A3-1BD7-4447-8F80-DA1A2ABEDE50}" srcOrd="1" destOrd="0" presId="urn:microsoft.com/office/officeart/2005/8/layout/hList6"/>
    <dgm:cxn modelId="{D63EC539-85FA-4757-9E59-2C614FDAA75D}" type="presParOf" srcId="{D0F8C46D-4FB4-460B-90B4-064423395260}" destId="{E8E97116-650B-475F-B5FB-B2AB365FD8E2}" srcOrd="2" destOrd="0" presId="urn:microsoft.com/office/officeart/2005/8/layout/hList6"/>
    <dgm:cxn modelId="{49FE00BB-2041-46A5-9F68-B1B22D190F5D}" type="presParOf" srcId="{D0F8C46D-4FB4-460B-90B4-064423395260}" destId="{C2AD9343-2E0C-4019-B8FD-10A2BD575048}" srcOrd="3" destOrd="0" presId="urn:microsoft.com/office/officeart/2005/8/layout/hList6"/>
    <dgm:cxn modelId="{7CFFE143-8A31-4EA8-93FE-8450200F576D}" type="presParOf" srcId="{D0F8C46D-4FB4-460B-90B4-064423395260}" destId="{B7E3CB34-7AA1-44EC-8D2E-F9EB89E338A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C7F2D-AD33-4E28-9C8E-4F0DF280B082}"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64187FE-4F60-4ECF-AF3C-CDB6682053B5}">
      <dgm:prSet phldrT="[Text]"/>
      <dgm:spPr/>
      <dgm:t>
        <a:bodyPr/>
        <a:lstStyle/>
        <a:p>
          <a:pPr algn="l"/>
          <a:r>
            <a:rPr lang="en-US" b="1" dirty="0" smtClean="0"/>
            <a:t>Exercise</a:t>
          </a:r>
          <a:endParaRPr lang="en-US" b="1" dirty="0"/>
        </a:p>
      </dgm:t>
    </dgm:pt>
    <dgm:pt modelId="{2BD042F1-2E44-4C51-8C13-CF64B5983648}" type="parTrans" cxnId="{094B45E6-BCDB-46D5-9318-E7C453004097}">
      <dgm:prSet/>
      <dgm:spPr/>
      <dgm:t>
        <a:bodyPr/>
        <a:lstStyle/>
        <a:p>
          <a:endParaRPr lang="en-US"/>
        </a:p>
      </dgm:t>
    </dgm:pt>
    <dgm:pt modelId="{B0642908-3D26-4C19-BF0E-7269423047D6}" type="sibTrans" cxnId="{094B45E6-BCDB-46D5-9318-E7C453004097}">
      <dgm:prSet/>
      <dgm:spPr/>
      <dgm:t>
        <a:bodyPr/>
        <a:lstStyle/>
        <a:p>
          <a:endParaRPr lang="en-US"/>
        </a:p>
      </dgm:t>
    </dgm:pt>
    <dgm:pt modelId="{57931D83-D7E5-4105-A4F2-C6C186A4F145}">
      <dgm:prSet phldrT="[Text]"/>
      <dgm:spPr/>
      <dgm:t>
        <a:bodyPr/>
        <a:lstStyle/>
        <a:p>
          <a:pPr algn="l"/>
          <a:r>
            <a:rPr lang="en-US" dirty="0" smtClean="0"/>
            <a:t>Generator</a:t>
          </a:r>
          <a:endParaRPr lang="en-US" dirty="0"/>
        </a:p>
      </dgm:t>
    </dgm:pt>
    <dgm:pt modelId="{670D0F21-4116-4647-B885-C502855724BE}" type="parTrans" cxnId="{41156F34-5C97-4C03-9E39-EE7D946C89DB}">
      <dgm:prSet/>
      <dgm:spPr/>
      <dgm:t>
        <a:bodyPr/>
        <a:lstStyle/>
        <a:p>
          <a:endParaRPr lang="en-US"/>
        </a:p>
      </dgm:t>
    </dgm:pt>
    <dgm:pt modelId="{42B5E2C7-6D48-4989-B7E1-6D3BB7AC67AB}" type="sibTrans" cxnId="{41156F34-5C97-4C03-9E39-EE7D946C89DB}">
      <dgm:prSet/>
      <dgm:spPr/>
      <dgm:t>
        <a:bodyPr/>
        <a:lstStyle/>
        <a:p>
          <a:endParaRPr lang="en-US"/>
        </a:p>
      </dgm:t>
    </dgm:pt>
    <dgm:pt modelId="{66F470A3-AF08-4049-A358-C5888D577AE4}">
      <dgm:prSet phldrT="[Text]"/>
      <dgm:spPr/>
      <dgm:t>
        <a:bodyPr/>
        <a:lstStyle/>
        <a:p>
          <a:pPr algn="l"/>
          <a:r>
            <a:rPr lang="en-US" b="1" dirty="0" smtClean="0"/>
            <a:t>Play</a:t>
          </a:r>
          <a:endParaRPr lang="en-US" b="1" dirty="0"/>
        </a:p>
      </dgm:t>
    </dgm:pt>
    <dgm:pt modelId="{D9706971-ABDD-4A0E-8015-B4462F286AC9}" type="parTrans" cxnId="{A5D910C2-472C-427A-80BB-3CE0B576383A}">
      <dgm:prSet/>
      <dgm:spPr/>
      <dgm:t>
        <a:bodyPr/>
        <a:lstStyle/>
        <a:p>
          <a:endParaRPr lang="en-US"/>
        </a:p>
      </dgm:t>
    </dgm:pt>
    <dgm:pt modelId="{148CDEA0-BA1F-4CFE-B530-3D48976E84A6}" type="sibTrans" cxnId="{A5D910C2-472C-427A-80BB-3CE0B576383A}">
      <dgm:prSet/>
      <dgm:spPr/>
      <dgm:t>
        <a:bodyPr/>
        <a:lstStyle/>
        <a:p>
          <a:endParaRPr lang="en-US"/>
        </a:p>
      </dgm:t>
    </dgm:pt>
    <dgm:pt modelId="{F90DA8B4-4DE8-4712-A9ED-B9FD3F5A0164}">
      <dgm:prSet phldrT="[Text]"/>
      <dgm:spPr/>
      <dgm:t>
        <a:bodyPr/>
        <a:lstStyle/>
        <a:p>
          <a:pPr algn="l"/>
          <a:r>
            <a:rPr lang="en-US" dirty="0" smtClean="0"/>
            <a:t>DC/AC Inverter</a:t>
          </a:r>
          <a:endParaRPr lang="en-US" dirty="0"/>
        </a:p>
      </dgm:t>
    </dgm:pt>
    <dgm:pt modelId="{24014079-4C4D-4AA2-B017-F3A72FFC6AEA}" type="parTrans" cxnId="{8398A350-503E-4317-9E35-90D33E9E460B}">
      <dgm:prSet/>
      <dgm:spPr/>
      <dgm:t>
        <a:bodyPr/>
        <a:lstStyle/>
        <a:p>
          <a:endParaRPr lang="en-US"/>
        </a:p>
      </dgm:t>
    </dgm:pt>
    <dgm:pt modelId="{686E055A-8E82-44C7-BBF1-48B4C59F07E9}" type="sibTrans" cxnId="{8398A350-503E-4317-9E35-90D33E9E460B}">
      <dgm:prSet/>
      <dgm:spPr/>
      <dgm:t>
        <a:bodyPr/>
        <a:lstStyle/>
        <a:p>
          <a:endParaRPr lang="en-US"/>
        </a:p>
      </dgm:t>
    </dgm:pt>
    <dgm:pt modelId="{1D9F8B47-6798-42F4-A4F6-4A2199A4C456}">
      <dgm:prSet phldrT="[Text]"/>
      <dgm:spPr/>
      <dgm:t>
        <a:bodyPr/>
        <a:lstStyle/>
        <a:p>
          <a:pPr algn="l"/>
          <a:r>
            <a:rPr lang="en-US" b="1" dirty="0" smtClean="0"/>
            <a:t>Monitoring</a:t>
          </a:r>
          <a:endParaRPr lang="en-US" b="1" dirty="0"/>
        </a:p>
      </dgm:t>
    </dgm:pt>
    <dgm:pt modelId="{00C49E91-37A9-4B62-891E-532B89B0B916}" type="parTrans" cxnId="{3BC0AAAE-35F2-4F08-82DA-8EA0CA10409F}">
      <dgm:prSet/>
      <dgm:spPr/>
      <dgm:t>
        <a:bodyPr/>
        <a:lstStyle/>
        <a:p>
          <a:endParaRPr lang="en-US"/>
        </a:p>
      </dgm:t>
    </dgm:pt>
    <dgm:pt modelId="{FCCE5408-C3CC-4492-A57A-E46A0FAEFA39}" type="sibTrans" cxnId="{3BC0AAAE-35F2-4F08-82DA-8EA0CA10409F}">
      <dgm:prSet/>
      <dgm:spPr/>
      <dgm:t>
        <a:bodyPr/>
        <a:lstStyle/>
        <a:p>
          <a:endParaRPr lang="en-US"/>
        </a:p>
      </dgm:t>
    </dgm:pt>
    <dgm:pt modelId="{25368FA1-02C8-4EDB-8186-A873F12177A2}">
      <dgm:prSet phldrT="[Text]"/>
      <dgm:spPr/>
      <dgm:t>
        <a:bodyPr/>
        <a:lstStyle/>
        <a:p>
          <a:pPr algn="l"/>
          <a:r>
            <a:rPr lang="el-GR" dirty="0" smtClean="0">
              <a:latin typeface="Calibri"/>
              <a:cs typeface="Calibri"/>
            </a:rPr>
            <a:t>μ</a:t>
          </a:r>
          <a:r>
            <a:rPr lang="en-US" dirty="0" smtClean="0">
              <a:latin typeface="Calibri"/>
              <a:cs typeface="Calibri"/>
            </a:rPr>
            <a:t>C</a:t>
          </a:r>
          <a:endParaRPr lang="en-US" dirty="0"/>
        </a:p>
      </dgm:t>
    </dgm:pt>
    <dgm:pt modelId="{F1B86189-7AF4-48C6-983D-7EA349404424}" type="parTrans" cxnId="{72B09337-FB32-4CF2-A3AD-8237037B0C2B}">
      <dgm:prSet/>
      <dgm:spPr/>
      <dgm:t>
        <a:bodyPr/>
        <a:lstStyle/>
        <a:p>
          <a:endParaRPr lang="en-US"/>
        </a:p>
      </dgm:t>
    </dgm:pt>
    <dgm:pt modelId="{6415F6DD-D6CF-416D-80BD-F907BF7F76E1}" type="sibTrans" cxnId="{72B09337-FB32-4CF2-A3AD-8237037B0C2B}">
      <dgm:prSet/>
      <dgm:spPr/>
      <dgm:t>
        <a:bodyPr/>
        <a:lstStyle/>
        <a:p>
          <a:endParaRPr lang="en-US"/>
        </a:p>
      </dgm:t>
    </dgm:pt>
    <dgm:pt modelId="{6FE36584-BBE1-424E-B7EC-7268B362D0CA}">
      <dgm:prSet phldrT="[Text]"/>
      <dgm:spPr/>
      <dgm:t>
        <a:bodyPr/>
        <a:lstStyle/>
        <a:p>
          <a:pPr algn="l"/>
          <a:r>
            <a:rPr lang="en-US" dirty="0" smtClean="0"/>
            <a:t>DC/DC Regulator</a:t>
          </a:r>
          <a:endParaRPr lang="en-US" dirty="0"/>
        </a:p>
      </dgm:t>
    </dgm:pt>
    <dgm:pt modelId="{5D62396E-306C-4996-A9AE-082F493483DF}" type="parTrans" cxnId="{E86CE2CA-8EB4-4D23-9971-5D6C89437E18}">
      <dgm:prSet/>
      <dgm:spPr/>
      <dgm:t>
        <a:bodyPr/>
        <a:lstStyle/>
        <a:p>
          <a:endParaRPr lang="en-US"/>
        </a:p>
      </dgm:t>
    </dgm:pt>
    <dgm:pt modelId="{EAE7DD6B-331C-49E0-B35F-7E4B062F4AEC}" type="sibTrans" cxnId="{E86CE2CA-8EB4-4D23-9971-5D6C89437E18}">
      <dgm:prSet/>
      <dgm:spPr/>
      <dgm:t>
        <a:bodyPr/>
        <a:lstStyle/>
        <a:p>
          <a:endParaRPr lang="en-US"/>
        </a:p>
      </dgm:t>
    </dgm:pt>
    <dgm:pt modelId="{DE8C1245-B07F-4E6D-B539-CA26C42DEEA2}">
      <dgm:prSet phldrT="[Text]"/>
      <dgm:spPr/>
      <dgm:t>
        <a:bodyPr/>
        <a:lstStyle/>
        <a:p>
          <a:pPr algn="l"/>
          <a:r>
            <a:rPr lang="en-US" dirty="0" smtClean="0"/>
            <a:t>Generator protection</a:t>
          </a:r>
          <a:endParaRPr lang="en-US" dirty="0"/>
        </a:p>
      </dgm:t>
    </dgm:pt>
    <dgm:pt modelId="{8E91C803-B0B7-40C8-8106-BD05DD9643A3}" type="parTrans" cxnId="{59D1A3EC-2F32-446E-996A-F46E5468E617}">
      <dgm:prSet/>
      <dgm:spPr/>
      <dgm:t>
        <a:bodyPr/>
        <a:lstStyle/>
        <a:p>
          <a:endParaRPr lang="en-US"/>
        </a:p>
      </dgm:t>
    </dgm:pt>
    <dgm:pt modelId="{EB79739F-3A4A-4392-B302-34AAA09F0368}" type="sibTrans" cxnId="{59D1A3EC-2F32-446E-996A-F46E5468E617}">
      <dgm:prSet/>
      <dgm:spPr/>
      <dgm:t>
        <a:bodyPr/>
        <a:lstStyle/>
        <a:p>
          <a:endParaRPr lang="en-US"/>
        </a:p>
      </dgm:t>
    </dgm:pt>
    <dgm:pt modelId="{C456A118-6B12-4722-AC30-279517C97EB5}">
      <dgm:prSet phldrT="[Text]"/>
      <dgm:spPr/>
      <dgm:t>
        <a:bodyPr/>
        <a:lstStyle/>
        <a:p>
          <a:pPr algn="l"/>
          <a:r>
            <a:rPr lang="en-US" dirty="0" smtClean="0"/>
            <a:t>Over current protection</a:t>
          </a:r>
          <a:endParaRPr lang="en-US" dirty="0"/>
        </a:p>
      </dgm:t>
    </dgm:pt>
    <dgm:pt modelId="{3562731C-B94D-420B-8F7E-822DA550FC70}" type="parTrans" cxnId="{62F31CCF-0893-43EF-AC5F-98ED8CA394D0}">
      <dgm:prSet/>
      <dgm:spPr/>
      <dgm:t>
        <a:bodyPr/>
        <a:lstStyle/>
        <a:p>
          <a:endParaRPr lang="en-US"/>
        </a:p>
      </dgm:t>
    </dgm:pt>
    <dgm:pt modelId="{0216093B-08DF-4220-AAA2-8624838CF620}" type="sibTrans" cxnId="{62F31CCF-0893-43EF-AC5F-98ED8CA394D0}">
      <dgm:prSet/>
      <dgm:spPr/>
      <dgm:t>
        <a:bodyPr/>
        <a:lstStyle/>
        <a:p>
          <a:endParaRPr lang="en-US"/>
        </a:p>
      </dgm:t>
    </dgm:pt>
    <dgm:pt modelId="{D6268B79-80EF-44E2-9E53-58BD96606E78}">
      <dgm:prSet phldrT="[Text]"/>
      <dgm:spPr/>
      <dgm:t>
        <a:bodyPr/>
        <a:lstStyle/>
        <a:p>
          <a:pPr algn="l"/>
          <a:r>
            <a:rPr lang="en-US" dirty="0" smtClean="0"/>
            <a:t>Load</a:t>
          </a:r>
          <a:endParaRPr lang="en-US" dirty="0"/>
        </a:p>
      </dgm:t>
    </dgm:pt>
    <dgm:pt modelId="{C0F3AD3D-D95F-4358-94F6-BADC2B541F85}" type="parTrans" cxnId="{C68AB00E-6D7D-443C-BAF1-EF365284F412}">
      <dgm:prSet/>
      <dgm:spPr/>
      <dgm:t>
        <a:bodyPr/>
        <a:lstStyle/>
        <a:p>
          <a:endParaRPr lang="en-US"/>
        </a:p>
      </dgm:t>
    </dgm:pt>
    <dgm:pt modelId="{B6082E81-D09C-44C4-8FAD-D55B0E89D2E1}" type="sibTrans" cxnId="{C68AB00E-6D7D-443C-BAF1-EF365284F412}">
      <dgm:prSet/>
      <dgm:spPr/>
      <dgm:t>
        <a:bodyPr/>
        <a:lstStyle/>
        <a:p>
          <a:endParaRPr lang="en-US"/>
        </a:p>
      </dgm:t>
    </dgm:pt>
    <dgm:pt modelId="{13CC1182-1929-4EA6-8D46-0EA9BA5EB6BB}">
      <dgm:prSet phldrT="[Text]"/>
      <dgm:spPr/>
      <dgm:t>
        <a:bodyPr/>
        <a:lstStyle/>
        <a:p>
          <a:pPr algn="l"/>
          <a:r>
            <a:rPr lang="en-US" dirty="0" smtClean="0"/>
            <a:t>Battery</a:t>
          </a:r>
          <a:endParaRPr lang="en-US" dirty="0"/>
        </a:p>
      </dgm:t>
    </dgm:pt>
    <dgm:pt modelId="{CACADF02-08A0-49EF-BFCE-EC8E99723F22}" type="parTrans" cxnId="{FA6EC822-BD9A-4570-96EA-F18D67558046}">
      <dgm:prSet/>
      <dgm:spPr/>
      <dgm:t>
        <a:bodyPr/>
        <a:lstStyle/>
        <a:p>
          <a:endParaRPr lang="en-US"/>
        </a:p>
      </dgm:t>
    </dgm:pt>
    <dgm:pt modelId="{648C838B-FDFA-424C-A545-714D8A2DA243}" type="sibTrans" cxnId="{FA6EC822-BD9A-4570-96EA-F18D67558046}">
      <dgm:prSet/>
      <dgm:spPr/>
      <dgm:t>
        <a:bodyPr/>
        <a:lstStyle/>
        <a:p>
          <a:endParaRPr lang="en-US"/>
        </a:p>
      </dgm:t>
    </dgm:pt>
    <dgm:pt modelId="{A4E1CCDC-581A-44E3-8243-EDF4F5B8F7F5}">
      <dgm:prSet phldrT="[Text]"/>
      <dgm:spPr/>
      <dgm:t>
        <a:bodyPr/>
        <a:lstStyle/>
        <a:p>
          <a:pPr algn="l"/>
          <a:r>
            <a:rPr lang="en-US" dirty="0" smtClean="0"/>
            <a:t>Wireless data transmission</a:t>
          </a:r>
          <a:endParaRPr lang="en-US" dirty="0"/>
        </a:p>
      </dgm:t>
    </dgm:pt>
    <dgm:pt modelId="{43492778-CE8D-43F8-8B1E-06EE8CC7916D}" type="parTrans" cxnId="{7B0301CD-5FE8-4FA2-947D-D687D586ECE8}">
      <dgm:prSet/>
      <dgm:spPr/>
      <dgm:t>
        <a:bodyPr/>
        <a:lstStyle/>
        <a:p>
          <a:endParaRPr lang="en-US"/>
        </a:p>
      </dgm:t>
    </dgm:pt>
    <dgm:pt modelId="{AA198FB9-E695-4641-8B23-E601C2FB4E07}" type="sibTrans" cxnId="{7B0301CD-5FE8-4FA2-947D-D687D586ECE8}">
      <dgm:prSet/>
      <dgm:spPr/>
      <dgm:t>
        <a:bodyPr/>
        <a:lstStyle/>
        <a:p>
          <a:endParaRPr lang="en-US"/>
        </a:p>
      </dgm:t>
    </dgm:pt>
    <dgm:pt modelId="{58DD044E-6634-4A31-89BA-CEF2A2E5B32C}">
      <dgm:prSet phldrT="[Text]"/>
      <dgm:spPr/>
      <dgm:t>
        <a:bodyPr/>
        <a:lstStyle/>
        <a:p>
          <a:pPr algn="l"/>
          <a:r>
            <a:rPr lang="en-US" dirty="0" smtClean="0"/>
            <a:t>Software</a:t>
          </a:r>
          <a:endParaRPr lang="en-US" dirty="0"/>
        </a:p>
      </dgm:t>
    </dgm:pt>
    <dgm:pt modelId="{E55A0841-7CF1-44EC-9506-0476D1CE6219}" type="parTrans" cxnId="{4DE2BB7C-6EC9-4B20-9C91-0D55F0435F59}">
      <dgm:prSet/>
      <dgm:spPr/>
      <dgm:t>
        <a:bodyPr/>
        <a:lstStyle/>
        <a:p>
          <a:endParaRPr lang="en-US"/>
        </a:p>
      </dgm:t>
    </dgm:pt>
    <dgm:pt modelId="{D0B67E2B-35AA-4EDE-BD8F-B481FBE78E6D}" type="sibTrans" cxnId="{4DE2BB7C-6EC9-4B20-9C91-0D55F0435F59}">
      <dgm:prSet/>
      <dgm:spPr/>
      <dgm:t>
        <a:bodyPr/>
        <a:lstStyle/>
        <a:p>
          <a:endParaRPr lang="en-US"/>
        </a:p>
      </dgm:t>
    </dgm:pt>
    <dgm:pt modelId="{EE3D1629-5A7A-449F-A074-7200D292EDB8}">
      <dgm:prSet phldrT="[Text]"/>
      <dgm:spPr/>
      <dgm:t>
        <a:bodyPr/>
        <a:lstStyle/>
        <a:p>
          <a:pPr algn="l"/>
          <a:r>
            <a:rPr lang="en-US" dirty="0" smtClean="0"/>
            <a:t>GUI</a:t>
          </a:r>
          <a:endParaRPr lang="en-US" dirty="0"/>
        </a:p>
      </dgm:t>
    </dgm:pt>
    <dgm:pt modelId="{7B1603D7-5793-466B-886D-5245C27206C1}" type="parTrans" cxnId="{712FBA5C-E3FD-4AFE-A042-E296A22D7A25}">
      <dgm:prSet/>
      <dgm:spPr/>
      <dgm:t>
        <a:bodyPr/>
        <a:lstStyle/>
        <a:p>
          <a:endParaRPr lang="en-US"/>
        </a:p>
      </dgm:t>
    </dgm:pt>
    <dgm:pt modelId="{441E898B-0AAD-4EB3-9CF5-5B1681F6336F}" type="sibTrans" cxnId="{712FBA5C-E3FD-4AFE-A042-E296A22D7A25}">
      <dgm:prSet/>
      <dgm:spPr/>
      <dgm:t>
        <a:bodyPr/>
        <a:lstStyle/>
        <a:p>
          <a:endParaRPr lang="en-US"/>
        </a:p>
      </dgm:t>
    </dgm:pt>
    <dgm:pt modelId="{D0F8C46D-4FB4-460B-90B4-064423395260}" type="pres">
      <dgm:prSet presAssocID="{021C7F2D-AD33-4E28-9C8E-4F0DF280B082}" presName="Name0" presStyleCnt="0">
        <dgm:presLayoutVars>
          <dgm:dir/>
          <dgm:resizeHandles val="exact"/>
        </dgm:presLayoutVars>
      </dgm:prSet>
      <dgm:spPr/>
      <dgm:t>
        <a:bodyPr/>
        <a:lstStyle/>
        <a:p>
          <a:endParaRPr lang="en-US"/>
        </a:p>
      </dgm:t>
    </dgm:pt>
    <dgm:pt modelId="{D88161CE-9701-4710-8A1F-C13DEB600F48}" type="pres">
      <dgm:prSet presAssocID="{464187FE-4F60-4ECF-AF3C-CDB6682053B5}" presName="node" presStyleLbl="node1" presStyleIdx="0" presStyleCnt="3">
        <dgm:presLayoutVars>
          <dgm:bulletEnabled val="1"/>
        </dgm:presLayoutVars>
      </dgm:prSet>
      <dgm:spPr/>
      <dgm:t>
        <a:bodyPr/>
        <a:lstStyle/>
        <a:p>
          <a:endParaRPr lang="en-US"/>
        </a:p>
      </dgm:t>
    </dgm:pt>
    <dgm:pt modelId="{438925A3-1BD7-4447-8F80-DA1A2ABEDE50}" type="pres">
      <dgm:prSet presAssocID="{B0642908-3D26-4C19-BF0E-7269423047D6}" presName="sibTrans" presStyleCnt="0"/>
      <dgm:spPr/>
    </dgm:pt>
    <dgm:pt modelId="{E8E97116-650B-475F-B5FB-B2AB365FD8E2}" type="pres">
      <dgm:prSet presAssocID="{66F470A3-AF08-4049-A358-C5888D577AE4}" presName="node" presStyleLbl="node1" presStyleIdx="1" presStyleCnt="3">
        <dgm:presLayoutVars>
          <dgm:bulletEnabled val="1"/>
        </dgm:presLayoutVars>
      </dgm:prSet>
      <dgm:spPr/>
      <dgm:t>
        <a:bodyPr/>
        <a:lstStyle/>
        <a:p>
          <a:endParaRPr lang="en-US"/>
        </a:p>
      </dgm:t>
    </dgm:pt>
    <dgm:pt modelId="{C2AD9343-2E0C-4019-B8FD-10A2BD575048}" type="pres">
      <dgm:prSet presAssocID="{148CDEA0-BA1F-4CFE-B530-3D48976E84A6}" presName="sibTrans" presStyleCnt="0"/>
      <dgm:spPr/>
    </dgm:pt>
    <dgm:pt modelId="{B7E3CB34-7AA1-44EC-8D2E-F9EB89E338AE}" type="pres">
      <dgm:prSet presAssocID="{1D9F8B47-6798-42F4-A4F6-4A2199A4C456}" presName="node" presStyleLbl="node1" presStyleIdx="2" presStyleCnt="3">
        <dgm:presLayoutVars>
          <dgm:bulletEnabled val="1"/>
        </dgm:presLayoutVars>
      </dgm:prSet>
      <dgm:spPr/>
      <dgm:t>
        <a:bodyPr/>
        <a:lstStyle/>
        <a:p>
          <a:endParaRPr lang="en-US"/>
        </a:p>
      </dgm:t>
    </dgm:pt>
  </dgm:ptLst>
  <dgm:cxnLst>
    <dgm:cxn modelId="{59D1A3EC-2F32-446E-996A-F46E5468E617}" srcId="{464187FE-4F60-4ECF-AF3C-CDB6682053B5}" destId="{DE8C1245-B07F-4E6D-B539-CA26C42DEEA2}" srcOrd="2" destOrd="0" parTransId="{8E91C803-B0B7-40C8-8106-BD05DD9643A3}" sibTransId="{EB79739F-3A4A-4392-B302-34AAA09F0368}"/>
    <dgm:cxn modelId="{E86CE2CA-8EB4-4D23-9971-5D6C89437E18}" srcId="{464187FE-4F60-4ECF-AF3C-CDB6682053B5}" destId="{6FE36584-BBE1-424E-B7EC-7268B362D0CA}" srcOrd="1" destOrd="0" parTransId="{5D62396E-306C-4996-A9AE-082F493483DF}" sibTransId="{EAE7DD6B-331C-49E0-B35F-7E4B062F4AEC}"/>
    <dgm:cxn modelId="{3BC0AAAE-35F2-4F08-82DA-8EA0CA10409F}" srcId="{021C7F2D-AD33-4E28-9C8E-4F0DF280B082}" destId="{1D9F8B47-6798-42F4-A4F6-4A2199A4C456}" srcOrd="2" destOrd="0" parTransId="{00C49E91-37A9-4B62-891E-532B89B0B916}" sibTransId="{FCCE5408-C3CC-4492-A57A-E46A0FAEFA39}"/>
    <dgm:cxn modelId="{D007E9CD-7597-4E2D-8F8A-9D52926E48EA}" type="presOf" srcId="{464187FE-4F60-4ECF-AF3C-CDB6682053B5}" destId="{D88161CE-9701-4710-8A1F-C13DEB600F48}" srcOrd="0" destOrd="0" presId="urn:microsoft.com/office/officeart/2005/8/layout/hList6"/>
    <dgm:cxn modelId="{C68AB00E-6D7D-443C-BAF1-EF365284F412}" srcId="{66F470A3-AF08-4049-A358-C5888D577AE4}" destId="{D6268B79-80EF-44E2-9E53-58BD96606E78}" srcOrd="2" destOrd="0" parTransId="{C0F3AD3D-D95F-4358-94F6-BADC2B541F85}" sibTransId="{B6082E81-D09C-44C4-8FAD-D55B0E89D2E1}"/>
    <dgm:cxn modelId="{D4C6AF9B-65D2-4EF6-957C-C296F675961E}" type="presOf" srcId="{C456A118-6B12-4722-AC30-279517C97EB5}" destId="{D88161CE-9701-4710-8A1F-C13DEB600F48}" srcOrd="0" destOrd="4" presId="urn:microsoft.com/office/officeart/2005/8/layout/hList6"/>
    <dgm:cxn modelId="{04BADDF9-677D-45F2-894A-B1DA20CF7584}" type="presOf" srcId="{1D9F8B47-6798-42F4-A4F6-4A2199A4C456}" destId="{B7E3CB34-7AA1-44EC-8D2E-F9EB89E338AE}" srcOrd="0" destOrd="0" presId="urn:microsoft.com/office/officeart/2005/8/layout/hList6"/>
    <dgm:cxn modelId="{FDB0D83E-53C8-4C1F-A55C-735B2A1AA8B1}" type="presOf" srcId="{6FE36584-BBE1-424E-B7EC-7268B362D0CA}" destId="{D88161CE-9701-4710-8A1F-C13DEB600F48}" srcOrd="0" destOrd="2" presId="urn:microsoft.com/office/officeart/2005/8/layout/hList6"/>
    <dgm:cxn modelId="{1E39190F-8EFF-41D3-A3FE-8CEBADD8C214}" type="presOf" srcId="{13CC1182-1929-4EA6-8D46-0EA9BA5EB6BB}" destId="{E8E97116-650B-475F-B5FB-B2AB365FD8E2}" srcOrd="0" destOrd="1" presId="urn:microsoft.com/office/officeart/2005/8/layout/hList6"/>
    <dgm:cxn modelId="{D14E28BF-A394-4CF9-BEE2-6F7C5B3E1852}" type="presOf" srcId="{57931D83-D7E5-4105-A4F2-C6C186A4F145}" destId="{D88161CE-9701-4710-8A1F-C13DEB600F48}" srcOrd="0" destOrd="1" presId="urn:microsoft.com/office/officeart/2005/8/layout/hList6"/>
    <dgm:cxn modelId="{BED89712-C1FC-4204-B642-EF3317177C07}" type="presOf" srcId="{DE8C1245-B07F-4E6D-B539-CA26C42DEEA2}" destId="{D88161CE-9701-4710-8A1F-C13DEB600F48}" srcOrd="0" destOrd="3" presId="urn:microsoft.com/office/officeart/2005/8/layout/hList6"/>
    <dgm:cxn modelId="{A5D910C2-472C-427A-80BB-3CE0B576383A}" srcId="{021C7F2D-AD33-4E28-9C8E-4F0DF280B082}" destId="{66F470A3-AF08-4049-A358-C5888D577AE4}" srcOrd="1" destOrd="0" parTransId="{D9706971-ABDD-4A0E-8015-B4462F286AC9}" sibTransId="{148CDEA0-BA1F-4CFE-B530-3D48976E84A6}"/>
    <dgm:cxn modelId="{712FBA5C-E3FD-4AFE-A042-E296A22D7A25}" srcId="{1D9F8B47-6798-42F4-A4F6-4A2199A4C456}" destId="{EE3D1629-5A7A-449F-A074-7200D292EDB8}" srcOrd="3" destOrd="0" parTransId="{7B1603D7-5793-466B-886D-5245C27206C1}" sibTransId="{441E898B-0AAD-4EB3-9CF5-5B1681F6336F}"/>
    <dgm:cxn modelId="{5AEB87A9-D5C3-4F26-AC14-C89BF00EF4DB}" type="presOf" srcId="{58DD044E-6634-4A31-89BA-CEF2A2E5B32C}" destId="{B7E3CB34-7AA1-44EC-8D2E-F9EB89E338AE}" srcOrd="0" destOrd="3" presId="urn:microsoft.com/office/officeart/2005/8/layout/hList6"/>
    <dgm:cxn modelId="{2E483F13-F0DB-4718-947E-4046DC26987B}" type="presOf" srcId="{A4E1CCDC-581A-44E3-8243-EDF4F5B8F7F5}" destId="{B7E3CB34-7AA1-44EC-8D2E-F9EB89E338AE}" srcOrd="0" destOrd="2" presId="urn:microsoft.com/office/officeart/2005/8/layout/hList6"/>
    <dgm:cxn modelId="{FA6EC822-BD9A-4570-96EA-F18D67558046}" srcId="{66F470A3-AF08-4049-A358-C5888D577AE4}" destId="{13CC1182-1929-4EA6-8D46-0EA9BA5EB6BB}" srcOrd="0" destOrd="0" parTransId="{CACADF02-08A0-49EF-BFCE-EC8E99723F22}" sibTransId="{648C838B-FDFA-424C-A545-714D8A2DA243}"/>
    <dgm:cxn modelId="{7EFB7C26-C9BB-4911-ADA6-95F37C390CF5}" type="presOf" srcId="{F90DA8B4-4DE8-4712-A9ED-B9FD3F5A0164}" destId="{E8E97116-650B-475F-B5FB-B2AB365FD8E2}" srcOrd="0" destOrd="2" presId="urn:microsoft.com/office/officeart/2005/8/layout/hList6"/>
    <dgm:cxn modelId="{8398A350-503E-4317-9E35-90D33E9E460B}" srcId="{66F470A3-AF08-4049-A358-C5888D577AE4}" destId="{F90DA8B4-4DE8-4712-A9ED-B9FD3F5A0164}" srcOrd="1" destOrd="0" parTransId="{24014079-4C4D-4AA2-B017-F3A72FFC6AEA}" sibTransId="{686E055A-8E82-44C7-BBF1-48B4C59F07E9}"/>
    <dgm:cxn modelId="{7B0301CD-5FE8-4FA2-947D-D687D586ECE8}" srcId="{1D9F8B47-6798-42F4-A4F6-4A2199A4C456}" destId="{A4E1CCDC-581A-44E3-8243-EDF4F5B8F7F5}" srcOrd="1" destOrd="0" parTransId="{43492778-CE8D-43F8-8B1E-06EE8CC7916D}" sibTransId="{AA198FB9-E695-4641-8B23-E601C2FB4E07}"/>
    <dgm:cxn modelId="{A7676A14-1B13-4B6E-A560-84626A4C14C6}" type="presOf" srcId="{66F470A3-AF08-4049-A358-C5888D577AE4}" destId="{E8E97116-650B-475F-B5FB-B2AB365FD8E2}" srcOrd="0" destOrd="0" presId="urn:microsoft.com/office/officeart/2005/8/layout/hList6"/>
    <dgm:cxn modelId="{C715D61E-D4ED-4184-A304-FA77DB5AF810}" type="presOf" srcId="{EE3D1629-5A7A-449F-A074-7200D292EDB8}" destId="{B7E3CB34-7AA1-44EC-8D2E-F9EB89E338AE}" srcOrd="0" destOrd="4" presId="urn:microsoft.com/office/officeart/2005/8/layout/hList6"/>
    <dgm:cxn modelId="{62F31CCF-0893-43EF-AC5F-98ED8CA394D0}" srcId="{464187FE-4F60-4ECF-AF3C-CDB6682053B5}" destId="{C456A118-6B12-4722-AC30-279517C97EB5}" srcOrd="3" destOrd="0" parTransId="{3562731C-B94D-420B-8F7E-822DA550FC70}" sibTransId="{0216093B-08DF-4220-AAA2-8624838CF620}"/>
    <dgm:cxn modelId="{17D5FF57-42B2-4661-9CBC-FC1ADEB1F3F3}" type="presOf" srcId="{25368FA1-02C8-4EDB-8186-A873F12177A2}" destId="{B7E3CB34-7AA1-44EC-8D2E-F9EB89E338AE}" srcOrd="0" destOrd="1" presId="urn:microsoft.com/office/officeart/2005/8/layout/hList6"/>
    <dgm:cxn modelId="{C73A8BC6-F01F-4C05-A4E0-987D44EB98D5}" type="presOf" srcId="{021C7F2D-AD33-4E28-9C8E-4F0DF280B082}" destId="{D0F8C46D-4FB4-460B-90B4-064423395260}" srcOrd="0" destOrd="0" presId="urn:microsoft.com/office/officeart/2005/8/layout/hList6"/>
    <dgm:cxn modelId="{F73CA644-B538-4111-BDA5-64E129419B63}" type="presOf" srcId="{D6268B79-80EF-44E2-9E53-58BD96606E78}" destId="{E8E97116-650B-475F-B5FB-B2AB365FD8E2}" srcOrd="0" destOrd="3" presId="urn:microsoft.com/office/officeart/2005/8/layout/hList6"/>
    <dgm:cxn modelId="{094B45E6-BCDB-46D5-9318-E7C453004097}" srcId="{021C7F2D-AD33-4E28-9C8E-4F0DF280B082}" destId="{464187FE-4F60-4ECF-AF3C-CDB6682053B5}" srcOrd="0" destOrd="0" parTransId="{2BD042F1-2E44-4C51-8C13-CF64B5983648}" sibTransId="{B0642908-3D26-4C19-BF0E-7269423047D6}"/>
    <dgm:cxn modelId="{4DE2BB7C-6EC9-4B20-9C91-0D55F0435F59}" srcId="{1D9F8B47-6798-42F4-A4F6-4A2199A4C456}" destId="{58DD044E-6634-4A31-89BA-CEF2A2E5B32C}" srcOrd="2" destOrd="0" parTransId="{E55A0841-7CF1-44EC-9506-0476D1CE6219}" sibTransId="{D0B67E2B-35AA-4EDE-BD8F-B481FBE78E6D}"/>
    <dgm:cxn modelId="{41156F34-5C97-4C03-9E39-EE7D946C89DB}" srcId="{464187FE-4F60-4ECF-AF3C-CDB6682053B5}" destId="{57931D83-D7E5-4105-A4F2-C6C186A4F145}" srcOrd="0" destOrd="0" parTransId="{670D0F21-4116-4647-B885-C502855724BE}" sibTransId="{42B5E2C7-6D48-4989-B7E1-6D3BB7AC67AB}"/>
    <dgm:cxn modelId="{72B09337-FB32-4CF2-A3AD-8237037B0C2B}" srcId="{1D9F8B47-6798-42F4-A4F6-4A2199A4C456}" destId="{25368FA1-02C8-4EDB-8186-A873F12177A2}" srcOrd="0" destOrd="0" parTransId="{F1B86189-7AF4-48C6-983D-7EA349404424}" sibTransId="{6415F6DD-D6CF-416D-80BD-F907BF7F76E1}"/>
    <dgm:cxn modelId="{DAC96BDD-A2FF-4076-B70A-CEAD7F8AC9E6}" type="presParOf" srcId="{D0F8C46D-4FB4-460B-90B4-064423395260}" destId="{D88161CE-9701-4710-8A1F-C13DEB600F48}" srcOrd="0" destOrd="0" presId="urn:microsoft.com/office/officeart/2005/8/layout/hList6"/>
    <dgm:cxn modelId="{97562B2E-7EA2-4838-B563-34C19EF1BD18}" type="presParOf" srcId="{D0F8C46D-4FB4-460B-90B4-064423395260}" destId="{438925A3-1BD7-4447-8F80-DA1A2ABEDE50}" srcOrd="1" destOrd="0" presId="urn:microsoft.com/office/officeart/2005/8/layout/hList6"/>
    <dgm:cxn modelId="{A146AE7E-2003-40CA-A171-FEEA288A8129}" type="presParOf" srcId="{D0F8C46D-4FB4-460B-90B4-064423395260}" destId="{E8E97116-650B-475F-B5FB-B2AB365FD8E2}" srcOrd="2" destOrd="0" presId="urn:microsoft.com/office/officeart/2005/8/layout/hList6"/>
    <dgm:cxn modelId="{9E10FF39-D0E1-4FA4-BD6A-083851E483D8}" type="presParOf" srcId="{D0F8C46D-4FB4-460B-90B4-064423395260}" destId="{C2AD9343-2E0C-4019-B8FD-10A2BD575048}" srcOrd="3" destOrd="0" presId="urn:microsoft.com/office/officeart/2005/8/layout/hList6"/>
    <dgm:cxn modelId="{67B95852-2D25-454A-914A-83F98C46C07A}" type="presParOf" srcId="{D0F8C46D-4FB4-460B-90B4-064423395260}" destId="{B7E3CB34-7AA1-44EC-8D2E-F9EB89E338A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954D9-2507-431D-920C-1AF399DD9CD9}"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US"/>
        </a:p>
      </dgm:t>
    </dgm:pt>
    <dgm:pt modelId="{D7190357-3753-4BBC-A66E-EC0079505EEB}">
      <dgm:prSet phldrT="[Text]"/>
      <dgm:spPr/>
      <dgm:t>
        <a:bodyPr/>
        <a:lstStyle/>
        <a:p>
          <a:r>
            <a:rPr lang="en-US" dirty="0" smtClean="0"/>
            <a:t>Local</a:t>
          </a:r>
          <a:endParaRPr lang="en-US" dirty="0"/>
        </a:p>
      </dgm:t>
    </dgm:pt>
    <dgm:pt modelId="{F7AD33B2-FDD7-430E-AD0F-E8B1EA6C3327}" type="parTrans" cxnId="{39D41D6B-335E-403A-ABD1-1033EA114701}">
      <dgm:prSet/>
      <dgm:spPr/>
      <dgm:t>
        <a:bodyPr/>
        <a:lstStyle/>
        <a:p>
          <a:endParaRPr lang="en-US"/>
        </a:p>
      </dgm:t>
    </dgm:pt>
    <dgm:pt modelId="{76FCBACA-2F75-4E85-AC79-2453C440DFCD}" type="sibTrans" cxnId="{39D41D6B-335E-403A-ABD1-1033EA114701}">
      <dgm:prSet/>
      <dgm:spPr/>
      <dgm:t>
        <a:bodyPr/>
        <a:lstStyle/>
        <a:p>
          <a:endParaRPr lang="en-US"/>
        </a:p>
      </dgm:t>
    </dgm:pt>
    <dgm:pt modelId="{8E6D4635-482B-475D-B031-4CF506F45A77}">
      <dgm:prSet phldrT="[Text]"/>
      <dgm:spPr/>
      <dgm:t>
        <a:bodyPr/>
        <a:lstStyle/>
        <a:p>
          <a:r>
            <a:rPr lang="en-US" dirty="0" smtClean="0"/>
            <a:t>LCD</a:t>
          </a:r>
          <a:endParaRPr lang="en-US" dirty="0"/>
        </a:p>
      </dgm:t>
    </dgm:pt>
    <dgm:pt modelId="{84E5CE66-C199-4A29-8303-378CAC8ADB1E}" type="parTrans" cxnId="{04B58483-BB48-4C7D-9877-E40E9F63B715}">
      <dgm:prSet/>
      <dgm:spPr/>
      <dgm:t>
        <a:bodyPr/>
        <a:lstStyle/>
        <a:p>
          <a:endParaRPr lang="en-US"/>
        </a:p>
      </dgm:t>
    </dgm:pt>
    <dgm:pt modelId="{D0F0B509-B819-463D-9D1F-8B9FC039DA4A}" type="sibTrans" cxnId="{04B58483-BB48-4C7D-9877-E40E9F63B715}">
      <dgm:prSet/>
      <dgm:spPr/>
      <dgm:t>
        <a:bodyPr/>
        <a:lstStyle/>
        <a:p>
          <a:endParaRPr lang="en-US"/>
        </a:p>
      </dgm:t>
    </dgm:pt>
    <dgm:pt modelId="{8E2C2830-C187-486D-80B5-50FA96057E66}">
      <dgm:prSet phldrT="[Text]"/>
      <dgm:spPr/>
      <dgm:t>
        <a:bodyPr/>
        <a:lstStyle/>
        <a:p>
          <a:r>
            <a:rPr lang="en-US" dirty="0" smtClean="0"/>
            <a:t>External</a:t>
          </a:r>
          <a:endParaRPr lang="en-US" dirty="0"/>
        </a:p>
      </dgm:t>
    </dgm:pt>
    <dgm:pt modelId="{D672D733-3948-4E4A-AF51-563475BE502A}" type="parTrans" cxnId="{3F5AAD45-7A92-4CCE-BC85-5CCC89AF8810}">
      <dgm:prSet/>
      <dgm:spPr/>
      <dgm:t>
        <a:bodyPr/>
        <a:lstStyle/>
        <a:p>
          <a:endParaRPr lang="en-US"/>
        </a:p>
      </dgm:t>
    </dgm:pt>
    <dgm:pt modelId="{E1C1496A-21CD-46CC-8584-6B8BFC75D143}" type="sibTrans" cxnId="{3F5AAD45-7A92-4CCE-BC85-5CCC89AF8810}">
      <dgm:prSet/>
      <dgm:spPr/>
      <dgm:t>
        <a:bodyPr/>
        <a:lstStyle/>
        <a:p>
          <a:endParaRPr lang="en-US"/>
        </a:p>
      </dgm:t>
    </dgm:pt>
    <dgm:pt modelId="{315D3FB5-A97A-4A16-A438-44CDE388B259}">
      <dgm:prSet phldrT="[Text]"/>
      <dgm:spPr/>
      <dgm:t>
        <a:bodyPr/>
        <a:lstStyle/>
        <a:p>
          <a:r>
            <a:rPr lang="en-US" dirty="0" smtClean="0"/>
            <a:t>Computer Application</a:t>
          </a:r>
          <a:endParaRPr lang="en-US" dirty="0"/>
        </a:p>
      </dgm:t>
    </dgm:pt>
    <dgm:pt modelId="{03BE0FF2-C398-4336-B56A-3D2945076067}" type="parTrans" cxnId="{56F4609C-8C8B-426E-B18B-8979D2B5E9C8}">
      <dgm:prSet/>
      <dgm:spPr/>
      <dgm:t>
        <a:bodyPr/>
        <a:lstStyle/>
        <a:p>
          <a:endParaRPr lang="en-US"/>
        </a:p>
      </dgm:t>
    </dgm:pt>
    <dgm:pt modelId="{4C2A3D6A-8070-428B-8170-2D31D5EB855A}" type="sibTrans" cxnId="{56F4609C-8C8B-426E-B18B-8979D2B5E9C8}">
      <dgm:prSet/>
      <dgm:spPr/>
      <dgm:t>
        <a:bodyPr/>
        <a:lstStyle/>
        <a:p>
          <a:endParaRPr lang="en-US"/>
        </a:p>
      </dgm:t>
    </dgm:pt>
    <dgm:pt modelId="{00920C08-501F-4159-99BF-7CB501454D31}" type="pres">
      <dgm:prSet presAssocID="{861954D9-2507-431D-920C-1AF399DD9CD9}" presName="diagram" presStyleCnt="0">
        <dgm:presLayoutVars>
          <dgm:chPref val="1"/>
          <dgm:dir/>
          <dgm:animOne val="branch"/>
          <dgm:animLvl val="lvl"/>
          <dgm:resizeHandles/>
        </dgm:presLayoutVars>
      </dgm:prSet>
      <dgm:spPr/>
      <dgm:t>
        <a:bodyPr/>
        <a:lstStyle/>
        <a:p>
          <a:endParaRPr lang="en-US"/>
        </a:p>
      </dgm:t>
    </dgm:pt>
    <dgm:pt modelId="{9FF57BF0-4D4C-48E0-9C9F-7C53CBC74960}" type="pres">
      <dgm:prSet presAssocID="{D7190357-3753-4BBC-A66E-EC0079505EEB}" presName="root" presStyleCnt="0"/>
      <dgm:spPr/>
    </dgm:pt>
    <dgm:pt modelId="{7853768B-672D-436C-BBDE-E1112519C304}" type="pres">
      <dgm:prSet presAssocID="{D7190357-3753-4BBC-A66E-EC0079505EEB}" presName="rootComposite" presStyleCnt="0"/>
      <dgm:spPr/>
    </dgm:pt>
    <dgm:pt modelId="{C3EB71D1-A10F-4789-B0C2-B6E06F7BD666}" type="pres">
      <dgm:prSet presAssocID="{D7190357-3753-4BBC-A66E-EC0079505EEB}" presName="rootText" presStyleLbl="node1" presStyleIdx="0" presStyleCnt="2"/>
      <dgm:spPr/>
      <dgm:t>
        <a:bodyPr/>
        <a:lstStyle/>
        <a:p>
          <a:endParaRPr lang="en-US"/>
        </a:p>
      </dgm:t>
    </dgm:pt>
    <dgm:pt modelId="{E881368E-188A-40BC-911D-33A2A682EE81}" type="pres">
      <dgm:prSet presAssocID="{D7190357-3753-4BBC-A66E-EC0079505EEB}" presName="rootConnector" presStyleLbl="node1" presStyleIdx="0" presStyleCnt="2"/>
      <dgm:spPr/>
      <dgm:t>
        <a:bodyPr/>
        <a:lstStyle/>
        <a:p>
          <a:endParaRPr lang="en-US"/>
        </a:p>
      </dgm:t>
    </dgm:pt>
    <dgm:pt modelId="{DA6EA668-6987-4040-A563-669D825AD314}" type="pres">
      <dgm:prSet presAssocID="{D7190357-3753-4BBC-A66E-EC0079505EEB}" presName="childShape" presStyleCnt="0"/>
      <dgm:spPr/>
    </dgm:pt>
    <dgm:pt modelId="{E5A2A9C3-37DF-4CD6-B2FC-50113110C648}" type="pres">
      <dgm:prSet presAssocID="{84E5CE66-C199-4A29-8303-378CAC8ADB1E}" presName="Name13" presStyleLbl="parChTrans1D2" presStyleIdx="0" presStyleCnt="2"/>
      <dgm:spPr/>
      <dgm:t>
        <a:bodyPr/>
        <a:lstStyle/>
        <a:p>
          <a:endParaRPr lang="en-US"/>
        </a:p>
      </dgm:t>
    </dgm:pt>
    <dgm:pt modelId="{38749132-0AC7-48F9-A23B-B42DC2968F48}" type="pres">
      <dgm:prSet presAssocID="{8E6D4635-482B-475D-B031-4CF506F45A77}" presName="childText" presStyleLbl="bgAcc1" presStyleIdx="0" presStyleCnt="2">
        <dgm:presLayoutVars>
          <dgm:bulletEnabled val="1"/>
        </dgm:presLayoutVars>
      </dgm:prSet>
      <dgm:spPr/>
      <dgm:t>
        <a:bodyPr/>
        <a:lstStyle/>
        <a:p>
          <a:endParaRPr lang="en-US"/>
        </a:p>
      </dgm:t>
    </dgm:pt>
    <dgm:pt modelId="{2FC7DC6F-3FAE-489F-8694-BC5E8AF8098B}" type="pres">
      <dgm:prSet presAssocID="{8E2C2830-C187-486D-80B5-50FA96057E66}" presName="root" presStyleCnt="0"/>
      <dgm:spPr/>
    </dgm:pt>
    <dgm:pt modelId="{16836B2E-6C5F-4AF3-AD3B-86593A78D851}" type="pres">
      <dgm:prSet presAssocID="{8E2C2830-C187-486D-80B5-50FA96057E66}" presName="rootComposite" presStyleCnt="0"/>
      <dgm:spPr/>
    </dgm:pt>
    <dgm:pt modelId="{C8514F6E-48D2-415E-9435-3E28DA524FEC}" type="pres">
      <dgm:prSet presAssocID="{8E2C2830-C187-486D-80B5-50FA96057E66}" presName="rootText" presStyleLbl="node1" presStyleIdx="1" presStyleCnt="2"/>
      <dgm:spPr/>
      <dgm:t>
        <a:bodyPr/>
        <a:lstStyle/>
        <a:p>
          <a:endParaRPr lang="en-US"/>
        </a:p>
      </dgm:t>
    </dgm:pt>
    <dgm:pt modelId="{8C1C69CB-2B4E-451F-BCE9-AEBC5B7B64A4}" type="pres">
      <dgm:prSet presAssocID="{8E2C2830-C187-486D-80B5-50FA96057E66}" presName="rootConnector" presStyleLbl="node1" presStyleIdx="1" presStyleCnt="2"/>
      <dgm:spPr/>
      <dgm:t>
        <a:bodyPr/>
        <a:lstStyle/>
        <a:p>
          <a:endParaRPr lang="en-US"/>
        </a:p>
      </dgm:t>
    </dgm:pt>
    <dgm:pt modelId="{F22782AE-5DEB-4096-9D1A-7AE7961739A4}" type="pres">
      <dgm:prSet presAssocID="{8E2C2830-C187-486D-80B5-50FA96057E66}" presName="childShape" presStyleCnt="0"/>
      <dgm:spPr/>
    </dgm:pt>
    <dgm:pt modelId="{235B1CCB-D3B6-4FF9-891F-3084CBAE6F14}" type="pres">
      <dgm:prSet presAssocID="{03BE0FF2-C398-4336-B56A-3D2945076067}" presName="Name13" presStyleLbl="parChTrans1D2" presStyleIdx="1" presStyleCnt="2"/>
      <dgm:spPr/>
      <dgm:t>
        <a:bodyPr/>
        <a:lstStyle/>
        <a:p>
          <a:endParaRPr lang="en-US"/>
        </a:p>
      </dgm:t>
    </dgm:pt>
    <dgm:pt modelId="{3A240E4D-2A81-43D2-A4D5-634092DAC40F}" type="pres">
      <dgm:prSet presAssocID="{315D3FB5-A97A-4A16-A438-44CDE388B259}" presName="childText" presStyleLbl="bgAcc1" presStyleIdx="1" presStyleCnt="2">
        <dgm:presLayoutVars>
          <dgm:bulletEnabled val="1"/>
        </dgm:presLayoutVars>
      </dgm:prSet>
      <dgm:spPr/>
      <dgm:t>
        <a:bodyPr/>
        <a:lstStyle/>
        <a:p>
          <a:endParaRPr lang="en-US"/>
        </a:p>
      </dgm:t>
    </dgm:pt>
  </dgm:ptLst>
  <dgm:cxnLst>
    <dgm:cxn modelId="{39D41D6B-335E-403A-ABD1-1033EA114701}" srcId="{861954D9-2507-431D-920C-1AF399DD9CD9}" destId="{D7190357-3753-4BBC-A66E-EC0079505EEB}" srcOrd="0" destOrd="0" parTransId="{F7AD33B2-FDD7-430E-AD0F-E8B1EA6C3327}" sibTransId="{76FCBACA-2F75-4E85-AC79-2453C440DFCD}"/>
    <dgm:cxn modelId="{68AA7CE3-3270-40B9-83A3-ED550EE68801}" type="presOf" srcId="{84E5CE66-C199-4A29-8303-378CAC8ADB1E}" destId="{E5A2A9C3-37DF-4CD6-B2FC-50113110C648}" srcOrd="0" destOrd="0" presId="urn:microsoft.com/office/officeart/2005/8/layout/hierarchy3"/>
    <dgm:cxn modelId="{825B5F83-5B1F-4865-921A-C816D8F19BC5}" type="presOf" srcId="{8E2C2830-C187-486D-80B5-50FA96057E66}" destId="{8C1C69CB-2B4E-451F-BCE9-AEBC5B7B64A4}" srcOrd="1" destOrd="0" presId="urn:microsoft.com/office/officeart/2005/8/layout/hierarchy3"/>
    <dgm:cxn modelId="{80BA28EB-ABF0-4BE2-9548-8D50848913C0}" type="presOf" srcId="{D7190357-3753-4BBC-A66E-EC0079505EEB}" destId="{C3EB71D1-A10F-4789-B0C2-B6E06F7BD666}" srcOrd="0" destOrd="0" presId="urn:microsoft.com/office/officeart/2005/8/layout/hierarchy3"/>
    <dgm:cxn modelId="{39D815AA-7C65-4C78-A394-48F7D898D446}" type="presOf" srcId="{315D3FB5-A97A-4A16-A438-44CDE388B259}" destId="{3A240E4D-2A81-43D2-A4D5-634092DAC40F}" srcOrd="0" destOrd="0" presId="urn:microsoft.com/office/officeart/2005/8/layout/hierarchy3"/>
    <dgm:cxn modelId="{04B58483-BB48-4C7D-9877-E40E9F63B715}" srcId="{D7190357-3753-4BBC-A66E-EC0079505EEB}" destId="{8E6D4635-482B-475D-B031-4CF506F45A77}" srcOrd="0" destOrd="0" parTransId="{84E5CE66-C199-4A29-8303-378CAC8ADB1E}" sibTransId="{D0F0B509-B819-463D-9D1F-8B9FC039DA4A}"/>
    <dgm:cxn modelId="{7663EEC9-9A65-44D6-A845-06AD58F38ACF}" type="presOf" srcId="{03BE0FF2-C398-4336-B56A-3D2945076067}" destId="{235B1CCB-D3B6-4FF9-891F-3084CBAE6F14}" srcOrd="0" destOrd="0" presId="urn:microsoft.com/office/officeart/2005/8/layout/hierarchy3"/>
    <dgm:cxn modelId="{EECECA2E-3949-4BBB-B08A-768002D6CE98}" type="presOf" srcId="{8E6D4635-482B-475D-B031-4CF506F45A77}" destId="{38749132-0AC7-48F9-A23B-B42DC2968F48}" srcOrd="0" destOrd="0" presId="urn:microsoft.com/office/officeart/2005/8/layout/hierarchy3"/>
    <dgm:cxn modelId="{C981F61E-2400-4E1E-85DA-D7CA30DDB430}" type="presOf" srcId="{D7190357-3753-4BBC-A66E-EC0079505EEB}" destId="{E881368E-188A-40BC-911D-33A2A682EE81}" srcOrd="1" destOrd="0" presId="urn:microsoft.com/office/officeart/2005/8/layout/hierarchy3"/>
    <dgm:cxn modelId="{D6984BB2-7147-4E66-8787-27DDCBB986E2}" type="presOf" srcId="{861954D9-2507-431D-920C-1AF399DD9CD9}" destId="{00920C08-501F-4159-99BF-7CB501454D31}" srcOrd="0" destOrd="0" presId="urn:microsoft.com/office/officeart/2005/8/layout/hierarchy3"/>
    <dgm:cxn modelId="{56F4609C-8C8B-426E-B18B-8979D2B5E9C8}" srcId="{8E2C2830-C187-486D-80B5-50FA96057E66}" destId="{315D3FB5-A97A-4A16-A438-44CDE388B259}" srcOrd="0" destOrd="0" parTransId="{03BE0FF2-C398-4336-B56A-3D2945076067}" sibTransId="{4C2A3D6A-8070-428B-8170-2D31D5EB855A}"/>
    <dgm:cxn modelId="{62DC145B-882A-494D-84D8-1C1D76B2D365}" type="presOf" srcId="{8E2C2830-C187-486D-80B5-50FA96057E66}" destId="{C8514F6E-48D2-415E-9435-3E28DA524FEC}" srcOrd="0" destOrd="0" presId="urn:microsoft.com/office/officeart/2005/8/layout/hierarchy3"/>
    <dgm:cxn modelId="{3F5AAD45-7A92-4CCE-BC85-5CCC89AF8810}" srcId="{861954D9-2507-431D-920C-1AF399DD9CD9}" destId="{8E2C2830-C187-486D-80B5-50FA96057E66}" srcOrd="1" destOrd="0" parTransId="{D672D733-3948-4E4A-AF51-563475BE502A}" sibTransId="{E1C1496A-21CD-46CC-8584-6B8BFC75D143}"/>
    <dgm:cxn modelId="{98223E0F-A019-40B9-BD1E-C78F7B166621}" type="presParOf" srcId="{00920C08-501F-4159-99BF-7CB501454D31}" destId="{9FF57BF0-4D4C-48E0-9C9F-7C53CBC74960}" srcOrd="0" destOrd="0" presId="urn:microsoft.com/office/officeart/2005/8/layout/hierarchy3"/>
    <dgm:cxn modelId="{9998EBE5-5D7B-47FA-914D-86FE45A6CB85}" type="presParOf" srcId="{9FF57BF0-4D4C-48E0-9C9F-7C53CBC74960}" destId="{7853768B-672D-436C-BBDE-E1112519C304}" srcOrd="0" destOrd="0" presId="urn:microsoft.com/office/officeart/2005/8/layout/hierarchy3"/>
    <dgm:cxn modelId="{DF89AD9E-93F3-4437-8981-EACF101E509F}" type="presParOf" srcId="{7853768B-672D-436C-BBDE-E1112519C304}" destId="{C3EB71D1-A10F-4789-B0C2-B6E06F7BD666}" srcOrd="0" destOrd="0" presId="urn:microsoft.com/office/officeart/2005/8/layout/hierarchy3"/>
    <dgm:cxn modelId="{E595C519-8C31-4776-9583-290C852F6393}" type="presParOf" srcId="{7853768B-672D-436C-BBDE-E1112519C304}" destId="{E881368E-188A-40BC-911D-33A2A682EE81}" srcOrd="1" destOrd="0" presId="urn:microsoft.com/office/officeart/2005/8/layout/hierarchy3"/>
    <dgm:cxn modelId="{BD17DC4B-2656-46CB-9CDB-20B2AF8AA09C}" type="presParOf" srcId="{9FF57BF0-4D4C-48E0-9C9F-7C53CBC74960}" destId="{DA6EA668-6987-4040-A563-669D825AD314}" srcOrd="1" destOrd="0" presId="urn:microsoft.com/office/officeart/2005/8/layout/hierarchy3"/>
    <dgm:cxn modelId="{59C6DC92-4268-4D43-8262-00779C59F380}" type="presParOf" srcId="{DA6EA668-6987-4040-A563-669D825AD314}" destId="{E5A2A9C3-37DF-4CD6-B2FC-50113110C648}" srcOrd="0" destOrd="0" presId="urn:microsoft.com/office/officeart/2005/8/layout/hierarchy3"/>
    <dgm:cxn modelId="{0B603CE5-E40A-4F57-888F-595AA5121B68}" type="presParOf" srcId="{DA6EA668-6987-4040-A563-669D825AD314}" destId="{38749132-0AC7-48F9-A23B-B42DC2968F48}" srcOrd="1" destOrd="0" presId="urn:microsoft.com/office/officeart/2005/8/layout/hierarchy3"/>
    <dgm:cxn modelId="{838C88D8-1281-4C86-9BCB-B3F2B6216D89}" type="presParOf" srcId="{00920C08-501F-4159-99BF-7CB501454D31}" destId="{2FC7DC6F-3FAE-489F-8694-BC5E8AF8098B}" srcOrd="1" destOrd="0" presId="urn:microsoft.com/office/officeart/2005/8/layout/hierarchy3"/>
    <dgm:cxn modelId="{61BC3F0D-B45F-40CB-B230-651EE20ADAD5}" type="presParOf" srcId="{2FC7DC6F-3FAE-489F-8694-BC5E8AF8098B}" destId="{16836B2E-6C5F-4AF3-AD3B-86593A78D851}" srcOrd="0" destOrd="0" presId="urn:microsoft.com/office/officeart/2005/8/layout/hierarchy3"/>
    <dgm:cxn modelId="{BB24149C-37D1-4A1B-A920-E0250D6B8C8C}" type="presParOf" srcId="{16836B2E-6C5F-4AF3-AD3B-86593A78D851}" destId="{C8514F6E-48D2-415E-9435-3E28DA524FEC}" srcOrd="0" destOrd="0" presId="urn:microsoft.com/office/officeart/2005/8/layout/hierarchy3"/>
    <dgm:cxn modelId="{BD82B5FA-6EC8-4C96-869A-3969C01F80D2}" type="presParOf" srcId="{16836B2E-6C5F-4AF3-AD3B-86593A78D851}" destId="{8C1C69CB-2B4E-451F-BCE9-AEBC5B7B64A4}" srcOrd="1" destOrd="0" presId="urn:microsoft.com/office/officeart/2005/8/layout/hierarchy3"/>
    <dgm:cxn modelId="{6F8851BD-2B95-4B2B-B58D-371D23562020}" type="presParOf" srcId="{2FC7DC6F-3FAE-489F-8694-BC5E8AF8098B}" destId="{F22782AE-5DEB-4096-9D1A-7AE7961739A4}" srcOrd="1" destOrd="0" presId="urn:microsoft.com/office/officeart/2005/8/layout/hierarchy3"/>
    <dgm:cxn modelId="{3A3783A8-5DBD-43D4-8FD9-F326F53761D0}" type="presParOf" srcId="{F22782AE-5DEB-4096-9D1A-7AE7961739A4}" destId="{235B1CCB-D3B6-4FF9-891F-3084CBAE6F14}" srcOrd="0" destOrd="0" presId="urn:microsoft.com/office/officeart/2005/8/layout/hierarchy3"/>
    <dgm:cxn modelId="{C76AA48D-E1CA-468C-9C49-8557A1CE2FEB}" type="presParOf" srcId="{F22782AE-5DEB-4096-9D1A-7AE7961739A4}" destId="{3A240E4D-2A81-43D2-A4D5-634092DAC40F}"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E91C7-C51A-4883-8D06-FDC75C9BA405}" type="doc">
      <dgm:prSet loTypeId="urn:microsoft.com/office/officeart/2005/8/layout/equation1" loCatId="process" qsTypeId="urn:microsoft.com/office/officeart/2005/8/quickstyle/simple5" qsCatId="simple" csTypeId="urn:microsoft.com/office/officeart/2005/8/colors/accent1_2" csCatId="accent1" phldr="1"/>
      <dgm:spPr/>
    </dgm:pt>
    <dgm:pt modelId="{689F6CFA-857C-48E5-82B1-80328AE2D36E}">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intake</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gm:t>
    </dgm:pt>
    <dgm:pt modelId="{993C09FD-4692-4DFC-874C-8BEF9F7D3216}" type="parTrans" cxnId="{075484D1-242B-47AE-858D-078C1FDCDF06}">
      <dgm:prSet/>
      <dgm:spPr/>
      <dgm:t>
        <a:bodyPr/>
        <a:lstStyle/>
        <a:p>
          <a:endParaRPr lang="en-US"/>
        </a:p>
      </dgm:t>
    </dgm:pt>
    <dgm:pt modelId="{A338983B-5D4D-41AF-B451-E1D87BD1D0E5}" type="sibTrans" cxnId="{075484D1-242B-47AE-858D-078C1FDCDF06}">
      <dgm:prSet/>
      <dgm:spPr/>
      <dgm:t>
        <a:bodyPr/>
        <a:lstStyle/>
        <a:p>
          <a:endParaRPr lang="en-US"/>
        </a:p>
      </dgm:t>
    </dgm:pt>
    <dgm:pt modelId="{8C2D51C3-089F-419B-85C2-70138B1E3F92}">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burn</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gm:t>
    </dgm:pt>
    <dgm:pt modelId="{58CC2D72-2BC6-4CD9-99F9-58BC3E081130}" type="parTrans" cxnId="{A62412C4-2DFA-4034-BF24-479140D15683}">
      <dgm:prSet/>
      <dgm:spPr/>
      <dgm:t>
        <a:bodyPr/>
        <a:lstStyle/>
        <a:p>
          <a:endParaRPr lang="en-US"/>
        </a:p>
      </dgm:t>
    </dgm:pt>
    <dgm:pt modelId="{5B3BFEE8-A7BC-4D0C-8F8D-E99519DB1D51}" type="sibTrans" cxnId="{A62412C4-2DFA-4034-BF24-479140D15683}">
      <dgm:prSet/>
      <dgm:spPr/>
      <dgm:t>
        <a:bodyPr/>
        <a:lstStyle/>
        <a:p>
          <a:endParaRPr lang="en-US"/>
        </a:p>
      </dgm:t>
    </dgm:pt>
    <dgm:pt modelId="{484EB0DE-FDEB-452E-880B-B98C3213574C}">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surplus or deficit </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gm:t>
    </dgm:pt>
    <dgm:pt modelId="{62C2F125-9223-4236-AA55-76DFB0D8DCE7}" type="parTrans" cxnId="{CAA79516-1F06-4235-827B-8B95725B49C3}">
      <dgm:prSet/>
      <dgm:spPr/>
      <dgm:t>
        <a:bodyPr/>
        <a:lstStyle/>
        <a:p>
          <a:endParaRPr lang="en-US"/>
        </a:p>
      </dgm:t>
    </dgm:pt>
    <dgm:pt modelId="{F79CC111-5368-4BAB-A8E1-4FC14AD65B6D}" type="sibTrans" cxnId="{CAA79516-1F06-4235-827B-8B95725B49C3}">
      <dgm:prSet/>
      <dgm:spPr/>
      <dgm:t>
        <a:bodyPr/>
        <a:lstStyle/>
        <a:p>
          <a:endParaRPr lang="en-US"/>
        </a:p>
      </dgm:t>
    </dgm:pt>
    <dgm:pt modelId="{471C0763-E118-469A-9A66-C685278733A8}" type="pres">
      <dgm:prSet presAssocID="{0DCE91C7-C51A-4883-8D06-FDC75C9BA405}" presName="linearFlow" presStyleCnt="0">
        <dgm:presLayoutVars>
          <dgm:dir/>
          <dgm:resizeHandles val="exact"/>
        </dgm:presLayoutVars>
      </dgm:prSet>
      <dgm:spPr/>
    </dgm:pt>
    <dgm:pt modelId="{8156D2B9-0FA3-4A67-8600-50548DCD0BD8}" type="pres">
      <dgm:prSet presAssocID="{689F6CFA-857C-48E5-82B1-80328AE2D36E}" presName="node" presStyleLbl="node1" presStyleIdx="0" presStyleCnt="3" custScaleX="257620" custScaleY="257620">
        <dgm:presLayoutVars>
          <dgm:bulletEnabled val="1"/>
        </dgm:presLayoutVars>
      </dgm:prSet>
      <dgm:spPr/>
      <dgm:t>
        <a:bodyPr/>
        <a:lstStyle/>
        <a:p>
          <a:endParaRPr lang="en-US"/>
        </a:p>
      </dgm:t>
    </dgm:pt>
    <dgm:pt modelId="{963DBB74-EF03-4426-A2A3-EBC8AB45FD99}" type="pres">
      <dgm:prSet presAssocID="{A338983B-5D4D-41AF-B451-E1D87BD1D0E5}" presName="spacerL" presStyleCnt="0"/>
      <dgm:spPr/>
    </dgm:pt>
    <dgm:pt modelId="{0523A77D-3776-42A0-95ED-E59DDA123C64}" type="pres">
      <dgm:prSet presAssocID="{A338983B-5D4D-41AF-B451-E1D87BD1D0E5}" presName="sibTrans" presStyleLbl="sibTrans2D1" presStyleIdx="0" presStyleCnt="2"/>
      <dgm:spPr>
        <a:prstGeom prst="mathMinus">
          <a:avLst/>
        </a:prstGeom>
      </dgm:spPr>
      <dgm:t>
        <a:bodyPr/>
        <a:lstStyle/>
        <a:p>
          <a:endParaRPr lang="en-US"/>
        </a:p>
      </dgm:t>
    </dgm:pt>
    <dgm:pt modelId="{1DD0D99D-CEA3-412C-BC77-42FEF2401DA0}" type="pres">
      <dgm:prSet presAssocID="{A338983B-5D4D-41AF-B451-E1D87BD1D0E5}" presName="spacerR" presStyleCnt="0"/>
      <dgm:spPr/>
    </dgm:pt>
    <dgm:pt modelId="{3EF28D6C-1BD3-40BD-AD4D-895D523C2F1E}" type="pres">
      <dgm:prSet presAssocID="{8C2D51C3-089F-419B-85C2-70138B1E3F92}" presName="node" presStyleLbl="node1" presStyleIdx="1" presStyleCnt="3" custScaleX="257620" custScaleY="257620">
        <dgm:presLayoutVars>
          <dgm:bulletEnabled val="1"/>
        </dgm:presLayoutVars>
      </dgm:prSet>
      <dgm:spPr/>
      <dgm:t>
        <a:bodyPr/>
        <a:lstStyle/>
        <a:p>
          <a:endParaRPr lang="en-US"/>
        </a:p>
      </dgm:t>
    </dgm:pt>
    <dgm:pt modelId="{277366F7-A1F9-4CD9-9547-63068367E70C}" type="pres">
      <dgm:prSet presAssocID="{5B3BFEE8-A7BC-4D0C-8F8D-E99519DB1D51}" presName="spacerL" presStyleCnt="0"/>
      <dgm:spPr/>
    </dgm:pt>
    <dgm:pt modelId="{CBE14069-35B4-40A2-AC33-573E46FEB145}" type="pres">
      <dgm:prSet presAssocID="{5B3BFEE8-A7BC-4D0C-8F8D-E99519DB1D51}" presName="sibTrans" presStyleLbl="sibTrans2D1" presStyleIdx="1" presStyleCnt="2"/>
      <dgm:spPr/>
      <dgm:t>
        <a:bodyPr/>
        <a:lstStyle/>
        <a:p>
          <a:endParaRPr lang="en-US"/>
        </a:p>
      </dgm:t>
    </dgm:pt>
    <dgm:pt modelId="{1EA14B25-5E35-4E8D-8362-CF774D6CD474}" type="pres">
      <dgm:prSet presAssocID="{5B3BFEE8-A7BC-4D0C-8F8D-E99519DB1D51}" presName="spacerR" presStyleCnt="0"/>
      <dgm:spPr/>
    </dgm:pt>
    <dgm:pt modelId="{E48D1F06-D3CE-4446-9A88-77F8CAE7EBB6}" type="pres">
      <dgm:prSet presAssocID="{484EB0DE-FDEB-452E-880B-B98C3213574C}" presName="node" presStyleLbl="node1" presStyleIdx="2" presStyleCnt="3" custScaleX="257620" custScaleY="257620">
        <dgm:presLayoutVars>
          <dgm:bulletEnabled val="1"/>
        </dgm:presLayoutVars>
      </dgm:prSet>
      <dgm:spPr/>
      <dgm:t>
        <a:bodyPr/>
        <a:lstStyle/>
        <a:p>
          <a:endParaRPr lang="en-US"/>
        </a:p>
      </dgm:t>
    </dgm:pt>
  </dgm:ptLst>
  <dgm:cxnLst>
    <dgm:cxn modelId="{602501E0-21C0-42F4-9E85-EAEB63240B5B}" type="presOf" srcId="{5B3BFEE8-A7BC-4D0C-8F8D-E99519DB1D51}" destId="{CBE14069-35B4-40A2-AC33-573E46FEB145}" srcOrd="0" destOrd="0" presId="urn:microsoft.com/office/officeart/2005/8/layout/equation1"/>
    <dgm:cxn modelId="{E5A51F6C-0369-45D5-9685-37658A7BAE7B}" type="presOf" srcId="{689F6CFA-857C-48E5-82B1-80328AE2D36E}" destId="{8156D2B9-0FA3-4A67-8600-50548DCD0BD8}" srcOrd="0" destOrd="0" presId="urn:microsoft.com/office/officeart/2005/8/layout/equation1"/>
    <dgm:cxn modelId="{9DF360BD-47A3-4001-802D-F71C8BA82890}" type="presOf" srcId="{8C2D51C3-089F-419B-85C2-70138B1E3F92}" destId="{3EF28D6C-1BD3-40BD-AD4D-895D523C2F1E}" srcOrd="0" destOrd="0" presId="urn:microsoft.com/office/officeart/2005/8/layout/equation1"/>
    <dgm:cxn modelId="{075484D1-242B-47AE-858D-078C1FDCDF06}" srcId="{0DCE91C7-C51A-4883-8D06-FDC75C9BA405}" destId="{689F6CFA-857C-48E5-82B1-80328AE2D36E}" srcOrd="0" destOrd="0" parTransId="{993C09FD-4692-4DFC-874C-8BEF9F7D3216}" sibTransId="{A338983B-5D4D-41AF-B451-E1D87BD1D0E5}"/>
    <dgm:cxn modelId="{80FF8926-C5FC-40F9-9F88-E1E79445895D}" type="presOf" srcId="{484EB0DE-FDEB-452E-880B-B98C3213574C}" destId="{E48D1F06-D3CE-4446-9A88-77F8CAE7EBB6}" srcOrd="0" destOrd="0" presId="urn:microsoft.com/office/officeart/2005/8/layout/equation1"/>
    <dgm:cxn modelId="{A62412C4-2DFA-4034-BF24-479140D15683}" srcId="{0DCE91C7-C51A-4883-8D06-FDC75C9BA405}" destId="{8C2D51C3-089F-419B-85C2-70138B1E3F92}" srcOrd="1" destOrd="0" parTransId="{58CC2D72-2BC6-4CD9-99F9-58BC3E081130}" sibTransId="{5B3BFEE8-A7BC-4D0C-8F8D-E99519DB1D51}"/>
    <dgm:cxn modelId="{D06BD8B0-880B-41D6-89A3-4E0B3C85ABDA}" type="presOf" srcId="{A338983B-5D4D-41AF-B451-E1D87BD1D0E5}" destId="{0523A77D-3776-42A0-95ED-E59DDA123C64}" srcOrd="0" destOrd="0" presId="urn:microsoft.com/office/officeart/2005/8/layout/equation1"/>
    <dgm:cxn modelId="{CAA79516-1F06-4235-827B-8B95725B49C3}" srcId="{0DCE91C7-C51A-4883-8D06-FDC75C9BA405}" destId="{484EB0DE-FDEB-452E-880B-B98C3213574C}" srcOrd="2" destOrd="0" parTransId="{62C2F125-9223-4236-AA55-76DFB0D8DCE7}" sibTransId="{F79CC111-5368-4BAB-A8E1-4FC14AD65B6D}"/>
    <dgm:cxn modelId="{2ACB00D3-EBAB-402E-B945-BE3479B04F67}" type="presOf" srcId="{0DCE91C7-C51A-4883-8D06-FDC75C9BA405}" destId="{471C0763-E118-469A-9A66-C685278733A8}" srcOrd="0" destOrd="0" presId="urn:microsoft.com/office/officeart/2005/8/layout/equation1"/>
    <dgm:cxn modelId="{C447FA3C-40FC-4B7A-9173-5B41CB701FFF}" type="presParOf" srcId="{471C0763-E118-469A-9A66-C685278733A8}" destId="{8156D2B9-0FA3-4A67-8600-50548DCD0BD8}" srcOrd="0" destOrd="0" presId="urn:microsoft.com/office/officeart/2005/8/layout/equation1"/>
    <dgm:cxn modelId="{7ABB11F4-1DDD-45E6-A51A-6BDA4A22F071}" type="presParOf" srcId="{471C0763-E118-469A-9A66-C685278733A8}" destId="{963DBB74-EF03-4426-A2A3-EBC8AB45FD99}" srcOrd="1" destOrd="0" presId="urn:microsoft.com/office/officeart/2005/8/layout/equation1"/>
    <dgm:cxn modelId="{86A04858-7D43-4275-B763-7EADD0052393}" type="presParOf" srcId="{471C0763-E118-469A-9A66-C685278733A8}" destId="{0523A77D-3776-42A0-95ED-E59DDA123C64}" srcOrd="2" destOrd="0" presId="urn:microsoft.com/office/officeart/2005/8/layout/equation1"/>
    <dgm:cxn modelId="{F9298CBE-896B-4036-92BE-705E0FA1EE18}" type="presParOf" srcId="{471C0763-E118-469A-9A66-C685278733A8}" destId="{1DD0D99D-CEA3-412C-BC77-42FEF2401DA0}" srcOrd="3" destOrd="0" presId="urn:microsoft.com/office/officeart/2005/8/layout/equation1"/>
    <dgm:cxn modelId="{6535628A-4B8F-4083-A42F-86CACF3101A8}" type="presParOf" srcId="{471C0763-E118-469A-9A66-C685278733A8}" destId="{3EF28D6C-1BD3-40BD-AD4D-895D523C2F1E}" srcOrd="4" destOrd="0" presId="urn:microsoft.com/office/officeart/2005/8/layout/equation1"/>
    <dgm:cxn modelId="{F4088FF7-CD53-4B39-B3C8-236A0AE457EE}" type="presParOf" srcId="{471C0763-E118-469A-9A66-C685278733A8}" destId="{277366F7-A1F9-4CD9-9547-63068367E70C}" srcOrd="5" destOrd="0" presId="urn:microsoft.com/office/officeart/2005/8/layout/equation1"/>
    <dgm:cxn modelId="{3E41F008-A746-4AC3-9D8B-AEF7C755B695}" type="presParOf" srcId="{471C0763-E118-469A-9A66-C685278733A8}" destId="{CBE14069-35B4-40A2-AC33-573E46FEB145}" srcOrd="6" destOrd="0" presId="urn:microsoft.com/office/officeart/2005/8/layout/equation1"/>
    <dgm:cxn modelId="{41CD57AB-E8B6-4871-B656-9C6831B401C0}" type="presParOf" srcId="{471C0763-E118-469A-9A66-C685278733A8}" destId="{1EA14B25-5E35-4E8D-8362-CF774D6CD474}" srcOrd="7" destOrd="0" presId="urn:microsoft.com/office/officeart/2005/8/layout/equation1"/>
    <dgm:cxn modelId="{AFAD55B7-FE71-4206-87F1-865E9E2B5EA6}" type="presParOf" srcId="{471C0763-E118-469A-9A66-C685278733A8}" destId="{E48D1F06-D3CE-4446-9A88-77F8CAE7EBB6}"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8161CE-9701-4710-8A1F-C13DEB600F48}">
      <dsp:nvSpPr>
        <dsp:cNvPr id="0" name=""/>
        <dsp:cNvSpPr/>
      </dsp:nvSpPr>
      <dsp:spPr>
        <a:xfrm rot="16200000">
          <a:off x="-1022514" y="1023602"/>
          <a:ext cx="4876800" cy="2829594"/>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0" rIns="191801" bIns="0" numCol="1" spcCol="1270" anchor="t" anchorCtr="0">
          <a:noAutofit/>
        </a:bodyPr>
        <a:lstStyle/>
        <a:p>
          <a:pPr lvl="0" algn="l" defTabSz="1333500">
            <a:lnSpc>
              <a:spcPct val="90000"/>
            </a:lnSpc>
            <a:spcBef>
              <a:spcPct val="0"/>
            </a:spcBef>
            <a:spcAft>
              <a:spcPct val="35000"/>
            </a:spcAft>
          </a:pPr>
          <a:r>
            <a:rPr lang="en-US" sz="3000" b="1" kern="1200" dirty="0" smtClean="0"/>
            <a:t>Exercise</a:t>
          </a:r>
          <a:endParaRPr lang="en-US" sz="3000" b="1" kern="1200" dirty="0"/>
        </a:p>
        <a:p>
          <a:pPr marL="228600" lvl="1" indent="-228600" algn="l" defTabSz="1022350">
            <a:lnSpc>
              <a:spcPct val="90000"/>
            </a:lnSpc>
            <a:spcBef>
              <a:spcPct val="0"/>
            </a:spcBef>
            <a:spcAft>
              <a:spcPct val="15000"/>
            </a:spcAft>
            <a:buChar char="••"/>
          </a:pPr>
          <a:r>
            <a:rPr lang="en-US" sz="2300" kern="1200" dirty="0" smtClean="0"/>
            <a:t>Provides adequate power</a:t>
          </a:r>
          <a:endParaRPr lang="en-US" sz="2300" kern="1200" dirty="0"/>
        </a:p>
        <a:p>
          <a:pPr marL="228600" lvl="1" indent="-228600" algn="l" defTabSz="1022350">
            <a:lnSpc>
              <a:spcPct val="90000"/>
            </a:lnSpc>
            <a:spcBef>
              <a:spcPct val="0"/>
            </a:spcBef>
            <a:spcAft>
              <a:spcPct val="15000"/>
            </a:spcAft>
            <a:buChar char="••"/>
          </a:pPr>
          <a:r>
            <a:rPr lang="en-US" sz="2300" kern="1200" dirty="0" smtClean="0"/>
            <a:t>Provides a good source of exercise</a:t>
          </a:r>
          <a:endParaRPr lang="en-US" sz="2300" kern="1200" dirty="0"/>
        </a:p>
      </dsp:txBody>
      <dsp:txXfrm rot="16200000">
        <a:off x="-1022514" y="1023602"/>
        <a:ext cx="4876800" cy="2829594"/>
      </dsp:txXfrm>
    </dsp:sp>
    <dsp:sp modelId="{E8E97116-650B-475F-B5FB-B2AB365FD8E2}">
      <dsp:nvSpPr>
        <dsp:cNvPr id="0" name=""/>
        <dsp:cNvSpPr/>
      </dsp:nvSpPr>
      <dsp:spPr>
        <a:xfrm rot="16200000">
          <a:off x="2019300" y="1023602"/>
          <a:ext cx="4876800" cy="2829594"/>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0" rIns="191801" bIns="0" numCol="1" spcCol="1270" anchor="t" anchorCtr="0">
          <a:noAutofit/>
        </a:bodyPr>
        <a:lstStyle/>
        <a:p>
          <a:pPr lvl="0" algn="l" defTabSz="1333500">
            <a:lnSpc>
              <a:spcPct val="90000"/>
            </a:lnSpc>
            <a:spcBef>
              <a:spcPct val="0"/>
            </a:spcBef>
            <a:spcAft>
              <a:spcPct val="35000"/>
            </a:spcAft>
          </a:pPr>
          <a:r>
            <a:rPr lang="en-US" sz="3000" b="1" kern="1200" dirty="0" smtClean="0"/>
            <a:t>Play</a:t>
          </a:r>
          <a:endParaRPr lang="en-US" sz="3000" b="1" kern="1200" dirty="0"/>
        </a:p>
        <a:p>
          <a:pPr marL="228600" lvl="1" indent="-228600" algn="l" defTabSz="1022350">
            <a:lnSpc>
              <a:spcPct val="90000"/>
            </a:lnSpc>
            <a:spcBef>
              <a:spcPct val="0"/>
            </a:spcBef>
            <a:spcAft>
              <a:spcPct val="15000"/>
            </a:spcAft>
            <a:buChar char="••"/>
          </a:pPr>
          <a:r>
            <a:rPr lang="en-US" sz="2300" kern="1200" dirty="0" smtClean="0"/>
            <a:t>Acceptable “Work to Play” ratio</a:t>
          </a:r>
          <a:endParaRPr lang="en-US" sz="2300" kern="1200" dirty="0"/>
        </a:p>
        <a:p>
          <a:pPr marL="228600" lvl="1" indent="-228600" algn="l" defTabSz="1022350">
            <a:lnSpc>
              <a:spcPct val="90000"/>
            </a:lnSpc>
            <a:spcBef>
              <a:spcPct val="0"/>
            </a:spcBef>
            <a:spcAft>
              <a:spcPct val="15000"/>
            </a:spcAft>
            <a:buChar char="••"/>
          </a:pPr>
          <a:r>
            <a:rPr lang="en-US" sz="2300" kern="1200" dirty="0" smtClean="0"/>
            <a:t>Provides ample play time from a full battery charge</a:t>
          </a:r>
          <a:endParaRPr lang="en-US" sz="2300" kern="1200" dirty="0"/>
        </a:p>
      </dsp:txBody>
      <dsp:txXfrm rot="16200000">
        <a:off x="2019300" y="1023602"/>
        <a:ext cx="4876800" cy="2829594"/>
      </dsp:txXfrm>
    </dsp:sp>
    <dsp:sp modelId="{B7E3CB34-7AA1-44EC-8D2E-F9EB89E338AE}">
      <dsp:nvSpPr>
        <dsp:cNvPr id="0" name=""/>
        <dsp:cNvSpPr/>
      </dsp:nvSpPr>
      <dsp:spPr>
        <a:xfrm rot="16200000">
          <a:off x="5061114" y="1023602"/>
          <a:ext cx="4876800" cy="2829594"/>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0" rIns="191801" bIns="0" numCol="1" spcCol="1270" anchor="t" anchorCtr="0">
          <a:noAutofit/>
        </a:bodyPr>
        <a:lstStyle/>
        <a:p>
          <a:pPr lvl="0" algn="l" defTabSz="1333500">
            <a:lnSpc>
              <a:spcPct val="90000"/>
            </a:lnSpc>
            <a:spcBef>
              <a:spcPct val="0"/>
            </a:spcBef>
            <a:spcAft>
              <a:spcPct val="35000"/>
            </a:spcAft>
          </a:pPr>
          <a:r>
            <a:rPr lang="en-US" sz="3000" b="1" kern="1200" dirty="0" smtClean="0"/>
            <a:t>Monitoring</a:t>
          </a:r>
          <a:endParaRPr lang="en-US" sz="3000" b="1" kern="1200" dirty="0"/>
        </a:p>
        <a:p>
          <a:pPr marL="228600" lvl="1" indent="-228600" algn="l" defTabSz="1022350">
            <a:lnSpc>
              <a:spcPct val="90000"/>
            </a:lnSpc>
            <a:spcBef>
              <a:spcPct val="0"/>
            </a:spcBef>
            <a:spcAft>
              <a:spcPct val="15000"/>
            </a:spcAft>
            <a:buChar char="••"/>
          </a:pPr>
          <a:r>
            <a:rPr lang="en-US" sz="2300" kern="1200" dirty="0" smtClean="0"/>
            <a:t>Battery state of charge</a:t>
          </a:r>
          <a:endParaRPr lang="en-US" sz="2300" kern="1200" dirty="0"/>
        </a:p>
        <a:p>
          <a:pPr marL="228600" lvl="1" indent="-228600" algn="l" defTabSz="1022350">
            <a:lnSpc>
              <a:spcPct val="90000"/>
            </a:lnSpc>
            <a:spcBef>
              <a:spcPct val="0"/>
            </a:spcBef>
            <a:spcAft>
              <a:spcPct val="15000"/>
            </a:spcAft>
            <a:buChar char="••"/>
          </a:pPr>
          <a:r>
            <a:rPr lang="en-US" sz="2300" kern="1200" dirty="0" smtClean="0"/>
            <a:t>Calorie expenditure</a:t>
          </a:r>
          <a:endParaRPr lang="en-US" sz="2300" kern="1200" dirty="0"/>
        </a:p>
        <a:p>
          <a:pPr marL="228600" lvl="1" indent="-228600" algn="l" defTabSz="1022350">
            <a:lnSpc>
              <a:spcPct val="90000"/>
            </a:lnSpc>
            <a:spcBef>
              <a:spcPct val="0"/>
            </a:spcBef>
            <a:spcAft>
              <a:spcPct val="15000"/>
            </a:spcAft>
            <a:buChar char="••"/>
          </a:pPr>
          <a:r>
            <a:rPr lang="en-US" sz="2300" kern="1200" dirty="0" smtClean="0"/>
            <a:t>Session tracking</a:t>
          </a:r>
          <a:endParaRPr lang="en-US" sz="2300" kern="1200" dirty="0"/>
        </a:p>
      </dsp:txBody>
      <dsp:txXfrm rot="16200000">
        <a:off x="5061114" y="1023602"/>
        <a:ext cx="4876800" cy="28295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8161CE-9701-4710-8A1F-C13DEB600F48}">
      <dsp:nvSpPr>
        <dsp:cNvPr id="0" name=""/>
        <dsp:cNvSpPr/>
      </dsp:nvSpPr>
      <dsp:spPr>
        <a:xfrm rot="16200000">
          <a:off x="-985403" y="986482"/>
          <a:ext cx="4778375" cy="2805410"/>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b="1" kern="1200" dirty="0" smtClean="0"/>
            <a:t>Exercise</a:t>
          </a:r>
          <a:endParaRPr lang="en-US" sz="3100" b="1" kern="1200" dirty="0"/>
        </a:p>
        <a:p>
          <a:pPr marL="228600" lvl="1" indent="-228600" algn="l" defTabSz="1066800">
            <a:lnSpc>
              <a:spcPct val="90000"/>
            </a:lnSpc>
            <a:spcBef>
              <a:spcPct val="0"/>
            </a:spcBef>
            <a:spcAft>
              <a:spcPct val="15000"/>
            </a:spcAft>
            <a:buChar char="••"/>
          </a:pPr>
          <a:r>
            <a:rPr lang="en-US" sz="2400" kern="1200" dirty="0" smtClean="0"/>
            <a:t>Generator</a:t>
          </a:r>
          <a:endParaRPr lang="en-US" sz="2400" kern="1200" dirty="0"/>
        </a:p>
        <a:p>
          <a:pPr marL="228600" lvl="1" indent="-228600" algn="l" defTabSz="1066800">
            <a:lnSpc>
              <a:spcPct val="90000"/>
            </a:lnSpc>
            <a:spcBef>
              <a:spcPct val="0"/>
            </a:spcBef>
            <a:spcAft>
              <a:spcPct val="15000"/>
            </a:spcAft>
            <a:buChar char="••"/>
          </a:pPr>
          <a:r>
            <a:rPr lang="en-US" sz="2400" kern="1200" dirty="0" smtClean="0"/>
            <a:t>DC/DC Regulator</a:t>
          </a:r>
          <a:endParaRPr lang="en-US" sz="2400" kern="1200" dirty="0"/>
        </a:p>
        <a:p>
          <a:pPr marL="228600" lvl="1" indent="-228600" algn="l" defTabSz="1066800">
            <a:lnSpc>
              <a:spcPct val="90000"/>
            </a:lnSpc>
            <a:spcBef>
              <a:spcPct val="0"/>
            </a:spcBef>
            <a:spcAft>
              <a:spcPct val="15000"/>
            </a:spcAft>
            <a:buChar char="••"/>
          </a:pPr>
          <a:r>
            <a:rPr lang="en-US" sz="2400" kern="1200" dirty="0" smtClean="0"/>
            <a:t>Generator protection</a:t>
          </a:r>
          <a:endParaRPr lang="en-US" sz="2400" kern="1200" dirty="0"/>
        </a:p>
        <a:p>
          <a:pPr marL="228600" lvl="1" indent="-228600" algn="l" defTabSz="1066800">
            <a:lnSpc>
              <a:spcPct val="90000"/>
            </a:lnSpc>
            <a:spcBef>
              <a:spcPct val="0"/>
            </a:spcBef>
            <a:spcAft>
              <a:spcPct val="15000"/>
            </a:spcAft>
            <a:buChar char="••"/>
          </a:pPr>
          <a:r>
            <a:rPr lang="en-US" sz="2400" kern="1200" dirty="0" smtClean="0"/>
            <a:t>Over current protection</a:t>
          </a:r>
          <a:endParaRPr lang="en-US" sz="2400" kern="1200" dirty="0"/>
        </a:p>
      </dsp:txBody>
      <dsp:txXfrm rot="16200000">
        <a:off x="-985403" y="986482"/>
        <a:ext cx="4778375" cy="2805410"/>
      </dsp:txXfrm>
    </dsp:sp>
    <dsp:sp modelId="{E8E97116-650B-475F-B5FB-B2AB365FD8E2}">
      <dsp:nvSpPr>
        <dsp:cNvPr id="0" name=""/>
        <dsp:cNvSpPr/>
      </dsp:nvSpPr>
      <dsp:spPr>
        <a:xfrm rot="16200000">
          <a:off x="2030412" y="986482"/>
          <a:ext cx="4778375" cy="2805410"/>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b="1" kern="1200" dirty="0" smtClean="0"/>
            <a:t>Play</a:t>
          </a:r>
          <a:endParaRPr lang="en-US" sz="3100" b="1" kern="1200" dirty="0"/>
        </a:p>
        <a:p>
          <a:pPr marL="228600" lvl="1" indent="-228600" algn="l" defTabSz="1066800">
            <a:lnSpc>
              <a:spcPct val="90000"/>
            </a:lnSpc>
            <a:spcBef>
              <a:spcPct val="0"/>
            </a:spcBef>
            <a:spcAft>
              <a:spcPct val="15000"/>
            </a:spcAft>
            <a:buChar char="••"/>
          </a:pPr>
          <a:r>
            <a:rPr lang="en-US" sz="2400" kern="1200" dirty="0" smtClean="0"/>
            <a:t>Battery</a:t>
          </a:r>
          <a:endParaRPr lang="en-US" sz="2400" kern="1200" dirty="0"/>
        </a:p>
        <a:p>
          <a:pPr marL="228600" lvl="1" indent="-228600" algn="l" defTabSz="1066800">
            <a:lnSpc>
              <a:spcPct val="90000"/>
            </a:lnSpc>
            <a:spcBef>
              <a:spcPct val="0"/>
            </a:spcBef>
            <a:spcAft>
              <a:spcPct val="15000"/>
            </a:spcAft>
            <a:buChar char="••"/>
          </a:pPr>
          <a:r>
            <a:rPr lang="en-US" sz="2400" kern="1200" dirty="0" smtClean="0"/>
            <a:t>DC/AC Inverter</a:t>
          </a:r>
          <a:endParaRPr lang="en-US" sz="2400" kern="1200" dirty="0"/>
        </a:p>
        <a:p>
          <a:pPr marL="228600" lvl="1" indent="-228600" algn="l" defTabSz="1066800">
            <a:lnSpc>
              <a:spcPct val="90000"/>
            </a:lnSpc>
            <a:spcBef>
              <a:spcPct val="0"/>
            </a:spcBef>
            <a:spcAft>
              <a:spcPct val="15000"/>
            </a:spcAft>
            <a:buChar char="••"/>
          </a:pPr>
          <a:r>
            <a:rPr lang="en-US" sz="2400" kern="1200" dirty="0" smtClean="0"/>
            <a:t>Load</a:t>
          </a:r>
          <a:endParaRPr lang="en-US" sz="2400" kern="1200" dirty="0"/>
        </a:p>
      </dsp:txBody>
      <dsp:txXfrm rot="16200000">
        <a:off x="2030412" y="986482"/>
        <a:ext cx="4778375" cy="2805410"/>
      </dsp:txXfrm>
    </dsp:sp>
    <dsp:sp modelId="{B7E3CB34-7AA1-44EC-8D2E-F9EB89E338AE}">
      <dsp:nvSpPr>
        <dsp:cNvPr id="0" name=""/>
        <dsp:cNvSpPr/>
      </dsp:nvSpPr>
      <dsp:spPr>
        <a:xfrm rot="16200000">
          <a:off x="5046228" y="986482"/>
          <a:ext cx="4778375" cy="2805410"/>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b="1" kern="1200" dirty="0" smtClean="0"/>
            <a:t>Monitoring</a:t>
          </a:r>
          <a:endParaRPr lang="en-US" sz="3100" b="1" kern="1200" dirty="0"/>
        </a:p>
        <a:p>
          <a:pPr marL="228600" lvl="1" indent="-228600" algn="l" defTabSz="1066800">
            <a:lnSpc>
              <a:spcPct val="90000"/>
            </a:lnSpc>
            <a:spcBef>
              <a:spcPct val="0"/>
            </a:spcBef>
            <a:spcAft>
              <a:spcPct val="15000"/>
            </a:spcAft>
            <a:buChar char="••"/>
          </a:pPr>
          <a:r>
            <a:rPr lang="el-GR" sz="2400" kern="1200" dirty="0" smtClean="0">
              <a:latin typeface="Calibri"/>
              <a:cs typeface="Calibri"/>
            </a:rPr>
            <a:t>μ</a:t>
          </a:r>
          <a:r>
            <a:rPr lang="en-US" sz="2400" kern="1200" dirty="0" smtClean="0">
              <a:latin typeface="Calibri"/>
              <a:cs typeface="Calibri"/>
            </a:rPr>
            <a:t>C</a:t>
          </a:r>
          <a:endParaRPr lang="en-US" sz="2400" kern="1200" dirty="0"/>
        </a:p>
        <a:p>
          <a:pPr marL="228600" lvl="1" indent="-228600" algn="l" defTabSz="1066800">
            <a:lnSpc>
              <a:spcPct val="90000"/>
            </a:lnSpc>
            <a:spcBef>
              <a:spcPct val="0"/>
            </a:spcBef>
            <a:spcAft>
              <a:spcPct val="15000"/>
            </a:spcAft>
            <a:buChar char="••"/>
          </a:pPr>
          <a:r>
            <a:rPr lang="en-US" sz="2400" kern="1200" dirty="0" smtClean="0"/>
            <a:t>Wireless data transmission</a:t>
          </a:r>
          <a:endParaRPr lang="en-US" sz="2400" kern="1200" dirty="0"/>
        </a:p>
        <a:p>
          <a:pPr marL="228600" lvl="1" indent="-228600" algn="l" defTabSz="1066800">
            <a:lnSpc>
              <a:spcPct val="90000"/>
            </a:lnSpc>
            <a:spcBef>
              <a:spcPct val="0"/>
            </a:spcBef>
            <a:spcAft>
              <a:spcPct val="15000"/>
            </a:spcAft>
            <a:buChar char="••"/>
          </a:pPr>
          <a:r>
            <a:rPr lang="en-US" sz="2400" kern="1200" dirty="0" smtClean="0"/>
            <a:t>Software</a:t>
          </a:r>
          <a:endParaRPr lang="en-US" sz="2400" kern="1200" dirty="0"/>
        </a:p>
        <a:p>
          <a:pPr marL="228600" lvl="1" indent="-228600" algn="l" defTabSz="1066800">
            <a:lnSpc>
              <a:spcPct val="90000"/>
            </a:lnSpc>
            <a:spcBef>
              <a:spcPct val="0"/>
            </a:spcBef>
            <a:spcAft>
              <a:spcPct val="15000"/>
            </a:spcAft>
            <a:buChar char="••"/>
          </a:pPr>
          <a:r>
            <a:rPr lang="en-US" sz="2400" kern="1200" dirty="0" smtClean="0"/>
            <a:t>GUI</a:t>
          </a:r>
          <a:endParaRPr lang="en-US" sz="2400" kern="1200" dirty="0"/>
        </a:p>
      </dsp:txBody>
      <dsp:txXfrm rot="16200000">
        <a:off x="5046228" y="986482"/>
        <a:ext cx="4778375" cy="28054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EB71D1-A10F-4789-B0C2-B6E06F7BD666}">
      <dsp:nvSpPr>
        <dsp:cNvPr id="0" name=""/>
        <dsp:cNvSpPr/>
      </dsp:nvSpPr>
      <dsp:spPr>
        <a:xfrm>
          <a:off x="404" y="276427"/>
          <a:ext cx="1472840" cy="73642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Local</a:t>
          </a:r>
          <a:endParaRPr lang="en-US" sz="3000" kern="1200" dirty="0"/>
        </a:p>
      </dsp:txBody>
      <dsp:txXfrm>
        <a:off x="404" y="276427"/>
        <a:ext cx="1472840" cy="736420"/>
      </dsp:txXfrm>
    </dsp:sp>
    <dsp:sp modelId="{E5A2A9C3-37DF-4CD6-B2FC-50113110C648}">
      <dsp:nvSpPr>
        <dsp:cNvPr id="0" name=""/>
        <dsp:cNvSpPr/>
      </dsp:nvSpPr>
      <dsp:spPr>
        <a:xfrm>
          <a:off x="147688" y="1012847"/>
          <a:ext cx="147284" cy="552315"/>
        </a:xfrm>
        <a:custGeom>
          <a:avLst/>
          <a:gdLst/>
          <a:ahLst/>
          <a:cxnLst/>
          <a:rect l="0" t="0" r="0" b="0"/>
          <a:pathLst>
            <a:path>
              <a:moveTo>
                <a:pt x="0" y="0"/>
              </a:moveTo>
              <a:lnTo>
                <a:pt x="0" y="552315"/>
              </a:lnTo>
              <a:lnTo>
                <a:pt x="147284" y="55231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49132-0AC7-48F9-A23B-B42DC2968F48}">
      <dsp:nvSpPr>
        <dsp:cNvPr id="0" name=""/>
        <dsp:cNvSpPr/>
      </dsp:nvSpPr>
      <dsp:spPr>
        <a:xfrm>
          <a:off x="294972" y="1196952"/>
          <a:ext cx="1178272" cy="736420"/>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LCD</a:t>
          </a:r>
          <a:endParaRPr lang="en-US" sz="1700" kern="1200" dirty="0"/>
        </a:p>
      </dsp:txBody>
      <dsp:txXfrm>
        <a:off x="294972" y="1196952"/>
        <a:ext cx="1178272" cy="736420"/>
      </dsp:txXfrm>
    </dsp:sp>
    <dsp:sp modelId="{C8514F6E-48D2-415E-9435-3E28DA524FEC}">
      <dsp:nvSpPr>
        <dsp:cNvPr id="0" name=""/>
        <dsp:cNvSpPr/>
      </dsp:nvSpPr>
      <dsp:spPr>
        <a:xfrm>
          <a:off x="1841455" y="276427"/>
          <a:ext cx="1472840" cy="73642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External</a:t>
          </a:r>
          <a:endParaRPr lang="en-US" sz="3000" kern="1200" dirty="0"/>
        </a:p>
      </dsp:txBody>
      <dsp:txXfrm>
        <a:off x="1841455" y="276427"/>
        <a:ext cx="1472840" cy="736420"/>
      </dsp:txXfrm>
    </dsp:sp>
    <dsp:sp modelId="{235B1CCB-D3B6-4FF9-891F-3084CBAE6F14}">
      <dsp:nvSpPr>
        <dsp:cNvPr id="0" name=""/>
        <dsp:cNvSpPr/>
      </dsp:nvSpPr>
      <dsp:spPr>
        <a:xfrm>
          <a:off x="1988739" y="1012847"/>
          <a:ext cx="147284" cy="552315"/>
        </a:xfrm>
        <a:custGeom>
          <a:avLst/>
          <a:gdLst/>
          <a:ahLst/>
          <a:cxnLst/>
          <a:rect l="0" t="0" r="0" b="0"/>
          <a:pathLst>
            <a:path>
              <a:moveTo>
                <a:pt x="0" y="0"/>
              </a:moveTo>
              <a:lnTo>
                <a:pt x="0" y="552315"/>
              </a:lnTo>
              <a:lnTo>
                <a:pt x="147284" y="55231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40E4D-2A81-43D2-A4D5-634092DAC40F}">
      <dsp:nvSpPr>
        <dsp:cNvPr id="0" name=""/>
        <dsp:cNvSpPr/>
      </dsp:nvSpPr>
      <dsp:spPr>
        <a:xfrm>
          <a:off x="2136023" y="1196952"/>
          <a:ext cx="1178272" cy="736420"/>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Computer Application</a:t>
          </a:r>
          <a:endParaRPr lang="en-US" sz="1700" kern="1200" dirty="0"/>
        </a:p>
      </dsp:txBody>
      <dsp:txXfrm>
        <a:off x="2136023" y="1196952"/>
        <a:ext cx="1178272" cy="7364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6D2B9-0FA3-4A67-8600-50548DCD0BD8}">
      <dsp:nvSpPr>
        <dsp:cNvPr id="0" name=""/>
        <dsp:cNvSpPr/>
      </dsp:nvSpPr>
      <dsp:spPr>
        <a:xfrm>
          <a:off x="395" y="973391"/>
          <a:ext cx="1406016" cy="140601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intake</a:t>
          </a:r>
          <a:endParaRPr lang="en-US"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sp:txBody>
      <dsp:txXfrm>
        <a:off x="395" y="973391"/>
        <a:ext cx="1406016" cy="1406016"/>
      </dsp:txXfrm>
    </dsp:sp>
    <dsp:sp modelId="{0523A77D-3776-42A0-95ED-E59DDA123C64}">
      <dsp:nvSpPr>
        <dsp:cNvPr id="0" name=""/>
        <dsp:cNvSpPr/>
      </dsp:nvSpPr>
      <dsp:spPr>
        <a:xfrm>
          <a:off x="1450727" y="1518126"/>
          <a:ext cx="316547" cy="316547"/>
        </a:xfrm>
        <a:prstGeom prst="mathMinus">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450727" y="1518126"/>
        <a:ext cx="316547" cy="316547"/>
      </dsp:txXfrm>
    </dsp:sp>
    <dsp:sp modelId="{3EF28D6C-1BD3-40BD-AD4D-895D523C2F1E}">
      <dsp:nvSpPr>
        <dsp:cNvPr id="0" name=""/>
        <dsp:cNvSpPr/>
      </dsp:nvSpPr>
      <dsp:spPr>
        <a:xfrm>
          <a:off x="1811591" y="973391"/>
          <a:ext cx="1406016" cy="140601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burn</a:t>
          </a:r>
          <a:endParaRPr lang="en-US"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sp:txBody>
      <dsp:txXfrm>
        <a:off x="1811591" y="973391"/>
        <a:ext cx="1406016" cy="1406016"/>
      </dsp:txXfrm>
    </dsp:sp>
    <dsp:sp modelId="{CBE14069-35B4-40A2-AC33-573E46FEB145}">
      <dsp:nvSpPr>
        <dsp:cNvPr id="0" name=""/>
        <dsp:cNvSpPr/>
      </dsp:nvSpPr>
      <dsp:spPr>
        <a:xfrm>
          <a:off x="3261924" y="1518126"/>
          <a:ext cx="316547" cy="316547"/>
        </a:xfrm>
        <a:prstGeom prst="mathEqual">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61924" y="1518126"/>
        <a:ext cx="316547" cy="316547"/>
      </dsp:txXfrm>
    </dsp:sp>
    <dsp:sp modelId="{E48D1F06-D3CE-4446-9A88-77F8CAE7EBB6}">
      <dsp:nvSpPr>
        <dsp:cNvPr id="0" name=""/>
        <dsp:cNvSpPr/>
      </dsp:nvSpPr>
      <dsp:spPr>
        <a:xfrm>
          <a:off x="3622788" y="973391"/>
          <a:ext cx="1406016" cy="140601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surplus or deficit </a:t>
          </a:r>
          <a:endParaRPr lang="en-US"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sp:txBody>
      <dsp:txXfrm>
        <a:off x="3622788" y="973391"/>
        <a:ext cx="1406016" cy="14060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2EF39-36D4-4401-AF2B-3E146F48739E}" type="datetimeFigureOut">
              <a:rPr lang="es-ES" smtClean="0"/>
              <a:pPr/>
              <a:t>26/01/2010</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3ABC4-A85A-4732-9864-9D458F769D09}"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41B6C7E3-A452-4C17-8A8C-02D907A98B41}"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41B6C7E3-A452-4C17-8A8C-02D907A98B41}" type="slidenum">
              <a:rPr lang="es-ES" smtClean="0"/>
              <a:pPr/>
              <a:t>14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2000</a:t>
            </a:r>
            <a:r>
              <a:rPr lang="en-US" baseline="0" dirty="0" smtClean="0"/>
              <a:t> calorie intake – 2500 calories burned = 500 calorie deficit, = 1lb a week</a:t>
            </a:r>
          </a:p>
          <a:p>
            <a:r>
              <a:rPr lang="en-US" baseline="0" dirty="0" smtClean="0"/>
              <a:t>Standing still = 1 METs, running = 10 METS</a:t>
            </a:r>
            <a:endParaRPr lang="en-US" dirty="0" smtClean="0"/>
          </a:p>
          <a:p>
            <a:r>
              <a:rPr lang="en-US" dirty="0" smtClean="0"/>
              <a:t>155lbs</a:t>
            </a:r>
            <a:r>
              <a:rPr lang="en-US" baseline="0" dirty="0" smtClean="0"/>
              <a:t> = 70 kg</a:t>
            </a:r>
          </a:p>
          <a:p>
            <a:r>
              <a:rPr lang="en-US" baseline="0" dirty="0" smtClean="0"/>
              <a:t>9 * 3.5 * 70  * 60 / 200 = 660 calories burned</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than $30</a:t>
            </a:r>
            <a:r>
              <a:rPr lang="en-US" baseline="0" dirty="0" smtClean="0"/>
              <a:t>, compared to $100’s for FPGAs</a:t>
            </a:r>
          </a:p>
          <a:p>
            <a:r>
              <a:rPr lang="en-US" baseline="0" dirty="0" smtClean="0"/>
              <a:t>Open source = large community = extensive libraries means less writing code and more implementing features</a:t>
            </a:r>
          </a:p>
          <a:p>
            <a:r>
              <a:rPr lang="en-US" baseline="0" dirty="0" smtClean="0"/>
              <a:t>I/O: USB, Support for external modules like wireless, LCDs, Analog Pins</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r>
              <a:rPr lang="en-US" dirty="0" smtClean="0"/>
              <a:t>Reading</a:t>
            </a:r>
            <a:r>
              <a:rPr lang="en-US" baseline="0" dirty="0" smtClean="0"/>
              <a:t> of 300 = 1.47 volts</a:t>
            </a:r>
            <a:endParaRPr lang="en-US" dirty="0" smtClean="0"/>
          </a:p>
          <a:p>
            <a:pPr lvl="0">
              <a:buFontTx/>
              <a:buChar char="-"/>
            </a:pPr>
            <a:r>
              <a:rPr lang="en-US" dirty="0" smtClean="0"/>
              <a:t>Structure</a:t>
            </a:r>
            <a:r>
              <a:rPr lang="en-US" baseline="0" dirty="0" smtClean="0"/>
              <a:t> of a sketch </a:t>
            </a:r>
          </a:p>
          <a:p>
            <a:pPr lvl="1">
              <a:buFontTx/>
              <a:buChar char="-"/>
            </a:pPr>
            <a:r>
              <a:rPr lang="en-US" baseline="0" dirty="0" smtClean="0"/>
              <a:t>Initialize variables</a:t>
            </a:r>
          </a:p>
          <a:p>
            <a:pPr lvl="1">
              <a:buFontTx/>
              <a:buChar char="-"/>
            </a:pPr>
            <a:r>
              <a:rPr lang="en-US" baseline="0" dirty="0" smtClean="0"/>
              <a:t>Setup() : </a:t>
            </a:r>
            <a:r>
              <a:rPr lang="en-US" baseline="0" dirty="0" err="1" smtClean="0"/>
              <a:t>initalize</a:t>
            </a:r>
            <a:r>
              <a:rPr lang="en-US" baseline="0" dirty="0" smtClean="0"/>
              <a:t> libraries and pin modes</a:t>
            </a:r>
          </a:p>
          <a:p>
            <a:pPr lvl="1">
              <a:buFontTx/>
              <a:buChar char="-"/>
            </a:pPr>
            <a:r>
              <a:rPr lang="en-US" baseline="0" dirty="0" smtClean="0"/>
              <a:t>Loop() : main loop where bulk of code goes. Continually loops until Arduino powered off or reset.</a:t>
            </a:r>
          </a:p>
          <a:p>
            <a:pPr lvl="1">
              <a:buFontTx/>
              <a:buChar char="-"/>
            </a:pPr>
            <a:endParaRPr lang="en-US" baseline="0" dirty="0" smtClean="0"/>
          </a:p>
          <a:p>
            <a:pPr lvl="0">
              <a:buFontTx/>
              <a:buChar char="-"/>
            </a:pPr>
            <a:endParaRPr lang="en-US" baseline="0" dirty="0" smtClean="0"/>
          </a:p>
          <a:p>
            <a:pPr lvl="0">
              <a:buFontTx/>
              <a:buChar char="-"/>
            </a:pPr>
            <a:endParaRPr lang="en-US" dirty="0" smtClean="0"/>
          </a:p>
          <a:p>
            <a:pPr lvl="0"/>
            <a:r>
              <a:rPr lang="en-US" dirty="0" smtClean="0"/>
              <a:t>if </a:t>
            </a:r>
            <a:r>
              <a:rPr lang="en-US" dirty="0" err="1" smtClean="0"/>
              <a:t>voltsRead</a:t>
            </a:r>
            <a:r>
              <a:rPr lang="en-US" dirty="0" smtClean="0"/>
              <a:t> &lt; 4 &amp;&amp; </a:t>
            </a:r>
            <a:r>
              <a:rPr lang="en-US" dirty="0" err="1" smtClean="0"/>
              <a:t>voltsRead</a:t>
            </a:r>
            <a:r>
              <a:rPr lang="en-US" dirty="0" smtClean="0"/>
              <a:t> &gt; 3</a:t>
            </a:r>
          </a:p>
          <a:p>
            <a:pPr lvl="3">
              <a:buNone/>
            </a:pPr>
            <a:r>
              <a:rPr lang="en-US" dirty="0" smtClean="0"/>
              <a:t>	</a:t>
            </a:r>
            <a:r>
              <a:rPr lang="en-US" dirty="0" err="1" smtClean="0"/>
              <a:t>metsValue</a:t>
            </a:r>
            <a:r>
              <a:rPr lang="en-US" dirty="0" smtClean="0"/>
              <a:t> = 9</a:t>
            </a:r>
          </a:p>
          <a:p>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“CALS BURNED:” = 12</a:t>
            </a:r>
            <a:r>
              <a:rPr lang="en-US" sz="1200" kern="1200" baseline="0" dirty="0" smtClean="0">
                <a:solidFill>
                  <a:schemeClr val="tx1"/>
                </a:solidFill>
                <a:latin typeface="+mn-lt"/>
                <a:ea typeface="+mn-ea"/>
                <a:cs typeface="+mn-cs"/>
              </a:rPr>
              <a:t> Characters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“BATT</a:t>
            </a:r>
            <a:r>
              <a:rPr lang="en-US" sz="1200" kern="1200" baseline="0" dirty="0" smtClean="0">
                <a:solidFill>
                  <a:schemeClr val="tx1"/>
                </a:solidFill>
                <a:latin typeface="+mn-lt"/>
                <a:ea typeface="+mn-ea"/>
                <a:cs typeface="+mn-cs"/>
              </a:rPr>
              <a:t> CHARGE</a:t>
            </a:r>
            <a:r>
              <a:rPr lang="en-US" sz="1200" kern="1200" dirty="0" smtClean="0">
                <a:solidFill>
                  <a:schemeClr val="tx1"/>
                </a:solidFill>
                <a:latin typeface="+mn-lt"/>
                <a:ea typeface="+mn-ea"/>
                <a:cs typeface="+mn-cs"/>
              </a:rPr>
              <a:t>:” = 12</a:t>
            </a:r>
            <a:r>
              <a:rPr lang="en-US" sz="1200" kern="1200" baseline="0" dirty="0" smtClean="0">
                <a:solidFill>
                  <a:schemeClr val="tx1"/>
                </a:solidFill>
                <a:latin typeface="+mn-lt"/>
                <a:ea typeface="+mn-ea"/>
                <a:cs typeface="+mn-cs"/>
              </a:rPr>
              <a:t> Characters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Set cursor at r</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Initially the only two phrases will be drawn at the start of the session; “</a:t>
            </a:r>
            <a:r>
              <a:rPr lang="en-US" sz="1200" kern="1200" dirty="0" err="1" smtClean="0">
                <a:solidFill>
                  <a:schemeClr val="tx1"/>
                </a:solidFill>
                <a:latin typeface="+mn-lt"/>
                <a:ea typeface="+mn-ea"/>
                <a:cs typeface="+mn-cs"/>
              </a:rPr>
              <a:t>Cals</a:t>
            </a:r>
            <a:r>
              <a:rPr lang="en-US" sz="1200" kern="1200" dirty="0" smtClean="0">
                <a:solidFill>
                  <a:schemeClr val="tx1"/>
                </a:solidFill>
                <a:latin typeface="+mn-lt"/>
                <a:ea typeface="+mn-ea"/>
                <a:cs typeface="+mn-cs"/>
              </a:rPr>
              <a:t> Burned:” on row 0, starting at column 0 (rows and columns are initialized at 0) and “</a:t>
            </a:r>
            <a:r>
              <a:rPr lang="en-US" sz="1200" kern="1200" dirty="0" err="1" smtClean="0">
                <a:solidFill>
                  <a:schemeClr val="tx1"/>
                </a:solidFill>
                <a:latin typeface="+mn-lt"/>
                <a:ea typeface="+mn-ea"/>
                <a:cs typeface="+mn-cs"/>
              </a:rPr>
              <a:t>Batt</a:t>
            </a:r>
            <a:r>
              <a:rPr lang="en-US" sz="1200" kern="1200" dirty="0" smtClean="0">
                <a:solidFill>
                  <a:schemeClr val="tx1"/>
                </a:solidFill>
                <a:latin typeface="+mn-lt"/>
                <a:ea typeface="+mn-ea"/>
                <a:cs typeface="+mn-cs"/>
              </a:rPr>
              <a:t> Charge:” on row 1, starting at column 0. As “</a:t>
            </a:r>
            <a:r>
              <a:rPr lang="en-US" sz="1200" kern="1200" dirty="0" err="1" smtClean="0">
                <a:solidFill>
                  <a:schemeClr val="tx1"/>
                </a:solidFill>
                <a:latin typeface="+mn-lt"/>
                <a:ea typeface="+mn-ea"/>
                <a:cs typeface="+mn-cs"/>
              </a:rPr>
              <a:t>Cals</a:t>
            </a:r>
            <a:r>
              <a:rPr lang="en-US" sz="1200" kern="1200" dirty="0" smtClean="0">
                <a:solidFill>
                  <a:schemeClr val="tx1"/>
                </a:solidFill>
                <a:latin typeface="+mn-lt"/>
                <a:ea typeface="+mn-ea"/>
                <a:cs typeface="+mn-cs"/>
              </a:rPr>
              <a:t> Burned:” consists of 12 characters, to update the calories burned value as time passes, the </a:t>
            </a:r>
            <a:r>
              <a:rPr lang="en-US" sz="1200" kern="1200" dirty="0" err="1" smtClean="0">
                <a:solidFill>
                  <a:schemeClr val="tx1"/>
                </a:solidFill>
                <a:latin typeface="+mn-lt"/>
                <a:ea typeface="+mn-ea"/>
                <a:cs typeface="+mn-cs"/>
              </a:rPr>
              <a:t>setCursor</a:t>
            </a:r>
            <a:r>
              <a:rPr lang="en-US" sz="1200" kern="1200" dirty="0" smtClean="0">
                <a:solidFill>
                  <a:schemeClr val="tx1"/>
                </a:solidFill>
                <a:latin typeface="+mn-lt"/>
                <a:ea typeface="+mn-ea"/>
                <a:cs typeface="+mn-cs"/>
              </a:rPr>
              <a:t>() will appropriately start with row 0, column 13, giving 4 characters left to show the total calorie expenditure. The same practice follows with “</a:t>
            </a:r>
            <a:r>
              <a:rPr lang="en-US" sz="1200" kern="1200" dirty="0" err="1" smtClean="0">
                <a:solidFill>
                  <a:schemeClr val="tx1"/>
                </a:solidFill>
                <a:latin typeface="+mn-lt"/>
                <a:ea typeface="+mn-ea"/>
                <a:cs typeface="+mn-cs"/>
              </a:rPr>
              <a:t>Batt</a:t>
            </a:r>
            <a:r>
              <a:rPr lang="en-US" sz="1200" kern="1200" dirty="0" smtClean="0">
                <a:solidFill>
                  <a:schemeClr val="tx1"/>
                </a:solidFill>
                <a:latin typeface="+mn-lt"/>
                <a:ea typeface="+mn-ea"/>
                <a:cs typeface="+mn-cs"/>
              </a:rPr>
              <a:t> Charge”, although it will take in row 1, and column 12 as parameters. </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Vs. Bluetooth: </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latin typeface="Calibri" pitchFamily="34" charset="0"/>
              <a:cs typeface="Calibri" pitchFamily="34" charset="0"/>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atin typeface="Calibri" pitchFamily="34" charset="0"/>
                <a:cs typeface="Calibri" pitchFamily="34" charset="0"/>
              </a:defRPr>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lvl1pPr>
              <a:defRPr>
                <a:latin typeface="Calibri" pitchFamily="34" charset="0"/>
                <a:cs typeface="Calibri" pitchFamily="34" charset="0"/>
              </a:defRPr>
            </a:lvl1pPr>
          </a:lstStyle>
          <a:p>
            <a:fld id="{C916CE1E-F341-4327-B095-75CFF942A41F}" type="datetimeFigureOut">
              <a:rPr lang="en-US" smtClean="0"/>
              <a:pPr/>
              <a:t>1/26/2010</a:t>
            </a:fld>
            <a:endParaRPr lang="en-US"/>
          </a:p>
        </p:txBody>
      </p:sp>
      <p:sp>
        <p:nvSpPr>
          <p:cNvPr id="5" name="Footer Placeholder 4"/>
          <p:cNvSpPr>
            <a:spLocks noGrp="1"/>
          </p:cNvSpPr>
          <p:nvPr>
            <p:ph type="ftr" sz="quarter" idx="11"/>
          </p:nvPr>
        </p:nvSpPr>
        <p:spPr/>
        <p:txBody>
          <a:bodyPr/>
          <a:lstStyle>
            <a:lvl1pPr>
              <a:defRPr>
                <a:latin typeface="Calibri" pitchFamily="34" charset="0"/>
                <a:cs typeface="Calibri"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itchFamily="34" charset="0"/>
                <a:cs typeface="Calibri" pitchFamily="34" charset="0"/>
              </a:defRPr>
            </a:lvl1pPr>
          </a:lstStyle>
          <a:p>
            <a:fld id="{600851F1-FFEA-4E4B-A9B9-C97163CE965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latin typeface="Calibri" pitchFamily="34" charset="0"/>
              <a:cs typeface="Calibri"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16CE1E-F341-4327-B095-75CFF942A41F}"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16CE1E-F341-4327-B095-75CFF942A41F}" type="datetimeFigureOut">
              <a:rPr lang="en-US" smtClean="0"/>
              <a:pPr/>
              <a:t>1/26/2010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916CE1E-F341-4327-B095-75CFF942A41F}"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6CE1E-F341-4327-B095-75CFF942A41F}"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16CE1E-F341-4327-B095-75CFF942A41F}"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16CE1E-F341-4327-B095-75CFF942A41F}" type="datetimeFigureOut">
              <a:rPr lang="en-US" smtClean="0"/>
              <a:pPr/>
              <a:t>1/26/2010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16CE1E-F341-4327-B095-75CFF942A41F}" type="datetimeFigureOut">
              <a:rPr lang="en-US" smtClean="0"/>
              <a:pPr/>
              <a:t>1/26/2010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6CE1E-F341-4327-B095-75CFF942A41F}" type="datetimeFigureOut">
              <a:rPr lang="en-US" smtClean="0"/>
              <a:pPr/>
              <a:t>1/26/2010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16CE1E-F341-4327-B095-75CFF942A41F}"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851F1-FFEA-4E4B-A9B9-C97163CE965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916CE1E-F341-4327-B095-75CFF942A41F}" type="datetimeFigureOut">
              <a:rPr lang="en-US" smtClean="0"/>
              <a:pPr/>
              <a:t>1/26/2010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00851F1-FFEA-4E4B-A9B9-C97163CE96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916CE1E-F341-4327-B095-75CFF942A41F}" type="datetimeFigureOut">
              <a:rPr lang="en-US" smtClean="0"/>
              <a:pPr/>
              <a:t>1/26/2010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0851F1-FFEA-4E4B-A9B9-C97163CE96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0.png"/><Relationship Id="rId4" Type="http://schemas.openxmlformats.org/officeDocument/2006/relationships/image" Target="../media/image25.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0.gif"/><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1.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029200"/>
            <a:ext cx="8077200" cy="1499616"/>
          </a:xfrm>
          <a:effectLst/>
        </p:spPr>
        <p:txBody>
          <a:bodyPr>
            <a:normAutofit/>
          </a:bodyPr>
          <a:lstStyle/>
          <a:p>
            <a:r>
              <a:rPr lang="en-US" dirty="0" smtClean="0"/>
              <a:t>Cody Burdette</a:t>
            </a:r>
          </a:p>
          <a:p>
            <a:r>
              <a:rPr lang="en-US" dirty="0" smtClean="0"/>
              <a:t>Christopher  Campbell</a:t>
            </a:r>
          </a:p>
          <a:p>
            <a:r>
              <a:rPr lang="en-US" dirty="0" smtClean="0"/>
              <a:t>Pamela Caraballo						Group 4</a:t>
            </a:r>
          </a:p>
          <a:p>
            <a:r>
              <a:rPr lang="en-US" dirty="0" smtClean="0"/>
              <a:t>Sean Varela</a:t>
            </a:r>
            <a:endParaRPr lang="en-US" dirty="0"/>
          </a:p>
        </p:txBody>
      </p:sp>
      <p:pic>
        <p:nvPicPr>
          <p:cNvPr id="2" name="Picture 2" descr="C:\Users\Pamela\Documents\My Dropbox\Senior Design\SD2\calbox360logo_black^.jpg"/>
          <p:cNvPicPr>
            <a:picLocks noChangeAspect="1" noChangeArrowheads="1"/>
          </p:cNvPicPr>
          <p:nvPr/>
        </p:nvPicPr>
        <p:blipFill>
          <a:blip r:embed="rId2" cstate="print"/>
          <a:srcRect/>
          <a:stretch>
            <a:fillRect/>
          </a:stretch>
        </p:blipFill>
        <p:spPr bwMode="auto">
          <a:xfrm>
            <a:off x="-228600" y="457200"/>
            <a:ext cx="9144000" cy="456045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Options</a:t>
            </a:r>
          </a:p>
          <a:p>
            <a:pPr lvl="1"/>
            <a:r>
              <a:rPr lang="en-US" dirty="0" smtClean="0"/>
              <a:t>Alternator</a:t>
            </a:r>
          </a:p>
          <a:p>
            <a:pPr lvl="2"/>
            <a:r>
              <a:rPr lang="en-US" dirty="0" smtClean="0"/>
              <a:t>uses a rotating magnetic field to produce an AC electrical signal</a:t>
            </a:r>
          </a:p>
          <a:p>
            <a:pPr lvl="2"/>
            <a:r>
              <a:rPr lang="en-US" dirty="0" smtClean="0"/>
              <a:t>cheaper</a:t>
            </a:r>
          </a:p>
          <a:p>
            <a:pPr lvl="1"/>
            <a:r>
              <a:rPr lang="en-US" dirty="0" smtClean="0"/>
              <a:t>DC Motor</a:t>
            </a:r>
          </a:p>
          <a:p>
            <a:pPr lvl="2"/>
            <a:r>
              <a:rPr lang="en-US" dirty="0" smtClean="0"/>
              <a:t>If it’s run backwards, it generates electricity instead</a:t>
            </a:r>
          </a:p>
          <a:p>
            <a:pPr lvl="2"/>
            <a:r>
              <a:rPr lang="en-US" dirty="0" smtClean="0"/>
              <a:t>Brush Type - used in applications that are below 5,000 RPM</a:t>
            </a:r>
          </a:p>
          <a:p>
            <a:pPr lvl="2"/>
            <a:r>
              <a:rPr lang="en-US" dirty="0" smtClean="0"/>
              <a:t>Brushless - can reach and exceed 60,000 RPM</a:t>
            </a:r>
          </a:p>
          <a:p>
            <a:pPr lvl="1"/>
            <a:r>
              <a:rPr lang="en-US" dirty="0" smtClean="0"/>
              <a:t>Voltage rating selection</a:t>
            </a:r>
          </a:p>
          <a:p>
            <a:pPr lvl="2"/>
            <a:r>
              <a:rPr lang="en-US" dirty="0" smtClean="0"/>
              <a:t>12V or 24 V motor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Leeson</a:t>
            </a:r>
            <a:r>
              <a:rPr lang="en-US" dirty="0" smtClean="0"/>
              <a:t> M1120046</a:t>
            </a:r>
            <a:endParaRPr lang="en-US" dirty="0"/>
          </a:p>
        </p:txBody>
      </p:sp>
      <p:graphicFrame>
        <p:nvGraphicFramePr>
          <p:cNvPr id="6" name="Content Placeholder 5"/>
          <p:cNvGraphicFramePr>
            <a:graphicFrameLocks noGrp="1"/>
          </p:cNvGraphicFramePr>
          <p:nvPr>
            <p:ph sz="half" idx="1"/>
          </p:nvPr>
        </p:nvGraphicFramePr>
        <p:xfrm>
          <a:off x="457200" y="1676400"/>
          <a:ext cx="4038235" cy="5003459"/>
        </p:xfrm>
        <a:graphic>
          <a:graphicData uri="http://schemas.openxmlformats.org/drawingml/2006/table">
            <a:tbl>
              <a:tblPr/>
              <a:tblGrid>
                <a:gridCol w="1929253"/>
                <a:gridCol w="2108982"/>
              </a:tblGrid>
              <a:tr h="158719">
                <a:tc gridSpan="2">
                  <a:txBody>
                    <a:bodyPr/>
                    <a:lstStyle/>
                    <a:p>
                      <a:pPr algn="l" fontAlgn="t"/>
                      <a:r>
                        <a:rPr lang="en-US" sz="1100" b="1" i="0" u="none" strike="noStrike" dirty="0" err="1">
                          <a:solidFill>
                            <a:srgbClr val="000000"/>
                          </a:solidFill>
                          <a:latin typeface="Calibri"/>
                        </a:rPr>
                        <a:t>Leeson</a:t>
                      </a:r>
                      <a:r>
                        <a:rPr lang="en-US" sz="1100" b="1" i="0" u="none" strike="noStrike" dirty="0">
                          <a:solidFill>
                            <a:srgbClr val="000000"/>
                          </a:solidFill>
                          <a:latin typeface="Calibri"/>
                        </a:rPr>
                        <a:t> M1120046</a:t>
                      </a: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2381">
                <a:tc>
                  <a:txBody>
                    <a:bodyPr/>
                    <a:lstStyle/>
                    <a:p>
                      <a:pPr algn="l" fontAlgn="t"/>
                      <a:r>
                        <a:rPr lang="en-US" sz="1000" b="1" i="0" u="none" strike="noStrike">
                          <a:solidFill>
                            <a:srgbClr val="000000"/>
                          </a:solidFill>
                          <a:latin typeface="Arial"/>
                          <a:ea typeface="Times New Roman"/>
                        </a:rPr>
                        <a:t>Item</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DC Motor</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Motor Type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Permanent Magnet</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98">
                <a:tc>
                  <a:txBody>
                    <a:bodyPr/>
                    <a:lstStyle/>
                    <a:p>
                      <a:pPr algn="l" fontAlgn="t"/>
                      <a:r>
                        <a:rPr lang="en-US" sz="1000" b="1" i="0" u="none" strike="noStrike">
                          <a:solidFill>
                            <a:srgbClr val="000000"/>
                          </a:solidFill>
                          <a:latin typeface="Arial"/>
                          <a:ea typeface="Times New Roman"/>
                        </a:rPr>
                        <a:t>Enclosure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Totally Enclosed Non-ventilated</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HP</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0.16</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HP @ Higher Volts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0.33</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Nameplate RPM</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1800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 RPM @ Higher Volts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3900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Voltage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12/24 VDC</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Full Load Amps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14</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Full Load Torque (In.-Lbs.)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5.875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NEMA/IEC Frame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 </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Mounting</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Arial"/>
                          <a:ea typeface="Times New Roman"/>
                        </a:rPr>
                        <a:t>SQ. Flange</a:t>
                      </a:r>
                      <a:endParaRPr lang="en-US" sz="1000" b="0" i="0" u="none" strike="noStrike" dirty="0">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Thermal Protection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None</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Insulation Class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F3</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Bearings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DN</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Ambient (C)</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25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Rotation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CW/CW</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Overall Length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9.45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Length Less Shaft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7.88</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Shaft Dia.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0.468</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Shaft Length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Base Mounting O.C.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7.42 x 2.00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Face Mounting O.C.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3.16 x 2.88</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Brush Type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 </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RPM Range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1800-3900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Standards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UL</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Price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Arial"/>
                          <a:ea typeface="Times New Roman"/>
                        </a:rPr>
                        <a:t>$178.88 </a:t>
                      </a:r>
                      <a:endParaRPr lang="en-US" sz="1000" b="0" i="0" u="none" strike="noStrike" dirty="0">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Content Placeholder 6"/>
          <p:cNvSpPr>
            <a:spLocks noGrp="1"/>
          </p:cNvSpPr>
          <p:nvPr>
            <p:ph sz="half" idx="2"/>
          </p:nvPr>
        </p:nvSpPr>
        <p:spPr>
          <a:xfrm>
            <a:off x="4648200" y="1524000"/>
            <a:ext cx="4038600" cy="3407664"/>
          </a:xfrm>
        </p:spPr>
        <p:txBody>
          <a:bodyPr>
            <a:normAutofit fontScale="55000" lnSpcReduction="20000"/>
          </a:bodyPr>
          <a:lstStyle/>
          <a:p>
            <a:r>
              <a:rPr lang="en-US" dirty="0" smtClean="0"/>
              <a:t>To keep the generator from consuming power from the battery, a reverse current protection device must be introduced</a:t>
            </a:r>
          </a:p>
          <a:p>
            <a:pPr lvl="1"/>
            <a:r>
              <a:rPr lang="en-US" dirty="0" smtClean="0"/>
              <a:t>Otherwise the pedals will spin and function as a motor</a:t>
            </a:r>
          </a:p>
          <a:p>
            <a:r>
              <a:rPr lang="en-US" dirty="0" smtClean="0"/>
              <a:t>A high gear ratio between the generator and the bicycle must be achieved while not reducing torque input too low</a:t>
            </a:r>
          </a:p>
          <a:p>
            <a:pPr lvl="1"/>
            <a:r>
              <a:rPr lang="en-US" dirty="0" smtClean="0"/>
              <a:t>If a rider can ride at 60 RPM, and a nominal 2400 RPM is set at the generator side, the gear ratio must be 1:40</a:t>
            </a:r>
          </a:p>
          <a:p>
            <a:r>
              <a:rPr lang="en-US" dirty="0" smtClean="0"/>
              <a:t>The battery and related charging control electronics have current limits. If the user goes into a sprint that causes the generator to exceed the allowable currents for the charging circuit or the battery, this excess power must be dissipated</a:t>
            </a:r>
          </a:p>
          <a:p>
            <a:pPr lvl="1"/>
            <a:r>
              <a:rPr lang="en-US" dirty="0" smtClean="0"/>
              <a:t>Light bank</a:t>
            </a:r>
            <a:endParaRPr lang="en-US" dirty="0"/>
          </a:p>
        </p:txBody>
      </p:sp>
      <p:sp>
        <p:nvSpPr>
          <p:cNvPr id="38914" name="AutoShape 2"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2" name="AutoShape 10"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4" name="AutoShape 12"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G_0913.JPG"/>
          <p:cNvPicPr>
            <a:picLocks noChangeAspect="1"/>
          </p:cNvPicPr>
          <p:nvPr/>
        </p:nvPicPr>
        <p:blipFill>
          <a:blip r:embed="rId2" cstate="print"/>
          <a:srcRect t="7936" b="19048"/>
          <a:stretch>
            <a:fillRect/>
          </a:stretch>
        </p:blipFill>
        <p:spPr>
          <a:xfrm>
            <a:off x="5410200" y="5029200"/>
            <a:ext cx="3200400" cy="1752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DC-DC Converter</a:t>
            </a:r>
            <a:endParaRPr lang="es-ES" dirty="0"/>
          </a:p>
        </p:txBody>
      </p:sp>
      <p:sp>
        <p:nvSpPr>
          <p:cNvPr id="3" name="Content Placeholder 2"/>
          <p:cNvSpPr>
            <a:spLocks noGrp="1"/>
          </p:cNvSpPr>
          <p:nvPr>
            <p:ph idx="1"/>
          </p:nvPr>
        </p:nvSpPr>
        <p:spPr>
          <a:xfrm>
            <a:off x="457200" y="1775191"/>
            <a:ext cx="8229600" cy="1272809"/>
          </a:xfrm>
        </p:spPr>
        <p:txBody>
          <a:bodyPr numCol="1">
            <a:normAutofit fontScale="77500" lnSpcReduction="20000"/>
          </a:bodyPr>
          <a:lstStyle/>
          <a:p>
            <a:r>
              <a:rPr lang="en-US" sz="3000" dirty="0" smtClean="0">
                <a:latin typeface="Calibri" pitchFamily="34" charset="0"/>
                <a:cs typeface="Calibri" pitchFamily="34" charset="0"/>
              </a:rPr>
              <a:t>The electrical design for the CALBOX encompasses outputting a constant voltage, while receiving a variable input voltage</a:t>
            </a:r>
          </a:p>
          <a:p>
            <a:pPr lvl="1"/>
            <a:r>
              <a:rPr lang="en-US" sz="2600" dirty="0" smtClean="0">
                <a:latin typeface="Calibri" pitchFamily="34" charset="0"/>
                <a:cs typeface="Calibri" pitchFamily="34" charset="0"/>
              </a:rPr>
              <a:t>The DC/DC converter will be used to regulate the voltage from the Generator, so the battery can be charged safely</a:t>
            </a:r>
            <a:endParaRPr lang="es-ES" sz="2600" dirty="0" smtClean="0">
              <a:latin typeface="Calibri" pitchFamily="34" charset="0"/>
              <a:cs typeface="Calibri" pitchFamily="34" charset="0"/>
            </a:endParaRPr>
          </a:p>
          <a:p>
            <a:endParaRPr lang="en-US" sz="1800" dirty="0" smtClean="0">
              <a:latin typeface="Calibri" pitchFamily="34" charset="0"/>
              <a:cs typeface="Calibri" pitchFamily="34" charset="0"/>
            </a:endParaRPr>
          </a:p>
        </p:txBody>
      </p:sp>
      <p:pic>
        <p:nvPicPr>
          <p:cNvPr id="4" name="Picture 3" descr="BUCK.PNG"/>
          <p:cNvPicPr>
            <a:picLocks noChangeAspect="1"/>
          </p:cNvPicPr>
          <p:nvPr/>
        </p:nvPicPr>
        <p:blipFill>
          <a:blip r:embed="rId2" cstate="print"/>
          <a:stretch>
            <a:fillRect/>
          </a:stretch>
        </p:blipFill>
        <p:spPr>
          <a:xfrm>
            <a:off x="1219200" y="3124200"/>
            <a:ext cx="3086658" cy="1613147"/>
          </a:xfrm>
          <a:prstGeom prst="rect">
            <a:avLst/>
          </a:prstGeom>
        </p:spPr>
      </p:pic>
      <p:pic>
        <p:nvPicPr>
          <p:cNvPr id="5" name="Picture 4" descr="BOOST.PNG"/>
          <p:cNvPicPr>
            <a:picLocks noChangeAspect="1"/>
          </p:cNvPicPr>
          <p:nvPr/>
        </p:nvPicPr>
        <p:blipFill>
          <a:blip r:embed="rId3" cstate="print"/>
          <a:stretch>
            <a:fillRect/>
          </a:stretch>
        </p:blipFill>
        <p:spPr>
          <a:xfrm>
            <a:off x="1219200" y="4953001"/>
            <a:ext cx="3048000" cy="1598706"/>
          </a:xfrm>
          <a:prstGeom prst="rect">
            <a:avLst/>
          </a:prstGeom>
        </p:spPr>
      </p:pic>
      <p:sp>
        <p:nvSpPr>
          <p:cNvPr id="6" name="TextBox 5"/>
          <p:cNvSpPr txBox="1"/>
          <p:nvPr/>
        </p:nvSpPr>
        <p:spPr>
          <a:xfrm>
            <a:off x="0" y="3733800"/>
            <a:ext cx="1143000" cy="461665"/>
          </a:xfrm>
          <a:prstGeom prst="rect">
            <a:avLst/>
          </a:prstGeom>
          <a:noFill/>
        </p:spPr>
        <p:txBody>
          <a:bodyPr wrap="square" rtlCol="0">
            <a:spAutoFit/>
          </a:bodyPr>
          <a:lstStyle/>
          <a:p>
            <a:pPr algn="r"/>
            <a:r>
              <a:rPr lang="en-US" sz="2400" b="1" dirty="0" smtClean="0"/>
              <a:t>BUCK</a:t>
            </a:r>
            <a:endParaRPr lang="es-ES" sz="2400" b="1" dirty="0"/>
          </a:p>
        </p:txBody>
      </p:sp>
      <p:sp>
        <p:nvSpPr>
          <p:cNvPr id="7" name="TextBox 6"/>
          <p:cNvSpPr txBox="1"/>
          <p:nvPr/>
        </p:nvSpPr>
        <p:spPr>
          <a:xfrm>
            <a:off x="0" y="5410200"/>
            <a:ext cx="1219200" cy="461665"/>
          </a:xfrm>
          <a:prstGeom prst="rect">
            <a:avLst/>
          </a:prstGeom>
          <a:noFill/>
        </p:spPr>
        <p:txBody>
          <a:bodyPr wrap="square" rtlCol="0">
            <a:spAutoFit/>
          </a:bodyPr>
          <a:lstStyle/>
          <a:p>
            <a:pPr algn="r"/>
            <a:r>
              <a:rPr lang="en-US" sz="2400" b="1" dirty="0" smtClean="0"/>
              <a:t>BOOST</a:t>
            </a:r>
            <a:endParaRPr lang="es-ES" sz="2400" b="1" dirty="0"/>
          </a:p>
        </p:txBody>
      </p:sp>
      <p:pic>
        <p:nvPicPr>
          <p:cNvPr id="8" name="Picture 7" descr="DutyCycle.PNG"/>
          <p:cNvPicPr>
            <a:picLocks noChangeAspect="1"/>
          </p:cNvPicPr>
          <p:nvPr/>
        </p:nvPicPr>
        <p:blipFill>
          <a:blip r:embed="rId4" cstate="print"/>
          <a:stretch>
            <a:fillRect/>
          </a:stretch>
        </p:blipFill>
        <p:spPr>
          <a:xfrm>
            <a:off x="5410200" y="4572000"/>
            <a:ext cx="2591162" cy="1400371"/>
          </a:xfrm>
          <a:prstGeom prst="rect">
            <a:avLst/>
          </a:prstGeom>
        </p:spPr>
      </p:pic>
      <p:sp>
        <p:nvSpPr>
          <p:cNvPr id="10" name="TextBox 9"/>
          <p:cNvSpPr txBox="1"/>
          <p:nvPr/>
        </p:nvSpPr>
        <p:spPr>
          <a:xfrm>
            <a:off x="4724400" y="3200400"/>
            <a:ext cx="4114800" cy="1200329"/>
          </a:xfrm>
          <a:prstGeom prst="rect">
            <a:avLst/>
          </a:prstGeom>
          <a:noFill/>
        </p:spPr>
        <p:txBody>
          <a:bodyPr wrap="square" rtlCol="0">
            <a:spAutoFit/>
          </a:bodyPr>
          <a:lstStyle/>
          <a:p>
            <a:pPr marL="342900" indent="-342900">
              <a:buClr>
                <a:schemeClr val="accent1"/>
              </a:buClr>
              <a:buFont typeface="Wingdings" pitchFamily="2" charset="2"/>
              <a:buChar char="§"/>
            </a:pPr>
            <a:r>
              <a:rPr lang="en-US" dirty="0" smtClean="0"/>
              <a:t>The Duty Cycle (D) determines the rate at which the voltage will change</a:t>
            </a:r>
          </a:p>
          <a:p>
            <a:pPr marL="800100" lvl="1" indent="-342900">
              <a:buClr>
                <a:schemeClr val="accent2"/>
              </a:buClr>
              <a:buFont typeface="Wingdings" pitchFamily="2" charset="2"/>
              <a:buChar char="§"/>
            </a:pPr>
            <a:r>
              <a:rPr lang="en-US" dirty="0" smtClean="0"/>
              <a:t>It represents a percentage of the     period for which the switch is on</a:t>
            </a:r>
            <a:endParaRPr lang="es-ES" dirty="0" smtClean="0"/>
          </a:p>
        </p:txBody>
      </p:sp>
      <p:sp>
        <p:nvSpPr>
          <p:cNvPr id="11" name="TextBox 10"/>
          <p:cNvSpPr txBox="1"/>
          <p:nvPr/>
        </p:nvSpPr>
        <p:spPr>
          <a:xfrm>
            <a:off x="6172200" y="6096000"/>
            <a:ext cx="1143000" cy="369332"/>
          </a:xfrm>
          <a:prstGeom prst="rect">
            <a:avLst/>
          </a:prstGeom>
          <a:noFill/>
        </p:spPr>
        <p:txBody>
          <a:bodyPr wrap="square" rtlCol="0">
            <a:spAutoFit/>
          </a:bodyPr>
          <a:lstStyle/>
          <a:p>
            <a:r>
              <a:rPr lang="en-US" dirty="0" smtClean="0"/>
              <a:t>0 &lt; D &lt; 1</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 Operating Mode</a:t>
            </a:r>
            <a:endParaRPr lang="es-ES" dirty="0"/>
          </a:p>
        </p:txBody>
      </p:sp>
      <p:pic>
        <p:nvPicPr>
          <p:cNvPr id="4" name="Content Placeholder 3" descr="Buck_Mode1.PNG"/>
          <p:cNvPicPr>
            <a:picLocks noGrp="1" noChangeAspect="1"/>
          </p:cNvPicPr>
          <p:nvPr>
            <p:ph idx="1"/>
          </p:nvPr>
        </p:nvPicPr>
        <p:blipFill>
          <a:blip r:embed="rId3" cstate="print"/>
          <a:stretch>
            <a:fillRect/>
          </a:stretch>
        </p:blipFill>
        <p:spPr>
          <a:xfrm>
            <a:off x="457200" y="1676400"/>
            <a:ext cx="3848340" cy="2568575"/>
          </a:xfrm>
        </p:spPr>
      </p:pic>
      <p:pic>
        <p:nvPicPr>
          <p:cNvPr id="5" name="Picture 4" descr="Buck_Mode2.PNG"/>
          <p:cNvPicPr>
            <a:picLocks noChangeAspect="1"/>
          </p:cNvPicPr>
          <p:nvPr/>
        </p:nvPicPr>
        <p:blipFill>
          <a:blip r:embed="rId4" cstate="print"/>
          <a:stretch>
            <a:fillRect/>
          </a:stretch>
        </p:blipFill>
        <p:spPr>
          <a:xfrm>
            <a:off x="5105400" y="1676400"/>
            <a:ext cx="3558095" cy="2602119"/>
          </a:xfrm>
          <a:prstGeom prst="rect">
            <a:avLst/>
          </a:prstGeom>
        </p:spPr>
      </p:pic>
      <p:sp>
        <p:nvSpPr>
          <p:cNvPr id="6" name="TextBox 5"/>
          <p:cNvSpPr txBox="1"/>
          <p:nvPr/>
        </p:nvSpPr>
        <p:spPr>
          <a:xfrm>
            <a:off x="685800" y="3810000"/>
            <a:ext cx="2057400" cy="369332"/>
          </a:xfrm>
          <a:prstGeom prst="rect">
            <a:avLst/>
          </a:prstGeom>
          <a:noFill/>
        </p:spPr>
        <p:txBody>
          <a:bodyPr wrap="square" rtlCol="0">
            <a:spAutoFit/>
          </a:bodyPr>
          <a:lstStyle/>
          <a:p>
            <a:r>
              <a:rPr lang="en-US" dirty="0" smtClean="0">
                <a:latin typeface="Calibri" pitchFamily="34" charset="0"/>
                <a:cs typeface="Calibri" pitchFamily="34" charset="0"/>
              </a:rPr>
              <a:t>Mode 1: 0 &lt; t &lt; DT</a:t>
            </a:r>
          </a:p>
        </p:txBody>
      </p:sp>
      <p:sp>
        <p:nvSpPr>
          <p:cNvPr id="7" name="TextBox 6"/>
          <p:cNvSpPr txBox="1"/>
          <p:nvPr/>
        </p:nvSpPr>
        <p:spPr>
          <a:xfrm>
            <a:off x="5181600" y="3810000"/>
            <a:ext cx="1981200" cy="369332"/>
          </a:xfrm>
          <a:prstGeom prst="rect">
            <a:avLst/>
          </a:prstGeom>
          <a:noFill/>
        </p:spPr>
        <p:txBody>
          <a:bodyPr wrap="square" rtlCol="0">
            <a:spAutoFit/>
          </a:bodyPr>
          <a:lstStyle/>
          <a:p>
            <a:r>
              <a:rPr lang="en-US" dirty="0" smtClean="0">
                <a:latin typeface="Calibri" pitchFamily="34" charset="0"/>
                <a:cs typeface="Calibri" pitchFamily="34" charset="0"/>
              </a:rPr>
              <a:t>Mode 2: DT &lt; t &lt; T</a:t>
            </a:r>
            <a:endParaRPr lang="es-ES" dirty="0">
              <a:latin typeface="Calibri" pitchFamily="34" charset="0"/>
              <a:cs typeface="Calibri" pitchFamily="34" charset="0"/>
            </a:endParaRPr>
          </a:p>
        </p:txBody>
      </p:sp>
      <p:sp>
        <p:nvSpPr>
          <p:cNvPr id="921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latin typeface="Calibri" pitchFamily="34" charset="0"/>
              <a:cs typeface="Calibri" pitchFamily="34" charset="0"/>
            </a:endParaRPr>
          </a:p>
        </p:txBody>
      </p:sp>
      <p:pic>
        <p:nvPicPr>
          <p:cNvPr id="921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2000" y="4191000"/>
            <a:ext cx="1974273" cy="457200"/>
          </a:xfrm>
          <a:prstGeom prst="rect">
            <a:avLst/>
          </a:prstGeom>
          <a:noFill/>
        </p:spPr>
      </p:pic>
      <p:sp>
        <p:nvSpPr>
          <p:cNvPr id="9219" name="Rectangle 3"/>
          <p:cNvSpPr>
            <a:spLocks noChangeArrowheads="1"/>
          </p:cNvSpPr>
          <p:nvPr/>
        </p:nvSpPr>
        <p:spPr bwMode="auto">
          <a:xfrm>
            <a:off x="0" y="6667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sp>
        <p:nvSpPr>
          <p:cNvPr id="9221" name="Rectangle 5"/>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latin typeface="Calibri" pitchFamily="34" charset="0"/>
              <a:cs typeface="Calibri" pitchFamily="34" charset="0"/>
            </a:endParaRPr>
          </a:p>
        </p:txBody>
      </p:sp>
      <p:pic>
        <p:nvPicPr>
          <p:cNvPr id="922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4000" y="4191000"/>
            <a:ext cx="1413164" cy="457200"/>
          </a:xfrm>
          <a:prstGeom prst="rect">
            <a:avLst/>
          </a:prstGeom>
          <a:noFill/>
        </p:spPr>
      </p:pic>
      <p:sp>
        <p:nvSpPr>
          <p:cNvPr id="9222" name="Rectangle 6"/>
          <p:cNvSpPr>
            <a:spLocks noChangeArrowheads="1"/>
          </p:cNvSpPr>
          <p:nvPr/>
        </p:nvSpPr>
        <p:spPr bwMode="auto">
          <a:xfrm>
            <a:off x="0" y="6667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sp>
        <p:nvSpPr>
          <p:cNvPr id="14" name="TextBox 13"/>
          <p:cNvSpPr txBox="1"/>
          <p:nvPr/>
        </p:nvSpPr>
        <p:spPr>
          <a:xfrm>
            <a:off x="457200" y="4724400"/>
            <a:ext cx="8153400" cy="381000"/>
          </a:xfrm>
          <a:prstGeom prst="rect">
            <a:avLst/>
          </a:prstGeom>
          <a:noFill/>
        </p:spPr>
        <p:txBody>
          <a:bodyPr wrap="square" rtlCol="0">
            <a:spAutoFit/>
          </a:bodyPr>
          <a:lstStyle/>
          <a:p>
            <a:pPr>
              <a:buClr>
                <a:schemeClr val="accent1"/>
              </a:buClr>
              <a:buFont typeface="Wingdings" pitchFamily="2" charset="2"/>
              <a:buChar char="§"/>
            </a:pPr>
            <a:r>
              <a:rPr lang="en-US" dirty="0" smtClean="0">
                <a:latin typeface="Calibri" pitchFamily="34" charset="0"/>
                <a:cs typeface="Calibri" pitchFamily="34" charset="0"/>
              </a:rPr>
              <a:t>The average voltage across the inductor = 0 in steady state, or 		so:</a:t>
            </a:r>
            <a:endParaRPr lang="es-ES" dirty="0">
              <a:latin typeface="Calibri" pitchFamily="34" charset="0"/>
              <a:cs typeface="Calibri" pitchFamily="34" charset="0"/>
            </a:endParaRPr>
          </a:p>
        </p:txBody>
      </p:sp>
      <p:sp>
        <p:nvSpPr>
          <p:cNvPr id="9224"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latin typeface="Calibri" pitchFamily="34" charset="0"/>
              <a:cs typeface="Calibri" pitchFamily="34" charset="0"/>
            </a:endParaRPr>
          </a:p>
        </p:txBody>
      </p:sp>
      <p:pic>
        <p:nvPicPr>
          <p:cNvPr id="922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53199" y="4800600"/>
            <a:ext cx="1080655" cy="304800"/>
          </a:xfrm>
          <a:prstGeom prst="rect">
            <a:avLst/>
          </a:prstGeom>
          <a:noFill/>
        </p:spPr>
      </p:pic>
      <p:sp>
        <p:nvSpPr>
          <p:cNvPr id="9225" name="Rectangle 9"/>
          <p:cNvSpPr>
            <a:spLocks noChangeArrowheads="1"/>
          </p:cNvSpPr>
          <p:nvPr/>
        </p:nvSpPr>
        <p:spPr bwMode="auto">
          <a:xfrm>
            <a:off x="0" y="6667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pic>
        <p:nvPicPr>
          <p:cNvPr id="9229"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62000" y="5105400"/>
            <a:ext cx="3962400" cy="425233"/>
          </a:xfrm>
          <a:prstGeom prst="rect">
            <a:avLst/>
          </a:prstGeom>
          <a:noFill/>
        </p:spPr>
      </p:pic>
      <p:pic>
        <p:nvPicPr>
          <p:cNvPr id="9228"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62000" y="5562600"/>
            <a:ext cx="3657600" cy="434958"/>
          </a:xfrm>
          <a:prstGeom prst="rect">
            <a:avLst/>
          </a:prstGeom>
          <a:noFill/>
        </p:spPr>
      </p:pic>
      <p:pic>
        <p:nvPicPr>
          <p:cNvPr id="9227"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2000" y="6096000"/>
            <a:ext cx="4495800" cy="398821"/>
          </a:xfrm>
          <a:prstGeom prst="rect">
            <a:avLst/>
          </a:prstGeom>
          <a:noFill/>
        </p:spPr>
      </p:pic>
      <p:pic>
        <p:nvPicPr>
          <p:cNvPr id="9226"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781800" y="5334000"/>
            <a:ext cx="1509486" cy="1219200"/>
          </a:xfrm>
          <a:prstGeom prst="rect">
            <a:avLst/>
          </a:prstGeom>
          <a:noFill/>
        </p:spPr>
      </p:pic>
      <p:sp>
        <p:nvSpPr>
          <p:cNvPr id="9230" name="Rectangle 1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latin typeface="Calibri" pitchFamily="34" charset="0"/>
              <a:cs typeface="Calibri" pitchFamily="34" charset="0"/>
            </a:endParaRPr>
          </a:p>
        </p:txBody>
      </p:sp>
      <p:sp>
        <p:nvSpPr>
          <p:cNvPr id="9231" name="Rectangle 15"/>
          <p:cNvSpPr>
            <a:spLocks noChangeArrowheads="1"/>
          </p:cNvSpPr>
          <p:nvPr/>
        </p:nvSpPr>
        <p:spPr bwMode="auto">
          <a:xfrm>
            <a:off x="0" y="6667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sp>
        <p:nvSpPr>
          <p:cNvPr id="9232" name="Rectangle 16"/>
          <p:cNvSpPr>
            <a:spLocks noChangeArrowheads="1"/>
          </p:cNvSpPr>
          <p:nvPr/>
        </p:nvSpPr>
        <p:spPr bwMode="auto">
          <a:xfrm>
            <a:off x="0" y="8763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sp>
        <p:nvSpPr>
          <p:cNvPr id="9233" name="Rectangle 17"/>
          <p:cNvSpPr>
            <a:spLocks noChangeArrowheads="1"/>
          </p:cNvSpPr>
          <p:nvPr/>
        </p:nvSpPr>
        <p:spPr bwMode="auto">
          <a:xfrm>
            <a:off x="0" y="108585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sp>
        <p:nvSpPr>
          <p:cNvPr id="9234" name="Rectangle 18"/>
          <p:cNvSpPr>
            <a:spLocks noChangeArrowheads="1"/>
          </p:cNvSpPr>
          <p:nvPr/>
        </p:nvSpPr>
        <p:spPr bwMode="auto">
          <a:xfrm>
            <a:off x="0" y="148590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Calibri" pitchFamily="34" charset="0"/>
              <a:cs typeface="Calibri" pitchFamily="34" charset="0"/>
            </a:endParaRPr>
          </a:p>
        </p:txBody>
      </p:sp>
      <p:pic>
        <p:nvPicPr>
          <p:cNvPr id="27" name="Picture 26" descr="BUCK.PNG"/>
          <p:cNvPicPr>
            <a:picLocks noChangeAspect="1"/>
          </p:cNvPicPr>
          <p:nvPr/>
        </p:nvPicPr>
        <p:blipFill>
          <a:blip r:embed="rId12" cstate="print"/>
          <a:stretch>
            <a:fillRect/>
          </a:stretch>
        </p:blipFill>
        <p:spPr>
          <a:xfrm>
            <a:off x="6705600" y="152400"/>
            <a:ext cx="2187062" cy="1143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Boost Operating Mode</a:t>
            </a:r>
            <a:endParaRPr lang="es-ES" dirty="0"/>
          </a:p>
        </p:txBody>
      </p:sp>
      <p:pic>
        <p:nvPicPr>
          <p:cNvPr id="4" name="Content Placeholder 3" descr="Boost_Mode1.PNG"/>
          <p:cNvPicPr>
            <a:picLocks noGrp="1" noChangeAspect="1"/>
          </p:cNvPicPr>
          <p:nvPr>
            <p:ph idx="1"/>
          </p:nvPr>
        </p:nvPicPr>
        <p:blipFill>
          <a:blip r:embed="rId3" cstate="print"/>
          <a:stretch>
            <a:fillRect/>
          </a:stretch>
        </p:blipFill>
        <p:spPr>
          <a:xfrm>
            <a:off x="228600" y="1600200"/>
            <a:ext cx="3276600" cy="2660062"/>
          </a:xfrm>
        </p:spPr>
      </p:pic>
      <p:pic>
        <p:nvPicPr>
          <p:cNvPr id="5" name="Picture 4" descr="Boost_Mode2.PNG"/>
          <p:cNvPicPr>
            <a:picLocks noChangeAspect="1"/>
          </p:cNvPicPr>
          <p:nvPr/>
        </p:nvPicPr>
        <p:blipFill>
          <a:blip r:embed="rId4" cstate="print"/>
          <a:stretch>
            <a:fillRect/>
          </a:stretch>
        </p:blipFill>
        <p:spPr>
          <a:xfrm>
            <a:off x="3886200" y="1676400"/>
            <a:ext cx="4876800" cy="2637167"/>
          </a:xfrm>
          <a:prstGeom prst="rect">
            <a:avLst/>
          </a:prstGeom>
        </p:spPr>
      </p:pic>
      <p:sp>
        <p:nvSpPr>
          <p:cNvPr id="6" name="TextBox 5"/>
          <p:cNvSpPr txBox="1"/>
          <p:nvPr/>
        </p:nvSpPr>
        <p:spPr>
          <a:xfrm>
            <a:off x="0" y="3810000"/>
            <a:ext cx="2057400" cy="369332"/>
          </a:xfrm>
          <a:prstGeom prst="rect">
            <a:avLst/>
          </a:prstGeom>
          <a:noFill/>
        </p:spPr>
        <p:txBody>
          <a:bodyPr wrap="square" rtlCol="0">
            <a:spAutoFit/>
          </a:bodyPr>
          <a:lstStyle/>
          <a:p>
            <a:r>
              <a:rPr lang="en-US" dirty="0" smtClean="0"/>
              <a:t>Mode 1: 0 &lt; t &lt; DT</a:t>
            </a:r>
            <a:endParaRPr lang="es-ES" dirty="0"/>
          </a:p>
        </p:txBody>
      </p:sp>
      <p:sp>
        <p:nvSpPr>
          <p:cNvPr id="7" name="TextBox 6"/>
          <p:cNvSpPr txBox="1"/>
          <p:nvPr/>
        </p:nvSpPr>
        <p:spPr>
          <a:xfrm>
            <a:off x="4419600" y="3810000"/>
            <a:ext cx="3200400" cy="369332"/>
          </a:xfrm>
          <a:prstGeom prst="rect">
            <a:avLst/>
          </a:prstGeom>
          <a:noFill/>
        </p:spPr>
        <p:txBody>
          <a:bodyPr wrap="square" rtlCol="0">
            <a:spAutoFit/>
          </a:bodyPr>
          <a:lstStyle/>
          <a:p>
            <a:r>
              <a:rPr lang="en-US" dirty="0" smtClean="0"/>
              <a:t>Mode 2: DT &lt; t &lt; T</a:t>
            </a:r>
            <a:endParaRPr lang="es-ES" dirty="0"/>
          </a:p>
        </p:txBody>
      </p:sp>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19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19199" y="4267200"/>
            <a:ext cx="1288473" cy="457200"/>
          </a:xfrm>
          <a:prstGeom prst="rect">
            <a:avLst/>
          </a:prstGeom>
          <a:noFill/>
        </p:spPr>
      </p:pic>
      <p:sp>
        <p:nvSpPr>
          <p:cNvPr id="8195"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196"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85956" y="4267200"/>
            <a:ext cx="1974272" cy="457200"/>
          </a:xfrm>
          <a:prstGeom prst="rect">
            <a:avLst/>
          </a:prstGeom>
          <a:noFill/>
        </p:spPr>
      </p:pic>
      <p:sp>
        <p:nvSpPr>
          <p:cNvPr id="8198" name="Rectangle 6"/>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20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3400" y="6172200"/>
            <a:ext cx="4191000" cy="381000"/>
          </a:xfrm>
          <a:prstGeom prst="rect">
            <a:avLst/>
          </a:prstGeom>
          <a:noFill/>
        </p:spPr>
      </p:pic>
      <p:pic>
        <p:nvPicPr>
          <p:cNvPr id="81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24600" y="5334000"/>
            <a:ext cx="1741714" cy="914400"/>
          </a:xfrm>
          <a:prstGeom prst="rect">
            <a:avLst/>
          </a:prstGeom>
          <a:noFill/>
        </p:spPr>
      </p:pic>
      <p:sp>
        <p:nvSpPr>
          <p:cNvPr id="8201"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202" name="Rectangle 10"/>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1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3400" y="5257800"/>
            <a:ext cx="3962400" cy="425233"/>
          </a:xfrm>
          <a:prstGeom prst="rect">
            <a:avLst/>
          </a:prstGeom>
          <a:noFill/>
        </p:spPr>
      </p:pic>
      <p:pic>
        <p:nvPicPr>
          <p:cNvPr id="20"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33400" y="5715000"/>
            <a:ext cx="3657600" cy="434958"/>
          </a:xfrm>
          <a:prstGeom prst="rect">
            <a:avLst/>
          </a:prstGeom>
          <a:noFill/>
        </p:spPr>
      </p:pic>
      <p:pic>
        <p:nvPicPr>
          <p:cNvPr id="21" name="Picture 20" descr="BOOST.PNG"/>
          <p:cNvPicPr>
            <a:picLocks noChangeAspect="1"/>
          </p:cNvPicPr>
          <p:nvPr/>
        </p:nvPicPr>
        <p:blipFill>
          <a:blip r:embed="rId11" cstate="print"/>
          <a:stretch>
            <a:fillRect/>
          </a:stretch>
        </p:blipFill>
        <p:spPr>
          <a:xfrm>
            <a:off x="6629400" y="152401"/>
            <a:ext cx="2286542" cy="119931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Buck-Boost Converter</a:t>
            </a:r>
            <a:endParaRPr lang="es-ES" dirty="0"/>
          </a:p>
        </p:txBody>
      </p:sp>
      <p:sp>
        <p:nvSpPr>
          <p:cNvPr id="3" name="Content Placeholder 2"/>
          <p:cNvSpPr>
            <a:spLocks noGrp="1"/>
          </p:cNvSpPr>
          <p:nvPr>
            <p:ph idx="1"/>
          </p:nvPr>
        </p:nvSpPr>
        <p:spPr/>
        <p:txBody>
          <a:bodyPr>
            <a:normAutofit/>
          </a:bodyPr>
          <a:lstStyle/>
          <a:p>
            <a:r>
              <a:rPr lang="en-US" sz="1800" dirty="0" smtClean="0">
                <a:latin typeface="Calibri" pitchFamily="34" charset="0"/>
                <a:cs typeface="Calibri" pitchFamily="34" charset="0"/>
              </a:rPr>
              <a:t>A converter that can either step-up or step-down input voltage to supply a load with a constant voltage source</a:t>
            </a:r>
          </a:p>
          <a:p>
            <a:r>
              <a:rPr lang="en-US" sz="1800" dirty="0" smtClean="0">
                <a:latin typeface="Calibri" pitchFamily="34" charset="0"/>
                <a:cs typeface="Calibri" pitchFamily="34" charset="0"/>
              </a:rPr>
              <a:t>Voltage levels ranging between 5 and 25 Volts will be accepted by the converter</a:t>
            </a:r>
          </a:p>
          <a:p>
            <a:r>
              <a:rPr lang="en-US" sz="1800" dirty="0" smtClean="0">
                <a:latin typeface="Calibri" pitchFamily="34" charset="0"/>
                <a:cs typeface="Calibri" pitchFamily="34" charset="0"/>
              </a:rPr>
              <a:t>This charge is supplied from the user’s energy exertion on the bicycle, driven through the DC generator</a:t>
            </a:r>
          </a:p>
          <a:p>
            <a:r>
              <a:rPr lang="en-US" sz="1800" dirty="0" smtClean="0">
                <a:latin typeface="Calibri" pitchFamily="34" charset="0"/>
                <a:cs typeface="Calibri" pitchFamily="34" charset="0"/>
              </a:rPr>
              <a:t>The system load (12 V battery) needs an average of 14.5 to 14.9 Volts to properly charge</a:t>
            </a:r>
          </a:p>
          <a:p>
            <a:r>
              <a:rPr lang="en-US" sz="1800" dirty="0" smtClean="0">
                <a:latin typeface="Calibri" pitchFamily="34" charset="0"/>
                <a:cs typeface="Calibri" pitchFamily="34" charset="0"/>
              </a:rPr>
              <a:t>The problem with this basic Buck-Boost model is that the voltage across the output is inverted, and therefore would not be accepted by the battery</a:t>
            </a:r>
            <a:endParaRPr lang="es-ES" sz="1800" dirty="0">
              <a:latin typeface="Calibri" pitchFamily="34" charset="0"/>
              <a:cs typeface="Calibri" pitchFamily="34" charset="0"/>
            </a:endParaRPr>
          </a:p>
        </p:txBody>
      </p:sp>
      <p:pic>
        <p:nvPicPr>
          <p:cNvPr id="6" name="Picture 5" descr="BUCK-BOOST.PNG"/>
          <p:cNvPicPr>
            <a:picLocks noChangeAspect="1"/>
          </p:cNvPicPr>
          <p:nvPr/>
        </p:nvPicPr>
        <p:blipFill>
          <a:blip r:embed="rId2" cstate="print"/>
          <a:stretch>
            <a:fillRect/>
          </a:stretch>
        </p:blipFill>
        <p:spPr>
          <a:xfrm>
            <a:off x="2209800" y="4495800"/>
            <a:ext cx="4453495" cy="21922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Non-Inverting Buck-Boost</a:t>
            </a:r>
            <a:endParaRPr lang="es-ES" dirty="0"/>
          </a:p>
        </p:txBody>
      </p:sp>
      <p:sp>
        <p:nvSpPr>
          <p:cNvPr id="3" name="Content Placeholder 2"/>
          <p:cNvSpPr>
            <a:spLocks noGrp="1"/>
          </p:cNvSpPr>
          <p:nvPr>
            <p:ph idx="1"/>
          </p:nvPr>
        </p:nvSpPr>
        <p:spPr/>
        <p:txBody>
          <a:bodyPr>
            <a:normAutofit/>
          </a:bodyPr>
          <a:lstStyle/>
          <a:p>
            <a:r>
              <a:rPr lang="en-US" sz="2000" dirty="0" smtClean="0"/>
              <a:t>Adding another switch and another diode along with repositioning the inductor leads to a system that is capable of powering the battery</a:t>
            </a:r>
          </a:p>
          <a:p>
            <a:r>
              <a:rPr lang="en-US" sz="2000" dirty="0" smtClean="0"/>
              <a:t>This is because the current will now flow in a path that leads to a non-inverted output voltage</a:t>
            </a:r>
          </a:p>
          <a:p>
            <a:r>
              <a:rPr lang="en-US" sz="2000" dirty="0" smtClean="0"/>
              <a:t>This system is a result of cascading a buck converter with a boost converter</a:t>
            </a:r>
            <a:endParaRPr lang="es-ES" sz="2000" dirty="0"/>
          </a:p>
        </p:txBody>
      </p:sp>
      <p:pic>
        <p:nvPicPr>
          <p:cNvPr id="4" name="Picture 3" descr="Modified Buck-Boost.png"/>
          <p:cNvPicPr>
            <a:picLocks noChangeAspect="1"/>
          </p:cNvPicPr>
          <p:nvPr/>
        </p:nvPicPr>
        <p:blipFill>
          <a:blip r:embed="rId2" cstate="print"/>
          <a:stretch>
            <a:fillRect/>
          </a:stretch>
        </p:blipFill>
        <p:spPr>
          <a:xfrm>
            <a:off x="1981200" y="3810000"/>
            <a:ext cx="5418558" cy="2514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Design</a:t>
            </a:r>
            <a:endParaRPr lang="es-ES" dirty="0"/>
          </a:p>
        </p:txBody>
      </p:sp>
      <p:sp>
        <p:nvSpPr>
          <p:cNvPr id="3" name="Content Placeholder 2"/>
          <p:cNvSpPr>
            <a:spLocks noGrp="1"/>
          </p:cNvSpPr>
          <p:nvPr>
            <p:ph idx="1"/>
          </p:nvPr>
        </p:nvSpPr>
        <p:spPr/>
        <p:txBody>
          <a:bodyPr>
            <a:normAutofit/>
          </a:bodyPr>
          <a:lstStyle/>
          <a:p>
            <a:r>
              <a:rPr lang="en-US" sz="2400" dirty="0" smtClean="0"/>
              <a:t>Many values needed to be known in order to design a valid compensator</a:t>
            </a:r>
          </a:p>
          <a:p>
            <a:pPr lvl="1"/>
            <a:r>
              <a:rPr lang="en-US" sz="2400" dirty="0" smtClean="0"/>
              <a:t>Some values were arbitrarily chosen</a:t>
            </a:r>
          </a:p>
          <a:p>
            <a:pPr lvl="1"/>
            <a:r>
              <a:rPr lang="en-US" sz="2400" dirty="0" smtClean="0"/>
              <a:t>Others were solved for:</a:t>
            </a:r>
            <a:endParaRPr lang="es-ES" sz="2400" dirty="0" smtClean="0"/>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3657600"/>
            <a:ext cx="2849137" cy="533400"/>
          </a:xfrm>
          <a:prstGeom prst="rect">
            <a:avLst/>
          </a:prstGeom>
          <a:noFill/>
        </p:spPr>
      </p:pic>
      <p:pic>
        <p:nvPicPr>
          <p:cNvPr id="51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4343400"/>
            <a:ext cx="2843463" cy="381000"/>
          </a:xfrm>
          <a:prstGeom prst="rect">
            <a:avLst/>
          </a:prstGeom>
          <a:noFill/>
        </p:spPr>
      </p:pic>
      <p:sp>
        <p:nvSpPr>
          <p:cNvPr id="512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4" name="Rectangle 4"/>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90600" y="5105400"/>
            <a:ext cx="3291468" cy="533400"/>
          </a:xfrm>
          <a:prstGeom prst="rect">
            <a:avLst/>
          </a:prstGeom>
          <a:noFill/>
        </p:spPr>
      </p:pic>
      <p:pic>
        <p:nvPicPr>
          <p:cNvPr id="5126"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4800" y="5867400"/>
            <a:ext cx="2807368" cy="381000"/>
          </a:xfrm>
          <a:prstGeom prst="rect">
            <a:avLst/>
          </a:prstGeom>
          <a:noFill/>
        </p:spPr>
      </p:pic>
      <p:sp>
        <p:nvSpPr>
          <p:cNvPr id="512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129" name="Rectangle 9"/>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130" name="Rectangle 10"/>
          <p:cNvSpPr>
            <a:spLocks noChangeArrowheads="1"/>
          </p:cNvSpPr>
          <p:nvPr/>
        </p:nvSpPr>
        <p:spPr bwMode="auto">
          <a:xfrm>
            <a:off x="0" y="1028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nvGraphicFramePr>
        <p:xfrm>
          <a:off x="4724400" y="3124200"/>
          <a:ext cx="4114800" cy="3505194"/>
        </p:xfrm>
        <a:graphic>
          <a:graphicData uri="http://schemas.openxmlformats.org/drawingml/2006/table">
            <a:tbl>
              <a:tblPr/>
              <a:tblGrid>
                <a:gridCol w="2527096"/>
                <a:gridCol w="1587704"/>
              </a:tblGrid>
              <a:tr h="250371">
                <a:tc>
                  <a:txBody>
                    <a:bodyPr/>
                    <a:lstStyle/>
                    <a:p>
                      <a:pPr marL="0" marR="0" algn="just">
                        <a:lnSpc>
                          <a:spcPct val="115000"/>
                        </a:lnSpc>
                        <a:spcBef>
                          <a:spcPts val="0"/>
                        </a:spcBef>
                        <a:spcAft>
                          <a:spcPts val="0"/>
                        </a:spcAft>
                      </a:pPr>
                      <a:r>
                        <a:rPr lang="en-US" sz="1200">
                          <a:latin typeface="Calibri"/>
                          <a:ea typeface="Calibri"/>
                          <a:cs typeface="Calibri"/>
                        </a:rPr>
                        <a:t>Minimum input voltage</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V</a:t>
                      </a:r>
                      <a:r>
                        <a:rPr lang="en-US" sz="1200" baseline="-25000">
                          <a:latin typeface="Calibri"/>
                          <a:ea typeface="Calibri"/>
                          <a:cs typeface="Calibri"/>
                        </a:rPr>
                        <a:t>in,min</a:t>
                      </a:r>
                      <a:r>
                        <a:rPr lang="en-US" sz="1200">
                          <a:latin typeface="Calibri"/>
                          <a:ea typeface="Calibri"/>
                          <a:cs typeface="Calibri"/>
                        </a:rPr>
                        <a:t> = 5 V</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Maximum input voltage</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V</a:t>
                      </a:r>
                      <a:r>
                        <a:rPr lang="en-US" sz="1200" baseline="-25000">
                          <a:latin typeface="Calibri"/>
                          <a:ea typeface="Calibri"/>
                          <a:cs typeface="Calibri"/>
                        </a:rPr>
                        <a:t>in,max</a:t>
                      </a:r>
                      <a:r>
                        <a:rPr lang="en-US" sz="1200">
                          <a:latin typeface="Calibri"/>
                          <a:ea typeface="Calibri"/>
                          <a:cs typeface="Calibri"/>
                        </a:rPr>
                        <a:t> = 25 V</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Voltage Oscillation</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V</a:t>
                      </a:r>
                      <a:r>
                        <a:rPr lang="en-US" sz="1200" baseline="-25000">
                          <a:latin typeface="Calibri"/>
                          <a:ea typeface="Calibri"/>
                          <a:cs typeface="Calibri"/>
                        </a:rPr>
                        <a:t>osc</a:t>
                      </a:r>
                      <a:r>
                        <a:rPr lang="en-US" sz="1200">
                          <a:latin typeface="Calibri"/>
                          <a:ea typeface="Calibri"/>
                          <a:cs typeface="Calibri"/>
                        </a:rPr>
                        <a:t> = 3 V</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Minimum output current</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I</a:t>
                      </a:r>
                      <a:r>
                        <a:rPr lang="en-US" sz="1200" baseline="-25000">
                          <a:latin typeface="Calibri"/>
                          <a:ea typeface="Calibri"/>
                          <a:cs typeface="Calibri"/>
                        </a:rPr>
                        <a:t>out,min</a:t>
                      </a:r>
                      <a:r>
                        <a:rPr lang="en-US" sz="1200">
                          <a:latin typeface="Calibri"/>
                          <a:ea typeface="Calibri"/>
                          <a:cs typeface="Calibri"/>
                        </a:rPr>
                        <a:t> = 0.1 A</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Maximum output current</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I</a:t>
                      </a:r>
                      <a:r>
                        <a:rPr lang="en-US" sz="1200" baseline="-25000">
                          <a:latin typeface="Calibri"/>
                          <a:ea typeface="Calibri"/>
                          <a:cs typeface="Calibri"/>
                        </a:rPr>
                        <a:t>out,max</a:t>
                      </a:r>
                      <a:r>
                        <a:rPr lang="en-US" sz="1200">
                          <a:latin typeface="Calibri"/>
                          <a:ea typeface="Calibri"/>
                          <a:cs typeface="Calibri"/>
                        </a:rPr>
                        <a:t> = 10 A</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Power system inductor</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L = 62 μH</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Output capacitor</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C = 280 μF</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Open-loop resistance</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R</a:t>
                      </a:r>
                      <a:r>
                        <a:rPr lang="en-US" sz="1200" baseline="-25000">
                          <a:latin typeface="Calibri"/>
                          <a:ea typeface="Calibri"/>
                          <a:cs typeface="Calibri"/>
                        </a:rPr>
                        <a:t>min</a:t>
                      </a:r>
                      <a:r>
                        <a:rPr lang="en-US" sz="1200">
                          <a:latin typeface="Calibri"/>
                          <a:ea typeface="Calibri"/>
                          <a:cs typeface="Calibri"/>
                        </a:rPr>
                        <a:t> = 1.27 Ω</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Closed-loop resistance</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R</a:t>
                      </a:r>
                      <a:r>
                        <a:rPr lang="en-US" sz="1200" baseline="-25000">
                          <a:latin typeface="Calibri"/>
                          <a:ea typeface="Calibri"/>
                          <a:cs typeface="Calibri"/>
                        </a:rPr>
                        <a:t>max</a:t>
                      </a:r>
                      <a:r>
                        <a:rPr lang="en-US" sz="1200">
                          <a:latin typeface="Calibri"/>
                          <a:ea typeface="Calibri"/>
                          <a:cs typeface="Calibri"/>
                        </a:rPr>
                        <a:t> = 148 Ω</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Period</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T = 2.5 μs</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Crossover frequency</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f</a:t>
                      </a:r>
                      <a:r>
                        <a:rPr lang="en-US" sz="1200" baseline="-25000">
                          <a:latin typeface="Calibri"/>
                          <a:ea typeface="Calibri"/>
                          <a:cs typeface="Calibri"/>
                        </a:rPr>
                        <a:t>c</a:t>
                      </a:r>
                      <a:r>
                        <a:rPr lang="en-US" sz="1200">
                          <a:latin typeface="Calibri"/>
                          <a:ea typeface="Calibri"/>
                          <a:cs typeface="Calibri"/>
                        </a:rPr>
                        <a:t> = 40 kHz</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Frequency of zeros</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f</a:t>
                      </a:r>
                      <a:r>
                        <a:rPr lang="en-US" sz="1200" baseline="-25000">
                          <a:latin typeface="Calibri"/>
                          <a:ea typeface="Calibri"/>
                          <a:cs typeface="Calibri"/>
                        </a:rPr>
                        <a:t>z1</a:t>
                      </a:r>
                      <a:r>
                        <a:rPr lang="en-US" sz="1200">
                          <a:latin typeface="Calibri"/>
                          <a:ea typeface="Calibri"/>
                          <a:cs typeface="Calibri"/>
                        </a:rPr>
                        <a:t> = f</a:t>
                      </a:r>
                      <a:r>
                        <a:rPr lang="en-US" sz="1200" baseline="-25000">
                          <a:latin typeface="Calibri"/>
                          <a:ea typeface="Calibri"/>
                          <a:cs typeface="Calibri"/>
                        </a:rPr>
                        <a:t>z2</a:t>
                      </a:r>
                      <a:r>
                        <a:rPr lang="en-US" sz="1200">
                          <a:latin typeface="Calibri"/>
                          <a:ea typeface="Calibri"/>
                          <a:cs typeface="Calibri"/>
                        </a:rPr>
                        <a:t> = 8 kHz</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Frequency of first pole</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a:latin typeface="Calibri"/>
                          <a:ea typeface="Calibri"/>
                          <a:cs typeface="Calibri"/>
                        </a:rPr>
                        <a:t>f</a:t>
                      </a:r>
                      <a:r>
                        <a:rPr lang="en-US" sz="1200" baseline="-25000">
                          <a:latin typeface="Calibri"/>
                          <a:ea typeface="Calibri"/>
                          <a:cs typeface="Calibri"/>
                        </a:rPr>
                        <a:t>p1</a:t>
                      </a:r>
                      <a:r>
                        <a:rPr lang="en-US" sz="1200">
                          <a:latin typeface="Calibri"/>
                          <a:ea typeface="Calibri"/>
                          <a:cs typeface="Calibri"/>
                        </a:rPr>
                        <a:t> = 200 kHz</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371">
                <a:tc>
                  <a:txBody>
                    <a:bodyPr/>
                    <a:lstStyle/>
                    <a:p>
                      <a:pPr marL="0" marR="0" algn="just">
                        <a:lnSpc>
                          <a:spcPct val="115000"/>
                        </a:lnSpc>
                        <a:spcBef>
                          <a:spcPts val="0"/>
                        </a:spcBef>
                        <a:spcAft>
                          <a:spcPts val="0"/>
                        </a:spcAft>
                      </a:pPr>
                      <a:r>
                        <a:rPr lang="en-US" sz="1200">
                          <a:latin typeface="Calibri"/>
                          <a:ea typeface="Calibri"/>
                          <a:cs typeface="Calibri"/>
                        </a:rPr>
                        <a:t>Phase margin</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200" dirty="0">
                          <a:latin typeface="Calibri"/>
                          <a:ea typeface="Calibri"/>
                          <a:cs typeface="Calibri"/>
                        </a:rPr>
                        <a:t>PM = 45°</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Stage</a:t>
            </a:r>
            <a:endParaRPr lang="es-ES" dirty="0"/>
          </a:p>
        </p:txBody>
      </p:sp>
      <p:sp>
        <p:nvSpPr>
          <p:cNvPr id="3" name="Content Placeholder 2"/>
          <p:cNvSpPr>
            <a:spLocks noGrp="1"/>
          </p:cNvSpPr>
          <p:nvPr>
            <p:ph idx="1"/>
          </p:nvPr>
        </p:nvSpPr>
        <p:spPr/>
        <p:txBody>
          <a:bodyPr>
            <a:normAutofit/>
          </a:bodyPr>
          <a:lstStyle/>
          <a:p>
            <a:r>
              <a:rPr lang="en-US" sz="2400" dirty="0" smtClean="0"/>
              <a:t>Using MATLAB, a Bode plot was constructed to measure the magnitude and phase of the power stage.</a:t>
            </a:r>
          </a:p>
          <a:p>
            <a:pPr lvl="1"/>
            <a:r>
              <a:rPr lang="en-US" sz="2400" dirty="0" smtClean="0"/>
              <a:t>This excludes the feedback loop</a:t>
            </a:r>
            <a:endParaRPr lang="es-ES" sz="2400" dirty="0" smtClean="0"/>
          </a:p>
          <a:p>
            <a:pPr lvl="1"/>
            <a:r>
              <a:rPr lang="en-US" sz="2400" dirty="0" smtClean="0"/>
              <a:t>These values determine the design of the PID compensator</a:t>
            </a:r>
          </a:p>
        </p:txBody>
      </p:sp>
      <p:pic>
        <p:nvPicPr>
          <p:cNvPr id="6" name="Picture 5" descr="Bode Plot.png"/>
          <p:cNvPicPr>
            <a:picLocks noChangeAspect="1"/>
          </p:cNvPicPr>
          <p:nvPr/>
        </p:nvPicPr>
        <p:blipFill>
          <a:blip r:embed="rId2" cstate="print"/>
          <a:stretch>
            <a:fillRect/>
          </a:stretch>
        </p:blipFill>
        <p:spPr>
          <a:xfrm>
            <a:off x="304800" y="3763154"/>
            <a:ext cx="3657600" cy="2866246"/>
          </a:xfrm>
          <a:prstGeom prst="rect">
            <a:avLst/>
          </a:prstGeom>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1000" y="3657600"/>
            <a:ext cx="2297429" cy="4572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91000" y="4191000"/>
            <a:ext cx="2057400" cy="229945"/>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91000" y="4495800"/>
            <a:ext cx="4667250" cy="409575"/>
          </a:xfrm>
          <a:prstGeom prst="rect">
            <a:avLst/>
          </a:prstGeom>
          <a:noFill/>
        </p:spPr>
      </p:pic>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91000" y="5029200"/>
            <a:ext cx="2133599" cy="258206"/>
          </a:xfrm>
          <a:prstGeom prst="rect">
            <a:avLst/>
          </a:prstGeom>
          <a:noFill/>
        </p:spPr>
      </p:pic>
      <p:pic>
        <p:nvPicPr>
          <p:cNvPr id="1034"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67200" y="5410200"/>
            <a:ext cx="4076700" cy="542925"/>
          </a:xfrm>
          <a:prstGeom prst="rect">
            <a:avLst/>
          </a:prstGeom>
          <a:noFill/>
        </p:spPr>
      </p:pic>
      <p:pic>
        <p:nvPicPr>
          <p:cNvPr id="1033"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10000" y="6019800"/>
            <a:ext cx="4714875" cy="542925"/>
          </a:xfrm>
          <a:prstGeom prst="rect">
            <a:avLst/>
          </a:prstGeom>
          <a:noFill/>
        </p:spPr>
      </p:pic>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6" name="Rectangle 12"/>
          <p:cNvSpPr>
            <a:spLocks noChangeArrowheads="1"/>
          </p:cNvSpPr>
          <p:nvPr/>
        </p:nvSpPr>
        <p:spPr bwMode="auto">
          <a:xfrm>
            <a:off x="0" y="1000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Compensator Design</a:t>
            </a:r>
            <a:endParaRPr lang="es-ES" dirty="0"/>
          </a:p>
        </p:txBody>
      </p:sp>
      <p:sp>
        <p:nvSpPr>
          <p:cNvPr id="3" name="Content Placeholder 2"/>
          <p:cNvSpPr>
            <a:spLocks noGrp="1"/>
          </p:cNvSpPr>
          <p:nvPr>
            <p:ph idx="1"/>
          </p:nvPr>
        </p:nvSpPr>
        <p:spPr/>
        <p:txBody>
          <a:bodyPr numCol="2">
            <a:normAutofit/>
          </a:bodyPr>
          <a:lstStyle/>
          <a:p>
            <a:r>
              <a:rPr lang="en-US" sz="1800" dirty="0" smtClean="0"/>
              <a:t>The values for the gain(K) and the second pole are used to solve and plot the transfer function of the compensator: </a:t>
            </a:r>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Multiplying the transfer function of the power stage by that of the compensator yields the transfer function of the entire system:</a:t>
            </a:r>
            <a:endParaRPr lang="es-ES" sz="1800" dirty="0"/>
          </a:p>
        </p:txBody>
      </p:sp>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07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3124200"/>
            <a:ext cx="2324100" cy="666750"/>
          </a:xfrm>
          <a:prstGeom prst="rect">
            <a:avLst/>
          </a:prstGeom>
          <a:noFill/>
        </p:spPr>
      </p:pic>
      <p:pic>
        <p:nvPicPr>
          <p:cNvPr id="6" name="Picture 5" descr="Compensator_Mag_Phase.PNG"/>
          <p:cNvPicPr/>
          <p:nvPr/>
        </p:nvPicPr>
        <p:blipFill>
          <a:blip r:embed="rId3" cstate="print"/>
          <a:stretch>
            <a:fillRect/>
          </a:stretch>
        </p:blipFill>
        <p:spPr>
          <a:xfrm>
            <a:off x="914400" y="4038600"/>
            <a:ext cx="3430239" cy="2590800"/>
          </a:xfrm>
          <a:prstGeom prst="rect">
            <a:avLst/>
          </a:prstGeom>
          <a:ln>
            <a:solidFill>
              <a:schemeClr val="tx1"/>
            </a:solidFill>
          </a:ln>
        </p:spPr>
      </p:pic>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07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00600" y="3048000"/>
            <a:ext cx="4133850" cy="695325"/>
          </a:xfrm>
          <a:prstGeom prst="rect">
            <a:avLst/>
          </a:prstGeom>
          <a:noFill/>
        </p:spPr>
      </p:pic>
      <p:pic>
        <p:nvPicPr>
          <p:cNvPr id="9" name="Picture 8" descr="Loop_mag_phase.PNG"/>
          <p:cNvPicPr/>
          <p:nvPr/>
        </p:nvPicPr>
        <p:blipFill>
          <a:blip r:embed="rId5" cstate="print"/>
          <a:stretch>
            <a:fillRect/>
          </a:stretch>
        </p:blipFill>
        <p:spPr>
          <a:xfrm>
            <a:off x="5029200" y="4038600"/>
            <a:ext cx="3581400" cy="2590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Conception</a:t>
            </a:r>
            <a:endParaRPr lang="en-US" dirty="0"/>
          </a:p>
        </p:txBody>
      </p:sp>
      <p:sp>
        <p:nvSpPr>
          <p:cNvPr id="3" name="Content Placeholder 2"/>
          <p:cNvSpPr>
            <a:spLocks noGrp="1"/>
          </p:cNvSpPr>
          <p:nvPr>
            <p:ph idx="1"/>
          </p:nvPr>
        </p:nvSpPr>
        <p:spPr/>
        <p:txBody>
          <a:bodyPr>
            <a:normAutofit/>
          </a:bodyPr>
          <a:lstStyle/>
          <a:p>
            <a:r>
              <a:rPr lang="en-US" dirty="0" smtClean="0"/>
              <a:t>Wanted to address:</a:t>
            </a:r>
          </a:p>
          <a:p>
            <a:pPr lvl="1"/>
            <a:r>
              <a:rPr lang="en-US" dirty="0" smtClean="0"/>
              <a:t>Health</a:t>
            </a:r>
          </a:p>
          <a:p>
            <a:pPr lvl="1"/>
            <a:r>
              <a:rPr lang="en-US" dirty="0" smtClean="0"/>
              <a:t>Energy Efficiency</a:t>
            </a:r>
          </a:p>
          <a:p>
            <a:pPr lvl="1"/>
            <a:r>
              <a:rPr lang="en-US" dirty="0" smtClean="0"/>
              <a:t>Power awareness</a:t>
            </a:r>
          </a:p>
          <a:p>
            <a:pPr lvl="1"/>
            <a:r>
              <a:rPr lang="en-US" dirty="0" smtClean="0"/>
              <a:t>Entertainment</a:t>
            </a:r>
          </a:p>
          <a:p>
            <a:r>
              <a:rPr lang="en-US" dirty="0" smtClean="0"/>
              <a:t>The idea came from an                     project that combined 1200 bicyclists to provide power for a               pregame show.</a:t>
            </a:r>
            <a:endParaRPr lang="en-US" dirty="0"/>
          </a:p>
        </p:txBody>
      </p:sp>
      <p:pic>
        <p:nvPicPr>
          <p:cNvPr id="8194" name="Picture 2" descr="http://www.adamaugustyn.com/AmpEnergy_logo_02.gif"/>
          <p:cNvPicPr>
            <a:picLocks noChangeAspect="1" noChangeArrowheads="1"/>
          </p:cNvPicPr>
          <p:nvPr/>
        </p:nvPicPr>
        <p:blipFill>
          <a:blip r:embed="rId2" cstate="print"/>
          <a:srcRect l="13514" t="24955" r="13513" b="24595"/>
          <a:stretch>
            <a:fillRect/>
          </a:stretch>
        </p:blipFill>
        <p:spPr bwMode="auto">
          <a:xfrm>
            <a:off x="4800600" y="4267200"/>
            <a:ext cx="1828800" cy="677333"/>
          </a:xfrm>
          <a:prstGeom prst="rect">
            <a:avLst/>
          </a:prstGeom>
          <a:noFill/>
        </p:spPr>
      </p:pic>
      <p:pic>
        <p:nvPicPr>
          <p:cNvPr id="8196" name="Picture 4" descr="http://www.northeastern.edu/sportinsociety/news/images/foxsports_logo.jpg"/>
          <p:cNvPicPr>
            <a:picLocks noChangeAspect="1" noChangeArrowheads="1"/>
          </p:cNvPicPr>
          <p:nvPr/>
        </p:nvPicPr>
        <p:blipFill>
          <a:blip r:embed="rId3" cstate="print"/>
          <a:srcRect/>
          <a:stretch>
            <a:fillRect/>
          </a:stretch>
        </p:blipFill>
        <p:spPr bwMode="auto">
          <a:xfrm>
            <a:off x="2971800" y="5334000"/>
            <a:ext cx="1207670" cy="7334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Compensator Components</a:t>
            </a:r>
            <a:endParaRPr lang="es-ES" dirty="0"/>
          </a:p>
        </p:txBody>
      </p:sp>
      <p:sp>
        <p:nvSpPr>
          <p:cNvPr id="3" name="Content Placeholder 2"/>
          <p:cNvSpPr>
            <a:spLocks noGrp="1"/>
          </p:cNvSpPr>
          <p:nvPr>
            <p:ph idx="1"/>
          </p:nvPr>
        </p:nvSpPr>
        <p:spPr/>
        <p:txBody>
          <a:bodyPr>
            <a:normAutofit/>
          </a:bodyPr>
          <a:lstStyle/>
          <a:p>
            <a:r>
              <a:rPr lang="en-US" sz="2000" dirty="0" smtClean="0"/>
              <a:t>The values calculated for each extreme case of the system are used in a series of equations to solve for the most appropriate values for capacitors and resistors for the compensator</a:t>
            </a:r>
            <a:endParaRPr lang="es-ES" sz="2000" dirty="0"/>
          </a:p>
        </p:txBody>
      </p:sp>
      <p:sp>
        <p:nvSpPr>
          <p:cNvPr id="103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36" name="Picture 1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5638800"/>
            <a:ext cx="2133600" cy="411933"/>
          </a:xfrm>
          <a:prstGeom prst="rect">
            <a:avLst/>
          </a:prstGeom>
          <a:noFill/>
        </p:spPr>
      </p:pic>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38"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399" y="4953000"/>
            <a:ext cx="1992923" cy="457200"/>
          </a:xfrm>
          <a:prstGeom prst="rect">
            <a:avLst/>
          </a:prstGeom>
          <a:noFill/>
        </p:spPr>
      </p:pic>
      <p:sp>
        <p:nvSpPr>
          <p:cNvPr id="1040" name="Rectangle 16"/>
          <p:cNvSpPr>
            <a:spLocks noChangeArrowheads="1"/>
          </p:cNvSpPr>
          <p:nvPr/>
        </p:nvSpPr>
        <p:spPr bwMode="auto">
          <a:xfrm>
            <a:off x="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41"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3399" y="2971800"/>
            <a:ext cx="2482735" cy="609600"/>
          </a:xfrm>
          <a:prstGeom prst="rect">
            <a:avLst/>
          </a:prstGeom>
          <a:noFill/>
        </p:spPr>
      </p:pic>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43"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 y="3657600"/>
            <a:ext cx="2309446" cy="457200"/>
          </a:xfrm>
          <a:prstGeom prst="rect">
            <a:avLst/>
          </a:prstGeom>
          <a:noFill/>
        </p:spPr>
      </p:pic>
      <p:sp>
        <p:nvSpPr>
          <p:cNvPr id="104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045"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399" y="4267200"/>
            <a:ext cx="1735015" cy="457200"/>
          </a:xfrm>
          <a:prstGeom prst="rect">
            <a:avLst/>
          </a:prstGeom>
          <a:noFill/>
        </p:spPr>
      </p:pic>
      <p:sp>
        <p:nvSpPr>
          <p:cNvPr id="28" name="TextBox 27"/>
          <p:cNvSpPr txBox="1"/>
          <p:nvPr/>
        </p:nvSpPr>
        <p:spPr>
          <a:xfrm>
            <a:off x="3200400" y="2895600"/>
            <a:ext cx="5715000" cy="646331"/>
          </a:xfrm>
          <a:prstGeom prst="rect">
            <a:avLst/>
          </a:prstGeom>
          <a:noFill/>
        </p:spPr>
        <p:txBody>
          <a:bodyPr wrap="square" rtlCol="0">
            <a:spAutoFit/>
          </a:bodyPr>
          <a:lstStyle/>
          <a:p>
            <a:pPr marL="342900" indent="-342900">
              <a:buClr>
                <a:schemeClr val="accent2"/>
              </a:buClr>
              <a:buFont typeface="Wingdings" pitchFamily="2" charset="2"/>
              <a:buChar char="§"/>
            </a:pPr>
            <a:r>
              <a:rPr lang="en-US" dirty="0" smtClean="0"/>
              <a:t>The two variables that were measured in each case were the second pole and the gain (K)</a:t>
            </a:r>
            <a:endParaRPr lang="es-ES" dirty="0" smtClean="0"/>
          </a:p>
        </p:txBody>
      </p:sp>
      <p:sp>
        <p:nvSpPr>
          <p:cNvPr id="31" name="TextBox 30"/>
          <p:cNvSpPr txBox="1"/>
          <p:nvPr/>
        </p:nvSpPr>
        <p:spPr>
          <a:xfrm>
            <a:off x="3276600" y="4724400"/>
            <a:ext cx="5638800" cy="646331"/>
          </a:xfrm>
          <a:prstGeom prst="rect">
            <a:avLst/>
          </a:prstGeom>
          <a:noFill/>
        </p:spPr>
        <p:txBody>
          <a:bodyPr wrap="square" rtlCol="0">
            <a:spAutoFit/>
          </a:bodyPr>
          <a:lstStyle/>
          <a:p>
            <a:pPr marL="342900" indent="-342900">
              <a:buClr>
                <a:schemeClr val="accent2"/>
              </a:buClr>
              <a:buFont typeface="Wingdings" pitchFamily="2" charset="2"/>
              <a:buChar char="§"/>
            </a:pPr>
            <a:r>
              <a:rPr lang="en-US" dirty="0" smtClean="0"/>
              <a:t>Solving the system of equations yields the following values, for which actual components are found</a:t>
            </a:r>
            <a:endParaRPr lang="es-ES" dirty="0"/>
          </a:p>
        </p:txBody>
      </p:sp>
      <p:graphicFrame>
        <p:nvGraphicFramePr>
          <p:cNvPr id="19" name="Table 18"/>
          <p:cNvGraphicFramePr>
            <a:graphicFrameLocks noGrp="1"/>
          </p:cNvGraphicFramePr>
          <p:nvPr/>
        </p:nvGraphicFramePr>
        <p:xfrm>
          <a:off x="3581400" y="3657600"/>
          <a:ext cx="5334000" cy="990600"/>
        </p:xfrm>
        <a:graphic>
          <a:graphicData uri="http://schemas.openxmlformats.org/drawingml/2006/table">
            <a:tbl>
              <a:tblPr/>
              <a:tblGrid>
                <a:gridCol w="713846"/>
                <a:gridCol w="1154881"/>
                <a:gridCol w="1154881"/>
                <a:gridCol w="1154881"/>
                <a:gridCol w="1155511"/>
              </a:tblGrid>
              <a:tr h="247650">
                <a:tc>
                  <a:txBody>
                    <a:bodyPr/>
                    <a:lstStyle/>
                    <a:p>
                      <a:pPr marL="0" marR="0" algn="just">
                        <a:spcBef>
                          <a:spcPts val="0"/>
                        </a:spcBef>
                        <a:spcAft>
                          <a:spcPts val="0"/>
                        </a:spcAft>
                      </a:pP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marL="0" marR="0" algn="ctr">
                        <a:spcBef>
                          <a:spcPts val="0"/>
                        </a:spcBef>
                        <a:spcAft>
                          <a:spcPts val="0"/>
                        </a:spcAft>
                      </a:pPr>
                      <a:r>
                        <a:rPr lang="en-US" sz="1100" dirty="0">
                          <a:latin typeface="Calibri"/>
                          <a:ea typeface="Calibri"/>
                          <a:cs typeface="Times New Roman"/>
                        </a:rPr>
                        <a:t>Maximum voltage input</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marL="0" marR="0" algn="ctr">
                        <a:spcBef>
                          <a:spcPts val="0"/>
                        </a:spcBef>
                        <a:spcAft>
                          <a:spcPts val="0"/>
                        </a:spcAft>
                      </a:pPr>
                      <a:r>
                        <a:rPr lang="en-US" sz="1100" dirty="0">
                          <a:latin typeface="Calibri"/>
                          <a:ea typeface="Calibri"/>
                          <a:cs typeface="Times New Roman"/>
                        </a:rPr>
                        <a:t>Minimum voltage input</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47650">
                <a:tc>
                  <a:txBody>
                    <a:bodyPr/>
                    <a:lstStyle/>
                    <a:p>
                      <a:pPr marL="0" marR="0" algn="just">
                        <a:spcBef>
                          <a:spcPts val="0"/>
                        </a:spcBef>
                        <a:spcAft>
                          <a:spcPts val="0"/>
                        </a:spcAft>
                      </a:pPr>
                      <a:endParaRPr lang="en-US" sz="11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Open-loop</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Closed-loop</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Open-Loop</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latin typeface="Calibri"/>
                          <a:ea typeface="Calibri"/>
                          <a:cs typeface="Times New Roman"/>
                        </a:rPr>
                        <a:t>Closed-Loop</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47650">
                <a:tc>
                  <a:txBody>
                    <a:bodyPr/>
                    <a:lstStyle/>
                    <a:p>
                      <a:pPr marL="0" marR="0" algn="just">
                        <a:spcBef>
                          <a:spcPts val="0"/>
                        </a:spcBef>
                        <a:spcAft>
                          <a:spcPts val="0"/>
                        </a:spcAft>
                      </a:pPr>
                      <a:r>
                        <a:rPr lang="en-US" sz="1100" dirty="0">
                          <a:latin typeface="Calibri"/>
                          <a:ea typeface="Calibri"/>
                          <a:cs typeface="Times New Roman"/>
                        </a:rPr>
                        <a:t>f</a:t>
                      </a:r>
                      <a:r>
                        <a:rPr lang="en-US" sz="1100" baseline="-25000" dirty="0">
                          <a:latin typeface="Calibri"/>
                          <a:ea typeface="Calibri"/>
                          <a:cs typeface="Times New Roman"/>
                        </a:rPr>
                        <a:t>p2</a:t>
                      </a:r>
                      <a:r>
                        <a:rPr lang="en-US" sz="1100" dirty="0">
                          <a:latin typeface="Calibri"/>
                          <a:ea typeface="Calibri"/>
                          <a:cs typeface="Times New Roman"/>
                        </a:rPr>
                        <a:t> (kHz)</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187.055</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204.44</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187.055</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204.44</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marL="0" marR="0" algn="just">
                        <a:spcBef>
                          <a:spcPts val="0"/>
                        </a:spcBef>
                        <a:spcAft>
                          <a:spcPts val="0"/>
                        </a:spcAft>
                      </a:pPr>
                      <a:r>
                        <a:rPr lang="en-US" sz="1100" dirty="0">
                          <a:latin typeface="Calibri"/>
                          <a:ea typeface="Calibri"/>
                          <a:cs typeface="Times New Roman"/>
                        </a:rPr>
                        <a:t>K</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2.6515 x 10</a:t>
                      </a:r>
                      <a:r>
                        <a:rPr lang="en-US" sz="1100" baseline="30000" dirty="0">
                          <a:latin typeface="Calibri"/>
                          <a:ea typeface="Calibri"/>
                          <a:cs typeface="Times New Roman"/>
                        </a:rPr>
                        <a:t>6</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2.6420 x 10</a:t>
                      </a:r>
                      <a:r>
                        <a:rPr lang="en-US" sz="1100" baseline="30000" dirty="0">
                          <a:latin typeface="Calibri"/>
                          <a:ea typeface="Calibri"/>
                          <a:cs typeface="Times New Roman"/>
                        </a:rPr>
                        <a:t>6</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1.3289 x 10</a:t>
                      </a:r>
                      <a:r>
                        <a:rPr lang="en-US" sz="1100" baseline="30000" dirty="0">
                          <a:latin typeface="Calibri"/>
                          <a:ea typeface="Calibri"/>
                          <a:cs typeface="Times New Roman"/>
                        </a:rPr>
                        <a:t>7</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1.3242 x 10</a:t>
                      </a:r>
                      <a:r>
                        <a:rPr lang="en-US" sz="1100" baseline="30000" dirty="0">
                          <a:latin typeface="Calibri"/>
                          <a:ea typeface="Calibri"/>
                          <a:cs typeface="Times New Roman"/>
                        </a:rPr>
                        <a:t>7</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3581400" y="5486400"/>
          <a:ext cx="5333999" cy="1143000"/>
        </p:xfrm>
        <a:graphic>
          <a:graphicData uri="http://schemas.openxmlformats.org/drawingml/2006/table">
            <a:tbl>
              <a:tblPr/>
              <a:tblGrid>
                <a:gridCol w="871851"/>
                <a:gridCol w="937017"/>
                <a:gridCol w="849214"/>
                <a:gridCol w="947306"/>
                <a:gridCol w="982290"/>
                <a:gridCol w="746321"/>
              </a:tblGrid>
              <a:tr h="228600">
                <a:tc gridSpan="3">
                  <a:txBody>
                    <a:bodyPr/>
                    <a:lstStyle/>
                    <a:p>
                      <a:pPr marL="0" marR="0" algn="ctr">
                        <a:spcBef>
                          <a:spcPts val="0"/>
                        </a:spcBef>
                        <a:spcAft>
                          <a:spcPts val="0"/>
                        </a:spcAft>
                      </a:pPr>
                      <a:r>
                        <a:rPr lang="en-US" sz="1100" dirty="0">
                          <a:latin typeface="Calibri"/>
                          <a:ea typeface="Calibri"/>
                          <a:cs typeface="Times New Roman"/>
                        </a:rPr>
                        <a:t>Resistance</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gridSpan="3">
                  <a:txBody>
                    <a:bodyPr/>
                    <a:lstStyle/>
                    <a:p>
                      <a:pPr marL="0" marR="0" algn="ctr">
                        <a:spcBef>
                          <a:spcPts val="0"/>
                        </a:spcBef>
                        <a:spcAft>
                          <a:spcPts val="0"/>
                        </a:spcAft>
                      </a:pPr>
                      <a:r>
                        <a:rPr lang="en-US" sz="1100" dirty="0">
                          <a:latin typeface="Calibri"/>
                          <a:ea typeface="Calibri"/>
                          <a:cs typeface="Times New Roman"/>
                        </a:rPr>
                        <a:t>Capacitance</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r>
              <a:tr h="228600">
                <a:tc>
                  <a:txBody>
                    <a:bodyPr/>
                    <a:lstStyle/>
                    <a:p>
                      <a:pPr marL="0" marR="0" algn="ctr">
                        <a:spcBef>
                          <a:spcPts val="0"/>
                        </a:spcBef>
                        <a:spcAft>
                          <a:spcPts val="0"/>
                        </a:spcAft>
                      </a:pPr>
                      <a:r>
                        <a:rPr lang="en-US" sz="1100" dirty="0">
                          <a:latin typeface="Calibri"/>
                          <a:ea typeface="Calibri"/>
                          <a:cs typeface="Times New Roman"/>
                        </a:rPr>
                        <a:t>Component</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latin typeface="Calibri"/>
                          <a:ea typeface="Calibri"/>
                          <a:cs typeface="Times New Roman"/>
                        </a:rPr>
                        <a:t>Calculated</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latin typeface="Calibri"/>
                          <a:ea typeface="Calibri"/>
                          <a:cs typeface="Times New Roman"/>
                        </a:rPr>
                        <a:t>Actual</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latin typeface="Calibri"/>
                          <a:ea typeface="Calibri"/>
                          <a:cs typeface="Times New Roman"/>
                        </a:rPr>
                        <a:t>Component</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latin typeface="Calibri"/>
                          <a:ea typeface="Calibri"/>
                          <a:cs typeface="Times New Roman"/>
                        </a:rPr>
                        <a:t>Calculated</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latin typeface="Calibri"/>
                          <a:ea typeface="Calibri"/>
                          <a:cs typeface="Times New Roman"/>
                        </a:rPr>
                        <a:t>Actual</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228600">
                <a:tc>
                  <a:txBody>
                    <a:bodyPr/>
                    <a:lstStyle/>
                    <a:p>
                      <a:pPr marL="0" marR="0" algn="ctr">
                        <a:spcBef>
                          <a:spcPts val="0"/>
                        </a:spcBef>
                        <a:spcAft>
                          <a:spcPts val="0"/>
                        </a:spcAft>
                      </a:pPr>
                      <a:r>
                        <a:rPr lang="en-US" sz="1100" dirty="0">
                          <a:latin typeface="Calibri"/>
                          <a:ea typeface="Calibri"/>
                          <a:cs typeface="Times New Roman"/>
                        </a:rPr>
                        <a:t>R</a:t>
                      </a:r>
                      <a:r>
                        <a:rPr lang="en-US" sz="1100" baseline="-25000" dirty="0">
                          <a:latin typeface="Calibri"/>
                          <a:ea typeface="Calibri"/>
                          <a:cs typeface="Times New Roman"/>
                        </a:rPr>
                        <a:t>1</a:t>
                      </a:r>
                      <a:endParaRPr lang="es-ES" sz="1200" dirty="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dirty="0">
                          <a:latin typeface="Calibri"/>
                          <a:ea typeface="Calibri"/>
                          <a:cs typeface="Times New Roman"/>
                        </a:rPr>
                        <a:t>1000 </a:t>
                      </a:r>
                      <a:r>
                        <a:rPr lang="en-US" sz="1100" dirty="0">
                          <a:latin typeface="Calibri"/>
                          <a:ea typeface="Calibri"/>
                          <a:cs typeface="Calibri"/>
                        </a:rPr>
                        <a:t>Ω</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dirty="0">
                          <a:latin typeface="Calibri"/>
                          <a:ea typeface="Calibri"/>
                          <a:cs typeface="Times New Roman"/>
                        </a:rPr>
                        <a:t>1 </a:t>
                      </a:r>
                      <a:r>
                        <a:rPr lang="en-US" sz="1100" dirty="0" err="1">
                          <a:latin typeface="Calibri"/>
                          <a:ea typeface="Calibri"/>
                          <a:cs typeface="Times New Roman"/>
                        </a:rPr>
                        <a:t>k</a:t>
                      </a:r>
                      <a:r>
                        <a:rPr lang="en-US" sz="1100" dirty="0" err="1">
                          <a:latin typeface="Calibri"/>
                          <a:ea typeface="Calibri"/>
                          <a:cs typeface="Calibri"/>
                        </a:rPr>
                        <a:t>Ω</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latin typeface="Calibri"/>
                          <a:ea typeface="Calibri"/>
                          <a:cs typeface="Times New Roman"/>
                        </a:rPr>
                        <a:t>C</a:t>
                      </a:r>
                      <a:r>
                        <a:rPr lang="en-US" sz="1100" baseline="-25000">
                          <a:latin typeface="Calibri"/>
                          <a:ea typeface="Calibri"/>
                          <a:cs typeface="Times New Roman"/>
                        </a:rPr>
                        <a:t>1</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15.14 pF</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15 pF</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ctr">
                        <a:spcBef>
                          <a:spcPts val="0"/>
                        </a:spcBef>
                        <a:spcAft>
                          <a:spcPts val="0"/>
                        </a:spcAft>
                      </a:pPr>
                      <a:r>
                        <a:rPr lang="en-US" sz="1100">
                          <a:latin typeface="Calibri"/>
                          <a:ea typeface="Calibri"/>
                          <a:cs typeface="Times New Roman"/>
                        </a:rPr>
                        <a:t>R</a:t>
                      </a:r>
                      <a:r>
                        <a:rPr lang="en-US" sz="1100" baseline="-25000">
                          <a:latin typeface="Calibri"/>
                          <a:ea typeface="Calibri"/>
                          <a:cs typeface="Times New Roman"/>
                        </a:rPr>
                        <a:t>2</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54.751 k</a:t>
                      </a:r>
                      <a:r>
                        <a:rPr lang="en-US" sz="1100">
                          <a:latin typeface="Calibri"/>
                          <a:ea typeface="Calibri"/>
                          <a:cs typeface="Calibri"/>
                        </a:rPr>
                        <a:t>Ω</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54.9 k</a:t>
                      </a:r>
                      <a:r>
                        <a:rPr lang="en-US" sz="1100">
                          <a:latin typeface="Calibri"/>
                          <a:ea typeface="Calibri"/>
                          <a:cs typeface="Calibri"/>
                        </a:rPr>
                        <a:t>Ω</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latin typeface="Calibri"/>
                          <a:ea typeface="Calibri"/>
                          <a:cs typeface="Times New Roman"/>
                        </a:rPr>
                        <a:t>C</a:t>
                      </a:r>
                      <a:r>
                        <a:rPr lang="en-US" sz="1100" baseline="-25000">
                          <a:latin typeface="Calibri"/>
                          <a:ea typeface="Calibri"/>
                          <a:cs typeface="Times New Roman"/>
                        </a:rPr>
                        <a:t>2</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363.361 pF</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360 pF</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marL="0" marR="0" algn="ctr">
                        <a:spcBef>
                          <a:spcPts val="0"/>
                        </a:spcBef>
                        <a:spcAft>
                          <a:spcPts val="0"/>
                        </a:spcAft>
                      </a:pPr>
                      <a:r>
                        <a:rPr lang="en-US" sz="1100">
                          <a:latin typeface="Calibri"/>
                          <a:ea typeface="Calibri"/>
                          <a:cs typeface="Times New Roman"/>
                        </a:rPr>
                        <a:t>R</a:t>
                      </a:r>
                      <a:r>
                        <a:rPr lang="en-US" sz="1100" baseline="-25000">
                          <a:latin typeface="Calibri"/>
                          <a:ea typeface="Calibri"/>
                          <a:cs typeface="Times New Roman"/>
                        </a:rPr>
                        <a:t>3</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44.679 </a:t>
                      </a:r>
                      <a:r>
                        <a:rPr lang="en-US" sz="1100">
                          <a:latin typeface="Calibri"/>
                          <a:ea typeface="Calibri"/>
                          <a:cs typeface="Calibri"/>
                        </a:rPr>
                        <a:t>Ω</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44.8 </a:t>
                      </a:r>
                      <a:r>
                        <a:rPr lang="en-US" sz="1100">
                          <a:latin typeface="Calibri"/>
                          <a:ea typeface="Calibri"/>
                          <a:cs typeface="Calibri"/>
                        </a:rPr>
                        <a:t>Ω</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a:latin typeface="Calibri"/>
                          <a:ea typeface="Calibri"/>
                          <a:cs typeface="Times New Roman"/>
                        </a:rPr>
                        <a:t>C</a:t>
                      </a:r>
                      <a:r>
                        <a:rPr lang="en-US" sz="1100" baseline="-25000">
                          <a:latin typeface="Calibri"/>
                          <a:ea typeface="Calibri"/>
                          <a:cs typeface="Times New Roman"/>
                        </a:rPr>
                        <a:t>3</a:t>
                      </a:r>
                      <a:endParaRPr lang="es-ES" sz="1200">
                        <a:latin typeface="Calibri"/>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a:latin typeface="Calibri"/>
                          <a:ea typeface="Calibri"/>
                          <a:cs typeface="Times New Roman"/>
                        </a:rPr>
                        <a:t>19.0435 nF</a:t>
                      </a:r>
                      <a:endParaRPr lang="es-E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100" dirty="0">
                          <a:latin typeface="Calibri"/>
                          <a:ea typeface="Calibri"/>
                          <a:cs typeface="Times New Roman"/>
                        </a:rPr>
                        <a:t>20 </a:t>
                      </a:r>
                      <a:r>
                        <a:rPr lang="en-US" sz="1100" dirty="0" err="1">
                          <a:latin typeface="Calibri"/>
                          <a:ea typeface="Calibri"/>
                          <a:cs typeface="Times New Roman"/>
                        </a:rPr>
                        <a:t>nF</a:t>
                      </a:r>
                      <a:endParaRPr lang="es-E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5791200" cy="868362"/>
          </a:xfrm>
        </p:spPr>
        <p:txBody>
          <a:bodyPr>
            <a:normAutofit/>
          </a:bodyPr>
          <a:lstStyle/>
          <a:p>
            <a:r>
              <a:rPr lang="en-US" dirty="0" smtClean="0"/>
              <a:t>PID Compensator</a:t>
            </a:r>
            <a:endParaRPr lang="en-US" dirty="0"/>
          </a:p>
        </p:txBody>
      </p:sp>
      <p:sp>
        <p:nvSpPr>
          <p:cNvPr id="8" name="Content Placeholder 7"/>
          <p:cNvSpPr>
            <a:spLocks noGrp="1"/>
          </p:cNvSpPr>
          <p:nvPr>
            <p:ph idx="1"/>
          </p:nvPr>
        </p:nvSpPr>
        <p:spPr>
          <a:xfrm>
            <a:off x="457200" y="4724400"/>
            <a:ext cx="8229600" cy="2133600"/>
          </a:xfrm>
        </p:spPr>
        <p:txBody>
          <a:bodyPr>
            <a:normAutofit/>
          </a:bodyPr>
          <a:lstStyle/>
          <a:p>
            <a:r>
              <a:rPr lang="en-US" sz="2400" dirty="0" smtClean="0"/>
              <a:t>Ensures stability in a closed-loop system</a:t>
            </a:r>
          </a:p>
          <a:p>
            <a:r>
              <a:rPr lang="en-US" sz="2400" dirty="0" smtClean="0"/>
              <a:t>Compares V</a:t>
            </a:r>
            <a:r>
              <a:rPr lang="en-US" sz="2400" baseline="-25000" dirty="0" smtClean="0"/>
              <a:t>0</a:t>
            </a:r>
            <a:r>
              <a:rPr lang="en-US" sz="2400" dirty="0" smtClean="0"/>
              <a:t> against the reference voltage and determines an error voltage</a:t>
            </a:r>
          </a:p>
          <a:p>
            <a:r>
              <a:rPr lang="en-US" sz="2400" dirty="0" smtClean="0"/>
              <a:t>To generate a modified square wave the </a:t>
            </a:r>
            <a:r>
              <a:rPr lang="en-US" sz="2400" dirty="0" err="1" smtClean="0"/>
              <a:t>V</a:t>
            </a:r>
            <a:r>
              <a:rPr lang="en-US" sz="2400" baseline="-25000" dirty="0" err="1" smtClean="0"/>
              <a:t>error</a:t>
            </a:r>
            <a:r>
              <a:rPr lang="en-US" sz="2400" baseline="-25000" dirty="0" smtClean="0"/>
              <a:t> </a:t>
            </a:r>
            <a:r>
              <a:rPr lang="en-US" sz="2400" dirty="0" smtClean="0"/>
              <a:t>is compared to a saw-tooth wave dependant on the PWM driver change</a:t>
            </a:r>
            <a:endParaRPr lang="en-US" sz="2400" dirty="0"/>
          </a:p>
        </p:txBody>
      </p:sp>
      <p:pic>
        <p:nvPicPr>
          <p:cNvPr id="4" name="Picture 3" descr="compensator sim.PNG"/>
          <p:cNvPicPr>
            <a:picLocks noChangeAspect="1"/>
          </p:cNvPicPr>
          <p:nvPr/>
        </p:nvPicPr>
        <p:blipFill>
          <a:blip r:embed="rId2" cstate="print"/>
          <a:stretch>
            <a:fillRect/>
          </a:stretch>
        </p:blipFill>
        <p:spPr>
          <a:xfrm>
            <a:off x="2133600" y="1658070"/>
            <a:ext cx="4969706" cy="299013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3200400" cy="792162"/>
          </a:xfrm>
        </p:spPr>
        <p:txBody>
          <a:bodyPr>
            <a:normAutofit fontScale="90000"/>
          </a:bodyPr>
          <a:lstStyle/>
          <a:p>
            <a:r>
              <a:rPr lang="en-US" dirty="0" smtClean="0"/>
              <a:t>PWM Drivers</a:t>
            </a:r>
            <a:endParaRPr lang="en-US" dirty="0"/>
          </a:p>
        </p:txBody>
      </p:sp>
      <p:sp>
        <p:nvSpPr>
          <p:cNvPr id="3" name="Content Placeholder 2"/>
          <p:cNvSpPr>
            <a:spLocks noGrp="1"/>
          </p:cNvSpPr>
          <p:nvPr>
            <p:ph idx="1"/>
          </p:nvPr>
        </p:nvSpPr>
        <p:spPr>
          <a:xfrm>
            <a:off x="457200" y="3505200"/>
            <a:ext cx="8458200" cy="3200400"/>
          </a:xfrm>
        </p:spPr>
        <p:txBody>
          <a:bodyPr>
            <a:normAutofit fontScale="77500" lnSpcReduction="20000"/>
          </a:bodyPr>
          <a:lstStyle/>
          <a:p>
            <a:r>
              <a:rPr lang="en-US" dirty="0" smtClean="0"/>
              <a:t>Two </a:t>
            </a:r>
            <a:r>
              <a:rPr lang="en-US" dirty="0"/>
              <a:t>PWM </a:t>
            </a:r>
            <a:r>
              <a:rPr lang="en-US" dirty="0" smtClean="0"/>
              <a:t>drivers </a:t>
            </a:r>
          </a:p>
          <a:p>
            <a:pPr lvl="1"/>
            <a:r>
              <a:rPr lang="en-US" dirty="0" smtClean="0"/>
              <a:t>both use </a:t>
            </a:r>
            <a:r>
              <a:rPr lang="en-US" dirty="0"/>
              <a:t>saw-toothed pulses in conjunction with the </a:t>
            </a:r>
            <a:r>
              <a:rPr lang="en-US" dirty="0" err="1"/>
              <a:t>V</a:t>
            </a:r>
            <a:r>
              <a:rPr lang="en-US" baseline="-25000" dirty="0" err="1"/>
              <a:t>error</a:t>
            </a:r>
            <a:r>
              <a:rPr lang="en-US" dirty="0"/>
              <a:t> from compensator to output a modified square wave with an adjusted duty </a:t>
            </a:r>
            <a:r>
              <a:rPr lang="en-US" dirty="0" smtClean="0"/>
              <a:t>cycle</a:t>
            </a:r>
            <a:endParaRPr lang="en-US" dirty="0"/>
          </a:p>
          <a:p>
            <a:r>
              <a:rPr lang="en-US" dirty="0" smtClean="0"/>
              <a:t>Recovery </a:t>
            </a:r>
            <a:r>
              <a:rPr lang="en-US" dirty="0"/>
              <a:t>using switching </a:t>
            </a:r>
            <a:endParaRPr lang="en-US" dirty="0" smtClean="0"/>
          </a:p>
          <a:p>
            <a:pPr lvl="1"/>
            <a:r>
              <a:rPr lang="en-US" dirty="0" smtClean="0"/>
              <a:t>allows </a:t>
            </a:r>
            <a:r>
              <a:rPr lang="en-US" dirty="0"/>
              <a:t>the system to stabilize at the desired </a:t>
            </a:r>
            <a:r>
              <a:rPr lang="en-US" dirty="0" smtClean="0"/>
              <a:t>output to correct overshoot and undershoot complications</a:t>
            </a:r>
          </a:p>
          <a:p>
            <a:r>
              <a:rPr lang="en-US" dirty="0"/>
              <a:t>Since there are two switches in the modified </a:t>
            </a:r>
            <a:r>
              <a:rPr lang="en-US" dirty="0" smtClean="0"/>
              <a:t>buck-boost, </a:t>
            </a:r>
            <a:r>
              <a:rPr lang="en-US" dirty="0"/>
              <a:t>the switches must be </a:t>
            </a:r>
            <a:r>
              <a:rPr lang="en-US" dirty="0" smtClean="0"/>
              <a:t>controlled appropriately </a:t>
            </a:r>
            <a:r>
              <a:rPr lang="en-US" dirty="0"/>
              <a:t>to get </a:t>
            </a:r>
            <a:r>
              <a:rPr lang="en-US" dirty="0" smtClean="0"/>
              <a:t>the corrected </a:t>
            </a:r>
            <a:r>
              <a:rPr lang="en-US" dirty="0"/>
              <a:t>duty cycle into the power stage of the system</a:t>
            </a:r>
            <a:endParaRPr lang="en-US" dirty="0" smtClean="0"/>
          </a:p>
        </p:txBody>
      </p:sp>
      <p:pic>
        <p:nvPicPr>
          <p:cNvPr id="4" name="Picture 3" descr="HowDriverWorks.png"/>
          <p:cNvPicPr>
            <a:picLocks noChangeAspect="1"/>
          </p:cNvPicPr>
          <p:nvPr/>
        </p:nvPicPr>
        <p:blipFill>
          <a:blip r:embed="rId2" cstate="print"/>
          <a:stretch>
            <a:fillRect/>
          </a:stretch>
        </p:blipFill>
        <p:spPr>
          <a:xfrm>
            <a:off x="3048000" y="1913769"/>
            <a:ext cx="2819400" cy="128663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8"/>
            <a:ext cx="3429000" cy="639762"/>
          </a:xfrm>
        </p:spPr>
        <p:txBody>
          <a:bodyPr>
            <a:normAutofit fontScale="90000"/>
          </a:bodyPr>
          <a:lstStyle/>
          <a:p>
            <a:r>
              <a:rPr lang="en-US" dirty="0" smtClean="0"/>
              <a:t>Switching</a:t>
            </a:r>
            <a:endParaRPr lang="en-US" dirty="0"/>
          </a:p>
        </p:txBody>
      </p:sp>
      <p:graphicFrame>
        <p:nvGraphicFramePr>
          <p:cNvPr id="5" name="Content Placeholder 4"/>
          <p:cNvGraphicFramePr>
            <a:graphicFrameLocks noGrp="1"/>
          </p:cNvGraphicFramePr>
          <p:nvPr>
            <p:ph idx="1"/>
          </p:nvPr>
        </p:nvGraphicFramePr>
        <p:xfrm>
          <a:off x="457200" y="2438400"/>
          <a:ext cx="8229600" cy="18491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US" dirty="0" smtClean="0"/>
                        <a:t>Phases</a:t>
                      </a:r>
                      <a:endParaRPr lang="en-US" dirty="0"/>
                    </a:p>
                  </a:txBody>
                  <a:tcPr/>
                </a:tc>
                <a:tc>
                  <a:txBody>
                    <a:bodyPr/>
                    <a:lstStyle/>
                    <a:p>
                      <a:pPr algn="ctr"/>
                      <a:r>
                        <a:rPr lang="en-US" dirty="0" smtClean="0"/>
                        <a:t>SW1</a:t>
                      </a:r>
                      <a:r>
                        <a:rPr lang="en-US" baseline="0" dirty="0" smtClean="0"/>
                        <a:t> PWM1</a:t>
                      </a:r>
                      <a:endParaRPr lang="en-US" dirty="0"/>
                    </a:p>
                  </a:txBody>
                  <a:tcPr/>
                </a:tc>
                <a:tc>
                  <a:txBody>
                    <a:bodyPr/>
                    <a:lstStyle/>
                    <a:p>
                      <a:pPr algn="ctr"/>
                      <a:r>
                        <a:rPr lang="en-US" dirty="0" smtClean="0"/>
                        <a:t>SW2 PWM2</a:t>
                      </a:r>
                      <a:endParaRPr lang="en-US" dirty="0"/>
                    </a:p>
                  </a:txBody>
                  <a:tcPr/>
                </a:tc>
                <a:tc>
                  <a:txBody>
                    <a:bodyPr/>
                    <a:lstStyle/>
                    <a:p>
                      <a:pPr algn="ctr"/>
                      <a:r>
                        <a:rPr lang="en-US" dirty="0" smtClean="0"/>
                        <a:t>Operating Modes</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OFF</a:t>
                      </a:r>
                      <a:endParaRPr lang="en-US" dirty="0"/>
                    </a:p>
                  </a:txBody>
                  <a:tcPr/>
                </a:tc>
                <a:tc>
                  <a:txBody>
                    <a:bodyPr/>
                    <a:lstStyle/>
                    <a:p>
                      <a:pPr algn="ctr"/>
                      <a:r>
                        <a:rPr lang="en-US" dirty="0" smtClean="0"/>
                        <a:t>OFF</a:t>
                      </a:r>
                      <a:endParaRPr lang="en-US" dirty="0"/>
                    </a:p>
                  </a:txBody>
                  <a:tcPr/>
                </a:tc>
                <a:tc>
                  <a:txBody>
                    <a:bodyPr/>
                    <a:lstStyle/>
                    <a:p>
                      <a:pPr algn="ctr"/>
                      <a:r>
                        <a:rPr lang="en-US" dirty="0" smtClean="0"/>
                        <a:t>Buck</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OFF</a:t>
                      </a:r>
                      <a:endParaRPr lang="en-US" dirty="0"/>
                    </a:p>
                  </a:txBody>
                  <a:tcPr/>
                </a:tc>
                <a:tc>
                  <a:txBody>
                    <a:bodyPr/>
                    <a:lstStyle/>
                    <a:p>
                      <a:pPr algn="ctr"/>
                      <a:r>
                        <a:rPr lang="en-US" dirty="0" smtClean="0"/>
                        <a:t>ON</a:t>
                      </a:r>
                      <a:endParaRPr lang="en-US" dirty="0"/>
                    </a:p>
                  </a:txBody>
                  <a:tcPr/>
                </a:tc>
                <a:tc>
                  <a:txBody>
                    <a:bodyPr/>
                    <a:lstStyle/>
                    <a:p>
                      <a:pPr algn="ctr"/>
                      <a:r>
                        <a:rPr lang="en-US" dirty="0" smtClean="0"/>
                        <a:t>n/a</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ON</a:t>
                      </a:r>
                      <a:endParaRPr lang="en-US" dirty="0"/>
                    </a:p>
                  </a:txBody>
                  <a:tcPr/>
                </a:tc>
                <a:tc>
                  <a:txBody>
                    <a:bodyPr/>
                    <a:lstStyle/>
                    <a:p>
                      <a:pPr algn="ctr"/>
                      <a:r>
                        <a:rPr lang="en-US" dirty="0" smtClean="0"/>
                        <a:t>OFF</a:t>
                      </a:r>
                      <a:endParaRPr lang="en-US" dirty="0"/>
                    </a:p>
                  </a:txBody>
                  <a:tcPr/>
                </a:tc>
                <a:tc>
                  <a:txBody>
                    <a:bodyPr/>
                    <a:lstStyle/>
                    <a:p>
                      <a:pPr algn="ctr"/>
                      <a:r>
                        <a:rPr lang="en-US" dirty="0" smtClean="0"/>
                        <a:t>Buck-Boost</a:t>
                      </a:r>
                      <a:endParaRPr lang="en-US" dirty="0"/>
                    </a:p>
                  </a:txBody>
                  <a:tcPr/>
                </a:tc>
              </a:tr>
              <a:tr h="269240">
                <a:tc>
                  <a:txBody>
                    <a:bodyPr/>
                    <a:lstStyle/>
                    <a:p>
                      <a:pPr algn="ctr"/>
                      <a:r>
                        <a:rPr lang="en-US" dirty="0" smtClean="0"/>
                        <a:t>4</a:t>
                      </a:r>
                      <a:endParaRPr lang="en-US" dirty="0"/>
                    </a:p>
                  </a:txBody>
                  <a:tcPr/>
                </a:tc>
                <a:tc>
                  <a:txBody>
                    <a:bodyPr/>
                    <a:lstStyle/>
                    <a:p>
                      <a:pPr algn="ctr"/>
                      <a:r>
                        <a:rPr lang="en-US" dirty="0" smtClean="0"/>
                        <a:t>ON</a:t>
                      </a:r>
                      <a:endParaRPr lang="en-US" dirty="0"/>
                    </a:p>
                  </a:txBody>
                  <a:tcPr/>
                </a:tc>
                <a:tc>
                  <a:txBody>
                    <a:bodyPr/>
                    <a:lstStyle/>
                    <a:p>
                      <a:pPr algn="ctr"/>
                      <a:r>
                        <a:rPr lang="en-US" dirty="0" smtClean="0"/>
                        <a:t>ON</a:t>
                      </a:r>
                      <a:endParaRPr lang="en-US" dirty="0"/>
                    </a:p>
                  </a:txBody>
                  <a:tcPr/>
                </a:tc>
                <a:tc>
                  <a:txBody>
                    <a:bodyPr/>
                    <a:lstStyle/>
                    <a:p>
                      <a:pPr algn="ctr"/>
                      <a:r>
                        <a:rPr lang="en-US" dirty="0" smtClean="0"/>
                        <a:t>Boost</a:t>
                      </a:r>
                      <a:endParaRPr lang="en-US" dirty="0"/>
                    </a:p>
                  </a:txBody>
                  <a:tcPr/>
                </a:tc>
              </a:tr>
            </a:tbl>
          </a:graphicData>
        </a:graphic>
      </p:graphicFrame>
      <p:pic>
        <p:nvPicPr>
          <p:cNvPr id="8" name="Picture 7" descr="SwitchingCycles.png"/>
          <p:cNvPicPr>
            <a:picLocks noChangeAspect="1"/>
          </p:cNvPicPr>
          <p:nvPr/>
        </p:nvPicPr>
        <p:blipFill>
          <a:blip r:embed="rId2" cstate="print"/>
          <a:stretch>
            <a:fillRect/>
          </a:stretch>
        </p:blipFill>
        <p:spPr>
          <a:xfrm>
            <a:off x="4953000" y="4800600"/>
            <a:ext cx="2895600" cy="1957821"/>
          </a:xfrm>
          <a:prstGeom prst="rect">
            <a:avLst/>
          </a:prstGeom>
        </p:spPr>
      </p:pic>
      <p:sp>
        <p:nvSpPr>
          <p:cNvPr id="12" name="Content Placeholder 2"/>
          <p:cNvSpPr txBox="1">
            <a:spLocks/>
          </p:cNvSpPr>
          <p:nvPr/>
        </p:nvSpPr>
        <p:spPr>
          <a:xfrm>
            <a:off x="457200" y="1524000"/>
            <a:ext cx="8229600" cy="914400"/>
          </a:xfrm>
          <a:prstGeom prst="rect">
            <a:avLst/>
          </a:prstGeom>
        </p:spPr>
        <p:txBody>
          <a:bodyPr vert="horz" lIns="54864" tIns="91440" rtlCol="0">
            <a:normAutofit/>
          </a:bodyPr>
          <a:lstStyle/>
          <a:p>
            <a:pPr marL="438912" lvl="0" indent="-320040">
              <a:buClr>
                <a:schemeClr val="accent1"/>
              </a:buClr>
              <a:buSzPct val="80000"/>
              <a:buFont typeface="Wingdings 2"/>
              <a:buChar char=""/>
            </a:pPr>
            <a:r>
              <a:rPr lang="en-US" sz="1600" dirty="0" smtClean="0"/>
              <a:t>Four different phases must occur respectively between the switches controlled by PWM1 and PWM2 for the system to operate properly in all modes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The phases are listed</a:t>
            </a:r>
            <a:r>
              <a:rPr kumimoji="0" lang="en-US" sz="1400" b="0" i="0" u="none" strike="noStrike" kern="1200" cap="none" spc="0" normalizeH="0" noProof="0" dirty="0" smtClean="0">
                <a:ln>
                  <a:noFill/>
                </a:ln>
                <a:solidFill>
                  <a:schemeClr val="tx1"/>
                </a:solidFill>
                <a:effectLst/>
                <a:uLnTx/>
                <a:uFillTx/>
                <a:latin typeface="+mn-lt"/>
                <a:ea typeface="+mn-ea"/>
                <a:cs typeface="+mn-cs"/>
              </a:rPr>
              <a:t> in the table below:</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457200" y="4419600"/>
            <a:ext cx="8229600" cy="914400"/>
          </a:xfrm>
          <a:prstGeom prst="rect">
            <a:avLst/>
          </a:prstGeom>
        </p:spPr>
        <p:txBody>
          <a:bodyPr vert="horz" lIns="54864" tIns="91440" rtlCol="0">
            <a:normAutofit/>
          </a:bodyPr>
          <a:lstStyle/>
          <a:p>
            <a:pPr marL="438912" lvl="0" indent="-320040">
              <a:buClr>
                <a:schemeClr val="accent1"/>
              </a:buClr>
              <a:buSzPct val="80000"/>
              <a:buFont typeface="Wingdings 2"/>
              <a:buChar char=""/>
            </a:pPr>
            <a:r>
              <a:rPr lang="en-US" sz="1600" dirty="0" smtClean="0"/>
              <a:t>Phase 2 should never occur for the system to be stable because it does not comply with either of the buck-boost modes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The ideal switching should appear as</a:t>
            </a:r>
            <a:r>
              <a:rPr kumimoji="0" lang="en-US" sz="1400" b="0" i="0" u="none" strike="noStrike" kern="1200" cap="none" spc="0" normalizeH="0" noProof="0" dirty="0" smtClean="0">
                <a:ln>
                  <a:noFill/>
                </a:ln>
                <a:solidFill>
                  <a:schemeClr val="tx1"/>
                </a:solidFill>
                <a:effectLst/>
                <a:uLnTx/>
                <a:uFillTx/>
                <a:latin typeface="+mn-lt"/>
                <a:ea typeface="+mn-ea"/>
                <a:cs typeface="+mn-cs"/>
              </a:rPr>
              <a:t>:</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wRelationshipAtt3.png"/>
          <p:cNvPicPr>
            <a:picLocks noChangeAspect="1"/>
          </p:cNvPicPr>
          <p:nvPr/>
        </p:nvPicPr>
        <p:blipFill>
          <a:blip r:embed="rId2" cstate="print"/>
          <a:stretch>
            <a:fillRect/>
          </a:stretch>
        </p:blipFill>
        <p:spPr>
          <a:xfrm>
            <a:off x="381000" y="1640000"/>
            <a:ext cx="2895600" cy="3541600"/>
          </a:xfrm>
          <a:prstGeom prst="rect">
            <a:avLst/>
          </a:prstGeom>
        </p:spPr>
      </p:pic>
      <p:sp>
        <p:nvSpPr>
          <p:cNvPr id="11" name="Content Placeholder 2"/>
          <p:cNvSpPr txBox="1">
            <a:spLocks/>
          </p:cNvSpPr>
          <p:nvPr/>
        </p:nvSpPr>
        <p:spPr>
          <a:xfrm>
            <a:off x="3200400" y="1600200"/>
            <a:ext cx="5791200" cy="1676400"/>
          </a:xfrm>
          <a:prstGeom prst="rect">
            <a:avLst/>
          </a:prstGeom>
        </p:spPr>
        <p:txBody>
          <a:bodyPr vert="horz" lIns="54864" tIns="91440" rtlCol="0">
            <a:normAutofit/>
          </a:bodyPr>
          <a:lstStyle/>
          <a:p>
            <a:pPr marL="438912" indent="-320040">
              <a:buClr>
                <a:schemeClr val="accent1"/>
              </a:buClr>
              <a:buSzPct val="80000"/>
              <a:buFont typeface="Wingdings 2"/>
              <a:buChar char=""/>
            </a:pPr>
            <a:r>
              <a:rPr lang="en-US" sz="1600" dirty="0" smtClean="0"/>
              <a:t>After establishing a relation between the saw-toothed wave and the newly generated PWM square wave depicted here, adjustments were made in terms of </a:t>
            </a:r>
            <a:r>
              <a:rPr lang="en-US" sz="1600" dirty="0" err="1" smtClean="0"/>
              <a:t>T</a:t>
            </a:r>
            <a:r>
              <a:rPr lang="en-US" sz="1600" baseline="-25000" dirty="0" err="1" smtClean="0"/>
              <a:t>period</a:t>
            </a:r>
            <a:r>
              <a:rPr lang="en-US" sz="1600" dirty="0" smtClean="0"/>
              <a:t>, </a:t>
            </a:r>
            <a:r>
              <a:rPr lang="en-US" sz="1600" dirty="0" err="1" smtClean="0"/>
              <a:t>T</a:t>
            </a:r>
            <a:r>
              <a:rPr lang="en-US" sz="1600" baseline="-25000" dirty="0" err="1" smtClean="0"/>
              <a:t>delay</a:t>
            </a:r>
            <a:r>
              <a:rPr lang="en-US" sz="1600" dirty="0" smtClean="0"/>
              <a:t>, </a:t>
            </a:r>
            <a:r>
              <a:rPr lang="en-US" sz="1600" dirty="0" err="1" smtClean="0"/>
              <a:t>T</a:t>
            </a:r>
            <a:r>
              <a:rPr lang="en-US" sz="1600" baseline="-25000" dirty="0" err="1" smtClean="0"/>
              <a:t>rise</a:t>
            </a:r>
            <a:r>
              <a:rPr lang="en-US" sz="1600" dirty="0" smtClean="0"/>
              <a:t>, </a:t>
            </a:r>
            <a:r>
              <a:rPr lang="en-US" sz="1600" dirty="0" err="1" smtClean="0"/>
              <a:t>T</a:t>
            </a:r>
            <a:r>
              <a:rPr lang="en-US" sz="1600" baseline="-25000" dirty="0" err="1" smtClean="0"/>
              <a:t>fall</a:t>
            </a:r>
            <a:r>
              <a:rPr lang="en-US" sz="1600" dirty="0" smtClean="0"/>
              <a:t> and T</a:t>
            </a:r>
            <a:r>
              <a:rPr lang="en-US" sz="1600" baseline="-25000" dirty="0" smtClean="0"/>
              <a:t>on</a:t>
            </a:r>
            <a:r>
              <a:rPr lang="en-US" sz="1600" dirty="0" smtClean="0"/>
              <a:t> to simulate the correct relationship between both PWM signals as to obey all 4 phases respectively</a:t>
            </a:r>
          </a:p>
        </p:txBody>
      </p:sp>
      <p:sp>
        <p:nvSpPr>
          <p:cNvPr id="13" name="Title 1"/>
          <p:cNvSpPr>
            <a:spLocks noGrp="1"/>
          </p:cNvSpPr>
          <p:nvPr>
            <p:ph type="title"/>
          </p:nvPr>
        </p:nvSpPr>
        <p:spPr>
          <a:xfrm>
            <a:off x="381000" y="503238"/>
            <a:ext cx="3429000" cy="639762"/>
          </a:xfrm>
        </p:spPr>
        <p:txBody>
          <a:bodyPr>
            <a:normAutofit fontScale="90000"/>
          </a:bodyPr>
          <a:lstStyle/>
          <a:p>
            <a:r>
              <a:rPr lang="en-US" dirty="0" smtClean="0"/>
              <a:t>Switching</a:t>
            </a:r>
            <a:endParaRPr lang="en-US" dirty="0"/>
          </a:p>
        </p:txBody>
      </p:sp>
      <p:sp>
        <p:nvSpPr>
          <p:cNvPr id="14" name="Content Placeholder 2"/>
          <p:cNvSpPr txBox="1">
            <a:spLocks/>
          </p:cNvSpPr>
          <p:nvPr/>
        </p:nvSpPr>
        <p:spPr>
          <a:xfrm>
            <a:off x="3200400" y="2895600"/>
            <a:ext cx="5791200" cy="914400"/>
          </a:xfrm>
          <a:prstGeom prst="rect">
            <a:avLst/>
          </a:prstGeom>
        </p:spPr>
        <p:txBody>
          <a:bodyPr vert="horz" lIns="54864" tIns="91440" rtlCol="0">
            <a:normAutofit/>
          </a:bodyPr>
          <a:lstStyle/>
          <a:p>
            <a:pPr marL="438912" indent="-320040">
              <a:buClr>
                <a:schemeClr val="accent1"/>
              </a:buClr>
              <a:buSzPct val="80000"/>
              <a:buFont typeface="Wingdings 2"/>
              <a:buChar char=""/>
            </a:pPr>
            <a:r>
              <a:rPr lang="en-US" sz="1600" dirty="0" smtClean="0"/>
              <a:t>The saw-toothed wave used for simulation purposes is a modified square wave with long rise time in comparison to the period and short fall time</a:t>
            </a:r>
          </a:p>
          <a:p>
            <a:pPr marL="438912" indent="-320040">
              <a:buClr>
                <a:schemeClr val="accent1"/>
              </a:buClr>
              <a:buSzPct val="80000"/>
              <a:buFont typeface="Wingdings 2"/>
              <a:buChar char=""/>
            </a:pPr>
            <a:endParaRPr lang="en-US" sz="1600" dirty="0" smtClean="0"/>
          </a:p>
        </p:txBody>
      </p:sp>
      <p:sp>
        <p:nvSpPr>
          <p:cNvPr id="16" name="Content Placeholder 2"/>
          <p:cNvSpPr txBox="1">
            <a:spLocks/>
          </p:cNvSpPr>
          <p:nvPr/>
        </p:nvSpPr>
        <p:spPr>
          <a:xfrm>
            <a:off x="609600" y="5410200"/>
            <a:ext cx="5029200" cy="914400"/>
          </a:xfrm>
          <a:prstGeom prst="rect">
            <a:avLst/>
          </a:prstGeom>
        </p:spPr>
        <p:txBody>
          <a:bodyPr vert="horz" lIns="54864" tIns="91440" rtlCol="0">
            <a:normAutofit/>
          </a:bodyPr>
          <a:lstStyle/>
          <a:p>
            <a:pPr marL="438912" indent="-320040">
              <a:buClr>
                <a:schemeClr val="accent1"/>
              </a:buClr>
              <a:buSzPct val="80000"/>
              <a:buFont typeface="Wingdings 2"/>
              <a:buChar char=""/>
            </a:pPr>
            <a:r>
              <a:rPr lang="en-US" sz="1600" dirty="0" smtClean="0"/>
              <a:t>The figure displayed to the right shows both PWM waves being generated correctly in LT simulations</a:t>
            </a:r>
          </a:p>
          <a:p>
            <a:pPr marL="438912" indent="-320040">
              <a:buClr>
                <a:schemeClr val="accent1"/>
              </a:buClr>
              <a:buSzPct val="80000"/>
              <a:buFont typeface="Wingdings 2"/>
              <a:buChar char=""/>
            </a:pPr>
            <a:endParaRPr lang="en-US" sz="1600" dirty="0" smtClean="0"/>
          </a:p>
          <a:p>
            <a:pPr marL="438912" indent="-320040">
              <a:buClr>
                <a:schemeClr val="accent1"/>
              </a:buClr>
              <a:buSzPct val="80000"/>
              <a:buFont typeface="Wingdings 2"/>
              <a:buChar char=""/>
            </a:pPr>
            <a:endParaRPr lang="en-US" sz="1600" dirty="0" smtClean="0"/>
          </a:p>
        </p:txBody>
      </p:sp>
      <p:pic>
        <p:nvPicPr>
          <p:cNvPr id="8" name="Picture 7" descr="SwitchingSim.png"/>
          <p:cNvPicPr>
            <a:picLocks noChangeAspect="1"/>
          </p:cNvPicPr>
          <p:nvPr/>
        </p:nvPicPr>
        <p:blipFill>
          <a:blip r:embed="rId3" cstate="print"/>
          <a:stretch>
            <a:fillRect/>
          </a:stretch>
        </p:blipFill>
        <p:spPr>
          <a:xfrm>
            <a:off x="5638800" y="3886200"/>
            <a:ext cx="2972215" cy="256258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724400" cy="838200"/>
          </a:xfrm>
        </p:spPr>
        <p:txBody>
          <a:bodyPr>
            <a:normAutofit/>
          </a:bodyPr>
          <a:lstStyle/>
          <a:p>
            <a:r>
              <a:rPr lang="en-US" dirty="0" smtClean="0"/>
              <a:t>Closed Loop - Buck</a:t>
            </a:r>
            <a:endParaRPr lang="en-US" dirty="0"/>
          </a:p>
        </p:txBody>
      </p:sp>
      <p:pic>
        <p:nvPicPr>
          <p:cNvPr id="3" name="Picture 2" descr="buck 25 to 15 present.PNG"/>
          <p:cNvPicPr>
            <a:picLocks noChangeAspect="1"/>
          </p:cNvPicPr>
          <p:nvPr/>
        </p:nvPicPr>
        <p:blipFill>
          <a:blip r:embed="rId2" cstate="print"/>
          <a:srcRect b="715"/>
          <a:stretch>
            <a:fillRect/>
          </a:stretch>
        </p:blipFill>
        <p:spPr>
          <a:xfrm>
            <a:off x="762000" y="1524000"/>
            <a:ext cx="7391400" cy="3962400"/>
          </a:xfrm>
          <a:prstGeom prst="rect">
            <a:avLst/>
          </a:prstGeom>
        </p:spPr>
      </p:pic>
      <p:sp>
        <p:nvSpPr>
          <p:cNvPr id="5" name="Content Placeholder 2"/>
          <p:cNvSpPr txBox="1">
            <a:spLocks/>
          </p:cNvSpPr>
          <p:nvPr/>
        </p:nvSpPr>
        <p:spPr>
          <a:xfrm>
            <a:off x="609600" y="5486400"/>
            <a:ext cx="8077200" cy="1295400"/>
          </a:xfrm>
          <a:prstGeom prst="rect">
            <a:avLst/>
          </a:prstGeom>
        </p:spPr>
        <p:txBody>
          <a:bodyPr vert="horz" lIns="54864" tIns="91440" rtlCol="0">
            <a:normAutofit fontScale="92500"/>
          </a:bodyPr>
          <a:lstStyle/>
          <a:p>
            <a:pPr marL="438912" indent="-320040">
              <a:buClr>
                <a:schemeClr val="accent1"/>
              </a:buClr>
              <a:buSzPct val="80000"/>
              <a:buFont typeface="Wingdings 2"/>
              <a:buChar char=""/>
            </a:pPr>
            <a:r>
              <a:rPr lang="en-US" dirty="0" smtClean="0"/>
              <a:t> In this representation of the circuit SW2 is opened therefore the circuit operates in buck mode. A 25 Volt input is used as the source for the scenario when the generator is outputting at maximum voltage. The generators maximum output is 24 V but the circuit was designed for 25 V as a security measure. </a:t>
            </a:r>
          </a:p>
          <a:p>
            <a:pPr marL="438912" indent="-320040">
              <a:buClr>
                <a:schemeClr val="accent1"/>
              </a:buClr>
              <a:buSzPct val="80000"/>
              <a:buFont typeface="Wingdings 2"/>
              <a:buChar cha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4724400" cy="838200"/>
          </a:xfrm>
        </p:spPr>
        <p:txBody>
          <a:bodyPr>
            <a:normAutofit/>
          </a:bodyPr>
          <a:lstStyle/>
          <a:p>
            <a:r>
              <a:rPr lang="en-US" dirty="0" smtClean="0"/>
              <a:t>Buck simulation</a:t>
            </a:r>
            <a:endParaRPr lang="en-US" dirty="0"/>
          </a:p>
        </p:txBody>
      </p:sp>
      <p:pic>
        <p:nvPicPr>
          <p:cNvPr id="7" name="Picture 6" descr="buck 25 to 15 sim present.PNG"/>
          <p:cNvPicPr>
            <a:picLocks noChangeAspect="1"/>
          </p:cNvPicPr>
          <p:nvPr/>
        </p:nvPicPr>
        <p:blipFill>
          <a:blip r:embed="rId2" cstate="print"/>
          <a:stretch>
            <a:fillRect/>
          </a:stretch>
        </p:blipFill>
        <p:spPr>
          <a:xfrm>
            <a:off x="1066800" y="1600200"/>
            <a:ext cx="6858000" cy="3515617"/>
          </a:xfrm>
          <a:prstGeom prst="rect">
            <a:avLst/>
          </a:prstGeom>
        </p:spPr>
      </p:pic>
      <p:sp>
        <p:nvSpPr>
          <p:cNvPr id="6" name="Content Placeholder 2"/>
          <p:cNvSpPr txBox="1">
            <a:spLocks/>
          </p:cNvSpPr>
          <p:nvPr/>
        </p:nvSpPr>
        <p:spPr>
          <a:xfrm>
            <a:off x="685800" y="5257800"/>
            <a:ext cx="8077200" cy="762000"/>
          </a:xfrm>
          <a:prstGeom prst="rect">
            <a:avLst/>
          </a:prstGeom>
        </p:spPr>
        <p:txBody>
          <a:bodyPr vert="horz" lIns="54864" tIns="91440" rtlCol="0">
            <a:normAutofit/>
          </a:bodyPr>
          <a:lstStyle/>
          <a:p>
            <a:pPr marL="438912" indent="-320040">
              <a:buClr>
                <a:schemeClr val="accent1"/>
              </a:buClr>
              <a:buSzPct val="80000"/>
              <a:buFont typeface="Wingdings 2"/>
              <a:buChar char=""/>
            </a:pPr>
            <a:r>
              <a:rPr lang="en-US" dirty="0" smtClean="0"/>
              <a:t>The simulation of the buck circuit is displayed below and has results of the approximately 15 V output voltage necessary to charge the 12 V battery load.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57200"/>
            <a:ext cx="4724400" cy="838200"/>
          </a:xfrm>
        </p:spPr>
        <p:txBody>
          <a:bodyPr>
            <a:normAutofit fontScale="90000"/>
          </a:bodyPr>
          <a:lstStyle/>
          <a:p>
            <a:r>
              <a:rPr lang="en-US" dirty="0" smtClean="0"/>
              <a:t>Closed Loop - Boost</a:t>
            </a:r>
            <a:endParaRPr lang="en-US" dirty="0"/>
          </a:p>
        </p:txBody>
      </p:sp>
      <p:pic>
        <p:nvPicPr>
          <p:cNvPr id="5" name="Picture 4" descr="boost 10 to 15.PNG"/>
          <p:cNvPicPr>
            <a:picLocks noChangeAspect="1"/>
          </p:cNvPicPr>
          <p:nvPr/>
        </p:nvPicPr>
        <p:blipFill>
          <a:blip r:embed="rId2" cstate="print"/>
          <a:stretch>
            <a:fillRect/>
          </a:stretch>
        </p:blipFill>
        <p:spPr>
          <a:xfrm>
            <a:off x="914400" y="1541854"/>
            <a:ext cx="7239000" cy="4173146"/>
          </a:xfrm>
          <a:prstGeom prst="rect">
            <a:avLst/>
          </a:prstGeom>
        </p:spPr>
      </p:pic>
      <p:sp>
        <p:nvSpPr>
          <p:cNvPr id="8" name="Content Placeholder 2"/>
          <p:cNvSpPr txBox="1">
            <a:spLocks/>
          </p:cNvSpPr>
          <p:nvPr/>
        </p:nvSpPr>
        <p:spPr>
          <a:xfrm>
            <a:off x="609600" y="5562600"/>
            <a:ext cx="8077200" cy="1295400"/>
          </a:xfrm>
          <a:prstGeom prst="rect">
            <a:avLst/>
          </a:prstGeom>
        </p:spPr>
        <p:txBody>
          <a:bodyPr vert="horz" lIns="54864" tIns="91440" rtlCol="0">
            <a:normAutofit/>
          </a:bodyPr>
          <a:lstStyle/>
          <a:p>
            <a:pPr marL="438912" indent="-320040">
              <a:buClr>
                <a:schemeClr val="accent1"/>
              </a:buClr>
              <a:buSzPct val="80000"/>
              <a:buFont typeface="Wingdings 2"/>
              <a:buChar char=""/>
            </a:pPr>
            <a:r>
              <a:rPr lang="en-US" dirty="0" smtClean="0"/>
              <a:t>This closed loop representation of the circuit shorts the usage of SW1 and the square wave generated from PWM1 which motivates it leaving the circuit operating in boost mode where it can be observed as a 10 Volt input and increased stabilized 14.8 V output seen on the next slide</a:t>
            </a:r>
          </a:p>
          <a:p>
            <a:pPr marL="438912" indent="-320040">
              <a:buClr>
                <a:schemeClr val="accent1"/>
              </a:buClr>
              <a:buSzPct val="80000"/>
              <a:buFont typeface="Wingdings 2"/>
              <a:buChar char=""/>
            </a:pPr>
            <a:endParaRPr lang="en-US" dirty="0" smtClean="0"/>
          </a:p>
          <a:p>
            <a:pPr marL="438912" indent="-320040">
              <a:buClr>
                <a:schemeClr val="accent1"/>
              </a:buClr>
              <a:buSzPct val="80000"/>
              <a:buFont typeface="Wingdings 2"/>
              <a:buChar cha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st 10 to 15 sim present.png"/>
          <p:cNvPicPr>
            <a:picLocks noChangeAspect="1"/>
          </p:cNvPicPr>
          <p:nvPr/>
        </p:nvPicPr>
        <p:blipFill>
          <a:blip r:embed="rId2" cstate="print"/>
          <a:stretch>
            <a:fillRect/>
          </a:stretch>
        </p:blipFill>
        <p:spPr>
          <a:xfrm>
            <a:off x="1905001" y="1752600"/>
            <a:ext cx="4876799" cy="3733316"/>
          </a:xfrm>
          <a:prstGeom prst="rect">
            <a:avLst/>
          </a:prstGeom>
        </p:spPr>
      </p:pic>
      <p:sp>
        <p:nvSpPr>
          <p:cNvPr id="5" name="Title 1"/>
          <p:cNvSpPr>
            <a:spLocks noGrp="1"/>
          </p:cNvSpPr>
          <p:nvPr>
            <p:ph type="title"/>
          </p:nvPr>
        </p:nvSpPr>
        <p:spPr>
          <a:xfrm>
            <a:off x="381000" y="457200"/>
            <a:ext cx="4724400" cy="838200"/>
          </a:xfrm>
        </p:spPr>
        <p:txBody>
          <a:bodyPr>
            <a:normAutofit/>
          </a:bodyPr>
          <a:lstStyle/>
          <a:p>
            <a:r>
              <a:rPr lang="en-US" dirty="0" smtClean="0"/>
              <a:t>Boost simulation</a:t>
            </a:r>
            <a:endParaRPr lang="en-US" dirty="0"/>
          </a:p>
        </p:txBody>
      </p:sp>
      <p:sp>
        <p:nvSpPr>
          <p:cNvPr id="7" name="Content Placeholder 2"/>
          <p:cNvSpPr txBox="1">
            <a:spLocks/>
          </p:cNvSpPr>
          <p:nvPr/>
        </p:nvSpPr>
        <p:spPr>
          <a:xfrm>
            <a:off x="457200" y="5638800"/>
            <a:ext cx="8077200" cy="990600"/>
          </a:xfrm>
          <a:prstGeom prst="rect">
            <a:avLst/>
          </a:prstGeom>
        </p:spPr>
        <p:txBody>
          <a:bodyPr vert="horz" lIns="54864" tIns="91440" rtlCol="0">
            <a:normAutofit/>
          </a:bodyPr>
          <a:lstStyle/>
          <a:p>
            <a:pPr marL="438912" indent="-320040">
              <a:buClr>
                <a:schemeClr val="accent1"/>
              </a:buClr>
              <a:buSzPct val="80000"/>
              <a:buFont typeface="Wingdings 2"/>
              <a:buChar char=""/>
            </a:pPr>
            <a:r>
              <a:rPr lang="en-US" dirty="0" smtClean="0"/>
              <a:t>The upper pane demonstrates the output voltage before passing through the additional RLC filter used to decrease the ripple</a:t>
            </a:r>
          </a:p>
          <a:p>
            <a:pPr marL="438912" indent="-320040">
              <a:buClr>
                <a:schemeClr val="accent1"/>
              </a:buClr>
              <a:buSzPct val="80000"/>
              <a:buFont typeface="Wingdings 2"/>
              <a:buChar char=""/>
            </a:pPr>
            <a:r>
              <a:rPr lang="en-US" dirty="0" smtClean="0"/>
              <a:t>The lower simulation pane shows the 10 V input and the desired 14.8 V output</a:t>
            </a:r>
          </a:p>
          <a:p>
            <a:pPr marL="438912" indent="-320040">
              <a:buClr>
                <a:schemeClr val="accent1"/>
              </a:buClr>
              <a:buSzPct val="80000"/>
              <a:buFont typeface="Wingdings 2"/>
              <a:buChar cha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3733800" cy="868362"/>
          </a:xfrm>
        </p:spPr>
        <p:txBody>
          <a:bodyPr>
            <a:normAutofit fontScale="90000"/>
          </a:bodyPr>
          <a:lstStyle/>
          <a:p>
            <a:r>
              <a:rPr lang="en-US" dirty="0" smtClean="0"/>
              <a:t>LTC3780 Option</a:t>
            </a:r>
            <a:endParaRPr lang="en-US" dirty="0"/>
          </a:p>
        </p:txBody>
      </p:sp>
      <p:pic>
        <p:nvPicPr>
          <p:cNvPr id="4" name="Picture 3" descr="Chip Size.PNG"/>
          <p:cNvPicPr>
            <a:picLocks noChangeAspect="1"/>
          </p:cNvPicPr>
          <p:nvPr/>
        </p:nvPicPr>
        <p:blipFill>
          <a:blip r:embed="rId2" cstate="print"/>
          <a:stretch>
            <a:fillRect/>
          </a:stretch>
        </p:blipFill>
        <p:spPr>
          <a:xfrm>
            <a:off x="152400" y="4648200"/>
            <a:ext cx="3148271" cy="1740047"/>
          </a:xfrm>
          <a:prstGeom prst="rect">
            <a:avLst/>
          </a:prstGeom>
        </p:spPr>
      </p:pic>
      <p:pic>
        <p:nvPicPr>
          <p:cNvPr id="5" name="Picture 4" descr="Chip Size 2.PNG"/>
          <p:cNvPicPr>
            <a:picLocks noChangeAspect="1"/>
          </p:cNvPicPr>
          <p:nvPr/>
        </p:nvPicPr>
        <p:blipFill>
          <a:blip r:embed="rId3" cstate="print"/>
          <a:stretch>
            <a:fillRect/>
          </a:stretch>
        </p:blipFill>
        <p:spPr>
          <a:xfrm>
            <a:off x="3352800" y="4419600"/>
            <a:ext cx="2736730" cy="2057400"/>
          </a:xfrm>
          <a:prstGeom prst="rect">
            <a:avLst/>
          </a:prstGeom>
        </p:spPr>
      </p:pic>
      <p:sp>
        <p:nvSpPr>
          <p:cNvPr id="7" name="Content Placeholder 2"/>
          <p:cNvSpPr>
            <a:spLocks noGrp="1"/>
          </p:cNvSpPr>
          <p:nvPr>
            <p:ph idx="1"/>
          </p:nvPr>
        </p:nvSpPr>
        <p:spPr>
          <a:xfrm>
            <a:off x="457200" y="1622791"/>
            <a:ext cx="8229600" cy="3101609"/>
          </a:xfrm>
        </p:spPr>
        <p:txBody>
          <a:bodyPr>
            <a:noAutofit/>
          </a:bodyPr>
          <a:lstStyle/>
          <a:p>
            <a:r>
              <a:rPr lang="en-US" sz="1800" dirty="0" smtClean="0"/>
              <a:t>The LTC3780 is a high performance buck-boost multi-switch non-inverting regulator exactly like the buck-boost designed and explained in previous slides</a:t>
            </a:r>
          </a:p>
          <a:p>
            <a:r>
              <a:rPr lang="en-US" sz="1800" dirty="0" smtClean="0"/>
              <a:t>The chip is capable of a phase-lock frequency of up to 400kHz which our previously determined frequency falls perfectly into</a:t>
            </a:r>
          </a:p>
          <a:p>
            <a:r>
              <a:rPr lang="en-US" sz="1800" dirty="0" smtClean="0"/>
              <a:t>Wide 4 V to 30 V input and output range making it ideal for a battery charging system </a:t>
            </a:r>
          </a:p>
          <a:p>
            <a:pPr lvl="1"/>
            <a:r>
              <a:rPr lang="en-US" sz="1600" dirty="0" smtClean="0"/>
              <a:t>Meets the possibilities of the generator input</a:t>
            </a:r>
          </a:p>
          <a:p>
            <a:r>
              <a:rPr lang="en-US" sz="1800" dirty="0" smtClean="0"/>
              <a:t> Although the circuit created by the designers meets the necessities of this project, the team is going to use the LT IC option to prevent unnoticed faults from happening that this chip accounts for</a:t>
            </a:r>
          </a:p>
          <a:p>
            <a:endParaRPr lang="en-US" sz="1800" dirty="0" smtClean="0"/>
          </a:p>
        </p:txBody>
      </p:sp>
      <p:pic>
        <p:nvPicPr>
          <p:cNvPr id="6" name="Picture 5" descr="LTC.JPG"/>
          <p:cNvPicPr>
            <a:picLocks noChangeAspect="1"/>
          </p:cNvPicPr>
          <p:nvPr/>
        </p:nvPicPr>
        <p:blipFill>
          <a:blip r:embed="rId4" cstate="print"/>
          <a:stretch>
            <a:fillRect/>
          </a:stretch>
        </p:blipFill>
        <p:spPr>
          <a:xfrm>
            <a:off x="6248400" y="4648200"/>
            <a:ext cx="2590800" cy="16777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 </a:t>
            </a:r>
            <a:endParaRPr lang="en-US" dirty="0"/>
          </a:p>
        </p:txBody>
      </p:sp>
      <p:sp>
        <p:nvSpPr>
          <p:cNvPr id="3" name="Content Placeholder 2"/>
          <p:cNvSpPr>
            <a:spLocks noGrp="1"/>
          </p:cNvSpPr>
          <p:nvPr>
            <p:ph idx="1"/>
          </p:nvPr>
        </p:nvSpPr>
        <p:spPr/>
        <p:txBody>
          <a:bodyPr/>
          <a:lstStyle/>
          <a:p>
            <a:r>
              <a:rPr lang="en-US" dirty="0" smtClean="0"/>
              <a:t>A CALBOX is an exercise station that allows the user to recapture the energy stored in chemical bonds within his body</a:t>
            </a:r>
          </a:p>
          <a:p>
            <a:pPr lvl="1"/>
            <a:r>
              <a:rPr lang="en-US" dirty="0" smtClean="0"/>
              <a:t>The recaptured energy is stored for use</a:t>
            </a:r>
          </a:p>
          <a:p>
            <a:pPr lvl="1"/>
            <a:r>
              <a:rPr lang="en-US" dirty="0" smtClean="0"/>
              <a:t>The user’s exercise statistics are recorded</a:t>
            </a:r>
          </a:p>
          <a:p>
            <a:pPr lvl="1"/>
            <a:r>
              <a:rPr lang="en-US" dirty="0" smtClean="0"/>
              <a:t>The user can play an entertainment system using his recaptured energy, as a reward</a:t>
            </a:r>
          </a:p>
          <a:p>
            <a:pPr lvl="1"/>
            <a:r>
              <a:rPr lang="en-US" dirty="0" smtClean="0"/>
              <a:t>The user can reduce his carbon footprint</a:t>
            </a:r>
            <a:endParaRPr lang="en-US" dirty="0"/>
          </a:p>
        </p:txBody>
      </p:sp>
      <p:pic>
        <p:nvPicPr>
          <p:cNvPr id="4" name="Picture 2" descr="C:\Users\Pamela\Documents\My Dropbox\Senior Design\SD2\calbox360logo_black.jpg"/>
          <p:cNvPicPr>
            <a:picLocks noChangeAspect="1" noChangeArrowheads="1"/>
          </p:cNvPicPr>
          <p:nvPr/>
        </p:nvPicPr>
        <p:blipFill>
          <a:blip r:embed="rId2" cstate="print"/>
          <a:srcRect l="5000" t="63494" r="33044"/>
          <a:stretch>
            <a:fillRect/>
          </a:stretch>
        </p:blipFill>
        <p:spPr bwMode="auto">
          <a:xfrm>
            <a:off x="2895600" y="135329"/>
            <a:ext cx="3429000" cy="10076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562600" cy="762000"/>
          </a:xfrm>
        </p:spPr>
        <p:txBody>
          <a:bodyPr>
            <a:normAutofit fontScale="90000"/>
          </a:bodyPr>
          <a:lstStyle/>
          <a:p>
            <a:r>
              <a:rPr lang="en-US" dirty="0" smtClean="0"/>
              <a:t>LTC3780 Schematic</a:t>
            </a:r>
            <a:endParaRPr lang="en-US" dirty="0"/>
          </a:p>
        </p:txBody>
      </p:sp>
      <p:pic>
        <p:nvPicPr>
          <p:cNvPr id="4" name="Picture 3" descr="LT3170 1Ohm Load schem present.PNG"/>
          <p:cNvPicPr>
            <a:picLocks noChangeAspect="1"/>
          </p:cNvPicPr>
          <p:nvPr/>
        </p:nvPicPr>
        <p:blipFill>
          <a:blip r:embed="rId2" cstate="print"/>
          <a:stretch>
            <a:fillRect/>
          </a:stretch>
        </p:blipFill>
        <p:spPr>
          <a:xfrm>
            <a:off x="1789663" y="1600200"/>
            <a:ext cx="5373137" cy="3962400"/>
          </a:xfrm>
          <a:prstGeom prst="rect">
            <a:avLst/>
          </a:prstGeom>
        </p:spPr>
      </p:pic>
      <p:sp>
        <p:nvSpPr>
          <p:cNvPr id="6" name="Content Placeholder 2"/>
          <p:cNvSpPr txBox="1">
            <a:spLocks/>
          </p:cNvSpPr>
          <p:nvPr/>
        </p:nvSpPr>
        <p:spPr>
          <a:xfrm>
            <a:off x="304800" y="5562600"/>
            <a:ext cx="8458200" cy="1143000"/>
          </a:xfrm>
          <a:prstGeom prst="rect">
            <a:avLst/>
          </a:prstGeom>
        </p:spPr>
        <p:txBody>
          <a:bodyPr vert="horz" lIns="54864" tIns="91440" rtlCol="0">
            <a:noAutofit/>
          </a:bodyPr>
          <a:lstStyle/>
          <a:p>
            <a:pPr marL="438912" indent="-320040">
              <a:buClr>
                <a:schemeClr val="accent1"/>
              </a:buClr>
              <a:buSzPct val="80000"/>
              <a:buFont typeface="Wingdings 2"/>
              <a:buChar char=""/>
            </a:pPr>
            <a:r>
              <a:rPr lang="en-US" sz="2000" dirty="0" smtClean="0"/>
              <a:t>Works for the same range of voltage the generator is capable of outputting </a:t>
            </a:r>
          </a:p>
          <a:p>
            <a:pPr marL="438912" indent="-320040">
              <a:buClr>
                <a:schemeClr val="accent1"/>
              </a:buClr>
              <a:buSzPct val="80000"/>
              <a:buFont typeface="Wingdings 2"/>
              <a:buChar char=""/>
            </a:pPr>
            <a:r>
              <a:rPr lang="en-US" sz="2000" dirty="0" smtClean="0"/>
              <a:t>Battery load shown at the output, represented by its resistance 1.1 Ohm, shows the buck-boost system ready to be laid out and printed.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80 bucking sim.png"/>
          <p:cNvPicPr>
            <a:picLocks noChangeAspect="1"/>
          </p:cNvPicPr>
          <p:nvPr/>
        </p:nvPicPr>
        <p:blipFill>
          <a:blip r:embed="rId2" cstate="print"/>
          <a:stretch>
            <a:fillRect/>
          </a:stretch>
        </p:blipFill>
        <p:spPr>
          <a:xfrm>
            <a:off x="2209800" y="1644846"/>
            <a:ext cx="6096000" cy="2524296"/>
          </a:xfrm>
          <a:prstGeom prst="rect">
            <a:avLst/>
          </a:prstGeom>
        </p:spPr>
      </p:pic>
      <p:sp>
        <p:nvSpPr>
          <p:cNvPr id="6" name="TextBox 5"/>
          <p:cNvSpPr txBox="1"/>
          <p:nvPr/>
        </p:nvSpPr>
        <p:spPr>
          <a:xfrm>
            <a:off x="228600" y="228600"/>
            <a:ext cx="8686800" cy="646331"/>
          </a:xfrm>
          <a:prstGeom prst="rect">
            <a:avLst/>
          </a:prstGeom>
          <a:noFill/>
        </p:spPr>
        <p:txBody>
          <a:bodyPr wrap="square" rtlCol="0">
            <a:spAutoFit/>
          </a:bodyPr>
          <a:lstStyle/>
          <a:p>
            <a:r>
              <a:rPr lang="en-US" dirty="0" smtClean="0"/>
              <a:t>The figures below show the output voltage results from the LTC3780. The reason the output voltage ripple is greater for this case of bucking, is because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09800" y="4114800"/>
            <a:ext cx="6096000" cy="2519353"/>
          </a:xfrm>
          <a:prstGeom prst="rect">
            <a:avLst/>
          </a:prstGeom>
          <a:noFill/>
          <a:ln w="9525">
            <a:noFill/>
            <a:miter lim="800000"/>
            <a:headEnd/>
            <a:tailEnd/>
          </a:ln>
        </p:spPr>
      </p:pic>
      <p:sp>
        <p:nvSpPr>
          <p:cNvPr id="9" name="Title 1"/>
          <p:cNvSpPr>
            <a:spLocks noGrp="1"/>
          </p:cNvSpPr>
          <p:nvPr>
            <p:ph type="title"/>
          </p:nvPr>
        </p:nvSpPr>
        <p:spPr>
          <a:xfrm>
            <a:off x="457200" y="533400"/>
            <a:ext cx="5562600" cy="762000"/>
          </a:xfrm>
        </p:spPr>
        <p:txBody>
          <a:bodyPr>
            <a:normAutofit fontScale="90000"/>
          </a:bodyPr>
          <a:lstStyle/>
          <a:p>
            <a:r>
              <a:rPr lang="en-US" dirty="0" smtClean="0"/>
              <a:t>LTC3780 simulation</a:t>
            </a:r>
            <a:endParaRPr lang="en-US" dirty="0"/>
          </a:p>
        </p:txBody>
      </p:sp>
      <p:sp>
        <p:nvSpPr>
          <p:cNvPr id="12" name="Content Placeholder 2"/>
          <p:cNvSpPr>
            <a:spLocks noGrp="1"/>
          </p:cNvSpPr>
          <p:nvPr>
            <p:ph idx="1"/>
          </p:nvPr>
        </p:nvSpPr>
        <p:spPr>
          <a:xfrm>
            <a:off x="76200" y="2460991"/>
            <a:ext cx="2286000" cy="739409"/>
          </a:xfrm>
        </p:spPr>
        <p:txBody>
          <a:bodyPr>
            <a:noAutofit/>
          </a:bodyPr>
          <a:lstStyle/>
          <a:p>
            <a:r>
              <a:rPr lang="en-US" sz="1800" dirty="0" smtClean="0"/>
              <a:t>Buck simulation</a:t>
            </a:r>
          </a:p>
          <a:p>
            <a:pPr lvl="1"/>
            <a:r>
              <a:rPr lang="en-US" sz="1400" dirty="0" smtClean="0"/>
              <a:t>25V to 14.8V</a:t>
            </a:r>
          </a:p>
        </p:txBody>
      </p:sp>
      <p:sp>
        <p:nvSpPr>
          <p:cNvPr id="13" name="Content Placeholder 2"/>
          <p:cNvSpPr txBox="1">
            <a:spLocks/>
          </p:cNvSpPr>
          <p:nvPr/>
        </p:nvSpPr>
        <p:spPr>
          <a:xfrm>
            <a:off x="76200" y="4876800"/>
            <a:ext cx="2286000" cy="739409"/>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Boost simulation</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400" dirty="0" smtClean="0"/>
              <a:t>5</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V to 14.8V</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146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solidFill>
                  <a:schemeClr val="accent1">
                    <a:satMod val="150000"/>
                  </a:schemeClr>
                </a:solidFill>
                <a:latin typeface="+mj-lt"/>
                <a:ea typeface="+mj-ea"/>
                <a:cs typeface="+mj-cs"/>
              </a:rPr>
              <a:t>PLAY</a:t>
            </a:r>
            <a:endParaRPr kumimoji="0" lang="en-US" sz="8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graphicFrame>
        <p:nvGraphicFramePr>
          <p:cNvPr id="4" name="Content Placeholder 3"/>
          <p:cNvGraphicFramePr>
            <a:graphicFrameLocks noGrp="1"/>
          </p:cNvGraphicFramePr>
          <p:nvPr>
            <p:ph idx="1"/>
          </p:nvPr>
        </p:nvGraphicFramePr>
        <p:xfrm>
          <a:off x="457200" y="3811044"/>
          <a:ext cx="4114801" cy="2589756"/>
        </p:xfrm>
        <a:graphic>
          <a:graphicData uri="http://schemas.openxmlformats.org/drawingml/2006/table">
            <a:tbl>
              <a:tblPr/>
              <a:tblGrid>
                <a:gridCol w="935726"/>
                <a:gridCol w="1871451"/>
                <a:gridCol w="673057"/>
                <a:gridCol w="634567"/>
              </a:tblGrid>
              <a:tr h="146678">
                <a:tc>
                  <a:txBody>
                    <a:bodyPr/>
                    <a:lstStyle/>
                    <a:p>
                      <a:endParaRPr lang="en-US" sz="900" dirty="0">
                        <a:latin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a:solidFill>
                            <a:srgbClr val="000000"/>
                          </a:solidFill>
                          <a:latin typeface="Calibri"/>
                          <a:ea typeface="Times New Roman"/>
                          <a:cs typeface="Calibri"/>
                        </a:rPr>
                        <a:t>Wet Cell</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a:solidFill>
                            <a:srgbClr val="000000"/>
                          </a:solidFill>
                          <a:latin typeface="Calibri"/>
                          <a:ea typeface="Times New Roman"/>
                          <a:cs typeface="Calibri"/>
                        </a:rPr>
                        <a:t>Gel</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a:solidFill>
                            <a:srgbClr val="000000"/>
                          </a:solidFill>
                          <a:latin typeface="Calibri"/>
                          <a:ea typeface="Times New Roman"/>
                          <a:cs typeface="Calibri"/>
                        </a:rPr>
                        <a:t>AGM</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Cost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Least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Medium</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Most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48">
                <a:tc>
                  <a:txBody>
                    <a:bodyPr/>
                    <a:lstStyle/>
                    <a:p>
                      <a:pPr marL="0" marR="0" algn="just">
                        <a:spcBef>
                          <a:spcPts val="0"/>
                        </a:spcBef>
                        <a:spcAft>
                          <a:spcPts val="0"/>
                        </a:spcAft>
                      </a:pPr>
                      <a:r>
                        <a:rPr lang="en-US" sz="900" b="1">
                          <a:solidFill>
                            <a:srgbClr val="000000"/>
                          </a:solidFill>
                          <a:latin typeface="Calibri"/>
                          <a:ea typeface="Times New Roman"/>
                          <a:cs typeface="Calibri"/>
                        </a:rPr>
                        <a:t>Maintenance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Some wet cell batteries need to be re-watered and their specific gravity checked with a hydrometer.</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Cooling time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Yes</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Lifetime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Longest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Shortest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Long</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632">
                <a:tc>
                  <a:txBody>
                    <a:bodyPr/>
                    <a:lstStyle/>
                    <a:p>
                      <a:pPr marL="0" marR="0" algn="just">
                        <a:spcBef>
                          <a:spcPts val="0"/>
                        </a:spcBef>
                        <a:spcAft>
                          <a:spcPts val="0"/>
                        </a:spcAft>
                      </a:pPr>
                      <a:r>
                        <a:rPr lang="en-US" sz="900" b="1">
                          <a:solidFill>
                            <a:srgbClr val="000000"/>
                          </a:solidFill>
                          <a:latin typeface="Calibri"/>
                          <a:ea typeface="Times New Roman"/>
                          <a:cs typeface="Calibri"/>
                        </a:rPr>
                        <a:t>Charging sensitivity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Modest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Highest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High</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48">
                <a:tc>
                  <a:txBody>
                    <a:bodyPr/>
                    <a:lstStyle/>
                    <a:p>
                      <a:pPr marL="0" marR="0" algn="just">
                        <a:spcBef>
                          <a:spcPts val="0"/>
                        </a:spcBef>
                        <a:spcAft>
                          <a:spcPts val="0"/>
                        </a:spcAft>
                      </a:pPr>
                      <a:r>
                        <a:rPr lang="en-US" sz="900" b="1">
                          <a:solidFill>
                            <a:srgbClr val="000000"/>
                          </a:solidFill>
                          <a:latin typeface="Calibri"/>
                          <a:ea typeface="Times New Roman"/>
                          <a:cs typeface="Calibri"/>
                        </a:rPr>
                        <a:t>High-temperature operation</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Worst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Best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Moderate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48">
                <a:tc>
                  <a:txBody>
                    <a:bodyPr/>
                    <a:lstStyle/>
                    <a:p>
                      <a:pPr marL="0" marR="0" algn="just">
                        <a:spcBef>
                          <a:spcPts val="0"/>
                        </a:spcBef>
                        <a:spcAft>
                          <a:spcPts val="0"/>
                        </a:spcAft>
                      </a:pPr>
                      <a:r>
                        <a:rPr lang="en-US" sz="900" b="1">
                          <a:solidFill>
                            <a:srgbClr val="000000"/>
                          </a:solidFill>
                          <a:latin typeface="Calibri"/>
                          <a:ea typeface="Times New Roman"/>
                          <a:cs typeface="Calibri"/>
                        </a:rPr>
                        <a:t>Low-temperature operation</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Worst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Best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solidFill>
                            <a:srgbClr val="000000"/>
                          </a:solidFill>
                          <a:latin typeface="Calibri"/>
                          <a:ea typeface="Times New Roman"/>
                          <a:cs typeface="Calibri"/>
                        </a:rPr>
                        <a:t>Moderate</a:t>
                      </a:r>
                      <a:endParaRPr lang="en-US" sz="1000" dirty="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Safety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Electrolyte can spill and corrode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Safe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Safe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Venting</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Must be vented or placed outside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212">
                <a:tc>
                  <a:txBody>
                    <a:bodyPr/>
                    <a:lstStyle/>
                    <a:p>
                      <a:pPr marL="0" marR="0" algn="just">
                        <a:spcBef>
                          <a:spcPts val="0"/>
                        </a:spcBef>
                        <a:spcAft>
                          <a:spcPts val="0"/>
                        </a:spcAft>
                      </a:pPr>
                      <a:r>
                        <a:rPr lang="en-US" sz="900" b="1">
                          <a:latin typeface="Calibri"/>
                          <a:ea typeface="Calibri"/>
                          <a:cs typeface="Calibri"/>
                        </a:rPr>
                        <a:t>Mounting</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Calibri"/>
                          <a:ea typeface="Calibri"/>
                          <a:cs typeface="Calibri"/>
                        </a:rPr>
                        <a:t>Upright only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Calibri"/>
                          <a:ea typeface="Calibri"/>
                          <a:cs typeface="Calibri"/>
                        </a:rPr>
                        <a:t>Any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Calibri"/>
                          <a:ea typeface="Calibri"/>
                          <a:cs typeface="Calibri"/>
                        </a:rPr>
                        <a:t>Any</a:t>
                      </a:r>
                      <a:endParaRPr lang="en-US" sz="1000" dirty="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381000" y="2133600"/>
          <a:ext cx="4977130" cy="1173480"/>
        </p:xfrm>
        <a:graphic>
          <a:graphicData uri="http://schemas.openxmlformats.org/drawingml/2006/table">
            <a:tbl>
              <a:tblPr/>
              <a:tblGrid>
                <a:gridCol w="2504440"/>
                <a:gridCol w="815340"/>
                <a:gridCol w="857250"/>
                <a:gridCol w="800100"/>
              </a:tblGrid>
              <a:tr h="0">
                <a:tc>
                  <a:txBody>
                    <a:bodyPr/>
                    <a:lstStyle/>
                    <a:p>
                      <a:pPr marL="0" marR="0" algn="just">
                        <a:spcBef>
                          <a:spcPts val="0"/>
                        </a:spcBef>
                        <a:spcAft>
                          <a:spcPts val="0"/>
                        </a:spcAft>
                      </a:pPr>
                      <a:r>
                        <a:rPr lang="en-US" sz="1100" b="1">
                          <a:latin typeface="Calibri"/>
                          <a:ea typeface="Calibri"/>
                          <a:cs typeface="Calibri"/>
                        </a:rPr>
                        <a:t>Battery system</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Calibri"/>
                        </a:rPr>
                        <a:t>NiCd</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Calibri"/>
                        </a:rPr>
                        <a:t>NiMH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Calibri"/>
                        </a:rPr>
                        <a:t>Li-ion</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Average operating voltage (V)</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1.2</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2.3</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3.6</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Energy density (Wh/I)</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90-150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160-310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200-280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Specific energy (Wh/Kg)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30-60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50-90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90-115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Self-discharge rate (%/month) at 20°C</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10-20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20-30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1-10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Cycle life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300-700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300-600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500-1000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Temperature range (°C)</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 – 50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 – 50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Calibri"/>
                        </a:rPr>
                        <a:t>-20 – 50</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2"/>
          <p:cNvSpPr txBox="1">
            <a:spLocks/>
          </p:cNvSpPr>
          <p:nvPr/>
        </p:nvSpPr>
        <p:spPr>
          <a:xfrm>
            <a:off x="228600" y="1622791"/>
            <a:ext cx="8229600" cy="6632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400" dirty="0" smtClean="0"/>
              <a:t>Conventional battery technologies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28600" y="3299191"/>
            <a:ext cx="3733800" cy="6632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Lead</a:t>
            </a:r>
            <a:r>
              <a:rPr kumimoji="0" lang="en-US" sz="2400" b="0" i="0" u="none" strike="noStrike" kern="1200" cap="none" spc="0" normalizeH="0" noProof="0" dirty="0" smtClean="0">
                <a:ln>
                  <a:noFill/>
                </a:ln>
                <a:solidFill>
                  <a:schemeClr val="tx1"/>
                </a:solidFill>
                <a:effectLst/>
                <a:uLnTx/>
                <a:uFillTx/>
                <a:latin typeface="+mn-lt"/>
                <a:ea typeface="+mn-ea"/>
                <a:cs typeface="+mn-cs"/>
              </a:rPr>
              <a:t> acid batteries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486400" y="2057400"/>
            <a:ext cx="3276600" cy="43434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5257800" y="1676400"/>
            <a:ext cx="3810000" cy="3785652"/>
          </a:xfrm>
          <a:prstGeom prst="rect">
            <a:avLst/>
          </a:prstGeom>
        </p:spPr>
        <p:txBody>
          <a:bodyPr wrap="square">
            <a:spAutoFit/>
          </a:bodyPr>
          <a:lstStyle/>
          <a:p>
            <a:pPr marL="438912" lvl="0" indent="-320040">
              <a:buClr>
                <a:schemeClr val="accent1"/>
              </a:buClr>
              <a:buSzPct val="80000"/>
              <a:buFont typeface="Wingdings 2"/>
              <a:buChar char=""/>
              <a:defRPr/>
            </a:pPr>
            <a:r>
              <a:rPr lang="en-US" sz="2400" dirty="0" smtClean="0"/>
              <a:t>Lead acid batteries are more suitable for the applications of the CALBOX</a:t>
            </a:r>
          </a:p>
          <a:p>
            <a:pPr marL="896112" lvl="1" indent="-320040">
              <a:buClr>
                <a:schemeClr val="accent1"/>
              </a:buClr>
              <a:buSzPct val="80000"/>
              <a:buFont typeface="Arial" pitchFamily="34" charset="0"/>
              <a:buChar char="•"/>
            </a:pPr>
            <a:r>
              <a:rPr lang="en-US" sz="2400" dirty="0" err="1" smtClean="0"/>
              <a:t>NiCd</a:t>
            </a:r>
            <a:r>
              <a:rPr lang="en-US" sz="2400" dirty="0" smtClean="0"/>
              <a:t> and </a:t>
            </a:r>
            <a:r>
              <a:rPr lang="en-US" sz="2400" dirty="0" err="1" smtClean="0"/>
              <a:t>NiMH</a:t>
            </a:r>
            <a:r>
              <a:rPr lang="en-US" sz="2400" dirty="0" smtClean="0"/>
              <a:t> would have required a very large battery bank</a:t>
            </a:r>
          </a:p>
          <a:p>
            <a:pPr marL="896112" lvl="1" indent="-320040">
              <a:buClr>
                <a:schemeClr val="accent1"/>
              </a:buClr>
              <a:buSzPct val="80000"/>
              <a:buFont typeface="Arial" pitchFamily="34" charset="0"/>
              <a:buChar char="•"/>
            </a:pPr>
            <a:r>
              <a:rPr lang="en-US" sz="2400" dirty="0" smtClean="0"/>
              <a:t>Li-ion is too expensive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Power Group UB12350</a:t>
            </a:r>
            <a:endParaRPr lang="en-US" dirty="0"/>
          </a:p>
        </p:txBody>
      </p:sp>
      <p:graphicFrame>
        <p:nvGraphicFramePr>
          <p:cNvPr id="7" name="Table 6"/>
          <p:cNvGraphicFramePr>
            <a:graphicFrameLocks noGrp="1"/>
          </p:cNvGraphicFramePr>
          <p:nvPr/>
        </p:nvGraphicFramePr>
        <p:xfrm>
          <a:off x="838200" y="3566160"/>
          <a:ext cx="3257550" cy="1844040"/>
        </p:xfrm>
        <a:graphic>
          <a:graphicData uri="http://schemas.openxmlformats.org/drawingml/2006/table">
            <a:tbl>
              <a:tblPr/>
              <a:tblGrid>
                <a:gridCol w="1600200"/>
                <a:gridCol w="1657350"/>
              </a:tblGrid>
              <a:tr h="0">
                <a:tc>
                  <a:txBody>
                    <a:bodyPr/>
                    <a:lstStyle/>
                    <a:p>
                      <a:pPr marL="0" marR="0" algn="just">
                        <a:spcBef>
                          <a:spcPts val="0"/>
                        </a:spcBef>
                        <a:spcAft>
                          <a:spcPts val="0"/>
                        </a:spcAft>
                      </a:pPr>
                      <a:r>
                        <a:rPr lang="en-US" sz="1100" b="1" dirty="0">
                          <a:latin typeface="Calibri"/>
                          <a:ea typeface="Calibri"/>
                          <a:cs typeface="Times New Roman"/>
                        </a:rPr>
                        <a:t>Characteristic</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Times New Roman"/>
                        </a:rPr>
                        <a:t>Value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Output Voltage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12V</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Amperage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35Ah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Brand</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UPG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Chemistry</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Absorbent glass mat</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Battery Size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Group U1</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Length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7.68”</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95">
                <a:tc>
                  <a:txBody>
                    <a:bodyPr/>
                    <a:lstStyle/>
                    <a:p>
                      <a:pPr marL="0" marR="0" algn="just">
                        <a:spcBef>
                          <a:spcPts val="0"/>
                        </a:spcBef>
                        <a:spcAft>
                          <a:spcPts val="0"/>
                        </a:spcAft>
                      </a:pPr>
                      <a:r>
                        <a:rPr lang="en-US" sz="1100">
                          <a:latin typeface="Calibri"/>
                          <a:ea typeface="Calibri"/>
                          <a:cs typeface="Times New Roman"/>
                        </a:rPr>
                        <a:t>Width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5.16”</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Height</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6.14”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Terminals</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B2 internal threaded post</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dirty="0">
                          <a:latin typeface="Calibri"/>
                          <a:ea typeface="Calibri"/>
                          <a:cs typeface="Times New Roman"/>
                        </a:rPr>
                        <a:t>Model Number</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45976</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ontent Placeholder 9"/>
          <p:cNvSpPr>
            <a:spLocks noGrp="1"/>
          </p:cNvSpPr>
          <p:nvPr>
            <p:ph idx="1"/>
          </p:nvPr>
        </p:nvSpPr>
        <p:spPr/>
        <p:txBody>
          <a:bodyPr/>
          <a:lstStyle/>
          <a:p>
            <a:r>
              <a:rPr lang="en-US" dirty="0" smtClean="0"/>
              <a:t>Absorbent glass mat battery</a:t>
            </a:r>
          </a:p>
          <a:p>
            <a:pPr lvl="1"/>
            <a:r>
              <a:rPr lang="en-US" dirty="0" smtClean="0"/>
              <a:t>Deep cycle</a:t>
            </a:r>
          </a:p>
          <a:p>
            <a:pPr lvl="1"/>
            <a:r>
              <a:rPr lang="en-US" dirty="0" smtClean="0"/>
              <a:t>Estimated 10 hours of play time for a 35 Ah charge</a:t>
            </a:r>
            <a:endParaRPr lang="en-US" dirty="0"/>
          </a:p>
        </p:txBody>
      </p:sp>
      <p:pic>
        <p:nvPicPr>
          <p:cNvPr id="11" name="Picture 10"/>
          <p:cNvPicPr/>
          <p:nvPr/>
        </p:nvPicPr>
        <p:blipFill>
          <a:blip r:embed="rId2" cstate="print"/>
          <a:srcRect/>
          <a:stretch>
            <a:fillRect/>
          </a:stretch>
        </p:blipFill>
        <p:spPr bwMode="auto">
          <a:xfrm>
            <a:off x="4850130" y="3519170"/>
            <a:ext cx="3912870" cy="288163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114800" cy="944562"/>
          </a:xfrm>
        </p:spPr>
        <p:txBody>
          <a:bodyPr/>
          <a:lstStyle/>
          <a:p>
            <a:r>
              <a:rPr lang="en-US" dirty="0" smtClean="0"/>
              <a:t>DC-AC Inverter</a:t>
            </a:r>
            <a:endParaRPr lang="en-US" dirty="0"/>
          </a:p>
        </p:txBody>
      </p:sp>
      <p:graphicFrame>
        <p:nvGraphicFramePr>
          <p:cNvPr id="6" name="Table 5"/>
          <p:cNvGraphicFramePr>
            <a:graphicFrameLocks noGrp="1"/>
          </p:cNvGraphicFramePr>
          <p:nvPr/>
        </p:nvGraphicFramePr>
        <p:xfrm>
          <a:off x="533400" y="4267203"/>
          <a:ext cx="5715000" cy="2133597"/>
        </p:xfrm>
        <a:graphic>
          <a:graphicData uri="http://schemas.openxmlformats.org/drawingml/2006/table">
            <a:tbl>
              <a:tblPr/>
              <a:tblGrid>
                <a:gridCol w="2665232"/>
                <a:gridCol w="3049768"/>
              </a:tblGrid>
              <a:tr h="269507">
                <a:tc>
                  <a:txBody>
                    <a:bodyPr/>
                    <a:lstStyle/>
                    <a:p>
                      <a:pPr marL="0" marR="0" algn="just">
                        <a:spcBef>
                          <a:spcPts val="0"/>
                        </a:spcBef>
                        <a:spcAft>
                          <a:spcPts val="0"/>
                        </a:spcAft>
                      </a:pPr>
                      <a:r>
                        <a:rPr lang="en-US" sz="1600" dirty="0">
                          <a:latin typeface="Calibri"/>
                          <a:ea typeface="Calibri"/>
                          <a:cs typeface="Times New Roman"/>
                        </a:rPr>
                        <a:t>Maximum Continuous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Calibri"/>
                          <a:cs typeface="Times New Roman"/>
                        </a:rPr>
                        <a:t>400 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dirty="0">
                          <a:latin typeface="Calibri"/>
                          <a:ea typeface="Calibri"/>
                          <a:cs typeface="Times New Roman"/>
                        </a:rPr>
                        <a:t>Surge Capacity: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Calibri"/>
                          <a:cs typeface="Times New Roman"/>
                        </a:rPr>
                        <a:t>800 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dirty="0">
                          <a:latin typeface="Calibri"/>
                          <a:ea typeface="Calibri"/>
                          <a:cs typeface="Times New Roman"/>
                        </a:rPr>
                        <a:t>Input 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Calibri"/>
                          <a:cs typeface="Times New Roman"/>
                        </a:rPr>
                        <a:t>12.8 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dirty="0">
                          <a:latin typeface="Calibri"/>
                          <a:ea typeface="Calibri"/>
                          <a:cs typeface="Times New Roman"/>
                        </a:rPr>
                        <a:t>Output 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Approximately 115 VAC RMS 60 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a:latin typeface="Calibri"/>
                          <a:ea typeface="Calibri"/>
                          <a:cs typeface="Times New Roman"/>
                        </a:rPr>
                        <a:t>Low Voltage Alarm: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&lt; 11 VDC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a:latin typeface="Calibri"/>
                          <a:ea typeface="Calibri"/>
                          <a:cs typeface="Times New Roman"/>
                        </a:rPr>
                        <a:t>Low Voltage Shutdown: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10.8 VDC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a:latin typeface="Calibri"/>
                          <a:ea typeface="Calibri"/>
                          <a:cs typeface="Times New Roman"/>
                        </a:rPr>
                        <a:t>Wave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Modified Sine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8">
                <a:tc>
                  <a:txBody>
                    <a:bodyPr/>
                    <a:lstStyle/>
                    <a:p>
                      <a:pPr marL="0" marR="0" algn="just">
                        <a:spcBef>
                          <a:spcPts val="0"/>
                        </a:spcBef>
                        <a:spcAft>
                          <a:spcPts val="0"/>
                        </a:spcAft>
                      </a:pPr>
                      <a:r>
                        <a:rPr lang="en-US" sz="1600" dirty="0">
                          <a:latin typeface="Calibri"/>
                          <a:ea typeface="Calibri"/>
                          <a:cs typeface="Times New Roman"/>
                        </a:rPr>
                        <a:t>Maximum Output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3.42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descr="C:\Users\Sean\Desktop\IMG_0745.JPG"/>
          <p:cNvPicPr/>
          <p:nvPr/>
        </p:nvPicPr>
        <p:blipFill>
          <a:blip r:embed="rId2" cstate="print"/>
          <a:srcRect/>
          <a:stretch>
            <a:fillRect/>
          </a:stretch>
        </p:blipFill>
        <p:spPr bwMode="auto">
          <a:xfrm>
            <a:off x="6553200" y="3810000"/>
            <a:ext cx="2000738" cy="2667000"/>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533400" y="1600200"/>
            <a:ext cx="7696200" cy="2133600"/>
          </a:xfrm>
        </p:spPr>
        <p:txBody>
          <a:bodyPr>
            <a:noAutofit/>
          </a:bodyPr>
          <a:lstStyle/>
          <a:p>
            <a:r>
              <a:rPr lang="en-US" sz="2000" dirty="0" smtClean="0"/>
              <a:t>Black and Decker 400 W Power Inverter</a:t>
            </a:r>
          </a:p>
          <a:p>
            <a:r>
              <a:rPr lang="en-US" sz="2000" dirty="0" smtClean="0"/>
              <a:t>Common inverters are available in 200W and 400W models</a:t>
            </a:r>
          </a:p>
          <a:p>
            <a:r>
              <a:rPr lang="en-US" sz="2000" dirty="0" smtClean="0"/>
              <a:t>Chosen inverter has the capability of outputting currents upwards of 3.42A</a:t>
            </a:r>
          </a:p>
          <a:p>
            <a:r>
              <a:rPr lang="en-US" sz="2000" dirty="0" smtClean="0"/>
              <a:t>XBOX 360 needs 2.5A during heavy gaming</a:t>
            </a:r>
          </a:p>
          <a:p>
            <a:pPr lvl="1"/>
            <a:r>
              <a:rPr lang="en-US" sz="1600" dirty="0" smtClean="0"/>
              <a:t>200W inverters deliver insufficient current</a:t>
            </a:r>
          </a:p>
          <a:p>
            <a:r>
              <a:rPr lang="en-US" sz="2000" dirty="0" smtClean="0"/>
              <a:t>Black and Decker model has a 5V USB output port</a:t>
            </a:r>
          </a:p>
          <a:p>
            <a:pPr lvl="1"/>
            <a:r>
              <a:rPr lang="en-US" sz="1600" dirty="0" smtClean="0"/>
              <a:t>Will power </a:t>
            </a:r>
            <a:r>
              <a:rPr lang="en-US" sz="1600" dirty="0" err="1" smtClean="0"/>
              <a:t>Arduino</a:t>
            </a:r>
            <a:r>
              <a:rPr lang="en-US" sz="1600" dirty="0" smtClean="0"/>
              <a:t> microcontroller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146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solidFill>
                  <a:schemeClr val="accent1">
                    <a:satMod val="150000"/>
                  </a:schemeClr>
                </a:solidFill>
                <a:latin typeface="+mj-lt"/>
                <a:ea typeface="+mj-ea"/>
                <a:cs typeface="+mj-cs"/>
              </a:rPr>
              <a:t>MONITORING</a:t>
            </a:r>
            <a:endParaRPr kumimoji="0" lang="en-US" sz="8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114800" y="1905000"/>
            <a:ext cx="4572000" cy="4701809"/>
          </a:xfrm>
        </p:spPr>
        <p:txBody>
          <a:bodyPr>
            <a:normAutofit/>
          </a:bodyPr>
          <a:lstStyle/>
          <a:p>
            <a:r>
              <a:rPr lang="en-US" sz="2400" dirty="0" smtClean="0"/>
              <a:t>A  system able to monitor and display relevant information locally:</a:t>
            </a:r>
          </a:p>
          <a:p>
            <a:pPr lvl="1"/>
            <a:r>
              <a:rPr lang="en-US" sz="2200" dirty="0" smtClean="0"/>
              <a:t>Calorie expenditure</a:t>
            </a:r>
          </a:p>
          <a:p>
            <a:pPr lvl="1"/>
            <a:r>
              <a:rPr lang="en-US" sz="2200" dirty="0" smtClean="0"/>
              <a:t>State of charge of the battery</a:t>
            </a:r>
          </a:p>
          <a:p>
            <a:r>
              <a:rPr lang="en-US" sz="2400" dirty="0" smtClean="0"/>
              <a:t>A system able to record session data and observe it externally:</a:t>
            </a:r>
          </a:p>
          <a:p>
            <a:pPr lvl="1"/>
            <a:r>
              <a:rPr lang="en-US" sz="2200" dirty="0" smtClean="0"/>
              <a:t>List of all recorded sessions</a:t>
            </a:r>
          </a:p>
          <a:p>
            <a:pPr lvl="1"/>
            <a:r>
              <a:rPr lang="en-US" sz="2200" dirty="0" smtClean="0"/>
              <a:t>Graphically represent progress over time</a:t>
            </a:r>
          </a:p>
        </p:txBody>
      </p:sp>
      <p:pic>
        <p:nvPicPr>
          <p:cNvPr id="1029" name="Picture 5" descr="http://mortsart.com/Sluetes/a-Bicycle-Rider.gif"/>
          <p:cNvPicPr>
            <a:picLocks noChangeAspect="1" noChangeArrowheads="1"/>
          </p:cNvPicPr>
          <p:nvPr/>
        </p:nvPicPr>
        <p:blipFill>
          <a:blip r:embed="rId3" cstate="print"/>
          <a:srcRect/>
          <a:stretch>
            <a:fillRect/>
          </a:stretch>
        </p:blipFill>
        <p:spPr bwMode="auto">
          <a:xfrm>
            <a:off x="990600" y="1676400"/>
            <a:ext cx="2571750" cy="2400301"/>
          </a:xfrm>
          <a:prstGeom prst="rect">
            <a:avLst/>
          </a:prstGeom>
          <a:noFill/>
        </p:spPr>
      </p:pic>
      <p:graphicFrame>
        <p:nvGraphicFramePr>
          <p:cNvPr id="9" name="Diagram 8"/>
          <p:cNvGraphicFramePr/>
          <p:nvPr/>
        </p:nvGraphicFramePr>
        <p:xfrm>
          <a:off x="609600" y="4648200"/>
          <a:ext cx="33147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Up Arrow 9"/>
          <p:cNvSpPr/>
          <p:nvPr/>
        </p:nvSpPr>
        <p:spPr>
          <a:xfrm>
            <a:off x="2133600" y="4038600"/>
            <a:ext cx="304800" cy="6858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TextBox 10"/>
          <p:cNvSpPr txBox="1"/>
          <p:nvPr/>
        </p:nvSpPr>
        <p:spPr>
          <a:xfrm>
            <a:off x="1600200" y="4267200"/>
            <a:ext cx="1301318" cy="369332"/>
          </a:xfrm>
          <a:prstGeom prst="rect">
            <a:avLst/>
          </a:prstGeom>
          <a:noFill/>
        </p:spPr>
        <p:txBody>
          <a:bodyPr wrap="none" rtlCol="0">
            <a:spAutoFit/>
          </a:bodyPr>
          <a:lstStyle/>
          <a:p>
            <a:r>
              <a:rPr lang="en-US" b="1" dirty="0" smtClean="0"/>
              <a:t>FEEDBACK</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6" name="Right Arrow 5"/>
          <p:cNvSpPr/>
          <p:nvPr/>
        </p:nvSpPr>
        <p:spPr>
          <a:xfrm>
            <a:off x="0" y="2362200"/>
            <a:ext cx="1524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ight Arrow 6"/>
          <p:cNvSpPr/>
          <p:nvPr/>
        </p:nvSpPr>
        <p:spPr>
          <a:xfrm>
            <a:off x="0" y="2819400"/>
            <a:ext cx="1524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Flowchart: Process 7"/>
          <p:cNvSpPr/>
          <p:nvPr/>
        </p:nvSpPr>
        <p:spPr>
          <a:xfrm>
            <a:off x="1752600" y="2209800"/>
            <a:ext cx="990600" cy="10668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µC</a:t>
            </a:r>
            <a:endParaRPr lang="en-US" sz="4400" dirty="0"/>
          </a:p>
        </p:txBody>
      </p:sp>
      <p:sp>
        <p:nvSpPr>
          <p:cNvPr id="9" name="Flowchart: Alternate Process 8"/>
          <p:cNvSpPr/>
          <p:nvPr/>
        </p:nvSpPr>
        <p:spPr>
          <a:xfrm>
            <a:off x="3124200" y="2057400"/>
            <a:ext cx="1524000" cy="5334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Local Display</a:t>
            </a:r>
            <a:endParaRPr lang="en-US" dirty="0"/>
          </a:p>
        </p:txBody>
      </p:sp>
      <p:sp>
        <p:nvSpPr>
          <p:cNvPr id="16" name="Flowchart: Alternate Process 15"/>
          <p:cNvSpPr/>
          <p:nvPr/>
        </p:nvSpPr>
        <p:spPr>
          <a:xfrm>
            <a:off x="4724400" y="5334000"/>
            <a:ext cx="1752600" cy="6096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Application</a:t>
            </a:r>
            <a:endParaRPr lang="en-US" dirty="0"/>
          </a:p>
        </p:txBody>
      </p:sp>
      <p:sp>
        <p:nvSpPr>
          <p:cNvPr id="17" name="Can 16"/>
          <p:cNvSpPr/>
          <p:nvPr/>
        </p:nvSpPr>
        <p:spPr>
          <a:xfrm>
            <a:off x="6781800" y="4953000"/>
            <a:ext cx="1145865" cy="15240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Session Database</a:t>
            </a:r>
            <a:endParaRPr lang="en-US" dirty="0"/>
          </a:p>
        </p:txBody>
      </p:sp>
      <p:sp>
        <p:nvSpPr>
          <p:cNvPr id="18" name="Flowchart: Alternate Process 17"/>
          <p:cNvSpPr/>
          <p:nvPr/>
        </p:nvSpPr>
        <p:spPr>
          <a:xfrm>
            <a:off x="3124200" y="2895600"/>
            <a:ext cx="1524000" cy="53340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Wireless Transmitter</a:t>
            </a:r>
            <a:endParaRPr lang="en-US" dirty="0"/>
          </a:p>
        </p:txBody>
      </p:sp>
      <p:sp>
        <p:nvSpPr>
          <p:cNvPr id="19" name="Flowchart: Alternate Process 18"/>
          <p:cNvSpPr/>
          <p:nvPr/>
        </p:nvSpPr>
        <p:spPr>
          <a:xfrm>
            <a:off x="3138715" y="4078514"/>
            <a:ext cx="1524000" cy="53340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Wireless Receiver</a:t>
            </a:r>
            <a:endParaRPr lang="en-US" dirty="0"/>
          </a:p>
        </p:txBody>
      </p:sp>
      <p:sp>
        <p:nvSpPr>
          <p:cNvPr id="20" name="Flowchart: Process 19"/>
          <p:cNvSpPr/>
          <p:nvPr/>
        </p:nvSpPr>
        <p:spPr>
          <a:xfrm>
            <a:off x="3429000" y="5029200"/>
            <a:ext cx="990600" cy="10668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PC</a:t>
            </a:r>
            <a:endParaRPr lang="en-US" sz="4400" dirty="0"/>
          </a:p>
        </p:txBody>
      </p:sp>
      <p:cxnSp>
        <p:nvCxnSpPr>
          <p:cNvPr id="27" name="Straight Arrow Connector 26"/>
          <p:cNvCxnSpPr/>
          <p:nvPr/>
        </p:nvCxnSpPr>
        <p:spPr>
          <a:xfrm>
            <a:off x="2743200" y="2362200"/>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743200" y="3048000"/>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4419600" y="5638800"/>
            <a:ext cx="304800" cy="1588"/>
          </a:xfrm>
          <a:prstGeom prst="straightConnector1">
            <a:avLst/>
          </a:prstGeom>
          <a:ln w="25400">
            <a:tailEnd type="non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10800000">
            <a:off x="6477000" y="5638800"/>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a:off x="3582194" y="3733006"/>
            <a:ext cx="609600" cy="1588"/>
          </a:xfrm>
          <a:prstGeom prst="straightConnector1">
            <a:avLst/>
          </a:prstGeom>
          <a:ln w="25400">
            <a:prstDash val="sysDot"/>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a:off x="3734594" y="4799806"/>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0" y="1676400"/>
            <a:ext cx="2209800" cy="584775"/>
          </a:xfrm>
          <a:prstGeom prst="rect">
            <a:avLst/>
          </a:prstGeom>
          <a:noFill/>
        </p:spPr>
        <p:txBody>
          <a:bodyPr wrap="square" rtlCol="0">
            <a:spAutoFit/>
          </a:bodyPr>
          <a:lstStyle/>
          <a:p>
            <a:r>
              <a:rPr lang="en-US" sz="1600" dirty="0" smtClean="0"/>
              <a:t>Inputs from battery and generator (Voltage)</a:t>
            </a:r>
            <a:endParaRPr lang="en-US" sz="1600" dirty="0"/>
          </a:p>
        </p:txBody>
      </p:sp>
      <p:sp>
        <p:nvSpPr>
          <p:cNvPr id="41" name="TextBox 40"/>
          <p:cNvSpPr txBox="1"/>
          <p:nvPr/>
        </p:nvSpPr>
        <p:spPr>
          <a:xfrm>
            <a:off x="3962400" y="4648200"/>
            <a:ext cx="2057400" cy="338554"/>
          </a:xfrm>
          <a:prstGeom prst="rect">
            <a:avLst/>
          </a:prstGeom>
          <a:noFill/>
        </p:spPr>
        <p:txBody>
          <a:bodyPr wrap="square" rtlCol="0">
            <a:spAutoFit/>
          </a:bodyPr>
          <a:lstStyle/>
          <a:p>
            <a:r>
              <a:rPr lang="en-US" sz="1600" dirty="0" smtClean="0"/>
              <a:t>USB</a:t>
            </a:r>
            <a:endParaRPr lang="en-US" sz="1600" dirty="0"/>
          </a:p>
        </p:txBody>
      </p:sp>
      <p:sp>
        <p:nvSpPr>
          <p:cNvPr id="42" name="Content Placeholder 2"/>
          <p:cNvSpPr>
            <a:spLocks noGrp="1"/>
          </p:cNvSpPr>
          <p:nvPr>
            <p:ph idx="1"/>
          </p:nvPr>
        </p:nvSpPr>
        <p:spPr>
          <a:xfrm>
            <a:off x="5181600" y="1676400"/>
            <a:ext cx="3200400" cy="3291266"/>
          </a:xfrm>
        </p:spPr>
        <p:txBody>
          <a:bodyPr>
            <a:normAutofit/>
          </a:bodyPr>
          <a:lstStyle/>
          <a:p>
            <a:r>
              <a:rPr lang="en-US" sz="1600" dirty="0" smtClean="0"/>
              <a:t>Core components consist of a microcontroller platform which is able to monitor voltages from the battery and generator and perform calculations related to calorie expenditure and battery charge</a:t>
            </a:r>
          </a:p>
          <a:p>
            <a:pPr lvl="0"/>
            <a:r>
              <a:rPr lang="en-US" sz="1600" dirty="0" smtClean="0"/>
              <a:t>Display local to bike for providing user with battery and calorie information</a:t>
            </a:r>
          </a:p>
          <a:p>
            <a:endParaRPr lang="en-US" sz="1600" dirty="0" smtClean="0"/>
          </a:p>
          <a:p>
            <a:endParaRPr lang="en-US" sz="1600" dirty="0" smtClean="0"/>
          </a:p>
          <a:p>
            <a:pPr lvl="1"/>
            <a:endParaRPr lang="en-US" sz="1600" dirty="0" smtClean="0"/>
          </a:p>
        </p:txBody>
      </p:sp>
      <p:sp>
        <p:nvSpPr>
          <p:cNvPr id="21" name="Content Placeholder 2"/>
          <p:cNvSpPr txBox="1">
            <a:spLocks/>
          </p:cNvSpPr>
          <p:nvPr/>
        </p:nvSpPr>
        <p:spPr>
          <a:xfrm>
            <a:off x="0" y="4038600"/>
            <a:ext cx="3200400" cy="3291266"/>
          </a:xfrm>
          <a:prstGeom prst="rect">
            <a:avLst/>
          </a:prstGeom>
        </p:spPr>
        <p:txBody>
          <a:bodyPr vert="horz" lIns="54864" tIns="91440" rtlCol="0">
            <a:normAutofit/>
          </a:bodyPr>
          <a:lstStyle/>
          <a:p>
            <a:pPr marL="438912" indent="-320040">
              <a:buClr>
                <a:schemeClr val="accent1"/>
              </a:buClr>
              <a:buSzPct val="80000"/>
              <a:buFont typeface="Wingdings 2"/>
              <a:buChar char=""/>
              <a:defRPr/>
            </a:pPr>
            <a:r>
              <a:rPr lang="en-US" sz="1600" dirty="0" smtClean="0"/>
              <a:t>Wireless transmitter/receiver for sending readings and calculations to an external computer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1600" dirty="0" smtClean="0"/>
              <a:t>Windows application for presenting the user with statistical data about their sessions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a:t>
            </a:r>
            <a:r>
              <a:rPr kumimoji="0" lang="en-US" sz="1600" b="0" i="0" u="none" strike="noStrike" kern="1200" cap="none" spc="0" normalizeH="0" noProof="0" dirty="0" smtClean="0">
                <a:ln>
                  <a:noFill/>
                </a:ln>
                <a:solidFill>
                  <a:schemeClr val="tx1"/>
                </a:solidFill>
                <a:effectLst/>
                <a:uLnTx/>
                <a:uFillTx/>
                <a:latin typeface="+mn-lt"/>
                <a:ea typeface="+mn-ea"/>
                <a:cs typeface="+mn-cs"/>
              </a:rPr>
              <a:t> session database for holding all the data relating to sessions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 Calculations</a:t>
            </a:r>
            <a:endParaRPr lang="en-US" dirty="0"/>
          </a:p>
        </p:txBody>
      </p:sp>
      <p:sp>
        <p:nvSpPr>
          <p:cNvPr id="3" name="Content Placeholder 2"/>
          <p:cNvSpPr>
            <a:spLocks noGrp="1"/>
          </p:cNvSpPr>
          <p:nvPr>
            <p:ph idx="1"/>
          </p:nvPr>
        </p:nvSpPr>
        <p:spPr>
          <a:xfrm>
            <a:off x="228600" y="3124200"/>
            <a:ext cx="4648200" cy="4419600"/>
          </a:xfrm>
        </p:spPr>
        <p:txBody>
          <a:bodyPr>
            <a:normAutofit/>
          </a:bodyPr>
          <a:lstStyle/>
          <a:p>
            <a:r>
              <a:rPr lang="en-US" sz="1800" dirty="0" smtClean="0"/>
              <a:t>1 LB of fat = 3500 calories: Being able to keep track of calorie intake versus calorie expenditure allows one to have goals for weight loss, eating habits, and </a:t>
            </a:r>
            <a:r>
              <a:rPr lang="en-US" sz="1800" dirty="0" err="1" smtClean="0"/>
              <a:t>excercise</a:t>
            </a:r>
            <a:r>
              <a:rPr lang="en-US" sz="1800" dirty="0" smtClean="0"/>
              <a:t>.</a:t>
            </a:r>
          </a:p>
          <a:p>
            <a:r>
              <a:rPr lang="en-US" sz="1800" dirty="0" smtClean="0"/>
              <a:t>Use METs(Metabolic Equivalent of a Task) levels to relate pedaling intensity to caloric burn.</a:t>
            </a:r>
          </a:p>
          <a:p>
            <a:endParaRPr lang="en-US" sz="1800" dirty="0" smtClean="0"/>
          </a:p>
          <a:p>
            <a:endParaRPr lang="en-US" sz="2400" dirty="0" smtClean="0"/>
          </a:p>
          <a:p>
            <a:r>
              <a:rPr lang="en-US" sz="1800" dirty="0" smtClean="0"/>
              <a:t>Voltage from the generator will be compared to this chart to provide the METs intensity level</a:t>
            </a:r>
            <a:endParaRPr lang="en-US" sz="1800"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5181600"/>
            <a:ext cx="5263978" cy="457200"/>
          </a:xfrm>
          <a:prstGeom prst="rect">
            <a:avLst/>
          </a:prstGeom>
          <a:noFill/>
        </p:spPr>
      </p:pic>
      <p:graphicFrame>
        <p:nvGraphicFramePr>
          <p:cNvPr id="10" name="Table 9"/>
          <p:cNvGraphicFramePr>
            <a:graphicFrameLocks noGrp="1"/>
          </p:cNvGraphicFramePr>
          <p:nvPr/>
        </p:nvGraphicFramePr>
        <p:xfrm>
          <a:off x="5715000" y="3810000"/>
          <a:ext cx="2814329" cy="2651775"/>
        </p:xfrm>
        <a:graphic>
          <a:graphicData uri="http://schemas.openxmlformats.org/drawingml/2006/table">
            <a:tbl>
              <a:tblPr>
                <a:tableStyleId>{3C2FFA5D-87B4-456A-9821-1D502468CF0F}</a:tableStyleId>
              </a:tblPr>
              <a:tblGrid>
                <a:gridCol w="620459"/>
                <a:gridCol w="2193870"/>
              </a:tblGrid>
              <a:tr h="364827">
                <a:tc>
                  <a:txBody>
                    <a:bodyPr/>
                    <a:lstStyle/>
                    <a:p>
                      <a:pPr marL="0" marR="0" algn="l">
                        <a:spcBef>
                          <a:spcPts val="0"/>
                        </a:spcBef>
                        <a:spcAft>
                          <a:spcPts val="0"/>
                        </a:spcAft>
                      </a:pPr>
                      <a:r>
                        <a:rPr lang="en-US" sz="1400" b="1" dirty="0" smtClean="0"/>
                        <a:t>METs</a:t>
                      </a:r>
                    </a:p>
                    <a:p>
                      <a:pPr marL="0" marR="0" algn="l">
                        <a:spcBef>
                          <a:spcPts val="0"/>
                        </a:spcBef>
                        <a:spcAft>
                          <a:spcPts val="0"/>
                        </a:spcAft>
                      </a:pPr>
                      <a:r>
                        <a:rPr lang="en-US" sz="1400" b="1" dirty="0" smtClean="0"/>
                        <a:t> </a:t>
                      </a:r>
                      <a:r>
                        <a:rPr lang="en-US" sz="1400" b="1" dirty="0"/>
                        <a:t>Level</a:t>
                      </a:r>
                      <a:endParaRPr lang="en-US" sz="1400" b="1" dirty="0">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400" b="1" dirty="0"/>
                        <a:t>Pedaling Intensity</a:t>
                      </a:r>
                      <a:endParaRPr lang="en-US" sz="1400" b="1" dirty="0">
                        <a:latin typeface="Calibri"/>
                        <a:ea typeface="Calibri"/>
                        <a:cs typeface="Times New Roman"/>
                      </a:endParaRPr>
                    </a:p>
                  </a:txBody>
                  <a:tcPr marL="68580" marR="68580" marT="0" marB="0" anchor="ctr"/>
                </a:tc>
              </a:tr>
              <a:tr h="335280">
                <a:tc>
                  <a:txBody>
                    <a:bodyPr/>
                    <a:lstStyle/>
                    <a:p>
                      <a:pPr marL="0" marR="0" algn="just">
                        <a:spcBef>
                          <a:spcPts val="0"/>
                        </a:spcBef>
                        <a:spcAft>
                          <a:spcPts val="0"/>
                        </a:spcAft>
                      </a:pPr>
                      <a:r>
                        <a:rPr lang="en-US" sz="1400" dirty="0" smtClean="0"/>
                        <a:t>1</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a:t>No pedaling, at rest</a:t>
                      </a:r>
                      <a:endParaRPr lang="en-US" sz="140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2-3</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dirty="0"/>
                        <a:t>Low Intensity</a:t>
                      </a:r>
                      <a:endParaRPr lang="en-US" sz="1400" dirty="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4-5</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a:t>Low to Medium Intensity</a:t>
                      </a:r>
                      <a:endParaRPr lang="en-US" sz="140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6-7</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dirty="0"/>
                        <a:t>Medium Intensity</a:t>
                      </a:r>
                      <a:endParaRPr lang="en-US" sz="1400" dirty="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8-9</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a:t>High Intensity</a:t>
                      </a:r>
                      <a:endParaRPr lang="en-US" sz="140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10-12</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dirty="0"/>
                        <a:t>Very High Intensity</a:t>
                      </a:r>
                      <a:endParaRPr lang="en-US" sz="1400" dirty="0">
                        <a:latin typeface="Calibri"/>
                        <a:ea typeface="Calibri"/>
                        <a:cs typeface="Times New Roman"/>
                      </a:endParaRPr>
                    </a:p>
                  </a:txBody>
                  <a:tcPr marL="68580" marR="68580" marT="0" marB="0" anchor="ctr"/>
                </a:tc>
              </a:tr>
            </a:tbl>
          </a:graphicData>
        </a:graphic>
      </p:graphicFrame>
      <p:graphicFrame>
        <p:nvGraphicFramePr>
          <p:cNvPr id="11" name="Diagram 10"/>
          <p:cNvGraphicFramePr/>
          <p:nvPr/>
        </p:nvGraphicFramePr>
        <p:xfrm>
          <a:off x="2133600" y="609600"/>
          <a:ext cx="50292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of Achievement</a:t>
            </a:r>
            <a:endParaRPr lang="en-US" dirty="0"/>
          </a:p>
        </p:txBody>
      </p:sp>
      <p:graphicFrame>
        <p:nvGraphicFramePr>
          <p:cNvPr id="4" name="Content Placeholder 3"/>
          <p:cNvGraphicFramePr>
            <a:graphicFrameLocks noGrp="1"/>
          </p:cNvGraphicFramePr>
          <p:nvPr>
            <p:ph idx="1"/>
          </p:nvPr>
        </p:nvGraphicFramePr>
        <p:xfrm>
          <a:off x="-76200" y="1981200"/>
          <a:ext cx="8915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Platform</a:t>
            </a:r>
            <a:endParaRPr lang="en-US" dirty="0"/>
          </a:p>
        </p:txBody>
      </p:sp>
      <p:graphicFrame>
        <p:nvGraphicFramePr>
          <p:cNvPr id="5" name="Table 4"/>
          <p:cNvGraphicFramePr>
            <a:graphicFrameLocks noGrp="1"/>
          </p:cNvGraphicFramePr>
          <p:nvPr/>
        </p:nvGraphicFramePr>
        <p:xfrm>
          <a:off x="152401" y="3962400"/>
          <a:ext cx="4648200" cy="685800"/>
        </p:xfrm>
        <a:graphic>
          <a:graphicData uri="http://schemas.openxmlformats.org/drawingml/2006/table">
            <a:tbl>
              <a:tblPr>
                <a:tableStyleId>{3C2FFA5D-87B4-456A-9821-1D502468CF0F}</a:tableStyleId>
              </a:tblPr>
              <a:tblGrid>
                <a:gridCol w="1032672"/>
                <a:gridCol w="684090"/>
                <a:gridCol w="876460"/>
                <a:gridCol w="571482"/>
                <a:gridCol w="862384"/>
                <a:gridCol w="621112"/>
              </a:tblGrid>
              <a:tr h="342900">
                <a:tc>
                  <a:txBody>
                    <a:bodyPr/>
                    <a:lstStyle/>
                    <a:p>
                      <a:pPr marL="0" marR="0" algn="just">
                        <a:spcBef>
                          <a:spcPts val="0"/>
                        </a:spcBef>
                        <a:spcAft>
                          <a:spcPts val="0"/>
                        </a:spcAft>
                      </a:pP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Speed </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Voltage</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Flash</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EEPROM</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RAM</a:t>
                      </a:r>
                      <a:endParaRPr lang="en-US" sz="1300" b="1" dirty="0">
                        <a:latin typeface="Calibri"/>
                        <a:ea typeface="Calibri"/>
                        <a:cs typeface="Times New Roman"/>
                      </a:endParaRPr>
                    </a:p>
                  </a:txBody>
                  <a:tcPr marL="68580" marR="68580" marT="0" marB="0"/>
                </a:tc>
              </a:tr>
              <a:tr h="342900">
                <a:tc>
                  <a:txBody>
                    <a:bodyPr/>
                    <a:lstStyle/>
                    <a:p>
                      <a:pPr marL="0" marR="0" algn="just">
                        <a:spcBef>
                          <a:spcPts val="0"/>
                        </a:spcBef>
                        <a:spcAft>
                          <a:spcPts val="0"/>
                        </a:spcAft>
                      </a:pPr>
                      <a:r>
                        <a:rPr lang="en-US" sz="1300" dirty="0"/>
                        <a:t>ATmega328</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a:t>20Mhz</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a:t>1.8V-5.5V</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smtClean="0"/>
                        <a:t>32KB</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smtClean="0"/>
                        <a:t>1KB</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smtClean="0"/>
                        <a:t>2KB</a:t>
                      </a:r>
                      <a:endParaRPr lang="en-US" sz="1300" dirty="0">
                        <a:latin typeface="Calibri"/>
                        <a:ea typeface="Calibri"/>
                        <a:cs typeface="Times New Roman"/>
                      </a:endParaRPr>
                    </a:p>
                  </a:txBody>
                  <a:tcPr marL="68580" marR="68580" marT="0" marB="0"/>
                </a:tc>
              </a:tr>
            </a:tbl>
          </a:graphicData>
        </a:graphic>
      </p:graphicFrame>
      <p:pic>
        <p:nvPicPr>
          <p:cNvPr id="22529" name="Picture 1"/>
          <p:cNvPicPr>
            <a:picLocks noChangeAspect="1" noChangeArrowheads="1"/>
          </p:cNvPicPr>
          <p:nvPr/>
        </p:nvPicPr>
        <p:blipFill>
          <a:blip r:embed="rId3" cstate="print"/>
          <a:srcRect l="1477" t="2574" r="1477" b="5147"/>
          <a:stretch>
            <a:fillRect/>
          </a:stretch>
        </p:blipFill>
        <p:spPr bwMode="auto">
          <a:xfrm>
            <a:off x="0" y="1447800"/>
            <a:ext cx="4468732" cy="2438400"/>
          </a:xfrm>
          <a:prstGeom prst="rect">
            <a:avLst/>
          </a:prstGeom>
          <a:noFill/>
          <a:ln w="9525">
            <a:noFill/>
            <a:miter lim="800000"/>
            <a:headEnd/>
            <a:tailEnd/>
          </a:ln>
          <a:effectLst/>
        </p:spPr>
      </p:pic>
      <p:sp>
        <p:nvSpPr>
          <p:cNvPr id="3" name="Content Placeholder 2"/>
          <p:cNvSpPr>
            <a:spLocks noGrp="1"/>
          </p:cNvSpPr>
          <p:nvPr>
            <p:ph idx="1"/>
          </p:nvPr>
        </p:nvSpPr>
        <p:spPr>
          <a:xfrm>
            <a:off x="4343400" y="1752600"/>
            <a:ext cx="4800600" cy="4724400"/>
          </a:xfrm>
        </p:spPr>
        <p:txBody>
          <a:bodyPr>
            <a:normAutofit/>
          </a:bodyPr>
          <a:lstStyle/>
          <a:p>
            <a:r>
              <a:rPr lang="en-US" sz="2000" b="1" dirty="0" smtClean="0"/>
              <a:t>Arduino Physical Computer Platform</a:t>
            </a:r>
          </a:p>
          <a:p>
            <a:pPr lvl="1"/>
            <a:r>
              <a:rPr lang="en-US" sz="2000" dirty="0" smtClean="0"/>
              <a:t>Features: low cost, open source, extensive libraries, development environment, I/O</a:t>
            </a:r>
          </a:p>
          <a:p>
            <a:pPr lvl="1"/>
            <a:r>
              <a:rPr lang="en-US" sz="2000" dirty="0" smtClean="0"/>
              <a:t>Uses a Atmel AVR ATmega328P microcontroller</a:t>
            </a:r>
          </a:p>
          <a:p>
            <a:pPr lvl="1"/>
            <a:r>
              <a:rPr lang="en-US" sz="2000" dirty="0" smtClean="0"/>
              <a:t>Modularity: Hardware support and software libraries for extendible modules such as LCDs, Wireless, and serial interfaces.</a:t>
            </a:r>
          </a:p>
          <a:p>
            <a:pPr lvl="1"/>
            <a:r>
              <a:rPr lang="en-US" sz="2000" dirty="0" smtClean="0"/>
              <a:t>Programmability: C/C++ derivative, IDE, USB</a:t>
            </a:r>
          </a:p>
        </p:txBody>
      </p:sp>
      <p:sp>
        <p:nvSpPr>
          <p:cNvPr id="9" name="Content Placeholder 2"/>
          <p:cNvSpPr txBox="1">
            <a:spLocks/>
          </p:cNvSpPr>
          <p:nvPr/>
        </p:nvSpPr>
        <p:spPr>
          <a:xfrm>
            <a:off x="152400" y="4800600"/>
            <a:ext cx="4800600" cy="4724400"/>
          </a:xfrm>
          <a:prstGeom prst="rect">
            <a:avLst/>
          </a:prstGeom>
        </p:spPr>
        <p:txBody>
          <a:bodyPr vert="horz" lIns="54864" tIns="91440" rtlCol="0">
            <a:normAutofit/>
          </a:bodyPr>
          <a:lstStyle/>
          <a:p>
            <a:pPr marL="274320" indent="-274320">
              <a:spcBef>
                <a:spcPct val="20000"/>
              </a:spcBef>
              <a:buClr>
                <a:schemeClr val="accent1"/>
              </a:buClr>
              <a:buSzPct val="90000"/>
              <a:buFont typeface="Wingdings" pitchFamily="2" charset="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Allows us to measure voltages coming from battery and generator</a:t>
            </a:r>
          </a:p>
          <a:p>
            <a:pPr marL="274320" indent="-274320">
              <a:spcBef>
                <a:spcPct val="20000"/>
              </a:spcBef>
              <a:buClr>
                <a:schemeClr val="accent1"/>
              </a:buClr>
              <a:buSzPct val="90000"/>
              <a:buFont typeface="Wingdings" pitchFamily="2" charset="2"/>
              <a:buChar char="§"/>
            </a:pPr>
            <a:r>
              <a:rPr lang="en-US" sz="2000" dirty="0" smtClean="0"/>
              <a:t>Perform the calculations related to battery charge and caloric expenditure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1"/>
              </a:buClr>
              <a:buSzPct val="90000"/>
              <a:buFont typeface="Wingdings" pitchFamily="2" charset="2"/>
              <a:buChar char="§"/>
            </a:pPr>
            <a:r>
              <a:rPr lang="en-US" sz="2000" dirty="0" smtClean="0"/>
              <a:t>Send wireless communications using a supported wireless module</a:t>
            </a:r>
          </a:p>
          <a:p>
            <a:pPr marL="274320" indent="-274320">
              <a:spcBef>
                <a:spcPct val="20000"/>
              </a:spcBef>
              <a:buClr>
                <a:schemeClr val="accent1"/>
              </a:buClr>
              <a:buSzPct val="90000"/>
              <a:buFont typeface="Wingdings" pitchFamily="2" charset="2"/>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1"/>
              </a:buClr>
              <a:buSzPct val="90000"/>
              <a:buFont typeface="Wingdings" pitchFamily="2" charset="2"/>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Design: Inputs</a:t>
            </a:r>
            <a:endParaRPr lang="en-US" dirty="0"/>
          </a:p>
        </p:txBody>
      </p:sp>
      <p:sp>
        <p:nvSpPr>
          <p:cNvPr id="3" name="Content Placeholder 2"/>
          <p:cNvSpPr>
            <a:spLocks noGrp="1"/>
          </p:cNvSpPr>
          <p:nvPr>
            <p:ph idx="1"/>
          </p:nvPr>
        </p:nvSpPr>
        <p:spPr>
          <a:xfrm>
            <a:off x="0" y="1676400"/>
            <a:ext cx="5943600" cy="3254009"/>
          </a:xfrm>
        </p:spPr>
        <p:txBody>
          <a:bodyPr>
            <a:normAutofit/>
          </a:bodyPr>
          <a:lstStyle/>
          <a:p>
            <a:r>
              <a:rPr lang="en-US" sz="1600" b="1" dirty="0" smtClean="0"/>
              <a:t>Input from Generator:</a:t>
            </a:r>
          </a:p>
          <a:p>
            <a:pPr lvl="1"/>
            <a:r>
              <a:rPr lang="en-US" sz="1600" dirty="0" smtClean="0"/>
              <a:t>Depending on intensity, pedaling will produce a voltage from 0-24V</a:t>
            </a:r>
          </a:p>
          <a:p>
            <a:pPr lvl="1"/>
            <a:r>
              <a:rPr lang="en-US" sz="1600" dirty="0" smtClean="0"/>
              <a:t>Scale voltage using a voltage divider. Arduino analog pins can only read 0-5V with a resolution of 1024 bits. Each bit  = .0049mV.</a:t>
            </a:r>
          </a:p>
          <a:p>
            <a:pPr lvl="1"/>
            <a:r>
              <a:rPr lang="en-US" sz="1600" dirty="0" smtClean="0"/>
              <a:t>Sample voltage @ 1Hz and compare to a stored METs intensity chart. </a:t>
            </a:r>
          </a:p>
          <a:p>
            <a:pPr lvl="1"/>
            <a:r>
              <a:rPr lang="en-US" sz="1600" dirty="0" smtClean="0"/>
              <a:t>Calculate calories burned for minutes passed in session based on returned METs value</a:t>
            </a:r>
          </a:p>
          <a:p>
            <a:pPr lvl="1"/>
            <a:r>
              <a:rPr lang="en-US" sz="1600" dirty="0" smtClean="0"/>
              <a:t>Increment total calories burned as main program loops</a:t>
            </a:r>
          </a:p>
          <a:p>
            <a:pPr lvl="1"/>
            <a:endParaRPr lang="en-US" dirty="0" smtClean="0"/>
          </a:p>
          <a:p>
            <a:pPr lvl="1"/>
            <a:endParaRPr lang="en-US" dirty="0" smtClean="0"/>
          </a:p>
          <a:p>
            <a:endParaRPr lang="en-US" dirty="0"/>
          </a:p>
        </p:txBody>
      </p:sp>
      <p:graphicFrame>
        <p:nvGraphicFramePr>
          <p:cNvPr id="10" name="Table 9"/>
          <p:cNvGraphicFramePr>
            <a:graphicFrameLocks noGrp="1"/>
          </p:cNvGraphicFramePr>
          <p:nvPr/>
        </p:nvGraphicFramePr>
        <p:xfrm>
          <a:off x="609600" y="4953000"/>
          <a:ext cx="8095743" cy="1699846"/>
        </p:xfrm>
        <a:graphic>
          <a:graphicData uri="http://schemas.openxmlformats.org/drawingml/2006/table">
            <a:tbl>
              <a:tblPr>
                <a:tableStyleId>{3C2FFA5D-87B4-456A-9821-1D502468CF0F}</a:tableStyleId>
              </a:tblPr>
              <a:tblGrid>
                <a:gridCol w="2119503"/>
                <a:gridCol w="3257995"/>
                <a:gridCol w="2718245"/>
              </a:tblGrid>
              <a:tr h="304800">
                <a:tc>
                  <a:txBody>
                    <a:bodyPr/>
                    <a:lstStyle/>
                    <a:p>
                      <a:pPr marL="0" marR="0" algn="ctr">
                        <a:spcBef>
                          <a:spcPts val="0"/>
                        </a:spcBef>
                        <a:spcAft>
                          <a:spcPts val="0"/>
                        </a:spcAft>
                      </a:pPr>
                      <a:r>
                        <a:rPr lang="en-US" sz="1400" b="1" dirty="0"/>
                        <a:t>Functions Name</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Description</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Returns (data type: description)</a:t>
                      </a:r>
                      <a:endParaRPr lang="en-US" sz="1400" b="1" dirty="0">
                        <a:latin typeface="Calibri"/>
                        <a:ea typeface="Calibri"/>
                        <a:cs typeface="Times New Roman"/>
                      </a:endParaRPr>
                    </a:p>
                  </a:txBody>
                  <a:tcPr marL="68580" marR="68580" marT="0" marB="0"/>
                </a:tc>
              </a:tr>
              <a:tr h="414997">
                <a:tc>
                  <a:txBody>
                    <a:bodyPr/>
                    <a:lstStyle/>
                    <a:p>
                      <a:pPr marL="0" marR="0" algn="l">
                        <a:spcBef>
                          <a:spcPts val="0"/>
                        </a:spcBef>
                        <a:spcAft>
                          <a:spcPts val="0"/>
                        </a:spcAft>
                      </a:pPr>
                      <a:r>
                        <a:rPr lang="en-US" sz="1400" dirty="0" err="1"/>
                        <a:t>readV_gen</a:t>
                      </a:r>
                      <a:r>
                        <a:rPr lang="en-US" sz="1400" dirty="0"/>
                        <a:t>(analog pin 0)</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t>Read voltage from generator</a:t>
                      </a:r>
                      <a:endParaRPr lang="en-US" sz="140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a:t>float: Voltage from the generator </a:t>
                      </a:r>
                      <a:endParaRPr lang="en-US" sz="1400" dirty="0">
                        <a:latin typeface="Calibri"/>
                        <a:ea typeface="Calibri"/>
                        <a:cs typeface="Times New Roman"/>
                      </a:endParaRPr>
                    </a:p>
                  </a:txBody>
                  <a:tcPr marL="68580" marR="68580" marT="0" marB="0"/>
                </a:tc>
              </a:tr>
              <a:tr h="414997">
                <a:tc>
                  <a:txBody>
                    <a:bodyPr/>
                    <a:lstStyle/>
                    <a:p>
                      <a:pPr marL="0" marR="0" algn="l">
                        <a:spcBef>
                          <a:spcPts val="0"/>
                        </a:spcBef>
                        <a:spcAft>
                          <a:spcPts val="0"/>
                        </a:spcAft>
                      </a:pPr>
                      <a:r>
                        <a:rPr lang="en-US" sz="1400" dirty="0" err="1" smtClean="0"/>
                        <a:t>calcCalsBurned</a:t>
                      </a:r>
                      <a:r>
                        <a:rPr lang="en-US" sz="1400" dirty="0" smtClean="0"/>
                        <a:t>(</a:t>
                      </a:r>
                      <a:r>
                        <a:rPr lang="en-US" sz="1400" dirty="0" err="1" smtClean="0"/>
                        <a:t>metValue,time</a:t>
                      </a:r>
                      <a:r>
                        <a:rPr lang="en-US" sz="1400" dirty="0" smtClean="0"/>
                        <a:t>)</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a:t>Calculate calories burned per minute </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t>int: Calories burned per second </a:t>
                      </a:r>
                      <a:endParaRPr lang="en-US" sz="1400">
                        <a:latin typeface="Calibri"/>
                        <a:ea typeface="Calibri"/>
                        <a:cs typeface="Times New Roman"/>
                      </a:endParaRPr>
                    </a:p>
                  </a:txBody>
                  <a:tcPr marL="68580" marR="68580" marT="0" marB="0"/>
                </a:tc>
              </a:tr>
              <a:tr h="553329">
                <a:tc>
                  <a:txBody>
                    <a:bodyPr/>
                    <a:lstStyle/>
                    <a:p>
                      <a:pPr marL="0" marR="0" algn="l">
                        <a:spcBef>
                          <a:spcPts val="0"/>
                        </a:spcBef>
                        <a:spcAft>
                          <a:spcPts val="0"/>
                        </a:spcAft>
                      </a:pPr>
                      <a:r>
                        <a:rPr lang="en-US" sz="1400" dirty="0" err="1" smtClean="0"/>
                        <a:t>calcMets</a:t>
                      </a:r>
                      <a:r>
                        <a:rPr lang="en-US" sz="1400" dirty="0" smtClean="0"/>
                        <a:t>(</a:t>
                      </a:r>
                      <a:r>
                        <a:rPr lang="en-US" sz="1400" dirty="0" err="1" smtClean="0"/>
                        <a:t>genVolts</a:t>
                      </a:r>
                      <a:r>
                        <a:rPr lang="en-US" sz="1400" dirty="0" smtClean="0"/>
                        <a:t>)</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t>Calculates a METs value from a given volts</a:t>
                      </a:r>
                      <a:endParaRPr lang="en-US" sz="140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err="1"/>
                        <a:t>int</a:t>
                      </a:r>
                      <a:r>
                        <a:rPr lang="en-US" sz="1400" dirty="0"/>
                        <a:t>: METs value between 1 </a:t>
                      </a:r>
                      <a:r>
                        <a:rPr lang="en-US" sz="1400" dirty="0" smtClean="0"/>
                        <a:t>and 12</a:t>
                      </a:r>
                      <a:endParaRPr lang="en-US" sz="1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Design: Inputs</a:t>
            </a:r>
            <a:endParaRPr lang="en-US" dirty="0"/>
          </a:p>
        </p:txBody>
      </p:sp>
      <p:sp>
        <p:nvSpPr>
          <p:cNvPr id="4" name="Content Placeholder 2"/>
          <p:cNvSpPr txBox="1">
            <a:spLocks/>
          </p:cNvSpPr>
          <p:nvPr/>
        </p:nvSpPr>
        <p:spPr>
          <a:xfrm>
            <a:off x="152400" y="1676400"/>
            <a:ext cx="4800600" cy="3505200"/>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Input from</a:t>
            </a:r>
            <a:r>
              <a:rPr kumimoji="0" lang="en-US" sz="1600" b="1" i="0" u="none" strike="noStrike" kern="1200" cap="none" spc="0" normalizeH="0" noProof="0" dirty="0" smtClean="0">
                <a:ln>
                  <a:noFill/>
                </a:ln>
                <a:solidFill>
                  <a:schemeClr val="tx1"/>
                </a:solidFill>
                <a:effectLst/>
                <a:uLnTx/>
                <a:uFillTx/>
                <a:latin typeface="+mn-lt"/>
                <a:ea typeface="+mn-ea"/>
                <a:cs typeface="+mn-cs"/>
              </a:rPr>
              <a:t> Battery</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Battery state of charge is determined through </a:t>
            </a:r>
            <a:r>
              <a:rPr lang="en-US" sz="1600" dirty="0" smtClean="0"/>
              <a:t>the voltage across the battery terminals. 0-13.2 VDC.</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Scale voltage using a voltage divider and read on analog</a:t>
            </a:r>
            <a:r>
              <a:rPr kumimoji="0" lang="en-US" sz="1600" b="0" i="0" u="none" strike="noStrike" kern="1200" cap="none" spc="0" normalizeH="0" noProof="0" dirty="0" smtClean="0">
                <a:ln>
                  <a:noFill/>
                </a:ln>
                <a:solidFill>
                  <a:schemeClr val="tx1"/>
                </a:solidFill>
                <a:effectLst/>
                <a:uLnTx/>
                <a:uFillTx/>
                <a:latin typeface="+mn-lt"/>
                <a:ea typeface="+mn-ea"/>
                <a:cs typeface="+mn-cs"/>
              </a:rPr>
              <a:t> pin 1</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Sample voltage @ 1Hz and compared</a:t>
            </a:r>
            <a:r>
              <a:rPr kumimoji="0" lang="en-US" sz="1600" b="0" i="0" u="none" strike="noStrike" kern="1200" cap="none" spc="0" normalizeH="0" noProof="0" dirty="0" smtClean="0">
                <a:ln>
                  <a:noFill/>
                </a:ln>
                <a:solidFill>
                  <a:schemeClr val="tx1"/>
                </a:solidFill>
                <a:effectLst/>
                <a:uLnTx/>
                <a:uFillTx/>
                <a:latin typeface="+mn-lt"/>
                <a:ea typeface="+mn-ea"/>
                <a:cs typeface="+mn-cs"/>
              </a:rPr>
              <a:t> to predetermined discharge levels given by manufacturer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Add voltage reading to a</a:t>
            </a:r>
            <a:r>
              <a:rPr lang="en-US" sz="1600" noProof="0" dirty="0" smtClean="0"/>
              <a:t> filter array that stores and averages the last 30 readings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600" noProof="0" dirty="0" smtClean="0"/>
              <a:t>Calculate battery charge percentage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600" dirty="0" smtClean="0"/>
              <a:t>Main program loops and continues to measure and filter voltages as well as updating the battery charge percentage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Table 6"/>
          <p:cNvGraphicFramePr>
            <a:graphicFrameLocks noGrp="1"/>
          </p:cNvGraphicFramePr>
          <p:nvPr/>
        </p:nvGraphicFramePr>
        <p:xfrm>
          <a:off x="609600" y="4953000"/>
          <a:ext cx="8169657" cy="1699846"/>
        </p:xfrm>
        <a:graphic>
          <a:graphicData uri="http://schemas.openxmlformats.org/drawingml/2006/table">
            <a:tbl>
              <a:tblPr>
                <a:tableStyleId>{3C2FFA5D-87B4-456A-9821-1D502468CF0F}</a:tableStyleId>
              </a:tblPr>
              <a:tblGrid>
                <a:gridCol w="2193417"/>
                <a:gridCol w="3257995"/>
                <a:gridCol w="2718245"/>
              </a:tblGrid>
              <a:tr h="304800">
                <a:tc>
                  <a:txBody>
                    <a:bodyPr/>
                    <a:lstStyle/>
                    <a:p>
                      <a:pPr marL="0" marR="0" algn="ctr">
                        <a:spcBef>
                          <a:spcPts val="0"/>
                        </a:spcBef>
                        <a:spcAft>
                          <a:spcPts val="0"/>
                        </a:spcAft>
                      </a:pPr>
                      <a:r>
                        <a:rPr lang="en-US" sz="1400" b="1" dirty="0"/>
                        <a:t>Functions Name</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Description</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Returns (data type: description)</a:t>
                      </a:r>
                      <a:endParaRPr lang="en-US" sz="1400" b="1" dirty="0">
                        <a:latin typeface="Calibri"/>
                        <a:ea typeface="Calibri"/>
                        <a:cs typeface="Times New Roman"/>
                      </a:endParaRPr>
                    </a:p>
                  </a:txBody>
                  <a:tcPr marL="68580" marR="68580" marT="0" marB="0"/>
                </a:tc>
              </a:tr>
              <a:tr h="414997">
                <a:tc>
                  <a:txBody>
                    <a:bodyPr/>
                    <a:lstStyle/>
                    <a:p>
                      <a:pPr marL="0" marR="0" algn="l">
                        <a:spcBef>
                          <a:spcPts val="0"/>
                        </a:spcBef>
                        <a:spcAft>
                          <a:spcPts val="0"/>
                        </a:spcAft>
                      </a:pPr>
                      <a:r>
                        <a:rPr lang="en-US" sz="1400">
                          <a:latin typeface="+mn-lt"/>
                          <a:ea typeface="Calibri"/>
                          <a:cs typeface="Times New Roman"/>
                        </a:rPr>
                        <a:t>readV_batt(analog pin 1)</a:t>
                      </a:r>
                    </a:p>
                  </a:txBody>
                  <a:tcPr marL="68580" marR="68580" marT="0" marB="0"/>
                </a:tc>
                <a:tc>
                  <a:txBody>
                    <a:bodyPr/>
                    <a:lstStyle/>
                    <a:p>
                      <a:pPr marL="0" marR="0" algn="l">
                        <a:spcBef>
                          <a:spcPts val="0"/>
                        </a:spcBef>
                        <a:spcAft>
                          <a:spcPts val="0"/>
                        </a:spcAft>
                      </a:pPr>
                      <a:r>
                        <a:rPr lang="en-US" sz="1400">
                          <a:latin typeface="+mn-lt"/>
                          <a:ea typeface="Calibri"/>
                          <a:cs typeface="Times New Roman"/>
                        </a:rPr>
                        <a:t>Read voltage from battery</a:t>
                      </a:r>
                    </a:p>
                  </a:txBody>
                  <a:tcPr marL="68580" marR="68580" marT="0" marB="0"/>
                </a:tc>
                <a:tc>
                  <a:txBody>
                    <a:bodyPr/>
                    <a:lstStyle/>
                    <a:p>
                      <a:pPr marL="0" marR="0" algn="l">
                        <a:spcBef>
                          <a:spcPts val="0"/>
                        </a:spcBef>
                        <a:spcAft>
                          <a:spcPts val="0"/>
                        </a:spcAft>
                      </a:pPr>
                      <a:r>
                        <a:rPr lang="en-US" sz="1400" dirty="0">
                          <a:latin typeface="+mn-lt"/>
                          <a:ea typeface="Calibri"/>
                          <a:cs typeface="Times New Roman"/>
                        </a:rPr>
                        <a:t>float: Voltage from the battery</a:t>
                      </a:r>
                    </a:p>
                  </a:txBody>
                  <a:tcPr marL="68580" marR="68580" marT="0" marB="0"/>
                </a:tc>
              </a:tr>
              <a:tr h="414997">
                <a:tc>
                  <a:txBody>
                    <a:bodyPr/>
                    <a:lstStyle/>
                    <a:p>
                      <a:pPr marL="0" marR="0" algn="l">
                        <a:spcBef>
                          <a:spcPts val="0"/>
                        </a:spcBef>
                        <a:spcAft>
                          <a:spcPts val="0"/>
                        </a:spcAft>
                      </a:pPr>
                      <a:r>
                        <a:rPr lang="en-US" sz="1400">
                          <a:latin typeface="+mn-lt"/>
                          <a:ea typeface="Calibri"/>
                          <a:cs typeface="Times New Roman"/>
                        </a:rPr>
                        <a:t>filterBattVoltage(battVolts)</a:t>
                      </a:r>
                    </a:p>
                  </a:txBody>
                  <a:tcPr marL="68580" marR="68580" marT="0" marB="0"/>
                </a:tc>
                <a:tc>
                  <a:txBody>
                    <a:bodyPr/>
                    <a:lstStyle/>
                    <a:p>
                      <a:pPr marL="0" marR="0" algn="l">
                        <a:spcBef>
                          <a:spcPts val="0"/>
                        </a:spcBef>
                        <a:spcAft>
                          <a:spcPts val="0"/>
                        </a:spcAft>
                      </a:pPr>
                      <a:r>
                        <a:rPr lang="en-US" sz="1400">
                          <a:latin typeface="+mn-lt"/>
                          <a:ea typeface="Calibri"/>
                          <a:cs typeface="Times New Roman"/>
                        </a:rPr>
                        <a:t>Calculates the average voltage for the past 10 seconds.</a:t>
                      </a:r>
                    </a:p>
                  </a:txBody>
                  <a:tcPr marL="68580" marR="68580" marT="0" marB="0"/>
                </a:tc>
                <a:tc>
                  <a:txBody>
                    <a:bodyPr/>
                    <a:lstStyle/>
                    <a:p>
                      <a:pPr marL="0" marR="0" algn="l">
                        <a:spcBef>
                          <a:spcPts val="0"/>
                        </a:spcBef>
                        <a:spcAft>
                          <a:spcPts val="0"/>
                        </a:spcAft>
                      </a:pPr>
                      <a:r>
                        <a:rPr lang="en-US" sz="1400" dirty="0">
                          <a:latin typeface="+mn-lt"/>
                          <a:ea typeface="Calibri"/>
                          <a:cs typeface="Times New Roman"/>
                        </a:rPr>
                        <a:t>float: Filtered voltage</a:t>
                      </a:r>
                    </a:p>
                  </a:txBody>
                  <a:tcPr marL="68580" marR="68580" marT="0" marB="0"/>
                </a:tc>
              </a:tr>
              <a:tr h="553329">
                <a:tc>
                  <a:txBody>
                    <a:bodyPr/>
                    <a:lstStyle/>
                    <a:p>
                      <a:pPr marL="0" marR="0" algn="l">
                        <a:spcBef>
                          <a:spcPts val="0"/>
                        </a:spcBef>
                        <a:spcAft>
                          <a:spcPts val="0"/>
                        </a:spcAft>
                      </a:pPr>
                      <a:r>
                        <a:rPr lang="en-US" sz="1400">
                          <a:latin typeface="+mn-lt"/>
                          <a:ea typeface="Calibri"/>
                          <a:cs typeface="Times New Roman"/>
                        </a:rPr>
                        <a:t>calcBattPercent()</a:t>
                      </a:r>
                    </a:p>
                  </a:txBody>
                  <a:tcPr marL="68580" marR="68580" marT="0" marB="0"/>
                </a:tc>
                <a:tc>
                  <a:txBody>
                    <a:bodyPr/>
                    <a:lstStyle/>
                    <a:p>
                      <a:pPr marL="0" marR="0" algn="l">
                        <a:spcBef>
                          <a:spcPts val="0"/>
                        </a:spcBef>
                        <a:spcAft>
                          <a:spcPts val="0"/>
                        </a:spcAft>
                      </a:pPr>
                      <a:r>
                        <a:rPr lang="en-US" sz="1400">
                          <a:latin typeface="+mn-lt"/>
                          <a:ea typeface="Calibri"/>
                          <a:cs typeface="Times New Roman"/>
                        </a:rPr>
                        <a:t>Calculates a State of Charge percentage from a given voltageReading</a:t>
                      </a:r>
                    </a:p>
                  </a:txBody>
                  <a:tcPr marL="68580" marR="68580" marT="0" marB="0"/>
                </a:tc>
                <a:tc>
                  <a:txBody>
                    <a:bodyPr/>
                    <a:lstStyle/>
                    <a:p>
                      <a:pPr marL="0" marR="0" algn="l">
                        <a:spcBef>
                          <a:spcPts val="0"/>
                        </a:spcBef>
                        <a:spcAft>
                          <a:spcPts val="0"/>
                        </a:spcAft>
                      </a:pPr>
                      <a:r>
                        <a:rPr lang="en-US" sz="1400" dirty="0" err="1">
                          <a:latin typeface="+mn-lt"/>
                          <a:ea typeface="Calibri"/>
                          <a:cs typeface="Times New Roman"/>
                        </a:rPr>
                        <a:t>int</a:t>
                      </a:r>
                      <a:r>
                        <a:rPr lang="en-US" sz="1400" dirty="0">
                          <a:latin typeface="+mn-lt"/>
                          <a:ea typeface="Calibri"/>
                          <a:cs typeface="Times New Roman"/>
                        </a:rPr>
                        <a:t>: Battery Charge percentage </a:t>
                      </a:r>
                    </a:p>
                  </a:txBody>
                  <a:tcPr marL="68580" marR="68580" marT="0" marB="0"/>
                </a:tc>
              </a:tr>
            </a:tbl>
          </a:graphicData>
        </a:graphic>
      </p:graphicFrame>
      <p:graphicFrame>
        <p:nvGraphicFramePr>
          <p:cNvPr id="8" name="Table 7"/>
          <p:cNvGraphicFramePr>
            <a:graphicFrameLocks noGrp="1"/>
          </p:cNvGraphicFramePr>
          <p:nvPr/>
        </p:nvGraphicFramePr>
        <p:xfrm>
          <a:off x="5105400" y="1828800"/>
          <a:ext cx="3886200" cy="2754756"/>
        </p:xfrm>
        <a:graphic>
          <a:graphicData uri="http://schemas.openxmlformats.org/drawingml/2006/table">
            <a:tbl>
              <a:tblPr>
                <a:tableStyleId>{284E427A-3D55-4303-BF80-6455036E1DE7}</a:tableStyleId>
              </a:tblPr>
              <a:tblGrid>
                <a:gridCol w="609600"/>
                <a:gridCol w="914400"/>
                <a:gridCol w="914400"/>
                <a:gridCol w="1447800"/>
              </a:tblGrid>
              <a:tr h="291356">
                <a:tc>
                  <a:txBody>
                    <a:bodyPr/>
                    <a:lstStyle/>
                    <a:p>
                      <a:pPr marL="0" marR="0" algn="ctr">
                        <a:spcBef>
                          <a:spcPts val="0"/>
                        </a:spcBef>
                        <a:spcAft>
                          <a:spcPts val="0"/>
                        </a:spcAft>
                      </a:pPr>
                      <a:r>
                        <a:rPr lang="en-US" sz="1000" b="1" dirty="0"/>
                        <a:t>Percent </a:t>
                      </a:r>
                      <a:endParaRPr lang="en-US" sz="1000" b="1" dirty="0" smtClean="0"/>
                    </a:p>
                    <a:p>
                      <a:pPr marL="0" marR="0" algn="ctr">
                        <a:spcBef>
                          <a:spcPts val="0"/>
                        </a:spcBef>
                        <a:spcAft>
                          <a:spcPts val="0"/>
                        </a:spcAft>
                      </a:pPr>
                      <a:r>
                        <a:rPr lang="en-US" sz="1000" b="1" dirty="0" smtClean="0"/>
                        <a:t>Readout</a:t>
                      </a:r>
                      <a:endParaRPr lang="en-US" sz="1000" b="1" dirty="0">
                        <a:latin typeface="Calibri"/>
                        <a:ea typeface="Calibri"/>
                        <a:cs typeface="Times New Roman"/>
                      </a:endParaRPr>
                    </a:p>
                  </a:txBody>
                  <a:tcPr marL="54629" marR="54629" marT="0" marB="0"/>
                </a:tc>
                <a:tc>
                  <a:txBody>
                    <a:bodyPr/>
                    <a:lstStyle/>
                    <a:p>
                      <a:pPr marL="0" marR="0" algn="ctr">
                        <a:spcBef>
                          <a:spcPts val="0"/>
                        </a:spcBef>
                        <a:spcAft>
                          <a:spcPts val="0"/>
                        </a:spcAft>
                      </a:pPr>
                      <a:r>
                        <a:rPr lang="en-US" sz="1000" b="1" dirty="0"/>
                        <a:t>Open Circuit Voltage (VDC)</a:t>
                      </a:r>
                      <a:endParaRPr lang="en-US" sz="1000" b="1" dirty="0">
                        <a:latin typeface="Calibri"/>
                        <a:ea typeface="Calibri"/>
                        <a:cs typeface="Times New Roman"/>
                      </a:endParaRPr>
                    </a:p>
                  </a:txBody>
                  <a:tcPr marL="54629" marR="54629" marT="0" marB="0"/>
                </a:tc>
                <a:tc>
                  <a:txBody>
                    <a:bodyPr/>
                    <a:lstStyle/>
                    <a:p>
                      <a:pPr marL="0" marR="0" algn="ctr">
                        <a:spcBef>
                          <a:spcPts val="0"/>
                        </a:spcBef>
                        <a:spcAft>
                          <a:spcPts val="0"/>
                        </a:spcAft>
                      </a:pPr>
                      <a:r>
                        <a:rPr lang="en-US" sz="1000" b="1" dirty="0"/>
                        <a:t>Scaled Voltage (VDC)</a:t>
                      </a:r>
                      <a:endParaRPr lang="en-US" sz="1000" b="1" dirty="0">
                        <a:latin typeface="Calibri"/>
                        <a:ea typeface="Calibri"/>
                        <a:cs typeface="Times New Roman"/>
                      </a:endParaRPr>
                    </a:p>
                  </a:txBody>
                  <a:tcPr marL="54629" marR="54629" marT="0" marB="0"/>
                </a:tc>
                <a:tc>
                  <a:txBody>
                    <a:bodyPr/>
                    <a:lstStyle/>
                    <a:p>
                      <a:pPr marL="0" marR="0" algn="ctr">
                        <a:spcBef>
                          <a:spcPts val="0"/>
                        </a:spcBef>
                        <a:spcAft>
                          <a:spcPts val="0"/>
                        </a:spcAft>
                      </a:pPr>
                      <a:r>
                        <a:rPr lang="en-US" sz="1000" b="1" dirty="0"/>
                        <a:t>Comments</a:t>
                      </a:r>
                      <a:endParaRPr lang="en-US" sz="1000" b="1" dirty="0">
                        <a:latin typeface="Calibri"/>
                        <a:ea typeface="Calibri"/>
                        <a:cs typeface="Times New Roman"/>
                      </a:endParaRPr>
                    </a:p>
                  </a:txBody>
                  <a:tcPr marL="54629" marR="54629" marT="0" marB="0"/>
                </a:tc>
              </a:tr>
              <a:tr h="291356">
                <a:tc>
                  <a:txBody>
                    <a:bodyPr/>
                    <a:lstStyle/>
                    <a:p>
                      <a:pPr marL="0" marR="0" algn="ctr">
                        <a:spcBef>
                          <a:spcPts val="0"/>
                        </a:spcBef>
                        <a:spcAft>
                          <a:spcPts val="0"/>
                        </a:spcAft>
                      </a:pPr>
                      <a:r>
                        <a:rPr lang="en-US" sz="1000"/>
                        <a:t>100%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12.3 -13.2</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baseline="0" dirty="0" smtClean="0">
                          <a:latin typeface="Calibri"/>
                          <a:ea typeface="Calibri"/>
                          <a:cs typeface="Times New Roman"/>
                        </a:rPr>
                        <a:t>4.5 – 4.88</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a:t>Max voltage to be limited to 13.2VDC</a:t>
                      </a:r>
                      <a:endParaRPr lang="en-US" sz="1000">
                        <a:latin typeface="Calibri"/>
                        <a:ea typeface="Calibri"/>
                        <a:cs typeface="Times New Roman"/>
                      </a:endParaRPr>
                    </a:p>
                  </a:txBody>
                  <a:tcPr marL="54629" marR="54629" marT="0" marB="0" anchor="ctr"/>
                </a:tc>
              </a:tr>
              <a:tr h="291356">
                <a:tc>
                  <a:txBody>
                    <a:bodyPr/>
                    <a:lstStyle/>
                    <a:p>
                      <a:pPr marL="0" marR="0" algn="ctr">
                        <a:spcBef>
                          <a:spcPts val="0"/>
                        </a:spcBef>
                        <a:spcAft>
                          <a:spcPts val="0"/>
                        </a:spcAft>
                      </a:pPr>
                      <a:r>
                        <a:rPr lang="en-US" sz="1000"/>
                        <a:t>90%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12.1-12.3</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4.48 – 4.55</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dirty="0"/>
                        <a:t>Linear voltage discharge range</a:t>
                      </a:r>
                      <a:endParaRPr lang="en-US" sz="1000" dirty="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80%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12.0 – 12.1</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4.44 – 4.48</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a:t>Nominal voltage</a:t>
                      </a:r>
                      <a:endParaRPr lang="en-US" sz="1000">
                        <a:latin typeface="Calibri"/>
                        <a:ea typeface="Calibri"/>
                        <a:cs typeface="Times New Roman"/>
                      </a:endParaRPr>
                    </a:p>
                  </a:txBody>
                  <a:tcPr marL="54629" marR="54629" marT="0" marB="0" anchor="ctr"/>
                </a:tc>
              </a:tr>
              <a:tr h="145678">
                <a:tc>
                  <a:txBody>
                    <a:bodyPr/>
                    <a:lstStyle/>
                    <a:p>
                      <a:pPr marL="0" marR="0" algn="ctr">
                        <a:spcBef>
                          <a:spcPts val="0"/>
                        </a:spcBef>
                        <a:spcAft>
                          <a:spcPts val="0"/>
                        </a:spcAft>
                      </a:pPr>
                      <a:r>
                        <a:rPr lang="en-US" sz="1000"/>
                        <a:t>70%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11.6 – 12.0</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4.29 – 4.44 </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60%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11.4 -11.6</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4.22 – 2.29</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50%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11.2-11.4</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4.15</a:t>
                      </a:r>
                      <a:r>
                        <a:rPr lang="en-US" sz="1000" baseline="0" dirty="0" smtClean="0">
                          <a:latin typeface="Calibri"/>
                          <a:ea typeface="Calibri"/>
                          <a:cs typeface="Times New Roman"/>
                        </a:rPr>
                        <a:t> – 4.22</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40%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11.0 – 11.2</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4.07</a:t>
                      </a:r>
                      <a:r>
                        <a:rPr lang="en-US" sz="1000" baseline="0" dirty="0" smtClean="0">
                          <a:latin typeface="Calibri"/>
                          <a:ea typeface="Calibri"/>
                          <a:cs typeface="Times New Roman"/>
                        </a:rPr>
                        <a:t> – 4.15</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437035">
                <a:tc>
                  <a:txBody>
                    <a:bodyPr/>
                    <a:lstStyle/>
                    <a:p>
                      <a:pPr marL="0" marR="0" algn="ctr">
                        <a:spcBef>
                          <a:spcPts val="0"/>
                        </a:spcBef>
                        <a:spcAft>
                          <a:spcPts val="0"/>
                        </a:spcAft>
                      </a:pPr>
                      <a:r>
                        <a:rPr lang="en-US" sz="1000"/>
                        <a:t>30%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10.8 - 11</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4.0 – 4.07</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a:t>Estimated at max load 60 minutes remaining of game play</a:t>
                      </a:r>
                      <a:endParaRPr lang="en-US" sz="1000">
                        <a:latin typeface="Calibri"/>
                        <a:ea typeface="Calibri"/>
                        <a:cs typeface="Times New Roman"/>
                      </a:endParaRPr>
                    </a:p>
                  </a:txBody>
                  <a:tcPr marL="54629" marR="54629" marT="0" marB="0" anchor="ctr"/>
                </a:tc>
              </a:tr>
              <a:tr h="140844">
                <a:tc>
                  <a:txBody>
                    <a:bodyPr/>
                    <a:lstStyle/>
                    <a:p>
                      <a:pPr marL="0" marR="0" algn="ctr">
                        <a:spcBef>
                          <a:spcPts val="0"/>
                        </a:spcBef>
                        <a:spcAft>
                          <a:spcPts val="0"/>
                        </a:spcAft>
                      </a:pPr>
                      <a:r>
                        <a:rPr lang="en-US" sz="1000"/>
                        <a:t>20%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10.7 – 10.8</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3.96 – 4.0</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45678">
                <a:tc>
                  <a:txBody>
                    <a:bodyPr/>
                    <a:lstStyle/>
                    <a:p>
                      <a:pPr marL="0" marR="0" algn="ctr">
                        <a:spcBef>
                          <a:spcPts val="0"/>
                        </a:spcBef>
                        <a:spcAft>
                          <a:spcPts val="0"/>
                        </a:spcAft>
                      </a:pPr>
                      <a:r>
                        <a:rPr lang="en-US" sz="1000"/>
                        <a:t>10%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10.6 - 10.7</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3.92 – 3.96</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291356">
                <a:tc>
                  <a:txBody>
                    <a:bodyPr/>
                    <a:lstStyle/>
                    <a:p>
                      <a:pPr marL="0" marR="0" algn="ctr">
                        <a:spcBef>
                          <a:spcPts val="0"/>
                        </a:spcBef>
                        <a:spcAft>
                          <a:spcPts val="0"/>
                        </a:spcAft>
                      </a:pPr>
                      <a:r>
                        <a:rPr lang="en-US" sz="1000"/>
                        <a:t>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10.5 – 10.6</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3.88</a:t>
                      </a:r>
                      <a:r>
                        <a:rPr lang="en-US" sz="1000" baseline="0" dirty="0" smtClean="0">
                          <a:latin typeface="Calibri"/>
                          <a:ea typeface="Calibri"/>
                          <a:cs typeface="Times New Roman"/>
                        </a:rPr>
                        <a:t> – 3.92</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dirty="0"/>
                        <a:t>Conservative shut-down voltage</a:t>
                      </a:r>
                      <a:endParaRPr lang="en-US" sz="1000" dirty="0">
                        <a:latin typeface="Calibri"/>
                        <a:ea typeface="Calibri"/>
                        <a:cs typeface="Times New Roman"/>
                      </a:endParaRPr>
                    </a:p>
                  </a:txBody>
                  <a:tcPr marL="54629" marR="54629" marT="0"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Design: Outputs</a:t>
            </a:r>
            <a:endParaRPr lang="en-US" dirty="0"/>
          </a:p>
        </p:txBody>
      </p:sp>
      <p:sp>
        <p:nvSpPr>
          <p:cNvPr id="3" name="Content Placeholder 2"/>
          <p:cNvSpPr>
            <a:spLocks noGrp="1"/>
          </p:cNvSpPr>
          <p:nvPr>
            <p:ph idx="1"/>
          </p:nvPr>
        </p:nvSpPr>
        <p:spPr>
          <a:xfrm>
            <a:off x="304800" y="1600201"/>
            <a:ext cx="5029200" cy="2895599"/>
          </a:xfrm>
        </p:spPr>
        <p:txBody>
          <a:bodyPr>
            <a:normAutofit fontScale="70000" lnSpcReduction="20000"/>
          </a:bodyPr>
          <a:lstStyle/>
          <a:p>
            <a:r>
              <a:rPr lang="en-US" dirty="0" smtClean="0"/>
              <a:t>HD44780 Character LCD chipset:</a:t>
            </a:r>
          </a:p>
          <a:p>
            <a:pPr lvl="1"/>
            <a:r>
              <a:rPr lang="en-US" dirty="0" smtClean="0"/>
              <a:t>16x2 </a:t>
            </a:r>
            <a:r>
              <a:rPr lang="en-US" dirty="0" smtClean="0"/>
              <a:t>(</a:t>
            </a:r>
            <a:r>
              <a:rPr lang="en-US" dirty="0" smtClean="0"/>
              <a:t>column x row</a:t>
            </a:r>
            <a:r>
              <a:rPr lang="en-US" dirty="0" smtClean="0"/>
              <a:t>) </a:t>
            </a:r>
            <a:r>
              <a:rPr lang="en-US" dirty="0" smtClean="0"/>
              <a:t>character display</a:t>
            </a:r>
          </a:p>
          <a:p>
            <a:pPr lvl="1"/>
            <a:r>
              <a:rPr lang="en-US" dirty="0" smtClean="0"/>
              <a:t>Interfaces directly with Arduino power, and digital pins</a:t>
            </a:r>
          </a:p>
          <a:p>
            <a:pPr lvl="1"/>
            <a:r>
              <a:rPr lang="en-US" dirty="0" smtClean="0"/>
              <a:t>Arduino supports the HD44780 with the </a:t>
            </a:r>
            <a:r>
              <a:rPr lang="en-US" b="1" dirty="0" err="1" smtClean="0"/>
              <a:t>LiquidCrystal</a:t>
            </a:r>
            <a:r>
              <a:rPr lang="en-US" dirty="0" smtClean="0"/>
              <a:t> library which allows an LCD to be manipulated in a high level programming language without having knowledge of the registers and machine instructions involved</a:t>
            </a:r>
          </a:p>
          <a:p>
            <a:pPr lvl="1"/>
            <a:endParaRPr lang="en-US" dirty="0" smtClean="0"/>
          </a:p>
          <a:p>
            <a:pPr lvl="1"/>
            <a:endParaRPr lang="en-US" dirty="0"/>
          </a:p>
        </p:txBody>
      </p:sp>
      <p:pic>
        <p:nvPicPr>
          <p:cNvPr id="26627" name="Picture 3"/>
          <p:cNvPicPr>
            <a:picLocks noChangeAspect="1" noChangeArrowheads="1"/>
          </p:cNvPicPr>
          <p:nvPr/>
        </p:nvPicPr>
        <p:blipFill>
          <a:blip r:embed="rId3" cstate="print"/>
          <a:srcRect/>
          <a:stretch>
            <a:fillRect/>
          </a:stretch>
        </p:blipFill>
        <p:spPr bwMode="auto">
          <a:xfrm>
            <a:off x="5410200" y="2438400"/>
            <a:ext cx="3440688" cy="1524000"/>
          </a:xfrm>
          <a:prstGeom prst="rect">
            <a:avLst/>
          </a:prstGeom>
          <a:noFill/>
          <a:ln w="9525">
            <a:noFill/>
            <a:miter lim="800000"/>
            <a:headEnd/>
            <a:tailEnd/>
          </a:ln>
          <a:effectLst/>
        </p:spPr>
      </p:pic>
      <p:sp>
        <p:nvSpPr>
          <p:cNvPr id="12" name="Content Placeholder 2"/>
          <p:cNvSpPr txBox="1">
            <a:spLocks/>
          </p:cNvSpPr>
          <p:nvPr/>
        </p:nvSpPr>
        <p:spPr>
          <a:xfrm>
            <a:off x="381000" y="4419600"/>
            <a:ext cx="8153400" cy="2438400"/>
          </a:xfrm>
          <a:prstGeom prst="rect">
            <a:avLst/>
          </a:prstGeom>
        </p:spPr>
        <p:txBody>
          <a:bodyPr vert="horz" lIns="54864"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Design: </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Initialize pins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object</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lcd.clear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screen at beginning of a session</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Draw  “CALS BURNED: “ and “BATT CHARGE: “ on the screen using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lcd.setCursor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lcd.print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Draw the calories burned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int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4 digits) and battery charge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int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 percentage) using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lcd.setCursor</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lcd.print</a:t>
            </a:r>
            <a:r>
              <a:rPr kumimoji="0" lang="en-US" sz="2800" b="0" i="0" u="none" strike="noStrike" kern="1200" cap="none" spc="0" normalizeH="0" noProof="0" dirty="0" smtClean="0">
                <a:ln>
                  <a:noFill/>
                </a:ln>
                <a:solidFill>
                  <a:schemeClr val="tx1"/>
                </a:solidFill>
                <a:effectLst/>
                <a:uLnTx/>
                <a:uFillTx/>
                <a:latin typeface="+mn-lt"/>
                <a:ea typeface="+mn-ea"/>
                <a:cs typeface="+mn-cs"/>
              </a:rPr>
              <a:t> at </a:t>
            </a:r>
            <a:r>
              <a:rPr lang="en-US" sz="2800" dirty="0" smtClean="0"/>
              <a:t>certain </a:t>
            </a:r>
            <a:r>
              <a:rPr kumimoji="0" lang="en-US" sz="2800" b="0" i="0" u="none" strike="noStrike" kern="1200" cap="none" spc="0" normalizeH="0" noProof="0" dirty="0" smtClean="0">
                <a:ln>
                  <a:noFill/>
                </a:ln>
                <a:solidFill>
                  <a:schemeClr val="tx1"/>
                </a:solidFill>
                <a:effectLst/>
                <a:uLnTx/>
                <a:uFillTx/>
                <a:latin typeface="+mn-lt"/>
                <a:ea typeface="+mn-ea"/>
                <a:cs typeface="+mn-cs"/>
              </a:rPr>
              <a:t>refresh intervals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Communications</a:t>
            </a:r>
            <a:endParaRPr lang="en-US" dirty="0"/>
          </a:p>
        </p:txBody>
      </p:sp>
      <p:sp>
        <p:nvSpPr>
          <p:cNvPr id="3" name="Content Placeholder 2"/>
          <p:cNvSpPr>
            <a:spLocks noGrp="1"/>
          </p:cNvSpPr>
          <p:nvPr>
            <p:ph idx="1"/>
          </p:nvPr>
        </p:nvSpPr>
        <p:spPr>
          <a:xfrm>
            <a:off x="0" y="1600200"/>
            <a:ext cx="4724400" cy="5257800"/>
          </a:xfrm>
        </p:spPr>
        <p:txBody>
          <a:bodyPr>
            <a:normAutofit fontScale="70000" lnSpcReduction="20000"/>
          </a:bodyPr>
          <a:lstStyle/>
          <a:p>
            <a:r>
              <a:rPr lang="en-US" dirty="0" err="1" smtClean="0"/>
              <a:t>XBee</a:t>
            </a:r>
            <a:r>
              <a:rPr lang="en-US" dirty="0" smtClean="0"/>
              <a:t> Radio Module:</a:t>
            </a:r>
          </a:p>
          <a:p>
            <a:pPr lvl="1"/>
            <a:r>
              <a:rPr lang="en-US" dirty="0" smtClean="0"/>
              <a:t>Zigbee derivative </a:t>
            </a:r>
          </a:p>
          <a:p>
            <a:pPr lvl="2">
              <a:buNone/>
            </a:pPr>
            <a:r>
              <a:rPr lang="en-US" dirty="0" smtClean="0"/>
              <a:t>(IEEE 802.15.4)</a:t>
            </a:r>
          </a:p>
          <a:p>
            <a:pPr lvl="1"/>
            <a:r>
              <a:rPr lang="en-US" dirty="0" smtClean="0"/>
              <a:t>Considerations: Range, Power, Cost </a:t>
            </a:r>
          </a:p>
          <a:p>
            <a:pPr lvl="1"/>
            <a:r>
              <a:rPr lang="en-US" dirty="0" smtClean="0"/>
              <a:t> Interfaces to the Arduino through the XBee Shield, providing power, and connections to the serial pins</a:t>
            </a:r>
          </a:p>
          <a:p>
            <a:pPr lvl="1"/>
            <a:r>
              <a:rPr lang="en-US" dirty="0" smtClean="0"/>
              <a:t>Interfaces to the PC through USB</a:t>
            </a:r>
          </a:p>
          <a:p>
            <a:pPr lvl="1"/>
            <a:endParaRPr lang="en-US" dirty="0" smtClean="0"/>
          </a:p>
          <a:p>
            <a:r>
              <a:rPr lang="en-US" dirty="0" smtClean="0"/>
              <a:t>Configuration:</a:t>
            </a:r>
          </a:p>
          <a:p>
            <a:pPr lvl="1"/>
            <a:r>
              <a:rPr lang="en-US" dirty="0" smtClean="0"/>
              <a:t>Operating in AT mode (Serial </a:t>
            </a:r>
          </a:p>
          <a:p>
            <a:pPr lvl="1">
              <a:buNone/>
            </a:pPr>
            <a:r>
              <a:rPr lang="en-US" dirty="0" smtClean="0"/>
              <a:t>	Pass-through)</a:t>
            </a:r>
          </a:p>
          <a:p>
            <a:pPr lvl="1"/>
            <a:r>
              <a:rPr lang="en-US" dirty="0" smtClean="0"/>
              <a:t>Personal Area Network</a:t>
            </a:r>
          </a:p>
          <a:p>
            <a:pPr lvl="1"/>
            <a:r>
              <a:rPr lang="en-US" dirty="0" smtClean="0"/>
              <a:t>Coordinator vs. End Device</a:t>
            </a:r>
          </a:p>
          <a:p>
            <a:pPr lvl="1"/>
            <a:r>
              <a:rPr lang="en-US" dirty="0" smtClean="0"/>
              <a:t>Configure Registers in X-CTU application</a:t>
            </a:r>
          </a:p>
          <a:p>
            <a:pPr lvl="1"/>
            <a:endParaRPr lang="en-US" dirty="0" smtClean="0"/>
          </a:p>
          <a:p>
            <a:pPr lvl="1"/>
            <a:endParaRPr lang="en-US" dirty="0" smtClean="0"/>
          </a:p>
          <a:p>
            <a:pPr lvl="1"/>
            <a:endParaRPr lang="en-US" dirty="0" smtClean="0"/>
          </a:p>
          <a:p>
            <a:pPr lvl="1"/>
            <a:endParaRPr lang="en-US" dirty="0"/>
          </a:p>
        </p:txBody>
      </p:sp>
      <p:graphicFrame>
        <p:nvGraphicFramePr>
          <p:cNvPr id="5" name="Table 4"/>
          <p:cNvGraphicFramePr>
            <a:graphicFrameLocks noGrp="1"/>
          </p:cNvGraphicFramePr>
          <p:nvPr/>
        </p:nvGraphicFramePr>
        <p:xfrm>
          <a:off x="4191000" y="4648200"/>
          <a:ext cx="4724400" cy="1546860"/>
        </p:xfrm>
        <a:graphic>
          <a:graphicData uri="http://schemas.openxmlformats.org/drawingml/2006/table">
            <a:tbl>
              <a:tblPr>
                <a:tableStyleId>{3C2FFA5D-87B4-456A-9821-1D502468CF0F}</a:tableStyleId>
              </a:tblPr>
              <a:tblGrid>
                <a:gridCol w="1469517"/>
                <a:gridCol w="740283"/>
                <a:gridCol w="685800"/>
                <a:gridCol w="838200"/>
                <a:gridCol w="990600"/>
              </a:tblGrid>
              <a:tr h="190500">
                <a:tc>
                  <a:txBody>
                    <a:bodyPr/>
                    <a:lstStyle/>
                    <a:p>
                      <a:pPr marL="0" marR="0" algn="just">
                        <a:spcBef>
                          <a:spcPts val="0"/>
                        </a:spcBef>
                        <a:spcAft>
                          <a:spcPts val="0"/>
                        </a:spcAft>
                      </a:pPr>
                      <a:endParaRPr lang="en-US" sz="1200" dirty="0">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1200" b="1" dirty="0" err="1" smtClean="0"/>
                        <a:t>Xbee</a:t>
                      </a:r>
                      <a:r>
                        <a:rPr lang="en-US" sz="1200" b="1" baseline="0" dirty="0" smtClean="0"/>
                        <a:t> </a:t>
                      </a:r>
                      <a:r>
                        <a:rPr lang="en-US" sz="1200" b="1" dirty="0" smtClean="0"/>
                        <a:t>Registers (Arduino)</a:t>
                      </a:r>
                      <a:endParaRPr lang="en-US" sz="1200" b="1" dirty="0">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b="1" dirty="0" err="1" smtClean="0"/>
                        <a:t>Xbee</a:t>
                      </a:r>
                      <a:endParaRPr lang="en-US" sz="1200" b="1" dirty="0" smtClean="0"/>
                    </a:p>
                    <a:p>
                      <a:pPr marL="0" marR="0" algn="ctr">
                        <a:spcBef>
                          <a:spcPts val="0"/>
                        </a:spcBef>
                        <a:spcAft>
                          <a:spcPts val="0"/>
                        </a:spcAft>
                      </a:pPr>
                      <a:r>
                        <a:rPr lang="en-US" sz="1200" b="1" baseline="0" dirty="0" smtClean="0"/>
                        <a:t> </a:t>
                      </a:r>
                      <a:r>
                        <a:rPr lang="en-US" sz="1200" b="1" dirty="0" smtClean="0"/>
                        <a:t>Registers (PC)</a:t>
                      </a:r>
                      <a:endParaRPr lang="en-US" sz="1200" b="1" dirty="0">
                        <a:latin typeface="Calibri"/>
                        <a:ea typeface="Calibri"/>
                        <a:cs typeface="Times New Roman"/>
                      </a:endParaRPr>
                    </a:p>
                  </a:txBody>
                  <a:tcPr marL="68580" marR="68580" marT="0" marB="0"/>
                </a:tc>
                <a:tc hMerge="1">
                  <a:txBody>
                    <a:bodyPr/>
                    <a:lstStyle/>
                    <a:p>
                      <a:endParaRPr lang="en-US"/>
                    </a:p>
                  </a:txBody>
                  <a:tcPr/>
                </a:tc>
              </a:tr>
              <a:tr h="190500">
                <a:tc>
                  <a:txBody>
                    <a:bodyPr/>
                    <a:lstStyle/>
                    <a:p>
                      <a:pPr marL="0" marR="0" algn="just">
                        <a:spcBef>
                          <a:spcPts val="0"/>
                        </a:spcBef>
                        <a:spcAft>
                          <a:spcPts val="0"/>
                        </a:spcAft>
                      </a:pPr>
                      <a:r>
                        <a:rPr lang="en-US" sz="1200" b="1" dirty="0"/>
                        <a:t>Name/Description</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a:t>Default Value</a:t>
                      </a:r>
                      <a:endParaRPr lang="en-US" sz="1200" b="1">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a:t>New Value</a:t>
                      </a:r>
                      <a:endParaRPr lang="en-US" sz="1200" b="1">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dirty="0"/>
                        <a:t>Default Value</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dirty="0"/>
                        <a:t>New Value</a:t>
                      </a:r>
                      <a:endParaRPr lang="en-US" sz="1200" b="1" dirty="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PAN ID</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3332</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5249</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3332</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5249</a:t>
                      </a:r>
                      <a:endParaRPr lang="en-US" sz="120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MY: Source Address</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FFFF</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10</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FFFF</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11</a:t>
                      </a:r>
                      <a:endParaRPr lang="en-US" sz="1200" dirty="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DL: </a:t>
                      </a:r>
                      <a:r>
                        <a:rPr lang="en-US" sz="1200" b="1" dirty="0" err="1"/>
                        <a:t>Dest</a:t>
                      </a:r>
                      <a:r>
                        <a:rPr lang="en-US" sz="1200" b="1" dirty="0"/>
                        <a:t> Address</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0</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11</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0</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10</a:t>
                      </a:r>
                      <a:endParaRPr lang="en-US" sz="120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BD: Baud Rate</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3(9600)</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6(57600)</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3(9600)</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6(57600)</a:t>
                      </a:r>
                      <a:endParaRPr lang="en-US" sz="1200" dirty="0">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nvGraphicFramePr>
        <p:xfrm>
          <a:off x="5105400" y="3200400"/>
          <a:ext cx="3751458" cy="1076960"/>
        </p:xfrm>
        <a:graphic>
          <a:graphicData uri="http://schemas.openxmlformats.org/drawingml/2006/table">
            <a:tbl>
              <a:tblPr>
                <a:tableStyleId>{284E427A-3D55-4303-BF80-6455036E1DE7}</a:tableStyleId>
              </a:tblPr>
              <a:tblGrid>
                <a:gridCol w="2017273"/>
                <a:gridCol w="1734185"/>
              </a:tblGrid>
              <a:tr h="223520">
                <a:tc gridSpan="2">
                  <a:txBody>
                    <a:bodyPr/>
                    <a:lstStyle/>
                    <a:p>
                      <a:pPr marL="0" marR="0" indent="0" algn="ctr">
                        <a:spcBef>
                          <a:spcPts val="0"/>
                        </a:spcBef>
                        <a:spcAft>
                          <a:spcPts val="600"/>
                        </a:spcAft>
                      </a:pPr>
                      <a:r>
                        <a:rPr lang="en-US" sz="1400" b="1" dirty="0" err="1" smtClean="0"/>
                        <a:t>Xbee</a:t>
                      </a:r>
                      <a:r>
                        <a:rPr lang="en-US" sz="1400" b="1" dirty="0" smtClean="0"/>
                        <a:t> Radio</a:t>
                      </a:r>
                      <a:r>
                        <a:rPr lang="en-US" sz="1400" b="1" baseline="0" dirty="0" smtClean="0"/>
                        <a:t> Module Specifications</a:t>
                      </a:r>
                      <a:endParaRPr lang="en-US" sz="1400" b="1" i="1" dirty="0">
                        <a:latin typeface="Calibri"/>
                        <a:ea typeface="Times New Roman"/>
                        <a:cs typeface="Times New Roman"/>
                      </a:endParaRPr>
                    </a:p>
                  </a:txBody>
                  <a:tcPr marL="68580" marR="68580" marT="0" marB="0"/>
                </a:tc>
                <a:tc hMerge="1">
                  <a:txBody>
                    <a:bodyPr/>
                    <a:lstStyle/>
                    <a:p>
                      <a:pPr marL="0" marR="0" indent="0" algn="just">
                        <a:spcBef>
                          <a:spcPts val="0"/>
                        </a:spcBef>
                        <a:spcAft>
                          <a:spcPts val="600"/>
                        </a:spcAft>
                      </a:pPr>
                      <a:endParaRPr lang="en-US" sz="1200" b="1" i="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893">
                <a:tc>
                  <a:txBody>
                    <a:bodyPr/>
                    <a:lstStyle/>
                    <a:p>
                      <a:pPr marL="0" marR="0" indent="0" algn="just">
                        <a:spcBef>
                          <a:spcPts val="0"/>
                        </a:spcBef>
                        <a:spcAft>
                          <a:spcPts val="600"/>
                        </a:spcAft>
                      </a:pPr>
                      <a:r>
                        <a:rPr lang="en-US" sz="1400" b="1" dirty="0"/>
                        <a:t>Indoor Range</a:t>
                      </a:r>
                      <a:endParaRPr lang="en-US" sz="1400" b="1" i="1" dirty="0">
                        <a:latin typeface="Calibri"/>
                        <a:ea typeface="Times New Roman"/>
                        <a:cs typeface="Times New Roman"/>
                      </a:endParaRPr>
                    </a:p>
                  </a:txBody>
                  <a:tcPr marL="68580" marR="68580" marT="0" marB="0"/>
                </a:tc>
                <a:tc>
                  <a:txBody>
                    <a:bodyPr/>
                    <a:lstStyle/>
                    <a:p>
                      <a:pPr marL="0" marR="0" indent="0" algn="just">
                        <a:spcBef>
                          <a:spcPts val="0"/>
                        </a:spcBef>
                        <a:spcAft>
                          <a:spcPts val="600"/>
                        </a:spcAft>
                      </a:pPr>
                      <a:r>
                        <a:rPr lang="en-US" sz="1400"/>
                        <a:t>100 feet (30 meters)</a:t>
                      </a:r>
                      <a:endParaRPr lang="en-US" sz="1400" b="1" i="1">
                        <a:latin typeface="Calibri"/>
                        <a:ea typeface="Times New Roman"/>
                        <a:cs typeface="Times New Roman"/>
                      </a:endParaRPr>
                    </a:p>
                  </a:txBody>
                  <a:tcPr marL="68580" marR="68580" marT="0" marB="0"/>
                </a:tc>
              </a:tr>
              <a:tr h="204893">
                <a:tc>
                  <a:txBody>
                    <a:bodyPr/>
                    <a:lstStyle/>
                    <a:p>
                      <a:pPr marL="0" marR="0" indent="0" algn="just">
                        <a:spcBef>
                          <a:spcPts val="0"/>
                        </a:spcBef>
                        <a:spcAft>
                          <a:spcPts val="600"/>
                        </a:spcAft>
                      </a:pPr>
                      <a:r>
                        <a:rPr lang="en-US" sz="1400" b="1" dirty="0"/>
                        <a:t>Outdoor Range (line-of-sight)</a:t>
                      </a:r>
                      <a:endParaRPr lang="en-US" sz="1400" b="1" i="1" dirty="0">
                        <a:latin typeface="Calibri"/>
                        <a:ea typeface="Times New Roman"/>
                        <a:cs typeface="Times New Roman"/>
                      </a:endParaRPr>
                    </a:p>
                  </a:txBody>
                  <a:tcPr marL="68580" marR="68580" marT="0" marB="0"/>
                </a:tc>
                <a:tc>
                  <a:txBody>
                    <a:bodyPr/>
                    <a:lstStyle/>
                    <a:p>
                      <a:pPr marL="0" marR="0" indent="0" algn="just">
                        <a:spcBef>
                          <a:spcPts val="0"/>
                        </a:spcBef>
                        <a:spcAft>
                          <a:spcPts val="600"/>
                        </a:spcAft>
                      </a:pPr>
                      <a:r>
                        <a:rPr lang="en-US" sz="1400"/>
                        <a:t>300 feet (100 meters)</a:t>
                      </a:r>
                      <a:endParaRPr lang="en-US" sz="1400" b="1" i="1">
                        <a:latin typeface="Calibri"/>
                        <a:ea typeface="Times New Roman"/>
                        <a:cs typeface="Times New Roman"/>
                      </a:endParaRPr>
                    </a:p>
                  </a:txBody>
                  <a:tcPr marL="68580" marR="68580" marT="0" marB="0"/>
                </a:tc>
              </a:tr>
              <a:tr h="204893">
                <a:tc>
                  <a:txBody>
                    <a:bodyPr/>
                    <a:lstStyle/>
                    <a:p>
                      <a:pPr marL="0" marR="0" indent="0" algn="just">
                        <a:spcBef>
                          <a:spcPts val="0"/>
                        </a:spcBef>
                        <a:spcAft>
                          <a:spcPts val="600"/>
                        </a:spcAft>
                      </a:pPr>
                      <a:r>
                        <a:rPr lang="en-US" sz="1400" b="1" dirty="0"/>
                        <a:t>Transmit Power</a:t>
                      </a:r>
                      <a:endParaRPr lang="en-US" sz="1400" b="1" i="1" dirty="0">
                        <a:latin typeface="Calibri"/>
                        <a:ea typeface="Times New Roman"/>
                        <a:cs typeface="Times New Roman"/>
                      </a:endParaRPr>
                    </a:p>
                  </a:txBody>
                  <a:tcPr marL="68580" marR="68580" marT="0" marB="0"/>
                </a:tc>
                <a:tc>
                  <a:txBody>
                    <a:bodyPr/>
                    <a:lstStyle/>
                    <a:p>
                      <a:pPr marL="0" marR="0" indent="0" algn="just">
                        <a:spcBef>
                          <a:spcPts val="0"/>
                        </a:spcBef>
                        <a:spcAft>
                          <a:spcPts val="600"/>
                        </a:spcAft>
                      </a:pPr>
                      <a:r>
                        <a:rPr lang="en-US" sz="1400" dirty="0"/>
                        <a:t>1 </a:t>
                      </a:r>
                      <a:r>
                        <a:rPr lang="en-US" sz="1400" dirty="0" err="1"/>
                        <a:t>mW</a:t>
                      </a:r>
                      <a:r>
                        <a:rPr lang="en-US" sz="1400" dirty="0"/>
                        <a:t> </a:t>
                      </a:r>
                      <a:endParaRPr lang="en-US" sz="1400" b="1" i="1" dirty="0">
                        <a:latin typeface="Calibri"/>
                        <a:ea typeface="Times New Roman"/>
                        <a:cs typeface="Times New Roman"/>
                      </a:endParaRPr>
                    </a:p>
                  </a:txBody>
                  <a:tcPr marL="68580" marR="68580" marT="0" marB="0"/>
                </a:tc>
              </a:tr>
            </a:tbl>
          </a:graphicData>
        </a:graphic>
      </p:graphicFrame>
      <p:pic>
        <p:nvPicPr>
          <p:cNvPr id="4098" name="Picture 2" descr="http://www.arduino.cc/playground/uploads/Shields/XBeeBoard02.jpg"/>
          <p:cNvPicPr>
            <a:picLocks noChangeAspect="1" noChangeArrowheads="1"/>
          </p:cNvPicPr>
          <p:nvPr/>
        </p:nvPicPr>
        <p:blipFill>
          <a:blip r:embed="rId3" cstate="print"/>
          <a:srcRect/>
          <a:stretch>
            <a:fillRect/>
          </a:stretch>
        </p:blipFill>
        <p:spPr bwMode="auto">
          <a:xfrm>
            <a:off x="5715000" y="1600200"/>
            <a:ext cx="2010943" cy="1524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Communications</a:t>
            </a:r>
            <a:endParaRPr lang="en-US" dirty="0"/>
          </a:p>
        </p:txBody>
      </p:sp>
      <p:sp>
        <p:nvSpPr>
          <p:cNvPr id="4" name="Rectangle 3"/>
          <p:cNvSpPr/>
          <p:nvPr/>
        </p:nvSpPr>
        <p:spPr>
          <a:xfrm>
            <a:off x="762000" y="1981200"/>
            <a:ext cx="22098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Arduino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2209800" y="2209800"/>
            <a:ext cx="17526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XBee Shield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6096000" y="1981200"/>
            <a:ext cx="22098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PC</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ounded Rectangle 7"/>
          <p:cNvSpPr/>
          <p:nvPr/>
        </p:nvSpPr>
        <p:spPr>
          <a:xfrm>
            <a:off x="5105400" y="2209800"/>
            <a:ext cx="17526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XBee USB Explorer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0" name="Straight Connector 9"/>
          <p:cNvCxnSpPr>
            <a:stCxn id="5" idx="3"/>
            <a:endCxn id="8" idx="1"/>
          </p:cNvCxnSpPr>
          <p:nvPr/>
        </p:nvCxnSpPr>
        <p:spPr>
          <a:xfrm>
            <a:off x="3962400" y="2667000"/>
            <a:ext cx="1143000" cy="0"/>
          </a:xfrm>
          <a:prstGeom prst="line">
            <a:avLst/>
          </a:prstGeom>
          <a:ln w="76200">
            <a:prstDash val="sysDot"/>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657600" y="1752600"/>
            <a:ext cx="1613711" cy="369332"/>
          </a:xfrm>
          <a:prstGeom prst="rect">
            <a:avLst/>
          </a:prstGeom>
          <a:noFill/>
        </p:spPr>
        <p:txBody>
          <a:bodyPr wrap="none" rtlCol="0">
            <a:spAutoFit/>
          </a:bodyPr>
          <a:lstStyle/>
          <a:p>
            <a:r>
              <a:rPr lang="en-US" dirty="0" smtClean="0"/>
              <a:t>Wireless Serial </a:t>
            </a:r>
            <a:endParaRPr lang="en-US" dirty="0"/>
          </a:p>
        </p:txBody>
      </p:sp>
      <p:sp>
        <p:nvSpPr>
          <p:cNvPr id="13" name="Rectangle 12"/>
          <p:cNvSpPr/>
          <p:nvPr/>
        </p:nvSpPr>
        <p:spPr>
          <a:xfrm>
            <a:off x="457200" y="4648200"/>
            <a:ext cx="8153400" cy="1754326"/>
          </a:xfrm>
          <a:prstGeom prst="rect">
            <a:avLst/>
          </a:prstGeom>
        </p:spPr>
        <p:txBody>
          <a:bodyPr wrap="square">
            <a:spAutoFit/>
          </a:bodyPr>
          <a:lstStyle/>
          <a:p>
            <a:pPr marL="342900" lvl="0" indent="-342900">
              <a:buFont typeface="+mj-lt"/>
              <a:buAutoNum type="arabicPeriod"/>
            </a:pPr>
            <a:r>
              <a:rPr lang="en-US" dirty="0" smtClean="0"/>
              <a:t>Initialize serial connection on the Arduino using serial libraries</a:t>
            </a:r>
          </a:p>
          <a:p>
            <a:pPr marL="342900" lvl="0" indent="-342900">
              <a:buFont typeface="+mj-lt"/>
              <a:buAutoNum type="arabicPeriod"/>
            </a:pPr>
            <a:r>
              <a:rPr lang="en-US" dirty="0" smtClean="0"/>
              <a:t>Accumulated values from </a:t>
            </a:r>
            <a:r>
              <a:rPr lang="en-US" dirty="0" err="1" smtClean="0"/>
              <a:t>calsBurned</a:t>
            </a:r>
            <a:r>
              <a:rPr lang="en-US" dirty="0" smtClean="0"/>
              <a:t> and </a:t>
            </a:r>
            <a:r>
              <a:rPr lang="en-US" dirty="0" err="1" smtClean="0"/>
              <a:t>sessionTime</a:t>
            </a:r>
            <a:r>
              <a:rPr lang="en-US" dirty="0" smtClean="0"/>
              <a:t> are padded with zeros</a:t>
            </a:r>
          </a:p>
          <a:p>
            <a:pPr marL="342900" lvl="0" indent="-342900">
              <a:buFont typeface="+mj-lt"/>
              <a:buAutoNum type="arabicPeriod"/>
            </a:pPr>
            <a:r>
              <a:rPr lang="en-US" dirty="0" smtClean="0"/>
              <a:t>Resulting values are formatted into a single string packet. The resulting string is now ready for transmitting. </a:t>
            </a:r>
          </a:p>
          <a:p>
            <a:pPr marL="342900" lvl="0" indent="-342900">
              <a:buFont typeface="+mj-lt"/>
              <a:buAutoNum type="arabicPeriod"/>
            </a:pPr>
            <a:r>
              <a:rPr lang="en-US" dirty="0" smtClean="0"/>
              <a:t>The string is then sent over serial using the serial print functions.</a:t>
            </a:r>
          </a:p>
          <a:p>
            <a:pPr marL="342900" lvl="0" indent="-342900">
              <a:buFont typeface="+mj-lt"/>
              <a:buAutoNum type="arabicPeriod"/>
            </a:pPr>
            <a:r>
              <a:rPr lang="en-US" dirty="0" smtClean="0"/>
              <a:t>System goes idle and waits for next session to begin. </a:t>
            </a:r>
            <a:endParaRPr lang="en-US" dirty="0"/>
          </a:p>
        </p:txBody>
      </p:sp>
      <p:graphicFrame>
        <p:nvGraphicFramePr>
          <p:cNvPr id="14" name="Table 13"/>
          <p:cNvGraphicFramePr>
            <a:graphicFrameLocks noGrp="1"/>
          </p:cNvGraphicFramePr>
          <p:nvPr/>
        </p:nvGraphicFramePr>
        <p:xfrm>
          <a:off x="3124200" y="3276600"/>
          <a:ext cx="2819400" cy="1007521"/>
        </p:xfrm>
        <a:graphic>
          <a:graphicData uri="http://schemas.openxmlformats.org/drawingml/2006/table">
            <a:tbl>
              <a:tblPr firstRow="1" bandRow="1">
                <a:tableStyleId>{D113A9D2-9D6B-4929-AA2D-F23B5EE8CBE7}</a:tableStyleId>
              </a:tblPr>
              <a:tblGrid>
                <a:gridCol w="1409700"/>
                <a:gridCol w="1409700"/>
              </a:tblGrid>
              <a:tr h="265860">
                <a:tc gridSpan="2">
                  <a:txBody>
                    <a:bodyPr/>
                    <a:lstStyle/>
                    <a:p>
                      <a:pPr algn="ctr"/>
                      <a:r>
                        <a:rPr lang="en-US" sz="1200" b="1" dirty="0" smtClean="0"/>
                        <a:t>Packet </a:t>
                      </a:r>
                      <a:endParaRPr lang="en-US" sz="1200" b="1" dirty="0"/>
                    </a:p>
                  </a:txBody>
                  <a:tcPr/>
                </a:tc>
                <a:tc hMerge="1">
                  <a:txBody>
                    <a:bodyPr/>
                    <a:lstStyle/>
                    <a:p>
                      <a:endParaRPr lang="en-US" dirty="0"/>
                    </a:p>
                  </a:txBody>
                  <a:tcPr/>
                </a:tc>
              </a:tr>
              <a:tr h="458881">
                <a:tc>
                  <a:txBody>
                    <a:bodyPr/>
                    <a:lstStyle/>
                    <a:p>
                      <a:r>
                        <a:rPr lang="en-US" sz="1200" b="1" dirty="0" smtClean="0"/>
                        <a:t>Total Session Calories</a:t>
                      </a:r>
                      <a:endParaRPr lang="en-US" sz="1200" b="1" dirty="0"/>
                    </a:p>
                  </a:txBody>
                  <a:tcPr/>
                </a:tc>
                <a:tc>
                  <a:txBody>
                    <a:bodyPr/>
                    <a:lstStyle/>
                    <a:p>
                      <a:r>
                        <a:rPr lang="en-US" sz="1200" b="1" dirty="0" smtClean="0"/>
                        <a:t>Total</a:t>
                      </a:r>
                      <a:r>
                        <a:rPr lang="en-US" sz="1200" b="1" baseline="0" dirty="0" smtClean="0"/>
                        <a:t> Session </a:t>
                      </a:r>
                    </a:p>
                    <a:p>
                      <a:r>
                        <a:rPr lang="en-US" sz="1200" b="1" baseline="0" dirty="0" smtClean="0"/>
                        <a:t>Time</a:t>
                      </a:r>
                      <a:endParaRPr lang="en-US" sz="1200" b="1" dirty="0"/>
                    </a:p>
                  </a:txBody>
                  <a:tcPr/>
                </a:tc>
              </a:tr>
              <a:tr h="265860">
                <a:tc>
                  <a:txBody>
                    <a:bodyPr/>
                    <a:lstStyle/>
                    <a:p>
                      <a:r>
                        <a:rPr lang="en-US" sz="1200" b="1" dirty="0" smtClean="0"/>
                        <a:t>XXXX</a:t>
                      </a:r>
                      <a:endParaRPr lang="en-US" sz="1200" b="1" dirty="0"/>
                    </a:p>
                  </a:txBody>
                  <a:tcPr/>
                </a:tc>
                <a:tc>
                  <a:txBody>
                    <a:bodyPr/>
                    <a:lstStyle/>
                    <a:p>
                      <a:r>
                        <a:rPr lang="en-US" sz="1200" b="1" dirty="0" smtClean="0"/>
                        <a:t>YYYY</a:t>
                      </a:r>
                      <a:endParaRPr lang="en-US" sz="1200" b="1" dirty="0"/>
                    </a:p>
                  </a:txBody>
                  <a:tcPr/>
                </a:tc>
              </a:tr>
            </a:tbl>
          </a:graphicData>
        </a:graphic>
      </p:graphicFrame>
      <p:sp>
        <p:nvSpPr>
          <p:cNvPr id="12" name="Left Brace 11"/>
          <p:cNvSpPr/>
          <p:nvPr/>
        </p:nvSpPr>
        <p:spPr>
          <a:xfrm rot="16200000">
            <a:off x="4381500" y="2628900"/>
            <a:ext cx="304800" cy="9906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a:xfrm>
            <a:off x="457200" y="1775191"/>
            <a:ext cx="8229600" cy="2796809"/>
          </a:xfrm>
        </p:spPr>
        <p:txBody>
          <a:bodyPr>
            <a:normAutofit fontScale="92500" lnSpcReduction="10000"/>
          </a:bodyPr>
          <a:lstStyle/>
          <a:p>
            <a:r>
              <a:rPr lang="en-US" dirty="0" smtClean="0"/>
              <a:t>Goals:</a:t>
            </a:r>
          </a:p>
          <a:p>
            <a:pPr lvl="1"/>
            <a:r>
              <a:rPr lang="en-US" dirty="0" smtClean="0"/>
              <a:t>Provide the user with a GUI based application to see a list of all sessions over a period of time</a:t>
            </a:r>
          </a:p>
          <a:p>
            <a:pPr lvl="1"/>
            <a:r>
              <a:rPr lang="en-US" dirty="0" smtClean="0"/>
              <a:t>Be physically </a:t>
            </a:r>
            <a:r>
              <a:rPr lang="en-US" dirty="0" err="1" smtClean="0"/>
              <a:t>untethered</a:t>
            </a:r>
            <a:r>
              <a:rPr lang="en-US" dirty="0" smtClean="0"/>
              <a:t> to the main system</a:t>
            </a:r>
          </a:p>
          <a:p>
            <a:pPr lvl="1"/>
            <a:r>
              <a:rPr lang="en-US" dirty="0" smtClean="0"/>
              <a:t>Single user</a:t>
            </a:r>
          </a:p>
          <a:p>
            <a:pPr lvl="1"/>
            <a:r>
              <a:rPr lang="en-US" dirty="0" smtClean="0"/>
              <a:t>Look nice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7400" y="4648200"/>
            <a:ext cx="1752600" cy="1759610"/>
          </a:xfrm>
          <a:prstGeom prst="rect">
            <a:avLst/>
          </a:prstGeom>
          <a:noFill/>
          <a:ln w="9525">
            <a:noFill/>
            <a:miter lim="800000"/>
            <a:headEnd/>
            <a:tailEnd/>
          </a:ln>
          <a:effectLst/>
        </p:spPr>
      </p:pic>
      <p:sp>
        <p:nvSpPr>
          <p:cNvPr id="5" name="Oval 4"/>
          <p:cNvSpPr/>
          <p:nvPr/>
        </p:nvSpPr>
        <p:spPr>
          <a:xfrm>
            <a:off x="4267200" y="4343400"/>
            <a:ext cx="30480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Session List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Oval 5"/>
          <p:cNvSpPr/>
          <p:nvPr/>
        </p:nvSpPr>
        <p:spPr>
          <a:xfrm>
            <a:off x="4267200" y="5410200"/>
            <a:ext cx="30480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Graph/Chart of sessions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Arrow Connector 7"/>
          <p:cNvCxnSpPr/>
          <p:nvPr/>
        </p:nvCxnSpPr>
        <p:spPr>
          <a:xfrm flipV="1">
            <a:off x="3352800" y="4648200"/>
            <a:ext cx="914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2"/>
          </p:cNvCxnSpPr>
          <p:nvPr/>
        </p:nvCxnSpPr>
        <p:spPr>
          <a:xfrm>
            <a:off x="3429000" y="5410200"/>
            <a:ext cx="838200"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Platforms</a:t>
            </a:r>
            <a:endParaRPr lang="en-US" dirty="0"/>
          </a:p>
        </p:txBody>
      </p:sp>
      <p:sp>
        <p:nvSpPr>
          <p:cNvPr id="3" name="Content Placeholder 2"/>
          <p:cNvSpPr>
            <a:spLocks noGrp="1"/>
          </p:cNvSpPr>
          <p:nvPr>
            <p:ph idx="1"/>
          </p:nvPr>
        </p:nvSpPr>
        <p:spPr>
          <a:xfrm>
            <a:off x="457200" y="1775191"/>
            <a:ext cx="7848600" cy="3330209"/>
          </a:xfrm>
        </p:spPr>
        <p:txBody>
          <a:bodyPr>
            <a:normAutofit fontScale="55000" lnSpcReduction="20000"/>
          </a:bodyPr>
          <a:lstStyle/>
          <a:p>
            <a:r>
              <a:rPr lang="en-US" b="1" dirty="0" smtClean="0"/>
              <a:t>Windows Presentation Foundation (WPF) + C#</a:t>
            </a:r>
          </a:p>
          <a:p>
            <a:pPr lvl="1"/>
            <a:r>
              <a:rPr lang="en-US" dirty="0" smtClean="0"/>
              <a:t>Separates design (XAML)from functionality(C#,.NET)</a:t>
            </a:r>
          </a:p>
          <a:p>
            <a:pPr lvl="1"/>
            <a:r>
              <a:rPr lang="en-US" dirty="0" smtClean="0"/>
              <a:t>Graphical Services: Many built in controls for buttons, list boxes, graphs/charts. Gradients, 3D, Animations</a:t>
            </a:r>
          </a:p>
          <a:p>
            <a:pPr lvl="1"/>
            <a:r>
              <a:rPr lang="en-US" dirty="0" smtClean="0"/>
              <a:t>Data Binding: Important in able to update the GUI elements with data stores in the application dynamically and instantaneously.</a:t>
            </a:r>
          </a:p>
          <a:p>
            <a:pPr lvl="1"/>
            <a:r>
              <a:rPr lang="en-US" dirty="0" smtClean="0"/>
              <a:t>Templates: Grants the ability to apply overall templates and inheritances, giving the GUI a uniformed looked that can be updated dynamically. </a:t>
            </a:r>
          </a:p>
          <a:p>
            <a:pPr lvl="1"/>
            <a:r>
              <a:rPr lang="en-US" dirty="0" smtClean="0"/>
              <a:t>Layout: Provides layout controls for implementing organized layouts, allowing programmers to embed layouts within layouts.</a:t>
            </a:r>
          </a:p>
          <a:p>
            <a:pPr lvl="1"/>
            <a:endParaRPr lang="en-US" dirty="0" smtClean="0"/>
          </a:p>
          <a:p>
            <a:r>
              <a:rPr lang="en-US" b="1" dirty="0" smtClean="0"/>
              <a:t>XML files as database</a:t>
            </a:r>
          </a:p>
          <a:p>
            <a:pPr lvl="1"/>
            <a:r>
              <a:rPr lang="en-US" dirty="0" smtClean="0"/>
              <a:t>Doesn’t require a SQL based server</a:t>
            </a:r>
          </a:p>
          <a:p>
            <a:pPr lvl="1"/>
            <a:r>
              <a:rPr lang="en-US" dirty="0" smtClean="0"/>
              <a:t>Numerous libraries available for XML manipulation</a:t>
            </a:r>
          </a:p>
          <a:p>
            <a:pPr lvl="1">
              <a:buNone/>
            </a:pPr>
            <a:endParaRPr lang="en-US" dirty="0"/>
          </a:p>
        </p:txBody>
      </p:sp>
      <p:sp>
        <p:nvSpPr>
          <p:cNvPr id="6" name="Oval 5"/>
          <p:cNvSpPr/>
          <p:nvPr/>
        </p:nvSpPr>
        <p:spPr>
          <a:xfrm>
            <a:off x="1524000" y="5410200"/>
            <a:ext cx="1837267"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WPF</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Can 7"/>
          <p:cNvSpPr/>
          <p:nvPr/>
        </p:nvSpPr>
        <p:spPr>
          <a:xfrm>
            <a:off x="3962400" y="5257800"/>
            <a:ext cx="1165860" cy="13716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XML</a:t>
            </a:r>
          </a:p>
        </p:txBody>
      </p:sp>
      <p:pic>
        <p:nvPicPr>
          <p:cNvPr id="9" name="Picture 2"/>
          <p:cNvPicPr>
            <a:picLocks noChangeAspect="1" noChangeArrowheads="1"/>
          </p:cNvPicPr>
          <p:nvPr/>
        </p:nvPicPr>
        <p:blipFill>
          <a:blip r:embed="rId2" cstate="print"/>
          <a:srcRect/>
          <a:stretch>
            <a:fillRect/>
          </a:stretch>
        </p:blipFill>
        <p:spPr bwMode="auto">
          <a:xfrm>
            <a:off x="152400" y="5334000"/>
            <a:ext cx="1143000" cy="1147572"/>
          </a:xfrm>
          <a:prstGeom prst="rect">
            <a:avLst/>
          </a:prstGeom>
          <a:noFill/>
          <a:ln w="9525">
            <a:noFill/>
            <a:miter lim="800000"/>
            <a:headEnd/>
            <a:tailEnd/>
          </a:ln>
          <a:effectLst/>
        </p:spPr>
      </p:pic>
      <p:sp>
        <p:nvSpPr>
          <p:cNvPr id="10" name="Right Arrow 9"/>
          <p:cNvSpPr/>
          <p:nvPr/>
        </p:nvSpPr>
        <p:spPr>
          <a:xfrm>
            <a:off x="990600" y="5715000"/>
            <a:ext cx="769189"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ight Arrow 10"/>
          <p:cNvSpPr/>
          <p:nvPr/>
        </p:nvSpPr>
        <p:spPr>
          <a:xfrm>
            <a:off x="3276600" y="5486400"/>
            <a:ext cx="769189"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ight Arrow 11"/>
          <p:cNvSpPr/>
          <p:nvPr/>
        </p:nvSpPr>
        <p:spPr>
          <a:xfrm rot="10800000">
            <a:off x="3276600" y="5943600"/>
            <a:ext cx="769189"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7" name="Picture 6"/>
          <p:cNvPicPr>
            <a:picLocks noChangeAspect="1" noChangeArrowheads="1"/>
          </p:cNvPicPr>
          <p:nvPr/>
        </p:nvPicPr>
        <p:blipFill>
          <a:blip r:embed="rId3" cstate="print"/>
          <a:srcRect/>
          <a:stretch>
            <a:fillRect/>
          </a:stretch>
        </p:blipFill>
        <p:spPr bwMode="auto">
          <a:xfrm>
            <a:off x="6019800" y="4267200"/>
            <a:ext cx="2819400" cy="2091813"/>
          </a:xfrm>
          <a:prstGeom prst="rect">
            <a:avLst/>
          </a:prstGeom>
          <a:noFill/>
          <a:ln w="9525">
            <a:noFill/>
            <a:miter lim="800000"/>
            <a:headEnd/>
            <a:tailEnd/>
          </a:ln>
          <a:effectLst/>
        </p:spPr>
      </p:pic>
      <p:sp>
        <p:nvSpPr>
          <p:cNvPr id="18" name="Left Brace 17"/>
          <p:cNvSpPr/>
          <p:nvPr/>
        </p:nvSpPr>
        <p:spPr>
          <a:xfrm>
            <a:off x="5257800" y="4267200"/>
            <a:ext cx="762000" cy="1981200"/>
          </a:xfrm>
          <a:prstGeom prst="leftBrace">
            <a:avLst>
              <a:gd name="adj1" fmla="val 8333"/>
              <a:gd name="adj2" fmla="val 8557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XAML </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1000" y="2438400"/>
            <a:ext cx="3210234" cy="3200400"/>
          </a:xfrm>
          <a:prstGeom prst="rect">
            <a:avLst/>
          </a:prstGeom>
          <a:noFill/>
          <a:ln w="9525">
            <a:noFill/>
            <a:miter lim="800000"/>
            <a:headEnd/>
            <a:tailEnd/>
          </a:ln>
          <a:effectLst/>
        </p:spPr>
      </p:pic>
      <p:pic>
        <p:nvPicPr>
          <p:cNvPr id="5" name="Content Placeholder 4"/>
          <p:cNvPicPr>
            <a:picLocks noGrp="1"/>
          </p:cNvPicPr>
          <p:nvPr>
            <p:ph idx="1"/>
          </p:nvPr>
        </p:nvPicPr>
        <p:blipFill>
          <a:blip r:embed="rId3" cstate="print"/>
          <a:srcRect/>
          <a:stretch>
            <a:fillRect/>
          </a:stretch>
        </p:blipFill>
        <p:spPr bwMode="auto">
          <a:xfrm>
            <a:off x="4038600" y="2209800"/>
            <a:ext cx="4745567" cy="35591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a:t>
            </a:r>
            <a:endParaRPr lang="en-US" dirty="0"/>
          </a:p>
        </p:txBody>
      </p:sp>
      <p:pic>
        <p:nvPicPr>
          <p:cNvPr id="4" name="Content Placeholder 3"/>
          <p:cNvPicPr>
            <a:picLocks noGrp="1"/>
          </p:cNvPicPr>
          <p:nvPr>
            <p:ph idx="1"/>
          </p:nvPr>
        </p:nvPicPr>
        <p:blipFill>
          <a:blip r:embed="rId3" cstate="print"/>
          <a:srcRect l="6168" t="4067" r="9252" b="17625"/>
          <a:stretch>
            <a:fillRect/>
          </a:stretch>
        </p:blipFill>
        <p:spPr bwMode="auto">
          <a:xfrm>
            <a:off x="609600" y="1524000"/>
            <a:ext cx="7866834" cy="5334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ine Callout 1 (Accent Bar) 4"/>
          <p:cNvSpPr/>
          <p:nvPr/>
        </p:nvSpPr>
        <p:spPr>
          <a:xfrm>
            <a:off x="4724400" y="1752600"/>
            <a:ext cx="2438400" cy="609600"/>
          </a:xfrm>
          <a:prstGeom prst="accentCallout1">
            <a:avLst>
              <a:gd name="adj1" fmla="val 18750"/>
              <a:gd name="adj2" fmla="val -8333"/>
              <a:gd name="adj3" fmla="val 71079"/>
              <a:gd name="adj4" fmla="val -70029"/>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dirty="0" smtClean="0"/>
              <a:t>Initializes components</a:t>
            </a:r>
            <a:endParaRPr lang="en-US" dirty="0"/>
          </a:p>
        </p:txBody>
      </p:sp>
      <p:sp>
        <p:nvSpPr>
          <p:cNvPr id="6" name="Line Callout 1 (Accent Bar) 5"/>
          <p:cNvSpPr/>
          <p:nvPr/>
        </p:nvSpPr>
        <p:spPr>
          <a:xfrm>
            <a:off x="4267200" y="2590800"/>
            <a:ext cx="2438400" cy="609600"/>
          </a:xfrm>
          <a:prstGeom prst="accentCallout1">
            <a:avLst>
              <a:gd name="adj1" fmla="val 18750"/>
              <a:gd name="adj2" fmla="val -8333"/>
              <a:gd name="adj3" fmla="val 229413"/>
              <a:gd name="adj4" fmla="val -58571"/>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400" dirty="0" smtClean="0"/>
              <a:t>Class that communicates with hardware</a:t>
            </a:r>
            <a:endParaRPr lang="en-US" sz="1400" dirty="0"/>
          </a:p>
        </p:txBody>
      </p:sp>
      <p:sp>
        <p:nvSpPr>
          <p:cNvPr id="7" name="Line Callout 1 (Accent Bar) 6"/>
          <p:cNvSpPr/>
          <p:nvPr/>
        </p:nvSpPr>
        <p:spPr>
          <a:xfrm>
            <a:off x="4724400" y="3429000"/>
            <a:ext cx="2895600" cy="609600"/>
          </a:xfrm>
          <a:prstGeom prst="accentCallout1">
            <a:avLst>
              <a:gd name="adj1" fmla="val 18750"/>
              <a:gd name="adj2" fmla="val -8333"/>
              <a:gd name="adj3" fmla="val 177329"/>
              <a:gd name="adj4" fmla="val -20550"/>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400" dirty="0" smtClean="0"/>
              <a:t>Class to de-serialize XML database into instances of the Session class</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Systems</a:t>
            </a:r>
            <a:endParaRPr lang="en-US" dirty="0"/>
          </a:p>
        </p:txBody>
      </p:sp>
      <p:graphicFrame>
        <p:nvGraphicFramePr>
          <p:cNvPr id="4" name="Content Placeholder 3"/>
          <p:cNvGraphicFramePr>
            <a:graphicFrameLocks noGrp="1"/>
          </p:cNvGraphicFramePr>
          <p:nvPr>
            <p:ph idx="1"/>
          </p:nvPr>
        </p:nvGraphicFramePr>
        <p:xfrm>
          <a:off x="-76200" y="2003425"/>
          <a:ext cx="8839200" cy="477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Diagram</a:t>
            </a:r>
            <a:endParaRPr lang="en-US" dirty="0"/>
          </a:p>
        </p:txBody>
      </p:sp>
      <p:pic>
        <p:nvPicPr>
          <p:cNvPr id="4" name="Picture 3" descr="C:\Users\qcvc\Downloads\CALBOX_Activity_Diagram.jpg"/>
          <p:cNvPicPr/>
          <p:nvPr/>
        </p:nvPicPr>
        <p:blipFill>
          <a:blip r:embed="rId2" cstate="print"/>
          <a:srcRect l="7218" t="6508" r="8421" b="14102"/>
          <a:stretch>
            <a:fillRect/>
          </a:stretch>
        </p:blipFill>
        <p:spPr bwMode="auto">
          <a:xfrm>
            <a:off x="1828800" y="1447800"/>
            <a:ext cx="5415817" cy="54102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amela\Documents\My Dropbox\Senior Design\SD2\calbox360logo_black^.jpg"/>
          <p:cNvPicPr>
            <a:picLocks noChangeAspect="1" noChangeArrowheads="1"/>
          </p:cNvPicPr>
          <p:nvPr/>
        </p:nvPicPr>
        <p:blipFill>
          <a:blip r:embed="rId2" cstate="print"/>
          <a:srcRect/>
          <a:stretch>
            <a:fillRect/>
          </a:stretch>
        </p:blipFill>
        <p:spPr bwMode="auto">
          <a:xfrm>
            <a:off x="-228600" y="457200"/>
            <a:ext cx="9144000" cy="456045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 Chart</a:t>
            </a:r>
            <a:endParaRPr lang="es-ES" dirty="0"/>
          </a:p>
        </p:txBody>
      </p:sp>
      <p:pic>
        <p:nvPicPr>
          <p:cNvPr id="6" name="Content Placeholder 5" descr="Milestones.PNG"/>
          <p:cNvPicPr>
            <a:picLocks noGrp="1" noChangeAspect="1"/>
          </p:cNvPicPr>
          <p:nvPr>
            <p:ph idx="1"/>
          </p:nvPr>
        </p:nvPicPr>
        <p:blipFill>
          <a:blip r:embed="rId2" cstate="print"/>
          <a:stretch>
            <a:fillRect/>
          </a:stretch>
        </p:blipFill>
        <p:spPr>
          <a:xfrm>
            <a:off x="457200" y="2596564"/>
            <a:ext cx="8229600" cy="2982496"/>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&amp; Financing</a:t>
            </a:r>
            <a:endParaRPr lang="es-ES" dirty="0"/>
          </a:p>
        </p:txBody>
      </p:sp>
      <p:graphicFrame>
        <p:nvGraphicFramePr>
          <p:cNvPr id="8" name="Content Placeholder 7"/>
          <p:cNvGraphicFramePr>
            <a:graphicFrameLocks noGrp="1"/>
          </p:cNvGraphicFramePr>
          <p:nvPr>
            <p:ph idx="1"/>
          </p:nvPr>
        </p:nvGraphicFramePr>
        <p:xfrm>
          <a:off x="838200" y="1809432"/>
          <a:ext cx="7543801" cy="4556760"/>
        </p:xfrm>
        <a:graphic>
          <a:graphicData uri="http://schemas.openxmlformats.org/drawingml/2006/table">
            <a:tbl>
              <a:tblPr/>
              <a:tblGrid>
                <a:gridCol w="4477970"/>
                <a:gridCol w="1690852"/>
                <a:gridCol w="1374979"/>
              </a:tblGrid>
              <a:tr h="349417">
                <a:tc>
                  <a:txBody>
                    <a:bodyPr/>
                    <a:lstStyle/>
                    <a:p>
                      <a:pPr marL="0" marR="0" algn="ctr">
                        <a:lnSpc>
                          <a:spcPct val="115000"/>
                        </a:lnSpc>
                        <a:spcBef>
                          <a:spcPts val="0"/>
                        </a:spcBef>
                        <a:spcAft>
                          <a:spcPts val="0"/>
                        </a:spcAft>
                      </a:pPr>
                      <a:r>
                        <a:rPr lang="en-US" sz="1700">
                          <a:latin typeface="Calibri"/>
                          <a:ea typeface="Calibri"/>
                          <a:cs typeface="Times New Roman"/>
                        </a:rPr>
                        <a:t>Component</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Total Cost</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Purchased</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Leeson M1120046 DC Generator</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$190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12 V 35 Ah Lead Acid Battery</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$100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Black &amp; Decker DC-AC Inverter</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$50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Arduino Duemilanove Microcontroller</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$30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Liquid Crystal Display</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$12</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No</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XBee Chips (2)</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$46</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XBee Shield Kits (2)</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$12</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XBee Explorer USB</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$25</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Yes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Circuit Board Printing (3)</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$100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No</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DC-DC Converter Components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$100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No</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Building Materials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$150</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r>
                        <a:rPr lang="en-US" sz="2000">
                          <a:latin typeface="Calibri"/>
                          <a:ea typeface="Times New Roman"/>
                          <a:cs typeface="Times New Roman"/>
                        </a:rPr>
                        <a:t>No</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417">
                <a:tc>
                  <a:txBody>
                    <a:bodyPr/>
                    <a:lstStyle/>
                    <a:p>
                      <a:pPr marL="0" marR="0">
                        <a:lnSpc>
                          <a:spcPct val="115000"/>
                        </a:lnSpc>
                        <a:spcBef>
                          <a:spcPts val="0"/>
                        </a:spcBef>
                        <a:spcAft>
                          <a:spcPts val="0"/>
                        </a:spcAft>
                      </a:pPr>
                      <a:r>
                        <a:rPr lang="en-US" sz="1700">
                          <a:latin typeface="Calibri"/>
                          <a:ea typeface="Calibri"/>
                          <a:cs typeface="Times New Roman"/>
                        </a:rPr>
                        <a:t>Total Expenses</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a:latin typeface="Calibri"/>
                          <a:ea typeface="Calibri"/>
                          <a:cs typeface="Times New Roman"/>
                        </a:rPr>
                        <a:t>$815</a:t>
                      </a:r>
                      <a:endParaRPr lang="es-ES" sz="1700">
                        <a:latin typeface="Calibri"/>
                        <a:ea typeface="Calibri"/>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750570" algn="l"/>
                        </a:tabLst>
                      </a:pPr>
                      <a:endParaRPr lang="en-US" sz="2000" dirty="0">
                        <a:latin typeface="Calibri"/>
                        <a:ea typeface="Times New Roman"/>
                        <a:cs typeface="Times New Roman"/>
                      </a:endParaRPr>
                    </a:p>
                  </a:txBody>
                  <a:tcPr marL="111484" marR="1114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Status</a:t>
            </a:r>
            <a:endParaRPr lang="en-US" dirty="0"/>
          </a:p>
        </p:txBody>
      </p:sp>
      <p:sp>
        <p:nvSpPr>
          <p:cNvPr id="3" name="Content Placeholder 2"/>
          <p:cNvSpPr>
            <a:spLocks noGrp="1"/>
          </p:cNvSpPr>
          <p:nvPr>
            <p:ph idx="1"/>
          </p:nvPr>
        </p:nvSpPr>
        <p:spPr/>
        <p:txBody>
          <a:bodyPr>
            <a:normAutofit/>
          </a:bodyPr>
          <a:lstStyle/>
          <a:p>
            <a:r>
              <a:rPr lang="en-US" dirty="0" smtClean="0"/>
              <a:t>Design</a:t>
            </a:r>
          </a:p>
          <a:p>
            <a:pPr lvl="1"/>
            <a:r>
              <a:rPr lang="en-US" dirty="0" smtClean="0"/>
              <a:t>95</a:t>
            </a:r>
            <a:r>
              <a:rPr lang="en-US" dirty="0" smtClean="0"/>
              <a:t>%</a:t>
            </a:r>
            <a:r>
              <a:rPr lang="en-US" dirty="0" smtClean="0"/>
              <a:t>	 - complete </a:t>
            </a:r>
            <a:r>
              <a:rPr lang="en-US" dirty="0" smtClean="0"/>
              <a:t>by February 2</a:t>
            </a:r>
            <a:endParaRPr lang="en-US" dirty="0" smtClean="0"/>
          </a:p>
          <a:p>
            <a:r>
              <a:rPr lang="en-US" dirty="0" smtClean="0"/>
              <a:t>Ordering</a:t>
            </a:r>
          </a:p>
          <a:p>
            <a:pPr lvl="1"/>
            <a:r>
              <a:rPr lang="en-US" dirty="0" smtClean="0"/>
              <a:t>70%</a:t>
            </a:r>
            <a:r>
              <a:rPr lang="en-US" dirty="0" smtClean="0"/>
              <a:t>	- complete </a:t>
            </a:r>
            <a:r>
              <a:rPr lang="en-US" dirty="0" smtClean="0"/>
              <a:t>by February 15</a:t>
            </a:r>
            <a:endParaRPr lang="en-US" dirty="0" smtClean="0"/>
          </a:p>
          <a:p>
            <a:r>
              <a:rPr lang="en-US" dirty="0" smtClean="0"/>
              <a:t>Build</a:t>
            </a:r>
          </a:p>
          <a:p>
            <a:pPr lvl="1"/>
            <a:r>
              <a:rPr lang="en-US" dirty="0" smtClean="0"/>
              <a:t>15%</a:t>
            </a:r>
            <a:r>
              <a:rPr lang="en-US" dirty="0" smtClean="0"/>
              <a:t>	- complete </a:t>
            </a:r>
            <a:r>
              <a:rPr lang="en-US" dirty="0" smtClean="0"/>
              <a:t>by March 20</a:t>
            </a:r>
            <a:endParaRPr lang="en-US" dirty="0" smtClean="0"/>
          </a:p>
          <a:p>
            <a:r>
              <a:rPr lang="en-US" dirty="0" smtClean="0"/>
              <a:t>Testing</a:t>
            </a:r>
          </a:p>
          <a:p>
            <a:pPr lvl="1"/>
            <a:r>
              <a:rPr lang="en-US" dirty="0" smtClean="0"/>
              <a:t>10% </a:t>
            </a:r>
            <a:r>
              <a:rPr lang="en-US" dirty="0" smtClean="0"/>
              <a:t>	- complete </a:t>
            </a:r>
            <a:r>
              <a:rPr lang="en-US" dirty="0" smtClean="0"/>
              <a:t>by April 5</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amela\Documents\My Dropbox\Senior Design\SD2\calbox360logo_black^.jpg"/>
          <p:cNvPicPr>
            <a:picLocks noChangeAspect="1" noChangeArrowheads="1"/>
          </p:cNvPicPr>
          <p:nvPr/>
        </p:nvPicPr>
        <p:blipFill>
          <a:blip r:embed="rId2" cstate="print"/>
          <a:srcRect/>
          <a:stretch>
            <a:fillRect/>
          </a:stretch>
        </p:blipFill>
        <p:spPr bwMode="auto">
          <a:xfrm>
            <a:off x="-228600" y="381000"/>
            <a:ext cx="9144000" cy="4560455"/>
          </a:xfrm>
          <a:prstGeom prst="rect">
            <a:avLst/>
          </a:prstGeom>
          <a:noFill/>
        </p:spPr>
      </p:pic>
      <p:sp>
        <p:nvSpPr>
          <p:cNvPr id="3" name="Title 1"/>
          <p:cNvSpPr txBox="1">
            <a:spLocks/>
          </p:cNvSpPr>
          <p:nvPr/>
        </p:nvSpPr>
        <p:spPr>
          <a:xfrm>
            <a:off x="457200" y="52578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Calibri" pitchFamily="34" charset="0"/>
              </a:rPr>
              <a:t>QUESTIONS?</a:t>
            </a:r>
            <a:endParaRPr kumimoji="0" lang="es-ES" sz="47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System</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blog.lib.umn.edu/salwa002/architecture/old%20bike.jpg"/>
          <p:cNvPicPr>
            <a:picLocks noChangeAspect="1" noChangeArrowheads="1"/>
          </p:cNvPicPr>
          <p:nvPr/>
        </p:nvPicPr>
        <p:blipFill>
          <a:blip r:embed="rId2" cstate="print"/>
          <a:srcRect/>
          <a:stretch>
            <a:fillRect/>
          </a:stretch>
        </p:blipFill>
        <p:spPr bwMode="auto">
          <a:xfrm>
            <a:off x="533400" y="2057399"/>
            <a:ext cx="2438400" cy="32563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ed Rectangle 4"/>
          <p:cNvSpPr/>
          <p:nvPr/>
        </p:nvSpPr>
        <p:spPr>
          <a:xfrm>
            <a:off x="3505200" y="5562599"/>
            <a:ext cx="1295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Generator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5257800" y="5562600"/>
            <a:ext cx="1295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DC/DC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30" name="Picture 6" descr="http://img.hisupplier.com/var/userImages/old/hangtian/hangtian$122216169.jpg"/>
          <p:cNvPicPr>
            <a:picLocks noChangeAspect="1" noChangeArrowheads="1"/>
          </p:cNvPicPr>
          <p:nvPr/>
        </p:nvPicPr>
        <p:blipFill>
          <a:blip r:embed="rId3" cstate="print"/>
          <a:srcRect/>
          <a:stretch>
            <a:fillRect/>
          </a:stretch>
        </p:blipFill>
        <p:spPr bwMode="auto">
          <a:xfrm>
            <a:off x="6858000" y="5181599"/>
            <a:ext cx="1676400" cy="1676401"/>
          </a:xfrm>
          <a:prstGeom prst="rect">
            <a:avLst/>
          </a:prstGeom>
          <a:noFill/>
        </p:spPr>
      </p:pic>
      <p:sp>
        <p:nvSpPr>
          <p:cNvPr id="10" name="Rounded Rectangle 9"/>
          <p:cNvSpPr/>
          <p:nvPr/>
        </p:nvSpPr>
        <p:spPr>
          <a:xfrm>
            <a:off x="4953000" y="4114800"/>
            <a:ext cx="12954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µC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ounded Rectangle 10"/>
          <p:cNvSpPr/>
          <p:nvPr/>
        </p:nvSpPr>
        <p:spPr>
          <a:xfrm>
            <a:off x="4953000" y="2971800"/>
            <a:ext cx="12954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3352800" y="4343400"/>
            <a:ext cx="1219200" cy="457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LCD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Oval 12"/>
          <p:cNvSpPr/>
          <p:nvPr/>
        </p:nvSpPr>
        <p:spPr>
          <a:xfrm>
            <a:off x="3352800" y="3200400"/>
            <a:ext cx="1219200" cy="457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ounded Rectangle 13"/>
          <p:cNvSpPr/>
          <p:nvPr/>
        </p:nvSpPr>
        <p:spPr>
          <a:xfrm>
            <a:off x="4953000" y="1828799"/>
            <a:ext cx="1295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DC/AC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Oval 14"/>
          <p:cNvSpPr/>
          <p:nvPr/>
        </p:nvSpPr>
        <p:spPr>
          <a:xfrm>
            <a:off x="3352800" y="2133599"/>
            <a:ext cx="1219200" cy="457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XBOX</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Bent Arrow 15"/>
          <p:cNvSpPr/>
          <p:nvPr/>
        </p:nvSpPr>
        <p:spPr>
          <a:xfrm flipV="1">
            <a:off x="1524000" y="5410200"/>
            <a:ext cx="1828800" cy="9906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Bent Arrow 16"/>
          <p:cNvSpPr/>
          <p:nvPr/>
        </p:nvSpPr>
        <p:spPr>
          <a:xfrm rot="10800000" flipV="1">
            <a:off x="6705600" y="1981200"/>
            <a:ext cx="1143000" cy="31242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Chevron 23"/>
          <p:cNvSpPr/>
          <p:nvPr/>
        </p:nvSpPr>
        <p:spPr>
          <a:xfrm rot="10800000">
            <a:off x="4495800" y="21336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Chevron 24"/>
          <p:cNvSpPr/>
          <p:nvPr/>
        </p:nvSpPr>
        <p:spPr>
          <a:xfrm rot="10800000">
            <a:off x="2895600" y="21336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Chevron 27"/>
          <p:cNvSpPr/>
          <p:nvPr/>
        </p:nvSpPr>
        <p:spPr>
          <a:xfrm rot="10800000">
            <a:off x="4495800" y="3200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Chevron 28"/>
          <p:cNvSpPr/>
          <p:nvPr/>
        </p:nvSpPr>
        <p:spPr>
          <a:xfrm rot="10800000">
            <a:off x="2895600" y="3200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Chevron 29"/>
          <p:cNvSpPr/>
          <p:nvPr/>
        </p:nvSpPr>
        <p:spPr>
          <a:xfrm rot="10800000">
            <a:off x="4495800" y="4343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Chevron 30"/>
          <p:cNvSpPr/>
          <p:nvPr/>
        </p:nvSpPr>
        <p:spPr>
          <a:xfrm rot="10800000">
            <a:off x="2895600" y="4343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Chevron 31"/>
          <p:cNvSpPr/>
          <p:nvPr/>
        </p:nvSpPr>
        <p:spPr>
          <a:xfrm>
            <a:off x="6477000" y="57912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Chevron 32"/>
          <p:cNvSpPr/>
          <p:nvPr/>
        </p:nvSpPr>
        <p:spPr>
          <a:xfrm>
            <a:off x="4724400" y="57912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pic>
        <p:nvPicPr>
          <p:cNvPr id="4" name="Picture 3" descr="Block Diagram.png"/>
          <p:cNvPicPr/>
          <p:nvPr/>
        </p:nvPicPr>
        <p:blipFill>
          <a:blip r:embed="rId2" cstate="print"/>
          <a:stretch>
            <a:fillRect/>
          </a:stretch>
        </p:blipFill>
        <p:spPr>
          <a:xfrm>
            <a:off x="2438400" y="1600200"/>
            <a:ext cx="4182231" cy="51054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Artist’s rendering</a:t>
            </a:r>
            <a:endParaRPr lang="en-US" dirty="0"/>
          </a:p>
        </p:txBody>
      </p:sp>
      <p:sp>
        <p:nvSpPr>
          <p:cNvPr id="3" name="Content Placeholder 2"/>
          <p:cNvSpPr>
            <a:spLocks noGrp="1"/>
          </p:cNvSpPr>
          <p:nvPr>
            <p:ph idx="1"/>
          </p:nvPr>
        </p:nvSpPr>
        <p:spPr>
          <a:xfrm>
            <a:off x="457200" y="4572000"/>
            <a:ext cx="8001000" cy="1828800"/>
          </a:xfrm>
        </p:spPr>
        <p:txBody>
          <a:bodyPr numCol="2">
            <a:normAutofit fontScale="92500" lnSpcReduction="10000"/>
          </a:bodyPr>
          <a:lstStyle/>
          <a:p>
            <a:r>
              <a:rPr lang="en-US" dirty="0" smtClean="0"/>
              <a:t>Convenient design</a:t>
            </a:r>
          </a:p>
          <a:p>
            <a:r>
              <a:rPr lang="en-US" dirty="0" smtClean="0"/>
              <a:t>Active display screen</a:t>
            </a:r>
          </a:p>
          <a:p>
            <a:r>
              <a:rPr lang="en-US" dirty="0" smtClean="0"/>
              <a:t>Wireless data recording</a:t>
            </a:r>
          </a:p>
          <a:p>
            <a:r>
              <a:rPr lang="en-US" dirty="0" smtClean="0"/>
              <a:t>Locked design</a:t>
            </a:r>
          </a:p>
          <a:p>
            <a:r>
              <a:rPr lang="en-US" dirty="0" smtClean="0"/>
              <a:t>Comfort seat</a:t>
            </a:r>
          </a:p>
          <a:p>
            <a:r>
              <a:rPr lang="en-US" dirty="0" smtClean="0"/>
              <a:t>Safety considerations </a:t>
            </a:r>
          </a:p>
          <a:p>
            <a:pPr>
              <a:buNone/>
            </a:pPr>
            <a:endParaRPr lang="en-US" dirty="0"/>
          </a:p>
        </p:txBody>
      </p:sp>
      <p:pic>
        <p:nvPicPr>
          <p:cNvPr id="4" name="Picture 3" descr="C:\Users\topher\Documents\My Dropbox\Senior Design\Common\calboxfloormodel.png"/>
          <p:cNvPicPr/>
          <p:nvPr/>
        </p:nvPicPr>
        <p:blipFill>
          <a:blip r:embed="rId2" cstate="print"/>
          <a:srcRect/>
          <a:stretch>
            <a:fillRect/>
          </a:stretch>
        </p:blipFill>
        <p:spPr bwMode="auto">
          <a:xfrm>
            <a:off x="1905000" y="1676400"/>
            <a:ext cx="5478954"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146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solidFill>
                  <a:schemeClr val="accent1">
                    <a:satMod val="150000"/>
                  </a:schemeClr>
                </a:solidFill>
                <a:latin typeface="+mj-lt"/>
                <a:ea typeface="+mj-ea"/>
                <a:cs typeface="+mj-cs"/>
              </a:rPr>
              <a:t>EXCERCISE</a:t>
            </a:r>
            <a:endParaRPr kumimoji="0" lang="en-US" sz="8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2652</TotalTime>
  <Words>3733</Words>
  <Application>Microsoft Office PowerPoint</Application>
  <PresentationFormat>On-screen Show (4:3)</PresentationFormat>
  <Paragraphs>797</Paragraphs>
  <Slides>55</Slides>
  <Notes>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Module</vt:lpstr>
      <vt:lpstr>Slide 1</vt:lpstr>
      <vt:lpstr>Conception</vt:lpstr>
      <vt:lpstr>What is a                              ? </vt:lpstr>
      <vt:lpstr>Metrics of Achievement</vt:lpstr>
      <vt:lpstr>The Three Systems</vt:lpstr>
      <vt:lpstr>The System</vt:lpstr>
      <vt:lpstr>The big picture</vt:lpstr>
      <vt:lpstr>Artist’s rendering</vt:lpstr>
      <vt:lpstr>Slide 9</vt:lpstr>
      <vt:lpstr>Generator</vt:lpstr>
      <vt:lpstr>Leeson M1120046</vt:lpstr>
      <vt:lpstr>DC-DC Converter</vt:lpstr>
      <vt:lpstr>Buck Operating Mode</vt:lpstr>
      <vt:lpstr>Boost Operating Mode</vt:lpstr>
      <vt:lpstr>Basic Buck-Boost Converter</vt:lpstr>
      <vt:lpstr>Non-Inverting Buck-Boost</vt:lpstr>
      <vt:lpstr>System Design</vt:lpstr>
      <vt:lpstr>Power Stage</vt:lpstr>
      <vt:lpstr>Compensator Design</vt:lpstr>
      <vt:lpstr>Compensator Components</vt:lpstr>
      <vt:lpstr>PID Compensator</vt:lpstr>
      <vt:lpstr>PWM Drivers</vt:lpstr>
      <vt:lpstr>Switching</vt:lpstr>
      <vt:lpstr>Switching</vt:lpstr>
      <vt:lpstr>Closed Loop - Buck</vt:lpstr>
      <vt:lpstr>Buck simulation</vt:lpstr>
      <vt:lpstr>Closed Loop - Boost</vt:lpstr>
      <vt:lpstr>Boost simulation</vt:lpstr>
      <vt:lpstr>LTC3780 Option</vt:lpstr>
      <vt:lpstr>LTC3780 Schematic</vt:lpstr>
      <vt:lpstr>LTC3780 simulation</vt:lpstr>
      <vt:lpstr>Slide 32</vt:lpstr>
      <vt:lpstr>Battery</vt:lpstr>
      <vt:lpstr>Universal Power Group UB12350</vt:lpstr>
      <vt:lpstr>DC-AC Inverter</vt:lpstr>
      <vt:lpstr>Slide 36</vt:lpstr>
      <vt:lpstr>Requirements</vt:lpstr>
      <vt:lpstr>Components</vt:lpstr>
      <vt:lpstr>Calorie Calculations</vt:lpstr>
      <vt:lpstr>Microcontroller Platform</vt:lpstr>
      <vt:lpstr>Microcontroller Design: Inputs</vt:lpstr>
      <vt:lpstr>Microcontroller Design: Inputs</vt:lpstr>
      <vt:lpstr>Microcontroller Design: Outputs</vt:lpstr>
      <vt:lpstr>Wireless Communications</vt:lpstr>
      <vt:lpstr>Wireless Communications</vt:lpstr>
      <vt:lpstr>Software</vt:lpstr>
      <vt:lpstr>Software Platforms</vt:lpstr>
      <vt:lpstr>Prototype XAML </vt:lpstr>
      <vt:lpstr>Classes</vt:lpstr>
      <vt:lpstr>Activity Diagram</vt:lpstr>
      <vt:lpstr>Slide 51</vt:lpstr>
      <vt:lpstr>Milestone Chart</vt:lpstr>
      <vt:lpstr>Budget &amp; Financing</vt:lpstr>
      <vt:lpstr>System Status</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Pamela</dc:creator>
  <cp:lastModifiedBy>Cody</cp:lastModifiedBy>
  <cp:revision>108</cp:revision>
  <dcterms:created xsi:type="dcterms:W3CDTF">2010-01-16T19:20:45Z</dcterms:created>
  <dcterms:modified xsi:type="dcterms:W3CDTF">2010-01-27T06:50:09Z</dcterms:modified>
</cp:coreProperties>
</file>