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6" r:id="rId2"/>
    <p:sldId id="259" r:id="rId3"/>
    <p:sldId id="260" r:id="rId4"/>
    <p:sldId id="261" r:id="rId5"/>
    <p:sldId id="258" r:id="rId6"/>
    <p:sldId id="300" r:id="rId7"/>
    <p:sldId id="262" r:id="rId8"/>
    <p:sldId id="264" r:id="rId9"/>
    <p:sldId id="257" r:id="rId10"/>
    <p:sldId id="272" r:id="rId11"/>
    <p:sldId id="332" r:id="rId12"/>
    <p:sldId id="333" r:id="rId13"/>
    <p:sldId id="334" r:id="rId14"/>
    <p:sldId id="324" r:id="rId15"/>
    <p:sldId id="325" r:id="rId16"/>
    <p:sldId id="326" r:id="rId17"/>
    <p:sldId id="327" r:id="rId18"/>
    <p:sldId id="328" r:id="rId19"/>
    <p:sldId id="329" r:id="rId20"/>
    <p:sldId id="330" r:id="rId21"/>
    <p:sldId id="331" r:id="rId22"/>
    <p:sldId id="335" r:id="rId23"/>
    <p:sldId id="336" r:id="rId24"/>
    <p:sldId id="267" r:id="rId25"/>
    <p:sldId id="275" r:id="rId26"/>
    <p:sldId id="276" r:id="rId27"/>
    <p:sldId id="323" r:id="rId28"/>
    <p:sldId id="297" r:id="rId29"/>
    <p:sldId id="316" r:id="rId30"/>
    <p:sldId id="320" r:id="rId31"/>
    <p:sldId id="322" r:id="rId32"/>
    <p:sldId id="266" r:id="rId33"/>
    <p:sldId id="338" r:id="rId34"/>
    <p:sldId id="339" r:id="rId35"/>
    <p:sldId id="340" r:id="rId36"/>
    <p:sldId id="341" r:id="rId37"/>
    <p:sldId id="342" r:id="rId38"/>
    <p:sldId id="343" r:id="rId39"/>
    <p:sldId id="344" r:id="rId40"/>
    <p:sldId id="345" r:id="rId41"/>
    <p:sldId id="353" r:id="rId42"/>
    <p:sldId id="354" r:id="rId43"/>
    <p:sldId id="347" r:id="rId44"/>
    <p:sldId id="348" r:id="rId45"/>
    <p:sldId id="355" r:id="rId46"/>
    <p:sldId id="350" r:id="rId47"/>
    <p:sldId id="351" r:id="rId48"/>
    <p:sldId id="352" r:id="rId49"/>
    <p:sldId id="273" r:id="rId50"/>
    <p:sldId id="337" r:id="rId51"/>
    <p:sldId id="31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D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63" autoAdjust="0"/>
  </p:normalViewPr>
  <p:slideViewPr>
    <p:cSldViewPr>
      <p:cViewPr>
        <p:scale>
          <a:sx n="66" d="100"/>
          <a:sy n="66" d="100"/>
        </p:scale>
        <p:origin x="-1278" y="30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1C7F2D-AD33-4E28-9C8E-4F0DF280B082}"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64187FE-4F60-4ECF-AF3C-CDB6682053B5}">
      <dgm:prSet phldrT="[Text]"/>
      <dgm:spPr/>
      <dgm:t>
        <a:bodyPr/>
        <a:lstStyle/>
        <a:p>
          <a:pPr algn="l"/>
          <a:r>
            <a:rPr lang="en-US" b="1" dirty="0" smtClean="0"/>
            <a:t>Exercise</a:t>
          </a:r>
          <a:endParaRPr lang="en-US" b="1" dirty="0"/>
        </a:p>
      </dgm:t>
    </dgm:pt>
    <dgm:pt modelId="{2BD042F1-2E44-4C51-8C13-CF64B5983648}" type="parTrans" cxnId="{094B45E6-BCDB-46D5-9318-E7C453004097}">
      <dgm:prSet/>
      <dgm:spPr/>
      <dgm:t>
        <a:bodyPr/>
        <a:lstStyle/>
        <a:p>
          <a:endParaRPr lang="en-US"/>
        </a:p>
      </dgm:t>
    </dgm:pt>
    <dgm:pt modelId="{B0642908-3D26-4C19-BF0E-7269423047D6}" type="sibTrans" cxnId="{094B45E6-BCDB-46D5-9318-E7C453004097}">
      <dgm:prSet/>
      <dgm:spPr/>
      <dgm:t>
        <a:bodyPr/>
        <a:lstStyle/>
        <a:p>
          <a:endParaRPr lang="en-US"/>
        </a:p>
      </dgm:t>
    </dgm:pt>
    <dgm:pt modelId="{57931D83-D7E5-4105-A4F2-C6C186A4F145}">
      <dgm:prSet phldrT="[Text]"/>
      <dgm:spPr/>
      <dgm:t>
        <a:bodyPr/>
        <a:lstStyle/>
        <a:p>
          <a:pPr algn="l"/>
          <a:r>
            <a:rPr lang="en-US" dirty="0" smtClean="0"/>
            <a:t>Provides adequate power</a:t>
          </a:r>
          <a:endParaRPr lang="en-US" dirty="0"/>
        </a:p>
      </dgm:t>
    </dgm:pt>
    <dgm:pt modelId="{670D0F21-4116-4647-B885-C502855724BE}" type="parTrans" cxnId="{41156F34-5C97-4C03-9E39-EE7D946C89DB}">
      <dgm:prSet/>
      <dgm:spPr/>
      <dgm:t>
        <a:bodyPr/>
        <a:lstStyle/>
        <a:p>
          <a:endParaRPr lang="en-US"/>
        </a:p>
      </dgm:t>
    </dgm:pt>
    <dgm:pt modelId="{42B5E2C7-6D48-4989-B7E1-6D3BB7AC67AB}" type="sibTrans" cxnId="{41156F34-5C97-4C03-9E39-EE7D946C89DB}">
      <dgm:prSet/>
      <dgm:spPr/>
      <dgm:t>
        <a:bodyPr/>
        <a:lstStyle/>
        <a:p>
          <a:endParaRPr lang="en-US"/>
        </a:p>
      </dgm:t>
    </dgm:pt>
    <dgm:pt modelId="{8098DBF2-DF72-4E5C-B9EC-84A1B48223E9}">
      <dgm:prSet phldrT="[Text]"/>
      <dgm:spPr/>
      <dgm:t>
        <a:bodyPr/>
        <a:lstStyle/>
        <a:p>
          <a:pPr algn="l"/>
          <a:r>
            <a:rPr lang="en-US" dirty="0" smtClean="0"/>
            <a:t>Provides a good source of exercise</a:t>
          </a:r>
          <a:endParaRPr lang="en-US" dirty="0"/>
        </a:p>
      </dgm:t>
    </dgm:pt>
    <dgm:pt modelId="{B6512781-C3A8-4AED-B6BB-039939BEFD04}" type="parTrans" cxnId="{DB815519-B904-463F-89F0-DFF21560991E}">
      <dgm:prSet/>
      <dgm:spPr/>
      <dgm:t>
        <a:bodyPr/>
        <a:lstStyle/>
        <a:p>
          <a:endParaRPr lang="en-US"/>
        </a:p>
      </dgm:t>
    </dgm:pt>
    <dgm:pt modelId="{CC136D07-5BB4-4929-B512-B9EB8A176765}" type="sibTrans" cxnId="{DB815519-B904-463F-89F0-DFF21560991E}">
      <dgm:prSet/>
      <dgm:spPr/>
      <dgm:t>
        <a:bodyPr/>
        <a:lstStyle/>
        <a:p>
          <a:endParaRPr lang="en-US"/>
        </a:p>
      </dgm:t>
    </dgm:pt>
    <dgm:pt modelId="{66F470A3-AF08-4049-A358-C5888D577AE4}">
      <dgm:prSet phldrT="[Text]"/>
      <dgm:spPr/>
      <dgm:t>
        <a:bodyPr/>
        <a:lstStyle/>
        <a:p>
          <a:pPr algn="l"/>
          <a:r>
            <a:rPr lang="en-US" b="1" dirty="0" smtClean="0"/>
            <a:t>Play</a:t>
          </a:r>
          <a:endParaRPr lang="en-US" b="1" dirty="0"/>
        </a:p>
      </dgm:t>
    </dgm:pt>
    <dgm:pt modelId="{D9706971-ABDD-4A0E-8015-B4462F286AC9}" type="parTrans" cxnId="{A5D910C2-472C-427A-80BB-3CE0B576383A}">
      <dgm:prSet/>
      <dgm:spPr/>
      <dgm:t>
        <a:bodyPr/>
        <a:lstStyle/>
        <a:p>
          <a:endParaRPr lang="en-US"/>
        </a:p>
      </dgm:t>
    </dgm:pt>
    <dgm:pt modelId="{148CDEA0-BA1F-4CFE-B530-3D48976E84A6}" type="sibTrans" cxnId="{A5D910C2-472C-427A-80BB-3CE0B576383A}">
      <dgm:prSet/>
      <dgm:spPr/>
      <dgm:t>
        <a:bodyPr/>
        <a:lstStyle/>
        <a:p>
          <a:endParaRPr lang="en-US"/>
        </a:p>
      </dgm:t>
    </dgm:pt>
    <dgm:pt modelId="{F90DA8B4-4DE8-4712-A9ED-B9FD3F5A0164}">
      <dgm:prSet phldrT="[Text]"/>
      <dgm:spPr/>
      <dgm:t>
        <a:bodyPr/>
        <a:lstStyle/>
        <a:p>
          <a:pPr algn="l"/>
          <a:r>
            <a:rPr lang="en-US" dirty="0" smtClean="0"/>
            <a:t>Acceptable “Work to Play” ratio</a:t>
          </a:r>
          <a:endParaRPr lang="en-US" dirty="0"/>
        </a:p>
      </dgm:t>
    </dgm:pt>
    <dgm:pt modelId="{24014079-4C4D-4AA2-B017-F3A72FFC6AEA}" type="parTrans" cxnId="{8398A350-503E-4317-9E35-90D33E9E460B}">
      <dgm:prSet/>
      <dgm:spPr/>
      <dgm:t>
        <a:bodyPr/>
        <a:lstStyle/>
        <a:p>
          <a:endParaRPr lang="en-US"/>
        </a:p>
      </dgm:t>
    </dgm:pt>
    <dgm:pt modelId="{686E055A-8E82-44C7-BBF1-48B4C59F07E9}" type="sibTrans" cxnId="{8398A350-503E-4317-9E35-90D33E9E460B}">
      <dgm:prSet/>
      <dgm:spPr/>
      <dgm:t>
        <a:bodyPr/>
        <a:lstStyle/>
        <a:p>
          <a:endParaRPr lang="en-US"/>
        </a:p>
      </dgm:t>
    </dgm:pt>
    <dgm:pt modelId="{6C4CC13B-A401-4A77-8A75-07557BE1967F}">
      <dgm:prSet phldrT="[Text]"/>
      <dgm:spPr/>
      <dgm:t>
        <a:bodyPr/>
        <a:lstStyle/>
        <a:p>
          <a:pPr algn="l"/>
          <a:r>
            <a:rPr lang="en-US" dirty="0" smtClean="0"/>
            <a:t>Provides ample play time from a full battery charge</a:t>
          </a:r>
          <a:endParaRPr lang="en-US" dirty="0"/>
        </a:p>
      </dgm:t>
    </dgm:pt>
    <dgm:pt modelId="{F089F14F-A695-46DF-83EB-67655EF53B3A}" type="parTrans" cxnId="{2CCCA657-9223-4203-85F2-BF34F77C84D0}">
      <dgm:prSet/>
      <dgm:spPr/>
      <dgm:t>
        <a:bodyPr/>
        <a:lstStyle/>
        <a:p>
          <a:endParaRPr lang="en-US"/>
        </a:p>
      </dgm:t>
    </dgm:pt>
    <dgm:pt modelId="{CB3D39B4-92F5-47E8-BD15-32C11D3C23B0}" type="sibTrans" cxnId="{2CCCA657-9223-4203-85F2-BF34F77C84D0}">
      <dgm:prSet/>
      <dgm:spPr/>
      <dgm:t>
        <a:bodyPr/>
        <a:lstStyle/>
        <a:p>
          <a:endParaRPr lang="en-US"/>
        </a:p>
      </dgm:t>
    </dgm:pt>
    <dgm:pt modelId="{1D9F8B47-6798-42F4-A4F6-4A2199A4C456}">
      <dgm:prSet phldrT="[Text]"/>
      <dgm:spPr/>
      <dgm:t>
        <a:bodyPr/>
        <a:lstStyle/>
        <a:p>
          <a:pPr algn="l"/>
          <a:r>
            <a:rPr lang="en-US" b="1" dirty="0" smtClean="0"/>
            <a:t>Monitoring</a:t>
          </a:r>
          <a:endParaRPr lang="en-US" b="1" dirty="0"/>
        </a:p>
      </dgm:t>
    </dgm:pt>
    <dgm:pt modelId="{00C49E91-37A9-4B62-891E-532B89B0B916}" type="parTrans" cxnId="{3BC0AAAE-35F2-4F08-82DA-8EA0CA10409F}">
      <dgm:prSet/>
      <dgm:spPr/>
      <dgm:t>
        <a:bodyPr/>
        <a:lstStyle/>
        <a:p>
          <a:endParaRPr lang="en-US"/>
        </a:p>
      </dgm:t>
    </dgm:pt>
    <dgm:pt modelId="{FCCE5408-C3CC-4492-A57A-E46A0FAEFA39}" type="sibTrans" cxnId="{3BC0AAAE-35F2-4F08-82DA-8EA0CA10409F}">
      <dgm:prSet/>
      <dgm:spPr/>
      <dgm:t>
        <a:bodyPr/>
        <a:lstStyle/>
        <a:p>
          <a:endParaRPr lang="en-US"/>
        </a:p>
      </dgm:t>
    </dgm:pt>
    <dgm:pt modelId="{25368FA1-02C8-4EDB-8186-A873F12177A2}">
      <dgm:prSet phldrT="[Text]"/>
      <dgm:spPr/>
      <dgm:t>
        <a:bodyPr/>
        <a:lstStyle/>
        <a:p>
          <a:pPr algn="l"/>
          <a:r>
            <a:rPr lang="en-US" dirty="0" smtClean="0"/>
            <a:t>Battery state of charge</a:t>
          </a:r>
          <a:endParaRPr lang="en-US" dirty="0"/>
        </a:p>
      </dgm:t>
    </dgm:pt>
    <dgm:pt modelId="{F1B86189-7AF4-48C6-983D-7EA349404424}" type="parTrans" cxnId="{72B09337-FB32-4CF2-A3AD-8237037B0C2B}">
      <dgm:prSet/>
      <dgm:spPr/>
      <dgm:t>
        <a:bodyPr/>
        <a:lstStyle/>
        <a:p>
          <a:endParaRPr lang="en-US"/>
        </a:p>
      </dgm:t>
    </dgm:pt>
    <dgm:pt modelId="{6415F6DD-D6CF-416D-80BD-F907BF7F76E1}" type="sibTrans" cxnId="{72B09337-FB32-4CF2-A3AD-8237037B0C2B}">
      <dgm:prSet/>
      <dgm:spPr/>
      <dgm:t>
        <a:bodyPr/>
        <a:lstStyle/>
        <a:p>
          <a:endParaRPr lang="en-US"/>
        </a:p>
      </dgm:t>
    </dgm:pt>
    <dgm:pt modelId="{543C4112-B67F-42DE-8B9E-42378DD8C379}">
      <dgm:prSet phldrT="[Text]"/>
      <dgm:spPr/>
      <dgm:t>
        <a:bodyPr/>
        <a:lstStyle/>
        <a:p>
          <a:pPr algn="l"/>
          <a:r>
            <a:rPr lang="en-US" dirty="0" smtClean="0"/>
            <a:t>Calorie expenditure</a:t>
          </a:r>
          <a:endParaRPr lang="en-US" dirty="0"/>
        </a:p>
      </dgm:t>
    </dgm:pt>
    <dgm:pt modelId="{05B2B148-9283-4758-9AA4-C160B3E2DF71}" type="parTrans" cxnId="{B65067D7-ED3F-4761-83CA-EC563049571B}">
      <dgm:prSet/>
      <dgm:spPr/>
      <dgm:t>
        <a:bodyPr/>
        <a:lstStyle/>
        <a:p>
          <a:endParaRPr lang="en-US"/>
        </a:p>
      </dgm:t>
    </dgm:pt>
    <dgm:pt modelId="{98FAEFD7-218D-4FBC-A859-7A4664D07DF1}" type="sibTrans" cxnId="{B65067D7-ED3F-4761-83CA-EC563049571B}">
      <dgm:prSet/>
      <dgm:spPr/>
      <dgm:t>
        <a:bodyPr/>
        <a:lstStyle/>
        <a:p>
          <a:endParaRPr lang="en-US"/>
        </a:p>
      </dgm:t>
    </dgm:pt>
    <dgm:pt modelId="{A28743F0-84B9-4388-95FD-E46BCBC42C20}">
      <dgm:prSet phldrT="[Text]"/>
      <dgm:spPr/>
      <dgm:t>
        <a:bodyPr/>
        <a:lstStyle/>
        <a:p>
          <a:pPr algn="l"/>
          <a:r>
            <a:rPr lang="en-US" dirty="0" smtClean="0"/>
            <a:t>Session tracking</a:t>
          </a:r>
          <a:endParaRPr lang="en-US" dirty="0"/>
        </a:p>
      </dgm:t>
    </dgm:pt>
    <dgm:pt modelId="{61B4319A-F37B-4073-B63D-DCFEF3719F21}" type="parTrans" cxnId="{42B39A85-5C58-42B2-97B0-13E239315873}">
      <dgm:prSet/>
      <dgm:spPr/>
      <dgm:t>
        <a:bodyPr/>
        <a:lstStyle/>
        <a:p>
          <a:endParaRPr lang="en-US"/>
        </a:p>
      </dgm:t>
    </dgm:pt>
    <dgm:pt modelId="{331087B9-4803-4261-AE28-9504AF6582C6}" type="sibTrans" cxnId="{42B39A85-5C58-42B2-97B0-13E239315873}">
      <dgm:prSet/>
      <dgm:spPr/>
      <dgm:t>
        <a:bodyPr/>
        <a:lstStyle/>
        <a:p>
          <a:endParaRPr lang="en-US"/>
        </a:p>
      </dgm:t>
    </dgm:pt>
    <dgm:pt modelId="{D0F8C46D-4FB4-460B-90B4-064423395260}" type="pres">
      <dgm:prSet presAssocID="{021C7F2D-AD33-4E28-9C8E-4F0DF280B082}" presName="Name0" presStyleCnt="0">
        <dgm:presLayoutVars>
          <dgm:dir/>
          <dgm:resizeHandles val="exact"/>
        </dgm:presLayoutVars>
      </dgm:prSet>
      <dgm:spPr/>
      <dgm:t>
        <a:bodyPr/>
        <a:lstStyle/>
        <a:p>
          <a:endParaRPr lang="en-US"/>
        </a:p>
      </dgm:t>
    </dgm:pt>
    <dgm:pt modelId="{D88161CE-9701-4710-8A1F-C13DEB600F48}" type="pres">
      <dgm:prSet presAssocID="{464187FE-4F60-4ECF-AF3C-CDB6682053B5}" presName="node" presStyleLbl="node1" presStyleIdx="0" presStyleCnt="3" custLinFactNeighborY="437">
        <dgm:presLayoutVars>
          <dgm:bulletEnabled val="1"/>
        </dgm:presLayoutVars>
      </dgm:prSet>
      <dgm:spPr/>
      <dgm:t>
        <a:bodyPr/>
        <a:lstStyle/>
        <a:p>
          <a:endParaRPr lang="en-US"/>
        </a:p>
      </dgm:t>
    </dgm:pt>
    <dgm:pt modelId="{438925A3-1BD7-4447-8F80-DA1A2ABEDE50}" type="pres">
      <dgm:prSet presAssocID="{B0642908-3D26-4C19-BF0E-7269423047D6}" presName="sibTrans" presStyleCnt="0"/>
      <dgm:spPr/>
    </dgm:pt>
    <dgm:pt modelId="{E8E97116-650B-475F-B5FB-B2AB365FD8E2}" type="pres">
      <dgm:prSet presAssocID="{66F470A3-AF08-4049-A358-C5888D577AE4}" presName="node" presStyleLbl="node1" presStyleIdx="1" presStyleCnt="3">
        <dgm:presLayoutVars>
          <dgm:bulletEnabled val="1"/>
        </dgm:presLayoutVars>
      </dgm:prSet>
      <dgm:spPr/>
      <dgm:t>
        <a:bodyPr/>
        <a:lstStyle/>
        <a:p>
          <a:endParaRPr lang="en-US"/>
        </a:p>
      </dgm:t>
    </dgm:pt>
    <dgm:pt modelId="{C2AD9343-2E0C-4019-B8FD-10A2BD575048}" type="pres">
      <dgm:prSet presAssocID="{148CDEA0-BA1F-4CFE-B530-3D48976E84A6}" presName="sibTrans" presStyleCnt="0"/>
      <dgm:spPr/>
    </dgm:pt>
    <dgm:pt modelId="{B7E3CB34-7AA1-44EC-8D2E-F9EB89E338AE}" type="pres">
      <dgm:prSet presAssocID="{1D9F8B47-6798-42F4-A4F6-4A2199A4C456}" presName="node" presStyleLbl="node1" presStyleIdx="2" presStyleCnt="3">
        <dgm:presLayoutVars>
          <dgm:bulletEnabled val="1"/>
        </dgm:presLayoutVars>
      </dgm:prSet>
      <dgm:spPr/>
      <dgm:t>
        <a:bodyPr/>
        <a:lstStyle/>
        <a:p>
          <a:endParaRPr lang="en-US"/>
        </a:p>
      </dgm:t>
    </dgm:pt>
  </dgm:ptLst>
  <dgm:cxnLst>
    <dgm:cxn modelId="{8398A350-503E-4317-9E35-90D33E9E460B}" srcId="{66F470A3-AF08-4049-A358-C5888D577AE4}" destId="{F90DA8B4-4DE8-4712-A9ED-B9FD3F5A0164}" srcOrd="0" destOrd="0" parTransId="{24014079-4C4D-4AA2-B017-F3A72FFC6AEA}" sibTransId="{686E055A-8E82-44C7-BBF1-48B4C59F07E9}"/>
    <dgm:cxn modelId="{7AC88F5A-6888-4844-83BE-8998D83661C6}" type="presOf" srcId="{1D9F8B47-6798-42F4-A4F6-4A2199A4C456}" destId="{B7E3CB34-7AA1-44EC-8D2E-F9EB89E338AE}" srcOrd="0" destOrd="0" presId="urn:microsoft.com/office/officeart/2005/8/layout/hList6"/>
    <dgm:cxn modelId="{3BC0AAAE-35F2-4F08-82DA-8EA0CA10409F}" srcId="{021C7F2D-AD33-4E28-9C8E-4F0DF280B082}" destId="{1D9F8B47-6798-42F4-A4F6-4A2199A4C456}" srcOrd="2" destOrd="0" parTransId="{00C49E91-37A9-4B62-891E-532B89B0B916}" sibTransId="{FCCE5408-C3CC-4492-A57A-E46A0FAEFA39}"/>
    <dgm:cxn modelId="{A5D910C2-472C-427A-80BB-3CE0B576383A}" srcId="{021C7F2D-AD33-4E28-9C8E-4F0DF280B082}" destId="{66F470A3-AF08-4049-A358-C5888D577AE4}" srcOrd="1" destOrd="0" parTransId="{D9706971-ABDD-4A0E-8015-B4462F286AC9}" sibTransId="{148CDEA0-BA1F-4CFE-B530-3D48976E84A6}"/>
    <dgm:cxn modelId="{41156F34-5C97-4C03-9E39-EE7D946C89DB}" srcId="{464187FE-4F60-4ECF-AF3C-CDB6682053B5}" destId="{57931D83-D7E5-4105-A4F2-C6C186A4F145}" srcOrd="0" destOrd="0" parTransId="{670D0F21-4116-4647-B885-C502855724BE}" sibTransId="{42B5E2C7-6D48-4989-B7E1-6D3BB7AC67AB}"/>
    <dgm:cxn modelId="{72B09337-FB32-4CF2-A3AD-8237037B0C2B}" srcId="{1D9F8B47-6798-42F4-A4F6-4A2199A4C456}" destId="{25368FA1-02C8-4EDB-8186-A873F12177A2}" srcOrd="0" destOrd="0" parTransId="{F1B86189-7AF4-48C6-983D-7EA349404424}" sibTransId="{6415F6DD-D6CF-416D-80BD-F907BF7F76E1}"/>
    <dgm:cxn modelId="{696698D6-43E3-4352-9541-8914AEE286E9}" type="presOf" srcId="{66F470A3-AF08-4049-A358-C5888D577AE4}" destId="{E8E97116-650B-475F-B5FB-B2AB365FD8E2}" srcOrd="0" destOrd="0" presId="urn:microsoft.com/office/officeart/2005/8/layout/hList6"/>
    <dgm:cxn modelId="{42B39A85-5C58-42B2-97B0-13E239315873}" srcId="{1D9F8B47-6798-42F4-A4F6-4A2199A4C456}" destId="{A28743F0-84B9-4388-95FD-E46BCBC42C20}" srcOrd="2" destOrd="0" parTransId="{61B4319A-F37B-4073-B63D-DCFEF3719F21}" sibTransId="{331087B9-4803-4261-AE28-9504AF6582C6}"/>
    <dgm:cxn modelId="{7AB8D6DA-2EB7-4FCB-93E4-09F699FA6035}" type="presOf" srcId="{F90DA8B4-4DE8-4712-A9ED-B9FD3F5A0164}" destId="{E8E97116-650B-475F-B5FB-B2AB365FD8E2}" srcOrd="0" destOrd="1" presId="urn:microsoft.com/office/officeart/2005/8/layout/hList6"/>
    <dgm:cxn modelId="{E197B0DA-E559-4A31-B3D0-3A9A4233B0E4}" type="presOf" srcId="{57931D83-D7E5-4105-A4F2-C6C186A4F145}" destId="{D88161CE-9701-4710-8A1F-C13DEB600F48}" srcOrd="0" destOrd="1" presId="urn:microsoft.com/office/officeart/2005/8/layout/hList6"/>
    <dgm:cxn modelId="{A6894771-B001-4B44-8C20-E6F5D27ABE5B}" type="presOf" srcId="{A28743F0-84B9-4388-95FD-E46BCBC42C20}" destId="{B7E3CB34-7AA1-44EC-8D2E-F9EB89E338AE}" srcOrd="0" destOrd="3" presId="urn:microsoft.com/office/officeart/2005/8/layout/hList6"/>
    <dgm:cxn modelId="{688816F2-7DD2-4D74-A5CA-36412438C5D9}" type="presOf" srcId="{543C4112-B67F-42DE-8B9E-42378DD8C379}" destId="{B7E3CB34-7AA1-44EC-8D2E-F9EB89E338AE}" srcOrd="0" destOrd="2" presId="urn:microsoft.com/office/officeart/2005/8/layout/hList6"/>
    <dgm:cxn modelId="{DB815519-B904-463F-89F0-DFF21560991E}" srcId="{464187FE-4F60-4ECF-AF3C-CDB6682053B5}" destId="{8098DBF2-DF72-4E5C-B9EC-84A1B48223E9}" srcOrd="1" destOrd="0" parTransId="{B6512781-C3A8-4AED-B6BB-039939BEFD04}" sibTransId="{CC136D07-5BB4-4929-B512-B9EB8A176765}"/>
    <dgm:cxn modelId="{B65067D7-ED3F-4761-83CA-EC563049571B}" srcId="{1D9F8B47-6798-42F4-A4F6-4A2199A4C456}" destId="{543C4112-B67F-42DE-8B9E-42378DD8C379}" srcOrd="1" destOrd="0" parTransId="{05B2B148-9283-4758-9AA4-C160B3E2DF71}" sibTransId="{98FAEFD7-218D-4FBC-A859-7A4664D07DF1}"/>
    <dgm:cxn modelId="{D83B2649-D4BE-47A3-9A10-736E41B0297C}" type="presOf" srcId="{6C4CC13B-A401-4A77-8A75-07557BE1967F}" destId="{E8E97116-650B-475F-B5FB-B2AB365FD8E2}" srcOrd="0" destOrd="2" presId="urn:microsoft.com/office/officeart/2005/8/layout/hList6"/>
    <dgm:cxn modelId="{51322C38-A48A-4E2F-8C5A-B849DEE47C26}" type="presOf" srcId="{021C7F2D-AD33-4E28-9C8E-4F0DF280B082}" destId="{D0F8C46D-4FB4-460B-90B4-064423395260}" srcOrd="0" destOrd="0" presId="urn:microsoft.com/office/officeart/2005/8/layout/hList6"/>
    <dgm:cxn modelId="{A0CC9934-A520-4173-A8F2-687DE8D7E99A}" type="presOf" srcId="{464187FE-4F60-4ECF-AF3C-CDB6682053B5}" destId="{D88161CE-9701-4710-8A1F-C13DEB600F48}" srcOrd="0" destOrd="0" presId="urn:microsoft.com/office/officeart/2005/8/layout/hList6"/>
    <dgm:cxn modelId="{2CCCA657-9223-4203-85F2-BF34F77C84D0}" srcId="{66F470A3-AF08-4049-A358-C5888D577AE4}" destId="{6C4CC13B-A401-4A77-8A75-07557BE1967F}" srcOrd="1" destOrd="0" parTransId="{F089F14F-A695-46DF-83EB-67655EF53B3A}" sibTransId="{CB3D39B4-92F5-47E8-BD15-32C11D3C23B0}"/>
    <dgm:cxn modelId="{094B45E6-BCDB-46D5-9318-E7C453004097}" srcId="{021C7F2D-AD33-4E28-9C8E-4F0DF280B082}" destId="{464187FE-4F60-4ECF-AF3C-CDB6682053B5}" srcOrd="0" destOrd="0" parTransId="{2BD042F1-2E44-4C51-8C13-CF64B5983648}" sibTransId="{B0642908-3D26-4C19-BF0E-7269423047D6}"/>
    <dgm:cxn modelId="{3D47F148-A0A3-40C9-A845-07B6C70D781A}" type="presOf" srcId="{8098DBF2-DF72-4E5C-B9EC-84A1B48223E9}" destId="{D88161CE-9701-4710-8A1F-C13DEB600F48}" srcOrd="0" destOrd="2" presId="urn:microsoft.com/office/officeart/2005/8/layout/hList6"/>
    <dgm:cxn modelId="{6CA606AB-9099-4FB0-A94C-F35F47F6CA10}" type="presOf" srcId="{25368FA1-02C8-4EDB-8186-A873F12177A2}" destId="{B7E3CB34-7AA1-44EC-8D2E-F9EB89E338AE}" srcOrd="0" destOrd="1" presId="urn:microsoft.com/office/officeart/2005/8/layout/hList6"/>
    <dgm:cxn modelId="{1EA986AA-E0C1-4AF6-95FD-42FE9F8BE0C3}" type="presParOf" srcId="{D0F8C46D-4FB4-460B-90B4-064423395260}" destId="{D88161CE-9701-4710-8A1F-C13DEB600F48}" srcOrd="0" destOrd="0" presId="urn:microsoft.com/office/officeart/2005/8/layout/hList6"/>
    <dgm:cxn modelId="{2149E1EF-D627-460D-A1D9-436332414CF4}" type="presParOf" srcId="{D0F8C46D-4FB4-460B-90B4-064423395260}" destId="{438925A3-1BD7-4447-8F80-DA1A2ABEDE50}" srcOrd="1" destOrd="0" presId="urn:microsoft.com/office/officeart/2005/8/layout/hList6"/>
    <dgm:cxn modelId="{D63EC539-85FA-4757-9E59-2C614FDAA75D}" type="presParOf" srcId="{D0F8C46D-4FB4-460B-90B4-064423395260}" destId="{E8E97116-650B-475F-B5FB-B2AB365FD8E2}" srcOrd="2" destOrd="0" presId="urn:microsoft.com/office/officeart/2005/8/layout/hList6"/>
    <dgm:cxn modelId="{49FE00BB-2041-46A5-9F68-B1B22D190F5D}" type="presParOf" srcId="{D0F8C46D-4FB4-460B-90B4-064423395260}" destId="{C2AD9343-2E0C-4019-B8FD-10A2BD575048}" srcOrd="3" destOrd="0" presId="urn:microsoft.com/office/officeart/2005/8/layout/hList6"/>
    <dgm:cxn modelId="{7CFFE143-8A31-4EA8-93FE-8450200F576D}" type="presParOf" srcId="{D0F8C46D-4FB4-460B-90B4-064423395260}" destId="{B7E3CB34-7AA1-44EC-8D2E-F9EB89E338A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1C7F2D-AD33-4E28-9C8E-4F0DF280B082}" type="doc">
      <dgm:prSet loTypeId="urn:microsoft.com/office/officeart/2005/8/layout/hList6" loCatId="list" qsTypeId="urn:microsoft.com/office/officeart/2005/8/quickstyle/3d5" qsCatId="3D" csTypeId="urn:microsoft.com/office/officeart/2005/8/colors/accent1_2" csCatId="accent1" phldr="1"/>
      <dgm:spPr/>
      <dgm:t>
        <a:bodyPr/>
        <a:lstStyle/>
        <a:p>
          <a:endParaRPr lang="en-US"/>
        </a:p>
      </dgm:t>
    </dgm:pt>
    <dgm:pt modelId="{464187FE-4F60-4ECF-AF3C-CDB6682053B5}">
      <dgm:prSet phldrT="[Text]"/>
      <dgm:spPr/>
      <dgm:t>
        <a:bodyPr/>
        <a:lstStyle/>
        <a:p>
          <a:pPr algn="l"/>
          <a:r>
            <a:rPr lang="en-US" b="1" dirty="0" smtClean="0"/>
            <a:t>Exercise</a:t>
          </a:r>
          <a:endParaRPr lang="en-US" b="1" dirty="0"/>
        </a:p>
      </dgm:t>
    </dgm:pt>
    <dgm:pt modelId="{2BD042F1-2E44-4C51-8C13-CF64B5983648}" type="parTrans" cxnId="{094B45E6-BCDB-46D5-9318-E7C453004097}">
      <dgm:prSet/>
      <dgm:spPr/>
      <dgm:t>
        <a:bodyPr/>
        <a:lstStyle/>
        <a:p>
          <a:endParaRPr lang="en-US"/>
        </a:p>
      </dgm:t>
    </dgm:pt>
    <dgm:pt modelId="{B0642908-3D26-4C19-BF0E-7269423047D6}" type="sibTrans" cxnId="{094B45E6-BCDB-46D5-9318-E7C453004097}">
      <dgm:prSet/>
      <dgm:spPr/>
      <dgm:t>
        <a:bodyPr/>
        <a:lstStyle/>
        <a:p>
          <a:endParaRPr lang="en-US"/>
        </a:p>
      </dgm:t>
    </dgm:pt>
    <dgm:pt modelId="{57931D83-D7E5-4105-A4F2-C6C186A4F145}">
      <dgm:prSet phldrT="[Text]"/>
      <dgm:spPr/>
      <dgm:t>
        <a:bodyPr/>
        <a:lstStyle/>
        <a:p>
          <a:pPr algn="l"/>
          <a:r>
            <a:rPr lang="en-US" dirty="0" smtClean="0"/>
            <a:t>Generator</a:t>
          </a:r>
          <a:endParaRPr lang="en-US" dirty="0"/>
        </a:p>
      </dgm:t>
    </dgm:pt>
    <dgm:pt modelId="{670D0F21-4116-4647-B885-C502855724BE}" type="parTrans" cxnId="{41156F34-5C97-4C03-9E39-EE7D946C89DB}">
      <dgm:prSet/>
      <dgm:spPr/>
      <dgm:t>
        <a:bodyPr/>
        <a:lstStyle/>
        <a:p>
          <a:endParaRPr lang="en-US"/>
        </a:p>
      </dgm:t>
    </dgm:pt>
    <dgm:pt modelId="{42B5E2C7-6D48-4989-B7E1-6D3BB7AC67AB}" type="sibTrans" cxnId="{41156F34-5C97-4C03-9E39-EE7D946C89DB}">
      <dgm:prSet/>
      <dgm:spPr/>
      <dgm:t>
        <a:bodyPr/>
        <a:lstStyle/>
        <a:p>
          <a:endParaRPr lang="en-US"/>
        </a:p>
      </dgm:t>
    </dgm:pt>
    <dgm:pt modelId="{66F470A3-AF08-4049-A358-C5888D577AE4}">
      <dgm:prSet phldrT="[Text]"/>
      <dgm:spPr/>
      <dgm:t>
        <a:bodyPr/>
        <a:lstStyle/>
        <a:p>
          <a:pPr algn="l"/>
          <a:r>
            <a:rPr lang="en-US" b="1" dirty="0" smtClean="0"/>
            <a:t>Play</a:t>
          </a:r>
          <a:endParaRPr lang="en-US" b="1" dirty="0"/>
        </a:p>
      </dgm:t>
    </dgm:pt>
    <dgm:pt modelId="{D9706971-ABDD-4A0E-8015-B4462F286AC9}" type="parTrans" cxnId="{A5D910C2-472C-427A-80BB-3CE0B576383A}">
      <dgm:prSet/>
      <dgm:spPr/>
      <dgm:t>
        <a:bodyPr/>
        <a:lstStyle/>
        <a:p>
          <a:endParaRPr lang="en-US"/>
        </a:p>
      </dgm:t>
    </dgm:pt>
    <dgm:pt modelId="{148CDEA0-BA1F-4CFE-B530-3D48976E84A6}" type="sibTrans" cxnId="{A5D910C2-472C-427A-80BB-3CE0B576383A}">
      <dgm:prSet/>
      <dgm:spPr/>
      <dgm:t>
        <a:bodyPr/>
        <a:lstStyle/>
        <a:p>
          <a:endParaRPr lang="en-US"/>
        </a:p>
      </dgm:t>
    </dgm:pt>
    <dgm:pt modelId="{F90DA8B4-4DE8-4712-A9ED-B9FD3F5A0164}">
      <dgm:prSet phldrT="[Text]"/>
      <dgm:spPr/>
      <dgm:t>
        <a:bodyPr/>
        <a:lstStyle/>
        <a:p>
          <a:pPr algn="l"/>
          <a:r>
            <a:rPr lang="en-US" dirty="0" smtClean="0"/>
            <a:t>DC/AC Inverter</a:t>
          </a:r>
          <a:endParaRPr lang="en-US" dirty="0"/>
        </a:p>
      </dgm:t>
    </dgm:pt>
    <dgm:pt modelId="{24014079-4C4D-4AA2-B017-F3A72FFC6AEA}" type="parTrans" cxnId="{8398A350-503E-4317-9E35-90D33E9E460B}">
      <dgm:prSet/>
      <dgm:spPr/>
      <dgm:t>
        <a:bodyPr/>
        <a:lstStyle/>
        <a:p>
          <a:endParaRPr lang="en-US"/>
        </a:p>
      </dgm:t>
    </dgm:pt>
    <dgm:pt modelId="{686E055A-8E82-44C7-BBF1-48B4C59F07E9}" type="sibTrans" cxnId="{8398A350-503E-4317-9E35-90D33E9E460B}">
      <dgm:prSet/>
      <dgm:spPr/>
      <dgm:t>
        <a:bodyPr/>
        <a:lstStyle/>
        <a:p>
          <a:endParaRPr lang="en-US"/>
        </a:p>
      </dgm:t>
    </dgm:pt>
    <dgm:pt modelId="{1D9F8B47-6798-42F4-A4F6-4A2199A4C456}">
      <dgm:prSet phldrT="[Text]"/>
      <dgm:spPr/>
      <dgm:t>
        <a:bodyPr/>
        <a:lstStyle/>
        <a:p>
          <a:pPr algn="l"/>
          <a:r>
            <a:rPr lang="en-US" b="1" dirty="0" smtClean="0"/>
            <a:t>Monitoring</a:t>
          </a:r>
          <a:endParaRPr lang="en-US" b="1" dirty="0"/>
        </a:p>
      </dgm:t>
    </dgm:pt>
    <dgm:pt modelId="{00C49E91-37A9-4B62-891E-532B89B0B916}" type="parTrans" cxnId="{3BC0AAAE-35F2-4F08-82DA-8EA0CA10409F}">
      <dgm:prSet/>
      <dgm:spPr/>
      <dgm:t>
        <a:bodyPr/>
        <a:lstStyle/>
        <a:p>
          <a:endParaRPr lang="en-US"/>
        </a:p>
      </dgm:t>
    </dgm:pt>
    <dgm:pt modelId="{FCCE5408-C3CC-4492-A57A-E46A0FAEFA39}" type="sibTrans" cxnId="{3BC0AAAE-35F2-4F08-82DA-8EA0CA10409F}">
      <dgm:prSet/>
      <dgm:spPr/>
      <dgm:t>
        <a:bodyPr/>
        <a:lstStyle/>
        <a:p>
          <a:endParaRPr lang="en-US"/>
        </a:p>
      </dgm:t>
    </dgm:pt>
    <dgm:pt modelId="{25368FA1-02C8-4EDB-8186-A873F12177A2}">
      <dgm:prSet phldrT="[Text]"/>
      <dgm:spPr/>
      <dgm:t>
        <a:bodyPr/>
        <a:lstStyle/>
        <a:p>
          <a:pPr algn="l"/>
          <a:r>
            <a:rPr lang="el-GR" dirty="0" smtClean="0">
              <a:latin typeface="Calibri"/>
              <a:cs typeface="Calibri"/>
            </a:rPr>
            <a:t>μ</a:t>
          </a:r>
          <a:r>
            <a:rPr lang="en-US" dirty="0" smtClean="0">
              <a:latin typeface="Calibri"/>
              <a:cs typeface="Calibri"/>
            </a:rPr>
            <a:t>C</a:t>
          </a:r>
          <a:endParaRPr lang="en-US" dirty="0"/>
        </a:p>
      </dgm:t>
    </dgm:pt>
    <dgm:pt modelId="{F1B86189-7AF4-48C6-983D-7EA349404424}" type="parTrans" cxnId="{72B09337-FB32-4CF2-A3AD-8237037B0C2B}">
      <dgm:prSet/>
      <dgm:spPr/>
      <dgm:t>
        <a:bodyPr/>
        <a:lstStyle/>
        <a:p>
          <a:endParaRPr lang="en-US"/>
        </a:p>
      </dgm:t>
    </dgm:pt>
    <dgm:pt modelId="{6415F6DD-D6CF-416D-80BD-F907BF7F76E1}" type="sibTrans" cxnId="{72B09337-FB32-4CF2-A3AD-8237037B0C2B}">
      <dgm:prSet/>
      <dgm:spPr/>
      <dgm:t>
        <a:bodyPr/>
        <a:lstStyle/>
        <a:p>
          <a:endParaRPr lang="en-US"/>
        </a:p>
      </dgm:t>
    </dgm:pt>
    <dgm:pt modelId="{6FE36584-BBE1-424E-B7EC-7268B362D0CA}">
      <dgm:prSet phldrT="[Text]"/>
      <dgm:spPr/>
      <dgm:t>
        <a:bodyPr/>
        <a:lstStyle/>
        <a:p>
          <a:pPr algn="l"/>
          <a:r>
            <a:rPr lang="en-US" dirty="0" smtClean="0"/>
            <a:t>DC/DC Regulator</a:t>
          </a:r>
          <a:endParaRPr lang="en-US" dirty="0"/>
        </a:p>
      </dgm:t>
    </dgm:pt>
    <dgm:pt modelId="{5D62396E-306C-4996-A9AE-082F493483DF}" type="parTrans" cxnId="{E86CE2CA-8EB4-4D23-9971-5D6C89437E18}">
      <dgm:prSet/>
      <dgm:spPr/>
      <dgm:t>
        <a:bodyPr/>
        <a:lstStyle/>
        <a:p>
          <a:endParaRPr lang="en-US"/>
        </a:p>
      </dgm:t>
    </dgm:pt>
    <dgm:pt modelId="{EAE7DD6B-331C-49E0-B35F-7E4B062F4AEC}" type="sibTrans" cxnId="{E86CE2CA-8EB4-4D23-9971-5D6C89437E18}">
      <dgm:prSet/>
      <dgm:spPr/>
      <dgm:t>
        <a:bodyPr/>
        <a:lstStyle/>
        <a:p>
          <a:endParaRPr lang="en-US"/>
        </a:p>
      </dgm:t>
    </dgm:pt>
    <dgm:pt modelId="{DE8C1245-B07F-4E6D-B539-CA26C42DEEA2}">
      <dgm:prSet phldrT="[Text]"/>
      <dgm:spPr/>
      <dgm:t>
        <a:bodyPr/>
        <a:lstStyle/>
        <a:p>
          <a:pPr algn="l"/>
          <a:r>
            <a:rPr lang="en-US" dirty="0" smtClean="0"/>
            <a:t>Generator protection</a:t>
          </a:r>
          <a:endParaRPr lang="en-US" dirty="0"/>
        </a:p>
      </dgm:t>
    </dgm:pt>
    <dgm:pt modelId="{8E91C803-B0B7-40C8-8106-BD05DD9643A3}" type="parTrans" cxnId="{59D1A3EC-2F32-446E-996A-F46E5468E617}">
      <dgm:prSet/>
      <dgm:spPr/>
      <dgm:t>
        <a:bodyPr/>
        <a:lstStyle/>
        <a:p>
          <a:endParaRPr lang="en-US"/>
        </a:p>
      </dgm:t>
    </dgm:pt>
    <dgm:pt modelId="{EB79739F-3A4A-4392-B302-34AAA09F0368}" type="sibTrans" cxnId="{59D1A3EC-2F32-446E-996A-F46E5468E617}">
      <dgm:prSet/>
      <dgm:spPr/>
      <dgm:t>
        <a:bodyPr/>
        <a:lstStyle/>
        <a:p>
          <a:endParaRPr lang="en-US"/>
        </a:p>
      </dgm:t>
    </dgm:pt>
    <dgm:pt modelId="{C456A118-6B12-4722-AC30-279517C97EB5}">
      <dgm:prSet phldrT="[Text]"/>
      <dgm:spPr/>
      <dgm:t>
        <a:bodyPr/>
        <a:lstStyle/>
        <a:p>
          <a:pPr algn="l"/>
          <a:r>
            <a:rPr lang="en-US" dirty="0" smtClean="0"/>
            <a:t>Over current protection</a:t>
          </a:r>
          <a:endParaRPr lang="en-US" dirty="0"/>
        </a:p>
      </dgm:t>
    </dgm:pt>
    <dgm:pt modelId="{3562731C-B94D-420B-8F7E-822DA550FC70}" type="parTrans" cxnId="{62F31CCF-0893-43EF-AC5F-98ED8CA394D0}">
      <dgm:prSet/>
      <dgm:spPr/>
      <dgm:t>
        <a:bodyPr/>
        <a:lstStyle/>
        <a:p>
          <a:endParaRPr lang="en-US"/>
        </a:p>
      </dgm:t>
    </dgm:pt>
    <dgm:pt modelId="{0216093B-08DF-4220-AAA2-8624838CF620}" type="sibTrans" cxnId="{62F31CCF-0893-43EF-AC5F-98ED8CA394D0}">
      <dgm:prSet/>
      <dgm:spPr/>
      <dgm:t>
        <a:bodyPr/>
        <a:lstStyle/>
        <a:p>
          <a:endParaRPr lang="en-US"/>
        </a:p>
      </dgm:t>
    </dgm:pt>
    <dgm:pt modelId="{D6268B79-80EF-44E2-9E53-58BD96606E78}">
      <dgm:prSet phldrT="[Text]"/>
      <dgm:spPr/>
      <dgm:t>
        <a:bodyPr/>
        <a:lstStyle/>
        <a:p>
          <a:pPr algn="l"/>
          <a:r>
            <a:rPr lang="en-US" dirty="0" smtClean="0"/>
            <a:t>Load</a:t>
          </a:r>
          <a:endParaRPr lang="en-US" dirty="0"/>
        </a:p>
      </dgm:t>
    </dgm:pt>
    <dgm:pt modelId="{C0F3AD3D-D95F-4358-94F6-BADC2B541F85}" type="parTrans" cxnId="{C68AB00E-6D7D-443C-BAF1-EF365284F412}">
      <dgm:prSet/>
      <dgm:spPr/>
      <dgm:t>
        <a:bodyPr/>
        <a:lstStyle/>
        <a:p>
          <a:endParaRPr lang="en-US"/>
        </a:p>
      </dgm:t>
    </dgm:pt>
    <dgm:pt modelId="{B6082E81-D09C-44C4-8FAD-D55B0E89D2E1}" type="sibTrans" cxnId="{C68AB00E-6D7D-443C-BAF1-EF365284F412}">
      <dgm:prSet/>
      <dgm:spPr/>
      <dgm:t>
        <a:bodyPr/>
        <a:lstStyle/>
        <a:p>
          <a:endParaRPr lang="en-US"/>
        </a:p>
      </dgm:t>
    </dgm:pt>
    <dgm:pt modelId="{13CC1182-1929-4EA6-8D46-0EA9BA5EB6BB}">
      <dgm:prSet phldrT="[Text]"/>
      <dgm:spPr/>
      <dgm:t>
        <a:bodyPr/>
        <a:lstStyle/>
        <a:p>
          <a:pPr algn="l"/>
          <a:r>
            <a:rPr lang="en-US" dirty="0" smtClean="0"/>
            <a:t>Battery</a:t>
          </a:r>
          <a:endParaRPr lang="en-US" dirty="0"/>
        </a:p>
      </dgm:t>
    </dgm:pt>
    <dgm:pt modelId="{CACADF02-08A0-49EF-BFCE-EC8E99723F22}" type="parTrans" cxnId="{FA6EC822-BD9A-4570-96EA-F18D67558046}">
      <dgm:prSet/>
      <dgm:spPr/>
      <dgm:t>
        <a:bodyPr/>
        <a:lstStyle/>
        <a:p>
          <a:endParaRPr lang="en-US"/>
        </a:p>
      </dgm:t>
    </dgm:pt>
    <dgm:pt modelId="{648C838B-FDFA-424C-A545-714D8A2DA243}" type="sibTrans" cxnId="{FA6EC822-BD9A-4570-96EA-F18D67558046}">
      <dgm:prSet/>
      <dgm:spPr/>
      <dgm:t>
        <a:bodyPr/>
        <a:lstStyle/>
        <a:p>
          <a:endParaRPr lang="en-US"/>
        </a:p>
      </dgm:t>
    </dgm:pt>
    <dgm:pt modelId="{A4E1CCDC-581A-44E3-8243-EDF4F5B8F7F5}">
      <dgm:prSet phldrT="[Text]"/>
      <dgm:spPr/>
      <dgm:t>
        <a:bodyPr/>
        <a:lstStyle/>
        <a:p>
          <a:pPr algn="l"/>
          <a:r>
            <a:rPr lang="en-US" dirty="0" smtClean="0"/>
            <a:t>Wireless data transmission</a:t>
          </a:r>
          <a:endParaRPr lang="en-US" dirty="0"/>
        </a:p>
      </dgm:t>
    </dgm:pt>
    <dgm:pt modelId="{43492778-CE8D-43F8-8B1E-06EE8CC7916D}" type="parTrans" cxnId="{7B0301CD-5FE8-4FA2-947D-D687D586ECE8}">
      <dgm:prSet/>
      <dgm:spPr/>
      <dgm:t>
        <a:bodyPr/>
        <a:lstStyle/>
        <a:p>
          <a:endParaRPr lang="en-US"/>
        </a:p>
      </dgm:t>
    </dgm:pt>
    <dgm:pt modelId="{AA198FB9-E695-4641-8B23-E601C2FB4E07}" type="sibTrans" cxnId="{7B0301CD-5FE8-4FA2-947D-D687D586ECE8}">
      <dgm:prSet/>
      <dgm:spPr/>
      <dgm:t>
        <a:bodyPr/>
        <a:lstStyle/>
        <a:p>
          <a:endParaRPr lang="en-US"/>
        </a:p>
      </dgm:t>
    </dgm:pt>
    <dgm:pt modelId="{58DD044E-6634-4A31-89BA-CEF2A2E5B32C}">
      <dgm:prSet phldrT="[Text]"/>
      <dgm:spPr/>
      <dgm:t>
        <a:bodyPr/>
        <a:lstStyle/>
        <a:p>
          <a:pPr algn="l"/>
          <a:r>
            <a:rPr lang="en-US" dirty="0" smtClean="0"/>
            <a:t>Software</a:t>
          </a:r>
          <a:endParaRPr lang="en-US" dirty="0"/>
        </a:p>
      </dgm:t>
    </dgm:pt>
    <dgm:pt modelId="{E55A0841-7CF1-44EC-9506-0476D1CE6219}" type="parTrans" cxnId="{4DE2BB7C-6EC9-4B20-9C91-0D55F0435F59}">
      <dgm:prSet/>
      <dgm:spPr/>
      <dgm:t>
        <a:bodyPr/>
        <a:lstStyle/>
        <a:p>
          <a:endParaRPr lang="en-US"/>
        </a:p>
      </dgm:t>
    </dgm:pt>
    <dgm:pt modelId="{D0B67E2B-35AA-4EDE-BD8F-B481FBE78E6D}" type="sibTrans" cxnId="{4DE2BB7C-6EC9-4B20-9C91-0D55F0435F59}">
      <dgm:prSet/>
      <dgm:spPr/>
      <dgm:t>
        <a:bodyPr/>
        <a:lstStyle/>
        <a:p>
          <a:endParaRPr lang="en-US"/>
        </a:p>
      </dgm:t>
    </dgm:pt>
    <dgm:pt modelId="{EE3D1629-5A7A-449F-A074-7200D292EDB8}">
      <dgm:prSet phldrT="[Text]"/>
      <dgm:spPr/>
      <dgm:t>
        <a:bodyPr/>
        <a:lstStyle/>
        <a:p>
          <a:pPr algn="l"/>
          <a:r>
            <a:rPr lang="en-US" dirty="0" smtClean="0"/>
            <a:t>GUI</a:t>
          </a:r>
          <a:endParaRPr lang="en-US" dirty="0"/>
        </a:p>
      </dgm:t>
    </dgm:pt>
    <dgm:pt modelId="{7B1603D7-5793-466B-886D-5245C27206C1}" type="parTrans" cxnId="{712FBA5C-E3FD-4AFE-A042-E296A22D7A25}">
      <dgm:prSet/>
      <dgm:spPr/>
      <dgm:t>
        <a:bodyPr/>
        <a:lstStyle/>
        <a:p>
          <a:endParaRPr lang="en-US"/>
        </a:p>
      </dgm:t>
    </dgm:pt>
    <dgm:pt modelId="{441E898B-0AAD-4EB3-9CF5-5B1681F6336F}" type="sibTrans" cxnId="{712FBA5C-E3FD-4AFE-A042-E296A22D7A25}">
      <dgm:prSet/>
      <dgm:spPr/>
      <dgm:t>
        <a:bodyPr/>
        <a:lstStyle/>
        <a:p>
          <a:endParaRPr lang="en-US"/>
        </a:p>
      </dgm:t>
    </dgm:pt>
    <dgm:pt modelId="{D0F8C46D-4FB4-460B-90B4-064423395260}" type="pres">
      <dgm:prSet presAssocID="{021C7F2D-AD33-4E28-9C8E-4F0DF280B082}" presName="Name0" presStyleCnt="0">
        <dgm:presLayoutVars>
          <dgm:dir/>
          <dgm:resizeHandles val="exact"/>
        </dgm:presLayoutVars>
      </dgm:prSet>
      <dgm:spPr/>
      <dgm:t>
        <a:bodyPr/>
        <a:lstStyle/>
        <a:p>
          <a:endParaRPr lang="en-US"/>
        </a:p>
      </dgm:t>
    </dgm:pt>
    <dgm:pt modelId="{D88161CE-9701-4710-8A1F-C13DEB600F48}" type="pres">
      <dgm:prSet presAssocID="{464187FE-4F60-4ECF-AF3C-CDB6682053B5}" presName="node" presStyleLbl="node1" presStyleIdx="0" presStyleCnt="3">
        <dgm:presLayoutVars>
          <dgm:bulletEnabled val="1"/>
        </dgm:presLayoutVars>
      </dgm:prSet>
      <dgm:spPr/>
      <dgm:t>
        <a:bodyPr/>
        <a:lstStyle/>
        <a:p>
          <a:endParaRPr lang="en-US"/>
        </a:p>
      </dgm:t>
    </dgm:pt>
    <dgm:pt modelId="{438925A3-1BD7-4447-8F80-DA1A2ABEDE50}" type="pres">
      <dgm:prSet presAssocID="{B0642908-3D26-4C19-BF0E-7269423047D6}" presName="sibTrans" presStyleCnt="0"/>
      <dgm:spPr/>
    </dgm:pt>
    <dgm:pt modelId="{E8E97116-650B-475F-B5FB-B2AB365FD8E2}" type="pres">
      <dgm:prSet presAssocID="{66F470A3-AF08-4049-A358-C5888D577AE4}" presName="node" presStyleLbl="node1" presStyleIdx="1" presStyleCnt="3">
        <dgm:presLayoutVars>
          <dgm:bulletEnabled val="1"/>
        </dgm:presLayoutVars>
      </dgm:prSet>
      <dgm:spPr/>
      <dgm:t>
        <a:bodyPr/>
        <a:lstStyle/>
        <a:p>
          <a:endParaRPr lang="en-US"/>
        </a:p>
      </dgm:t>
    </dgm:pt>
    <dgm:pt modelId="{C2AD9343-2E0C-4019-B8FD-10A2BD575048}" type="pres">
      <dgm:prSet presAssocID="{148CDEA0-BA1F-4CFE-B530-3D48976E84A6}" presName="sibTrans" presStyleCnt="0"/>
      <dgm:spPr/>
    </dgm:pt>
    <dgm:pt modelId="{B7E3CB34-7AA1-44EC-8D2E-F9EB89E338AE}" type="pres">
      <dgm:prSet presAssocID="{1D9F8B47-6798-42F4-A4F6-4A2199A4C456}" presName="node" presStyleLbl="node1" presStyleIdx="2" presStyleCnt="3">
        <dgm:presLayoutVars>
          <dgm:bulletEnabled val="1"/>
        </dgm:presLayoutVars>
      </dgm:prSet>
      <dgm:spPr/>
      <dgm:t>
        <a:bodyPr/>
        <a:lstStyle/>
        <a:p>
          <a:endParaRPr lang="en-US"/>
        </a:p>
      </dgm:t>
    </dgm:pt>
  </dgm:ptLst>
  <dgm:cxnLst>
    <dgm:cxn modelId="{59D1A3EC-2F32-446E-996A-F46E5468E617}" srcId="{464187FE-4F60-4ECF-AF3C-CDB6682053B5}" destId="{DE8C1245-B07F-4E6D-B539-CA26C42DEEA2}" srcOrd="2" destOrd="0" parTransId="{8E91C803-B0B7-40C8-8106-BD05DD9643A3}" sibTransId="{EB79739F-3A4A-4392-B302-34AAA09F0368}"/>
    <dgm:cxn modelId="{E86CE2CA-8EB4-4D23-9971-5D6C89437E18}" srcId="{464187FE-4F60-4ECF-AF3C-CDB6682053B5}" destId="{6FE36584-BBE1-424E-B7EC-7268B362D0CA}" srcOrd="1" destOrd="0" parTransId="{5D62396E-306C-4996-A9AE-082F493483DF}" sibTransId="{EAE7DD6B-331C-49E0-B35F-7E4B062F4AEC}"/>
    <dgm:cxn modelId="{3BC0AAAE-35F2-4F08-82DA-8EA0CA10409F}" srcId="{021C7F2D-AD33-4E28-9C8E-4F0DF280B082}" destId="{1D9F8B47-6798-42F4-A4F6-4A2199A4C456}" srcOrd="2" destOrd="0" parTransId="{00C49E91-37A9-4B62-891E-532B89B0B916}" sibTransId="{FCCE5408-C3CC-4492-A57A-E46A0FAEFA39}"/>
    <dgm:cxn modelId="{D007E9CD-7597-4E2D-8F8A-9D52926E48EA}" type="presOf" srcId="{464187FE-4F60-4ECF-AF3C-CDB6682053B5}" destId="{D88161CE-9701-4710-8A1F-C13DEB600F48}" srcOrd="0" destOrd="0" presId="urn:microsoft.com/office/officeart/2005/8/layout/hList6"/>
    <dgm:cxn modelId="{C68AB00E-6D7D-443C-BAF1-EF365284F412}" srcId="{66F470A3-AF08-4049-A358-C5888D577AE4}" destId="{D6268B79-80EF-44E2-9E53-58BD96606E78}" srcOrd="2" destOrd="0" parTransId="{C0F3AD3D-D95F-4358-94F6-BADC2B541F85}" sibTransId="{B6082E81-D09C-44C4-8FAD-D55B0E89D2E1}"/>
    <dgm:cxn modelId="{D4C6AF9B-65D2-4EF6-957C-C296F675961E}" type="presOf" srcId="{C456A118-6B12-4722-AC30-279517C97EB5}" destId="{D88161CE-9701-4710-8A1F-C13DEB600F48}" srcOrd="0" destOrd="4" presId="urn:microsoft.com/office/officeart/2005/8/layout/hList6"/>
    <dgm:cxn modelId="{04BADDF9-677D-45F2-894A-B1DA20CF7584}" type="presOf" srcId="{1D9F8B47-6798-42F4-A4F6-4A2199A4C456}" destId="{B7E3CB34-7AA1-44EC-8D2E-F9EB89E338AE}" srcOrd="0" destOrd="0" presId="urn:microsoft.com/office/officeart/2005/8/layout/hList6"/>
    <dgm:cxn modelId="{FDB0D83E-53C8-4C1F-A55C-735B2A1AA8B1}" type="presOf" srcId="{6FE36584-BBE1-424E-B7EC-7268B362D0CA}" destId="{D88161CE-9701-4710-8A1F-C13DEB600F48}" srcOrd="0" destOrd="2" presId="urn:microsoft.com/office/officeart/2005/8/layout/hList6"/>
    <dgm:cxn modelId="{1E39190F-8EFF-41D3-A3FE-8CEBADD8C214}" type="presOf" srcId="{13CC1182-1929-4EA6-8D46-0EA9BA5EB6BB}" destId="{E8E97116-650B-475F-B5FB-B2AB365FD8E2}" srcOrd="0" destOrd="1" presId="urn:microsoft.com/office/officeart/2005/8/layout/hList6"/>
    <dgm:cxn modelId="{D14E28BF-A394-4CF9-BEE2-6F7C5B3E1852}" type="presOf" srcId="{57931D83-D7E5-4105-A4F2-C6C186A4F145}" destId="{D88161CE-9701-4710-8A1F-C13DEB600F48}" srcOrd="0" destOrd="1" presId="urn:microsoft.com/office/officeart/2005/8/layout/hList6"/>
    <dgm:cxn modelId="{BED89712-C1FC-4204-B642-EF3317177C07}" type="presOf" srcId="{DE8C1245-B07F-4E6D-B539-CA26C42DEEA2}" destId="{D88161CE-9701-4710-8A1F-C13DEB600F48}" srcOrd="0" destOrd="3" presId="urn:microsoft.com/office/officeart/2005/8/layout/hList6"/>
    <dgm:cxn modelId="{A5D910C2-472C-427A-80BB-3CE0B576383A}" srcId="{021C7F2D-AD33-4E28-9C8E-4F0DF280B082}" destId="{66F470A3-AF08-4049-A358-C5888D577AE4}" srcOrd="1" destOrd="0" parTransId="{D9706971-ABDD-4A0E-8015-B4462F286AC9}" sibTransId="{148CDEA0-BA1F-4CFE-B530-3D48976E84A6}"/>
    <dgm:cxn modelId="{712FBA5C-E3FD-4AFE-A042-E296A22D7A25}" srcId="{1D9F8B47-6798-42F4-A4F6-4A2199A4C456}" destId="{EE3D1629-5A7A-449F-A074-7200D292EDB8}" srcOrd="3" destOrd="0" parTransId="{7B1603D7-5793-466B-886D-5245C27206C1}" sibTransId="{441E898B-0AAD-4EB3-9CF5-5B1681F6336F}"/>
    <dgm:cxn modelId="{5AEB87A9-D5C3-4F26-AC14-C89BF00EF4DB}" type="presOf" srcId="{58DD044E-6634-4A31-89BA-CEF2A2E5B32C}" destId="{B7E3CB34-7AA1-44EC-8D2E-F9EB89E338AE}" srcOrd="0" destOrd="3" presId="urn:microsoft.com/office/officeart/2005/8/layout/hList6"/>
    <dgm:cxn modelId="{2E483F13-F0DB-4718-947E-4046DC26987B}" type="presOf" srcId="{A4E1CCDC-581A-44E3-8243-EDF4F5B8F7F5}" destId="{B7E3CB34-7AA1-44EC-8D2E-F9EB89E338AE}" srcOrd="0" destOrd="2" presId="urn:microsoft.com/office/officeart/2005/8/layout/hList6"/>
    <dgm:cxn modelId="{FA6EC822-BD9A-4570-96EA-F18D67558046}" srcId="{66F470A3-AF08-4049-A358-C5888D577AE4}" destId="{13CC1182-1929-4EA6-8D46-0EA9BA5EB6BB}" srcOrd="0" destOrd="0" parTransId="{CACADF02-08A0-49EF-BFCE-EC8E99723F22}" sibTransId="{648C838B-FDFA-424C-A545-714D8A2DA243}"/>
    <dgm:cxn modelId="{7EFB7C26-C9BB-4911-ADA6-95F37C390CF5}" type="presOf" srcId="{F90DA8B4-4DE8-4712-A9ED-B9FD3F5A0164}" destId="{E8E97116-650B-475F-B5FB-B2AB365FD8E2}" srcOrd="0" destOrd="2" presId="urn:microsoft.com/office/officeart/2005/8/layout/hList6"/>
    <dgm:cxn modelId="{8398A350-503E-4317-9E35-90D33E9E460B}" srcId="{66F470A3-AF08-4049-A358-C5888D577AE4}" destId="{F90DA8B4-4DE8-4712-A9ED-B9FD3F5A0164}" srcOrd="1" destOrd="0" parTransId="{24014079-4C4D-4AA2-B017-F3A72FFC6AEA}" sibTransId="{686E055A-8E82-44C7-BBF1-48B4C59F07E9}"/>
    <dgm:cxn modelId="{7B0301CD-5FE8-4FA2-947D-D687D586ECE8}" srcId="{1D9F8B47-6798-42F4-A4F6-4A2199A4C456}" destId="{A4E1CCDC-581A-44E3-8243-EDF4F5B8F7F5}" srcOrd="1" destOrd="0" parTransId="{43492778-CE8D-43F8-8B1E-06EE8CC7916D}" sibTransId="{AA198FB9-E695-4641-8B23-E601C2FB4E07}"/>
    <dgm:cxn modelId="{A7676A14-1B13-4B6E-A560-84626A4C14C6}" type="presOf" srcId="{66F470A3-AF08-4049-A358-C5888D577AE4}" destId="{E8E97116-650B-475F-B5FB-B2AB365FD8E2}" srcOrd="0" destOrd="0" presId="urn:microsoft.com/office/officeart/2005/8/layout/hList6"/>
    <dgm:cxn modelId="{C715D61E-D4ED-4184-A304-FA77DB5AF810}" type="presOf" srcId="{EE3D1629-5A7A-449F-A074-7200D292EDB8}" destId="{B7E3CB34-7AA1-44EC-8D2E-F9EB89E338AE}" srcOrd="0" destOrd="4" presId="urn:microsoft.com/office/officeart/2005/8/layout/hList6"/>
    <dgm:cxn modelId="{62F31CCF-0893-43EF-AC5F-98ED8CA394D0}" srcId="{464187FE-4F60-4ECF-AF3C-CDB6682053B5}" destId="{C456A118-6B12-4722-AC30-279517C97EB5}" srcOrd="3" destOrd="0" parTransId="{3562731C-B94D-420B-8F7E-822DA550FC70}" sibTransId="{0216093B-08DF-4220-AAA2-8624838CF620}"/>
    <dgm:cxn modelId="{17D5FF57-42B2-4661-9CBC-FC1ADEB1F3F3}" type="presOf" srcId="{25368FA1-02C8-4EDB-8186-A873F12177A2}" destId="{B7E3CB34-7AA1-44EC-8D2E-F9EB89E338AE}" srcOrd="0" destOrd="1" presId="urn:microsoft.com/office/officeart/2005/8/layout/hList6"/>
    <dgm:cxn modelId="{C73A8BC6-F01F-4C05-A4E0-987D44EB98D5}" type="presOf" srcId="{021C7F2D-AD33-4E28-9C8E-4F0DF280B082}" destId="{D0F8C46D-4FB4-460B-90B4-064423395260}" srcOrd="0" destOrd="0" presId="urn:microsoft.com/office/officeart/2005/8/layout/hList6"/>
    <dgm:cxn modelId="{F73CA644-B538-4111-BDA5-64E129419B63}" type="presOf" srcId="{D6268B79-80EF-44E2-9E53-58BD96606E78}" destId="{E8E97116-650B-475F-B5FB-B2AB365FD8E2}" srcOrd="0" destOrd="3" presId="urn:microsoft.com/office/officeart/2005/8/layout/hList6"/>
    <dgm:cxn modelId="{094B45E6-BCDB-46D5-9318-E7C453004097}" srcId="{021C7F2D-AD33-4E28-9C8E-4F0DF280B082}" destId="{464187FE-4F60-4ECF-AF3C-CDB6682053B5}" srcOrd="0" destOrd="0" parTransId="{2BD042F1-2E44-4C51-8C13-CF64B5983648}" sibTransId="{B0642908-3D26-4C19-BF0E-7269423047D6}"/>
    <dgm:cxn modelId="{4DE2BB7C-6EC9-4B20-9C91-0D55F0435F59}" srcId="{1D9F8B47-6798-42F4-A4F6-4A2199A4C456}" destId="{58DD044E-6634-4A31-89BA-CEF2A2E5B32C}" srcOrd="2" destOrd="0" parTransId="{E55A0841-7CF1-44EC-9506-0476D1CE6219}" sibTransId="{D0B67E2B-35AA-4EDE-BD8F-B481FBE78E6D}"/>
    <dgm:cxn modelId="{41156F34-5C97-4C03-9E39-EE7D946C89DB}" srcId="{464187FE-4F60-4ECF-AF3C-CDB6682053B5}" destId="{57931D83-D7E5-4105-A4F2-C6C186A4F145}" srcOrd="0" destOrd="0" parTransId="{670D0F21-4116-4647-B885-C502855724BE}" sibTransId="{42B5E2C7-6D48-4989-B7E1-6D3BB7AC67AB}"/>
    <dgm:cxn modelId="{72B09337-FB32-4CF2-A3AD-8237037B0C2B}" srcId="{1D9F8B47-6798-42F4-A4F6-4A2199A4C456}" destId="{25368FA1-02C8-4EDB-8186-A873F12177A2}" srcOrd="0" destOrd="0" parTransId="{F1B86189-7AF4-48C6-983D-7EA349404424}" sibTransId="{6415F6DD-D6CF-416D-80BD-F907BF7F76E1}"/>
    <dgm:cxn modelId="{DAC96BDD-A2FF-4076-B70A-CEAD7F8AC9E6}" type="presParOf" srcId="{D0F8C46D-4FB4-460B-90B4-064423395260}" destId="{D88161CE-9701-4710-8A1F-C13DEB600F48}" srcOrd="0" destOrd="0" presId="urn:microsoft.com/office/officeart/2005/8/layout/hList6"/>
    <dgm:cxn modelId="{97562B2E-7EA2-4838-B563-34C19EF1BD18}" type="presParOf" srcId="{D0F8C46D-4FB4-460B-90B4-064423395260}" destId="{438925A3-1BD7-4447-8F80-DA1A2ABEDE50}" srcOrd="1" destOrd="0" presId="urn:microsoft.com/office/officeart/2005/8/layout/hList6"/>
    <dgm:cxn modelId="{A146AE7E-2003-40CA-A171-FEEA288A8129}" type="presParOf" srcId="{D0F8C46D-4FB4-460B-90B4-064423395260}" destId="{E8E97116-650B-475F-B5FB-B2AB365FD8E2}" srcOrd="2" destOrd="0" presId="urn:microsoft.com/office/officeart/2005/8/layout/hList6"/>
    <dgm:cxn modelId="{9E10FF39-D0E1-4FA4-BD6A-083851E483D8}" type="presParOf" srcId="{D0F8C46D-4FB4-460B-90B4-064423395260}" destId="{C2AD9343-2E0C-4019-B8FD-10A2BD575048}" srcOrd="3" destOrd="0" presId="urn:microsoft.com/office/officeart/2005/8/layout/hList6"/>
    <dgm:cxn modelId="{67B95852-2D25-454A-914A-83F98C46C07A}" type="presParOf" srcId="{D0F8C46D-4FB4-460B-90B4-064423395260}" destId="{B7E3CB34-7AA1-44EC-8D2E-F9EB89E338AE}" srcOrd="4" destOrd="0" presId="urn:microsoft.com/office/officeart/2005/8/layout/h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954D9-2507-431D-920C-1AF399DD9CD9}" type="doc">
      <dgm:prSet loTypeId="urn:microsoft.com/office/officeart/2005/8/layout/hierarchy3" loCatId="hierarchy" qsTypeId="urn:microsoft.com/office/officeart/2005/8/quickstyle/simple5" qsCatId="simple" csTypeId="urn:microsoft.com/office/officeart/2005/8/colors/accent1_2" csCatId="accent1" phldr="1"/>
      <dgm:spPr/>
      <dgm:t>
        <a:bodyPr/>
        <a:lstStyle/>
        <a:p>
          <a:endParaRPr lang="en-US"/>
        </a:p>
      </dgm:t>
    </dgm:pt>
    <dgm:pt modelId="{D7190357-3753-4BBC-A66E-EC0079505EEB}">
      <dgm:prSet phldrT="[Text]"/>
      <dgm:spPr/>
      <dgm:t>
        <a:bodyPr/>
        <a:lstStyle/>
        <a:p>
          <a:r>
            <a:rPr lang="en-US" dirty="0" smtClean="0"/>
            <a:t>Local</a:t>
          </a:r>
          <a:endParaRPr lang="en-US" dirty="0"/>
        </a:p>
      </dgm:t>
    </dgm:pt>
    <dgm:pt modelId="{F7AD33B2-FDD7-430E-AD0F-E8B1EA6C3327}" type="parTrans" cxnId="{39D41D6B-335E-403A-ABD1-1033EA114701}">
      <dgm:prSet/>
      <dgm:spPr/>
      <dgm:t>
        <a:bodyPr/>
        <a:lstStyle/>
        <a:p>
          <a:endParaRPr lang="en-US"/>
        </a:p>
      </dgm:t>
    </dgm:pt>
    <dgm:pt modelId="{76FCBACA-2F75-4E85-AC79-2453C440DFCD}" type="sibTrans" cxnId="{39D41D6B-335E-403A-ABD1-1033EA114701}">
      <dgm:prSet/>
      <dgm:spPr/>
      <dgm:t>
        <a:bodyPr/>
        <a:lstStyle/>
        <a:p>
          <a:endParaRPr lang="en-US"/>
        </a:p>
      </dgm:t>
    </dgm:pt>
    <dgm:pt modelId="{8E6D4635-482B-475D-B031-4CF506F45A77}">
      <dgm:prSet phldrT="[Text]"/>
      <dgm:spPr/>
      <dgm:t>
        <a:bodyPr/>
        <a:lstStyle/>
        <a:p>
          <a:r>
            <a:rPr lang="en-US" dirty="0" smtClean="0"/>
            <a:t>LCD</a:t>
          </a:r>
          <a:endParaRPr lang="en-US" dirty="0"/>
        </a:p>
      </dgm:t>
    </dgm:pt>
    <dgm:pt modelId="{84E5CE66-C199-4A29-8303-378CAC8ADB1E}" type="parTrans" cxnId="{04B58483-BB48-4C7D-9877-E40E9F63B715}">
      <dgm:prSet/>
      <dgm:spPr/>
      <dgm:t>
        <a:bodyPr/>
        <a:lstStyle/>
        <a:p>
          <a:endParaRPr lang="en-US"/>
        </a:p>
      </dgm:t>
    </dgm:pt>
    <dgm:pt modelId="{D0F0B509-B819-463D-9D1F-8B9FC039DA4A}" type="sibTrans" cxnId="{04B58483-BB48-4C7D-9877-E40E9F63B715}">
      <dgm:prSet/>
      <dgm:spPr/>
      <dgm:t>
        <a:bodyPr/>
        <a:lstStyle/>
        <a:p>
          <a:endParaRPr lang="en-US"/>
        </a:p>
      </dgm:t>
    </dgm:pt>
    <dgm:pt modelId="{8E2C2830-C187-486D-80B5-50FA96057E66}">
      <dgm:prSet phldrT="[Text]"/>
      <dgm:spPr/>
      <dgm:t>
        <a:bodyPr/>
        <a:lstStyle/>
        <a:p>
          <a:r>
            <a:rPr lang="en-US" dirty="0" smtClean="0"/>
            <a:t>External</a:t>
          </a:r>
          <a:endParaRPr lang="en-US" dirty="0"/>
        </a:p>
      </dgm:t>
    </dgm:pt>
    <dgm:pt modelId="{D672D733-3948-4E4A-AF51-563475BE502A}" type="parTrans" cxnId="{3F5AAD45-7A92-4CCE-BC85-5CCC89AF8810}">
      <dgm:prSet/>
      <dgm:spPr/>
      <dgm:t>
        <a:bodyPr/>
        <a:lstStyle/>
        <a:p>
          <a:endParaRPr lang="en-US"/>
        </a:p>
      </dgm:t>
    </dgm:pt>
    <dgm:pt modelId="{E1C1496A-21CD-46CC-8584-6B8BFC75D143}" type="sibTrans" cxnId="{3F5AAD45-7A92-4CCE-BC85-5CCC89AF8810}">
      <dgm:prSet/>
      <dgm:spPr/>
      <dgm:t>
        <a:bodyPr/>
        <a:lstStyle/>
        <a:p>
          <a:endParaRPr lang="en-US"/>
        </a:p>
      </dgm:t>
    </dgm:pt>
    <dgm:pt modelId="{315D3FB5-A97A-4A16-A438-44CDE388B259}">
      <dgm:prSet phldrT="[Text]"/>
      <dgm:spPr/>
      <dgm:t>
        <a:bodyPr/>
        <a:lstStyle/>
        <a:p>
          <a:r>
            <a:rPr lang="en-US" dirty="0" smtClean="0"/>
            <a:t>Computer Application</a:t>
          </a:r>
          <a:endParaRPr lang="en-US" dirty="0"/>
        </a:p>
      </dgm:t>
    </dgm:pt>
    <dgm:pt modelId="{03BE0FF2-C398-4336-B56A-3D2945076067}" type="parTrans" cxnId="{56F4609C-8C8B-426E-B18B-8979D2B5E9C8}">
      <dgm:prSet/>
      <dgm:spPr/>
      <dgm:t>
        <a:bodyPr/>
        <a:lstStyle/>
        <a:p>
          <a:endParaRPr lang="en-US"/>
        </a:p>
      </dgm:t>
    </dgm:pt>
    <dgm:pt modelId="{4C2A3D6A-8070-428B-8170-2D31D5EB855A}" type="sibTrans" cxnId="{56F4609C-8C8B-426E-B18B-8979D2B5E9C8}">
      <dgm:prSet/>
      <dgm:spPr/>
      <dgm:t>
        <a:bodyPr/>
        <a:lstStyle/>
        <a:p>
          <a:endParaRPr lang="en-US"/>
        </a:p>
      </dgm:t>
    </dgm:pt>
    <dgm:pt modelId="{00920C08-501F-4159-99BF-7CB501454D31}" type="pres">
      <dgm:prSet presAssocID="{861954D9-2507-431D-920C-1AF399DD9CD9}" presName="diagram" presStyleCnt="0">
        <dgm:presLayoutVars>
          <dgm:chPref val="1"/>
          <dgm:dir/>
          <dgm:animOne val="branch"/>
          <dgm:animLvl val="lvl"/>
          <dgm:resizeHandles/>
        </dgm:presLayoutVars>
      </dgm:prSet>
      <dgm:spPr/>
      <dgm:t>
        <a:bodyPr/>
        <a:lstStyle/>
        <a:p>
          <a:endParaRPr lang="en-US"/>
        </a:p>
      </dgm:t>
    </dgm:pt>
    <dgm:pt modelId="{9FF57BF0-4D4C-48E0-9C9F-7C53CBC74960}" type="pres">
      <dgm:prSet presAssocID="{D7190357-3753-4BBC-A66E-EC0079505EEB}" presName="root" presStyleCnt="0"/>
      <dgm:spPr/>
    </dgm:pt>
    <dgm:pt modelId="{7853768B-672D-436C-BBDE-E1112519C304}" type="pres">
      <dgm:prSet presAssocID="{D7190357-3753-4BBC-A66E-EC0079505EEB}" presName="rootComposite" presStyleCnt="0"/>
      <dgm:spPr/>
    </dgm:pt>
    <dgm:pt modelId="{C3EB71D1-A10F-4789-B0C2-B6E06F7BD666}" type="pres">
      <dgm:prSet presAssocID="{D7190357-3753-4BBC-A66E-EC0079505EEB}" presName="rootText" presStyleLbl="node1" presStyleIdx="0" presStyleCnt="2"/>
      <dgm:spPr/>
      <dgm:t>
        <a:bodyPr/>
        <a:lstStyle/>
        <a:p>
          <a:endParaRPr lang="en-US"/>
        </a:p>
      </dgm:t>
    </dgm:pt>
    <dgm:pt modelId="{E881368E-188A-40BC-911D-33A2A682EE81}" type="pres">
      <dgm:prSet presAssocID="{D7190357-3753-4BBC-A66E-EC0079505EEB}" presName="rootConnector" presStyleLbl="node1" presStyleIdx="0" presStyleCnt="2"/>
      <dgm:spPr/>
      <dgm:t>
        <a:bodyPr/>
        <a:lstStyle/>
        <a:p>
          <a:endParaRPr lang="en-US"/>
        </a:p>
      </dgm:t>
    </dgm:pt>
    <dgm:pt modelId="{DA6EA668-6987-4040-A563-669D825AD314}" type="pres">
      <dgm:prSet presAssocID="{D7190357-3753-4BBC-A66E-EC0079505EEB}" presName="childShape" presStyleCnt="0"/>
      <dgm:spPr/>
    </dgm:pt>
    <dgm:pt modelId="{E5A2A9C3-37DF-4CD6-B2FC-50113110C648}" type="pres">
      <dgm:prSet presAssocID="{84E5CE66-C199-4A29-8303-378CAC8ADB1E}" presName="Name13" presStyleLbl="parChTrans1D2" presStyleIdx="0" presStyleCnt="2"/>
      <dgm:spPr/>
      <dgm:t>
        <a:bodyPr/>
        <a:lstStyle/>
        <a:p>
          <a:endParaRPr lang="en-US"/>
        </a:p>
      </dgm:t>
    </dgm:pt>
    <dgm:pt modelId="{38749132-0AC7-48F9-A23B-B42DC2968F48}" type="pres">
      <dgm:prSet presAssocID="{8E6D4635-482B-475D-B031-4CF506F45A77}" presName="childText" presStyleLbl="bgAcc1" presStyleIdx="0" presStyleCnt="2">
        <dgm:presLayoutVars>
          <dgm:bulletEnabled val="1"/>
        </dgm:presLayoutVars>
      </dgm:prSet>
      <dgm:spPr/>
      <dgm:t>
        <a:bodyPr/>
        <a:lstStyle/>
        <a:p>
          <a:endParaRPr lang="en-US"/>
        </a:p>
      </dgm:t>
    </dgm:pt>
    <dgm:pt modelId="{2FC7DC6F-3FAE-489F-8694-BC5E8AF8098B}" type="pres">
      <dgm:prSet presAssocID="{8E2C2830-C187-486D-80B5-50FA96057E66}" presName="root" presStyleCnt="0"/>
      <dgm:spPr/>
    </dgm:pt>
    <dgm:pt modelId="{16836B2E-6C5F-4AF3-AD3B-86593A78D851}" type="pres">
      <dgm:prSet presAssocID="{8E2C2830-C187-486D-80B5-50FA96057E66}" presName="rootComposite" presStyleCnt="0"/>
      <dgm:spPr/>
    </dgm:pt>
    <dgm:pt modelId="{C8514F6E-48D2-415E-9435-3E28DA524FEC}" type="pres">
      <dgm:prSet presAssocID="{8E2C2830-C187-486D-80B5-50FA96057E66}" presName="rootText" presStyleLbl="node1" presStyleIdx="1" presStyleCnt="2"/>
      <dgm:spPr/>
      <dgm:t>
        <a:bodyPr/>
        <a:lstStyle/>
        <a:p>
          <a:endParaRPr lang="en-US"/>
        </a:p>
      </dgm:t>
    </dgm:pt>
    <dgm:pt modelId="{8C1C69CB-2B4E-451F-BCE9-AEBC5B7B64A4}" type="pres">
      <dgm:prSet presAssocID="{8E2C2830-C187-486D-80B5-50FA96057E66}" presName="rootConnector" presStyleLbl="node1" presStyleIdx="1" presStyleCnt="2"/>
      <dgm:spPr/>
      <dgm:t>
        <a:bodyPr/>
        <a:lstStyle/>
        <a:p>
          <a:endParaRPr lang="en-US"/>
        </a:p>
      </dgm:t>
    </dgm:pt>
    <dgm:pt modelId="{F22782AE-5DEB-4096-9D1A-7AE7961739A4}" type="pres">
      <dgm:prSet presAssocID="{8E2C2830-C187-486D-80B5-50FA96057E66}" presName="childShape" presStyleCnt="0"/>
      <dgm:spPr/>
    </dgm:pt>
    <dgm:pt modelId="{235B1CCB-D3B6-4FF9-891F-3084CBAE6F14}" type="pres">
      <dgm:prSet presAssocID="{03BE0FF2-C398-4336-B56A-3D2945076067}" presName="Name13" presStyleLbl="parChTrans1D2" presStyleIdx="1" presStyleCnt="2"/>
      <dgm:spPr/>
      <dgm:t>
        <a:bodyPr/>
        <a:lstStyle/>
        <a:p>
          <a:endParaRPr lang="en-US"/>
        </a:p>
      </dgm:t>
    </dgm:pt>
    <dgm:pt modelId="{3A240E4D-2A81-43D2-A4D5-634092DAC40F}" type="pres">
      <dgm:prSet presAssocID="{315D3FB5-A97A-4A16-A438-44CDE388B259}" presName="childText" presStyleLbl="bgAcc1" presStyleIdx="1" presStyleCnt="2">
        <dgm:presLayoutVars>
          <dgm:bulletEnabled val="1"/>
        </dgm:presLayoutVars>
      </dgm:prSet>
      <dgm:spPr/>
      <dgm:t>
        <a:bodyPr/>
        <a:lstStyle/>
        <a:p>
          <a:endParaRPr lang="en-US"/>
        </a:p>
      </dgm:t>
    </dgm:pt>
  </dgm:ptLst>
  <dgm:cxnLst>
    <dgm:cxn modelId="{39D41D6B-335E-403A-ABD1-1033EA114701}" srcId="{861954D9-2507-431D-920C-1AF399DD9CD9}" destId="{D7190357-3753-4BBC-A66E-EC0079505EEB}" srcOrd="0" destOrd="0" parTransId="{F7AD33B2-FDD7-430E-AD0F-E8B1EA6C3327}" sibTransId="{76FCBACA-2F75-4E85-AC79-2453C440DFCD}"/>
    <dgm:cxn modelId="{E0090A32-F985-459D-BE5D-F033A923CBCD}" type="presOf" srcId="{315D3FB5-A97A-4A16-A438-44CDE388B259}" destId="{3A240E4D-2A81-43D2-A4D5-634092DAC40F}" srcOrd="0" destOrd="0" presId="urn:microsoft.com/office/officeart/2005/8/layout/hierarchy3"/>
    <dgm:cxn modelId="{D32531B9-78E0-46FC-9F0B-2E79E28B0123}" type="presOf" srcId="{861954D9-2507-431D-920C-1AF399DD9CD9}" destId="{00920C08-501F-4159-99BF-7CB501454D31}" srcOrd="0" destOrd="0" presId="urn:microsoft.com/office/officeart/2005/8/layout/hierarchy3"/>
    <dgm:cxn modelId="{EF95F72F-107F-4259-9FC0-857ABBC3138C}" type="presOf" srcId="{D7190357-3753-4BBC-A66E-EC0079505EEB}" destId="{E881368E-188A-40BC-911D-33A2A682EE81}" srcOrd="1" destOrd="0" presId="urn:microsoft.com/office/officeart/2005/8/layout/hierarchy3"/>
    <dgm:cxn modelId="{8AA5FE4B-2BC6-4039-A5B5-9393C2FB8F0E}" type="presOf" srcId="{8E6D4635-482B-475D-B031-4CF506F45A77}" destId="{38749132-0AC7-48F9-A23B-B42DC2968F48}" srcOrd="0" destOrd="0" presId="urn:microsoft.com/office/officeart/2005/8/layout/hierarchy3"/>
    <dgm:cxn modelId="{D29EFC0F-8044-4FEC-8D6C-F37A43CF7E40}" type="presOf" srcId="{84E5CE66-C199-4A29-8303-378CAC8ADB1E}" destId="{E5A2A9C3-37DF-4CD6-B2FC-50113110C648}" srcOrd="0" destOrd="0" presId="urn:microsoft.com/office/officeart/2005/8/layout/hierarchy3"/>
    <dgm:cxn modelId="{8DC77BC3-E914-4579-A871-7A75872D9A96}" type="presOf" srcId="{D7190357-3753-4BBC-A66E-EC0079505EEB}" destId="{C3EB71D1-A10F-4789-B0C2-B6E06F7BD666}" srcOrd="0" destOrd="0" presId="urn:microsoft.com/office/officeart/2005/8/layout/hierarchy3"/>
    <dgm:cxn modelId="{0CC08BB1-E4DD-43CB-8A45-1E0DD142825A}" type="presOf" srcId="{8E2C2830-C187-486D-80B5-50FA96057E66}" destId="{8C1C69CB-2B4E-451F-BCE9-AEBC5B7B64A4}" srcOrd="1" destOrd="0" presId="urn:microsoft.com/office/officeart/2005/8/layout/hierarchy3"/>
    <dgm:cxn modelId="{3082BAA9-BDE5-4520-9728-DA45B8BA8745}" type="presOf" srcId="{03BE0FF2-C398-4336-B56A-3D2945076067}" destId="{235B1CCB-D3B6-4FF9-891F-3084CBAE6F14}" srcOrd="0" destOrd="0" presId="urn:microsoft.com/office/officeart/2005/8/layout/hierarchy3"/>
    <dgm:cxn modelId="{04B58483-BB48-4C7D-9877-E40E9F63B715}" srcId="{D7190357-3753-4BBC-A66E-EC0079505EEB}" destId="{8E6D4635-482B-475D-B031-4CF506F45A77}" srcOrd="0" destOrd="0" parTransId="{84E5CE66-C199-4A29-8303-378CAC8ADB1E}" sibTransId="{D0F0B509-B819-463D-9D1F-8B9FC039DA4A}"/>
    <dgm:cxn modelId="{A96087EA-F979-42EC-87CD-37AD1590B5A9}" type="presOf" srcId="{8E2C2830-C187-486D-80B5-50FA96057E66}" destId="{C8514F6E-48D2-415E-9435-3E28DA524FEC}" srcOrd="0" destOrd="0" presId="urn:microsoft.com/office/officeart/2005/8/layout/hierarchy3"/>
    <dgm:cxn modelId="{56F4609C-8C8B-426E-B18B-8979D2B5E9C8}" srcId="{8E2C2830-C187-486D-80B5-50FA96057E66}" destId="{315D3FB5-A97A-4A16-A438-44CDE388B259}" srcOrd="0" destOrd="0" parTransId="{03BE0FF2-C398-4336-B56A-3D2945076067}" sibTransId="{4C2A3D6A-8070-428B-8170-2D31D5EB855A}"/>
    <dgm:cxn modelId="{3F5AAD45-7A92-4CCE-BC85-5CCC89AF8810}" srcId="{861954D9-2507-431D-920C-1AF399DD9CD9}" destId="{8E2C2830-C187-486D-80B5-50FA96057E66}" srcOrd="1" destOrd="0" parTransId="{D672D733-3948-4E4A-AF51-563475BE502A}" sibTransId="{E1C1496A-21CD-46CC-8584-6B8BFC75D143}"/>
    <dgm:cxn modelId="{CE9F8265-2ED7-4A75-A4CD-1701A52A363F}" type="presParOf" srcId="{00920C08-501F-4159-99BF-7CB501454D31}" destId="{9FF57BF0-4D4C-48E0-9C9F-7C53CBC74960}" srcOrd="0" destOrd="0" presId="urn:microsoft.com/office/officeart/2005/8/layout/hierarchy3"/>
    <dgm:cxn modelId="{F8DB8203-DC18-4E46-B9F6-A6DE1FDA019D}" type="presParOf" srcId="{9FF57BF0-4D4C-48E0-9C9F-7C53CBC74960}" destId="{7853768B-672D-436C-BBDE-E1112519C304}" srcOrd="0" destOrd="0" presId="urn:microsoft.com/office/officeart/2005/8/layout/hierarchy3"/>
    <dgm:cxn modelId="{B70E7986-634E-40A5-A297-6F2C56707837}" type="presParOf" srcId="{7853768B-672D-436C-BBDE-E1112519C304}" destId="{C3EB71D1-A10F-4789-B0C2-B6E06F7BD666}" srcOrd="0" destOrd="0" presId="urn:microsoft.com/office/officeart/2005/8/layout/hierarchy3"/>
    <dgm:cxn modelId="{94E69DFA-543A-48D5-BF9B-F407147684D7}" type="presParOf" srcId="{7853768B-672D-436C-BBDE-E1112519C304}" destId="{E881368E-188A-40BC-911D-33A2A682EE81}" srcOrd="1" destOrd="0" presId="urn:microsoft.com/office/officeart/2005/8/layout/hierarchy3"/>
    <dgm:cxn modelId="{72B3857C-5A33-42D5-856E-5DFEBAA0A8EE}" type="presParOf" srcId="{9FF57BF0-4D4C-48E0-9C9F-7C53CBC74960}" destId="{DA6EA668-6987-4040-A563-669D825AD314}" srcOrd="1" destOrd="0" presId="urn:microsoft.com/office/officeart/2005/8/layout/hierarchy3"/>
    <dgm:cxn modelId="{9872360B-7684-4F2C-97A2-E7BA106D1C72}" type="presParOf" srcId="{DA6EA668-6987-4040-A563-669D825AD314}" destId="{E5A2A9C3-37DF-4CD6-B2FC-50113110C648}" srcOrd="0" destOrd="0" presId="urn:microsoft.com/office/officeart/2005/8/layout/hierarchy3"/>
    <dgm:cxn modelId="{52DBD29E-1026-4B71-97CE-50CD451A7CCD}" type="presParOf" srcId="{DA6EA668-6987-4040-A563-669D825AD314}" destId="{38749132-0AC7-48F9-A23B-B42DC2968F48}" srcOrd="1" destOrd="0" presId="urn:microsoft.com/office/officeart/2005/8/layout/hierarchy3"/>
    <dgm:cxn modelId="{1D8FD387-2F39-45D5-B947-C84A773B5F59}" type="presParOf" srcId="{00920C08-501F-4159-99BF-7CB501454D31}" destId="{2FC7DC6F-3FAE-489F-8694-BC5E8AF8098B}" srcOrd="1" destOrd="0" presId="urn:microsoft.com/office/officeart/2005/8/layout/hierarchy3"/>
    <dgm:cxn modelId="{6F9C3E7A-4771-4DF0-9660-EEFC71D5EBCE}" type="presParOf" srcId="{2FC7DC6F-3FAE-489F-8694-BC5E8AF8098B}" destId="{16836B2E-6C5F-4AF3-AD3B-86593A78D851}" srcOrd="0" destOrd="0" presId="urn:microsoft.com/office/officeart/2005/8/layout/hierarchy3"/>
    <dgm:cxn modelId="{52EDE355-C0EA-4D78-B982-E6BA59E6361B}" type="presParOf" srcId="{16836B2E-6C5F-4AF3-AD3B-86593A78D851}" destId="{C8514F6E-48D2-415E-9435-3E28DA524FEC}" srcOrd="0" destOrd="0" presId="urn:microsoft.com/office/officeart/2005/8/layout/hierarchy3"/>
    <dgm:cxn modelId="{B01F9616-1618-49AE-8E06-A4AF6B68559B}" type="presParOf" srcId="{16836B2E-6C5F-4AF3-AD3B-86593A78D851}" destId="{8C1C69CB-2B4E-451F-BCE9-AEBC5B7B64A4}" srcOrd="1" destOrd="0" presId="urn:microsoft.com/office/officeart/2005/8/layout/hierarchy3"/>
    <dgm:cxn modelId="{AC92E362-06AA-4B94-9B4B-43F79BFEAB81}" type="presParOf" srcId="{2FC7DC6F-3FAE-489F-8694-BC5E8AF8098B}" destId="{F22782AE-5DEB-4096-9D1A-7AE7961739A4}" srcOrd="1" destOrd="0" presId="urn:microsoft.com/office/officeart/2005/8/layout/hierarchy3"/>
    <dgm:cxn modelId="{B801FDF9-7456-4D19-832E-F94F1C59673C}" type="presParOf" srcId="{F22782AE-5DEB-4096-9D1A-7AE7961739A4}" destId="{235B1CCB-D3B6-4FF9-891F-3084CBAE6F14}" srcOrd="0" destOrd="0" presId="urn:microsoft.com/office/officeart/2005/8/layout/hierarchy3"/>
    <dgm:cxn modelId="{B3B9216D-1244-41FE-BFBD-5F96629906A3}" type="presParOf" srcId="{F22782AE-5DEB-4096-9D1A-7AE7961739A4}" destId="{3A240E4D-2A81-43D2-A4D5-634092DAC40F}" srcOrd="1" destOrd="0" presId="urn:microsoft.com/office/officeart/2005/8/layout/hierarchy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CE91C7-C51A-4883-8D06-FDC75C9BA405}" type="doc">
      <dgm:prSet loTypeId="urn:microsoft.com/office/officeart/2005/8/layout/equation1" loCatId="process" qsTypeId="urn:microsoft.com/office/officeart/2005/8/quickstyle/simple5" qsCatId="simple" csTypeId="urn:microsoft.com/office/officeart/2005/8/colors/accent1_2" csCatId="accent1" phldr="1"/>
      <dgm:spPr/>
    </dgm:pt>
    <dgm:pt modelId="{689F6CFA-857C-48E5-82B1-80328AE2D36E}">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intake</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gm:t>
    </dgm:pt>
    <dgm:pt modelId="{993C09FD-4692-4DFC-874C-8BEF9F7D3216}" type="parTrans" cxnId="{075484D1-242B-47AE-858D-078C1FDCDF06}">
      <dgm:prSet/>
      <dgm:spPr/>
      <dgm:t>
        <a:bodyPr/>
        <a:lstStyle/>
        <a:p>
          <a:endParaRPr lang="en-US"/>
        </a:p>
      </dgm:t>
    </dgm:pt>
    <dgm:pt modelId="{A338983B-5D4D-41AF-B451-E1D87BD1D0E5}" type="sibTrans" cxnId="{075484D1-242B-47AE-858D-078C1FDCDF06}">
      <dgm:prSet/>
      <dgm:spPr/>
      <dgm:t>
        <a:bodyPr/>
        <a:lstStyle/>
        <a:p>
          <a:endParaRPr lang="en-US"/>
        </a:p>
      </dgm:t>
    </dgm:pt>
    <dgm:pt modelId="{8C2D51C3-089F-419B-85C2-70138B1E3F92}">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burn</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gm:t>
    </dgm:pt>
    <dgm:pt modelId="{58CC2D72-2BC6-4CD9-99F9-58BC3E081130}" type="parTrans" cxnId="{A62412C4-2DFA-4034-BF24-479140D15683}">
      <dgm:prSet/>
      <dgm:spPr/>
      <dgm:t>
        <a:bodyPr/>
        <a:lstStyle/>
        <a:p>
          <a:endParaRPr lang="en-US"/>
        </a:p>
      </dgm:t>
    </dgm:pt>
    <dgm:pt modelId="{5B3BFEE8-A7BC-4D0C-8F8D-E99519DB1D51}" type="sibTrans" cxnId="{A62412C4-2DFA-4034-BF24-479140D15683}">
      <dgm:prSet/>
      <dgm:spPr/>
      <dgm:t>
        <a:bodyPr/>
        <a:lstStyle/>
        <a:p>
          <a:endParaRPr lang="en-US"/>
        </a:p>
      </dgm:t>
    </dgm:pt>
    <dgm:pt modelId="{484EB0DE-FDEB-452E-880B-B98C3213574C}">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surplus or deficit </a:t>
          </a:r>
          <a:endParaRPr lang="en-US" sz="1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gm:t>
    </dgm:pt>
    <dgm:pt modelId="{62C2F125-9223-4236-AA55-76DFB0D8DCE7}" type="parTrans" cxnId="{CAA79516-1F06-4235-827B-8B95725B49C3}">
      <dgm:prSet/>
      <dgm:spPr/>
      <dgm:t>
        <a:bodyPr/>
        <a:lstStyle/>
        <a:p>
          <a:endParaRPr lang="en-US"/>
        </a:p>
      </dgm:t>
    </dgm:pt>
    <dgm:pt modelId="{F79CC111-5368-4BAB-A8E1-4FC14AD65B6D}" type="sibTrans" cxnId="{CAA79516-1F06-4235-827B-8B95725B49C3}">
      <dgm:prSet/>
      <dgm:spPr/>
      <dgm:t>
        <a:bodyPr/>
        <a:lstStyle/>
        <a:p>
          <a:endParaRPr lang="en-US"/>
        </a:p>
      </dgm:t>
    </dgm:pt>
    <dgm:pt modelId="{471C0763-E118-469A-9A66-C685278733A8}" type="pres">
      <dgm:prSet presAssocID="{0DCE91C7-C51A-4883-8D06-FDC75C9BA405}" presName="linearFlow" presStyleCnt="0">
        <dgm:presLayoutVars>
          <dgm:dir/>
          <dgm:resizeHandles val="exact"/>
        </dgm:presLayoutVars>
      </dgm:prSet>
      <dgm:spPr/>
    </dgm:pt>
    <dgm:pt modelId="{8156D2B9-0FA3-4A67-8600-50548DCD0BD8}" type="pres">
      <dgm:prSet presAssocID="{689F6CFA-857C-48E5-82B1-80328AE2D36E}" presName="node" presStyleLbl="node1" presStyleIdx="0" presStyleCnt="3" custScaleX="257620" custScaleY="257620">
        <dgm:presLayoutVars>
          <dgm:bulletEnabled val="1"/>
        </dgm:presLayoutVars>
      </dgm:prSet>
      <dgm:spPr/>
      <dgm:t>
        <a:bodyPr/>
        <a:lstStyle/>
        <a:p>
          <a:endParaRPr lang="en-US"/>
        </a:p>
      </dgm:t>
    </dgm:pt>
    <dgm:pt modelId="{963DBB74-EF03-4426-A2A3-EBC8AB45FD99}" type="pres">
      <dgm:prSet presAssocID="{A338983B-5D4D-41AF-B451-E1D87BD1D0E5}" presName="spacerL" presStyleCnt="0"/>
      <dgm:spPr/>
    </dgm:pt>
    <dgm:pt modelId="{0523A77D-3776-42A0-95ED-E59DDA123C64}" type="pres">
      <dgm:prSet presAssocID="{A338983B-5D4D-41AF-B451-E1D87BD1D0E5}" presName="sibTrans" presStyleLbl="sibTrans2D1" presStyleIdx="0" presStyleCnt="2"/>
      <dgm:spPr>
        <a:prstGeom prst="mathMinus">
          <a:avLst/>
        </a:prstGeom>
      </dgm:spPr>
      <dgm:t>
        <a:bodyPr/>
        <a:lstStyle/>
        <a:p>
          <a:endParaRPr lang="en-US"/>
        </a:p>
      </dgm:t>
    </dgm:pt>
    <dgm:pt modelId="{1DD0D99D-CEA3-412C-BC77-42FEF2401DA0}" type="pres">
      <dgm:prSet presAssocID="{A338983B-5D4D-41AF-B451-E1D87BD1D0E5}" presName="spacerR" presStyleCnt="0"/>
      <dgm:spPr/>
    </dgm:pt>
    <dgm:pt modelId="{3EF28D6C-1BD3-40BD-AD4D-895D523C2F1E}" type="pres">
      <dgm:prSet presAssocID="{8C2D51C3-089F-419B-85C2-70138B1E3F92}" presName="node" presStyleLbl="node1" presStyleIdx="1" presStyleCnt="3" custScaleX="257620" custScaleY="257620">
        <dgm:presLayoutVars>
          <dgm:bulletEnabled val="1"/>
        </dgm:presLayoutVars>
      </dgm:prSet>
      <dgm:spPr/>
      <dgm:t>
        <a:bodyPr/>
        <a:lstStyle/>
        <a:p>
          <a:endParaRPr lang="en-US"/>
        </a:p>
      </dgm:t>
    </dgm:pt>
    <dgm:pt modelId="{277366F7-A1F9-4CD9-9547-63068367E70C}" type="pres">
      <dgm:prSet presAssocID="{5B3BFEE8-A7BC-4D0C-8F8D-E99519DB1D51}" presName="spacerL" presStyleCnt="0"/>
      <dgm:spPr/>
    </dgm:pt>
    <dgm:pt modelId="{CBE14069-35B4-40A2-AC33-573E46FEB145}" type="pres">
      <dgm:prSet presAssocID="{5B3BFEE8-A7BC-4D0C-8F8D-E99519DB1D51}" presName="sibTrans" presStyleLbl="sibTrans2D1" presStyleIdx="1" presStyleCnt="2"/>
      <dgm:spPr/>
      <dgm:t>
        <a:bodyPr/>
        <a:lstStyle/>
        <a:p>
          <a:endParaRPr lang="en-US"/>
        </a:p>
      </dgm:t>
    </dgm:pt>
    <dgm:pt modelId="{1EA14B25-5E35-4E8D-8362-CF774D6CD474}" type="pres">
      <dgm:prSet presAssocID="{5B3BFEE8-A7BC-4D0C-8F8D-E99519DB1D51}" presName="spacerR" presStyleCnt="0"/>
      <dgm:spPr/>
    </dgm:pt>
    <dgm:pt modelId="{E48D1F06-D3CE-4446-9A88-77F8CAE7EBB6}" type="pres">
      <dgm:prSet presAssocID="{484EB0DE-FDEB-452E-880B-B98C3213574C}" presName="node" presStyleLbl="node1" presStyleIdx="2" presStyleCnt="3" custScaleX="257620" custScaleY="257620">
        <dgm:presLayoutVars>
          <dgm:bulletEnabled val="1"/>
        </dgm:presLayoutVars>
      </dgm:prSet>
      <dgm:spPr/>
      <dgm:t>
        <a:bodyPr/>
        <a:lstStyle/>
        <a:p>
          <a:endParaRPr lang="en-US"/>
        </a:p>
      </dgm:t>
    </dgm:pt>
  </dgm:ptLst>
  <dgm:cxnLst>
    <dgm:cxn modelId="{62781BB3-667D-4D5E-9D96-1EA12857C5A1}" type="presOf" srcId="{5B3BFEE8-A7BC-4D0C-8F8D-E99519DB1D51}" destId="{CBE14069-35B4-40A2-AC33-573E46FEB145}" srcOrd="0" destOrd="0" presId="urn:microsoft.com/office/officeart/2005/8/layout/equation1"/>
    <dgm:cxn modelId="{12DCCE4C-E47F-43E2-AF44-8C5FFF797237}" type="presOf" srcId="{8C2D51C3-089F-419B-85C2-70138B1E3F92}" destId="{3EF28D6C-1BD3-40BD-AD4D-895D523C2F1E}" srcOrd="0" destOrd="0" presId="urn:microsoft.com/office/officeart/2005/8/layout/equation1"/>
    <dgm:cxn modelId="{075484D1-242B-47AE-858D-078C1FDCDF06}" srcId="{0DCE91C7-C51A-4883-8D06-FDC75C9BA405}" destId="{689F6CFA-857C-48E5-82B1-80328AE2D36E}" srcOrd="0" destOrd="0" parTransId="{993C09FD-4692-4DFC-874C-8BEF9F7D3216}" sibTransId="{A338983B-5D4D-41AF-B451-E1D87BD1D0E5}"/>
    <dgm:cxn modelId="{AC2A75B6-21C6-446A-B8BF-52FB90C343DD}" type="presOf" srcId="{484EB0DE-FDEB-452E-880B-B98C3213574C}" destId="{E48D1F06-D3CE-4446-9A88-77F8CAE7EBB6}" srcOrd="0" destOrd="0" presId="urn:microsoft.com/office/officeart/2005/8/layout/equation1"/>
    <dgm:cxn modelId="{0B54E4B9-5595-48D2-8058-827CC131463D}" type="presOf" srcId="{689F6CFA-857C-48E5-82B1-80328AE2D36E}" destId="{8156D2B9-0FA3-4A67-8600-50548DCD0BD8}" srcOrd="0" destOrd="0" presId="urn:microsoft.com/office/officeart/2005/8/layout/equation1"/>
    <dgm:cxn modelId="{3A4C4868-AE7E-487A-89DB-5DE0A6E5663D}" type="presOf" srcId="{A338983B-5D4D-41AF-B451-E1D87BD1D0E5}" destId="{0523A77D-3776-42A0-95ED-E59DDA123C64}" srcOrd="0" destOrd="0" presId="urn:microsoft.com/office/officeart/2005/8/layout/equation1"/>
    <dgm:cxn modelId="{EDFA1A64-FFB6-42B4-8134-132E064E3E0B}" type="presOf" srcId="{0DCE91C7-C51A-4883-8D06-FDC75C9BA405}" destId="{471C0763-E118-469A-9A66-C685278733A8}" srcOrd="0" destOrd="0" presId="urn:microsoft.com/office/officeart/2005/8/layout/equation1"/>
    <dgm:cxn modelId="{A62412C4-2DFA-4034-BF24-479140D15683}" srcId="{0DCE91C7-C51A-4883-8D06-FDC75C9BA405}" destId="{8C2D51C3-089F-419B-85C2-70138B1E3F92}" srcOrd="1" destOrd="0" parTransId="{58CC2D72-2BC6-4CD9-99F9-58BC3E081130}" sibTransId="{5B3BFEE8-A7BC-4D0C-8F8D-E99519DB1D51}"/>
    <dgm:cxn modelId="{CAA79516-1F06-4235-827B-8B95725B49C3}" srcId="{0DCE91C7-C51A-4883-8D06-FDC75C9BA405}" destId="{484EB0DE-FDEB-452E-880B-B98C3213574C}" srcOrd="2" destOrd="0" parTransId="{62C2F125-9223-4236-AA55-76DFB0D8DCE7}" sibTransId="{F79CC111-5368-4BAB-A8E1-4FC14AD65B6D}"/>
    <dgm:cxn modelId="{FFF3F54B-6CFC-4DD2-BE5B-ECDB854D49D0}" type="presParOf" srcId="{471C0763-E118-469A-9A66-C685278733A8}" destId="{8156D2B9-0FA3-4A67-8600-50548DCD0BD8}" srcOrd="0" destOrd="0" presId="urn:microsoft.com/office/officeart/2005/8/layout/equation1"/>
    <dgm:cxn modelId="{52396001-6E6E-4023-8891-33EBE7A7AEAC}" type="presParOf" srcId="{471C0763-E118-469A-9A66-C685278733A8}" destId="{963DBB74-EF03-4426-A2A3-EBC8AB45FD99}" srcOrd="1" destOrd="0" presId="urn:microsoft.com/office/officeart/2005/8/layout/equation1"/>
    <dgm:cxn modelId="{9CE8C9DB-7972-4098-8589-D9A0F6E0B61D}" type="presParOf" srcId="{471C0763-E118-469A-9A66-C685278733A8}" destId="{0523A77D-3776-42A0-95ED-E59DDA123C64}" srcOrd="2" destOrd="0" presId="urn:microsoft.com/office/officeart/2005/8/layout/equation1"/>
    <dgm:cxn modelId="{014920C5-BEED-4C3D-8820-573853142C3E}" type="presParOf" srcId="{471C0763-E118-469A-9A66-C685278733A8}" destId="{1DD0D99D-CEA3-412C-BC77-42FEF2401DA0}" srcOrd="3" destOrd="0" presId="urn:microsoft.com/office/officeart/2005/8/layout/equation1"/>
    <dgm:cxn modelId="{3E2214F0-F14B-4F1F-A07D-0C8C10F26B6E}" type="presParOf" srcId="{471C0763-E118-469A-9A66-C685278733A8}" destId="{3EF28D6C-1BD3-40BD-AD4D-895D523C2F1E}" srcOrd="4" destOrd="0" presId="urn:microsoft.com/office/officeart/2005/8/layout/equation1"/>
    <dgm:cxn modelId="{508FA135-46E8-4650-9597-2521244DAB0F}" type="presParOf" srcId="{471C0763-E118-469A-9A66-C685278733A8}" destId="{277366F7-A1F9-4CD9-9547-63068367E70C}" srcOrd="5" destOrd="0" presId="urn:microsoft.com/office/officeart/2005/8/layout/equation1"/>
    <dgm:cxn modelId="{0124F73B-8002-4B43-A4C0-8AE5CF25CBFE}" type="presParOf" srcId="{471C0763-E118-469A-9A66-C685278733A8}" destId="{CBE14069-35B4-40A2-AC33-573E46FEB145}" srcOrd="6" destOrd="0" presId="urn:microsoft.com/office/officeart/2005/8/layout/equation1"/>
    <dgm:cxn modelId="{2CCA3FCA-556E-467C-8BB8-1D9B75003481}" type="presParOf" srcId="{471C0763-E118-469A-9A66-C685278733A8}" destId="{1EA14B25-5E35-4E8D-8362-CF774D6CD474}" srcOrd="7" destOrd="0" presId="urn:microsoft.com/office/officeart/2005/8/layout/equation1"/>
    <dgm:cxn modelId="{BF17A43F-6D98-4C2D-994C-C5C88349B462}" type="presParOf" srcId="{471C0763-E118-469A-9A66-C685278733A8}" destId="{E48D1F06-D3CE-4446-9A88-77F8CAE7EBB6}" srcOrd="8" destOrd="0" presId="urn:microsoft.com/office/officeart/2005/8/layout/equation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8161CE-9701-4710-8A1F-C13DEB600F48}">
      <dsp:nvSpPr>
        <dsp:cNvPr id="0" name=""/>
        <dsp:cNvSpPr/>
      </dsp:nvSpPr>
      <dsp:spPr>
        <a:xfrm rot="16200000">
          <a:off x="-1022514" y="1023602"/>
          <a:ext cx="4876800" cy="2829594"/>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0" rIns="191801" bIns="0" numCol="1" spcCol="1270" anchor="t" anchorCtr="0">
          <a:noAutofit/>
        </a:bodyPr>
        <a:lstStyle/>
        <a:p>
          <a:pPr lvl="0" algn="l" defTabSz="1333500">
            <a:lnSpc>
              <a:spcPct val="90000"/>
            </a:lnSpc>
            <a:spcBef>
              <a:spcPct val="0"/>
            </a:spcBef>
            <a:spcAft>
              <a:spcPct val="35000"/>
            </a:spcAft>
          </a:pPr>
          <a:r>
            <a:rPr lang="en-US" sz="3000" b="1" kern="1200" dirty="0" smtClean="0"/>
            <a:t>Exercise</a:t>
          </a:r>
          <a:endParaRPr lang="en-US" sz="3000" b="1" kern="1200" dirty="0"/>
        </a:p>
        <a:p>
          <a:pPr marL="228600" lvl="1" indent="-228600" algn="l" defTabSz="1022350">
            <a:lnSpc>
              <a:spcPct val="90000"/>
            </a:lnSpc>
            <a:spcBef>
              <a:spcPct val="0"/>
            </a:spcBef>
            <a:spcAft>
              <a:spcPct val="15000"/>
            </a:spcAft>
            <a:buChar char="••"/>
          </a:pPr>
          <a:r>
            <a:rPr lang="en-US" sz="2300" kern="1200" dirty="0" smtClean="0"/>
            <a:t>Provides adequate power</a:t>
          </a:r>
          <a:endParaRPr lang="en-US" sz="2300" kern="1200" dirty="0"/>
        </a:p>
        <a:p>
          <a:pPr marL="228600" lvl="1" indent="-228600" algn="l" defTabSz="1022350">
            <a:lnSpc>
              <a:spcPct val="90000"/>
            </a:lnSpc>
            <a:spcBef>
              <a:spcPct val="0"/>
            </a:spcBef>
            <a:spcAft>
              <a:spcPct val="15000"/>
            </a:spcAft>
            <a:buChar char="••"/>
          </a:pPr>
          <a:r>
            <a:rPr lang="en-US" sz="2300" kern="1200" dirty="0" smtClean="0"/>
            <a:t>Provides a good source of exercise</a:t>
          </a:r>
          <a:endParaRPr lang="en-US" sz="2300" kern="1200" dirty="0"/>
        </a:p>
      </dsp:txBody>
      <dsp:txXfrm rot="16200000">
        <a:off x="-1022514" y="1023602"/>
        <a:ext cx="4876800" cy="2829594"/>
      </dsp:txXfrm>
    </dsp:sp>
    <dsp:sp modelId="{E8E97116-650B-475F-B5FB-B2AB365FD8E2}">
      <dsp:nvSpPr>
        <dsp:cNvPr id="0" name=""/>
        <dsp:cNvSpPr/>
      </dsp:nvSpPr>
      <dsp:spPr>
        <a:xfrm rot="16200000">
          <a:off x="2019300" y="1023602"/>
          <a:ext cx="4876800" cy="2829594"/>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0" rIns="191801" bIns="0" numCol="1" spcCol="1270" anchor="t" anchorCtr="0">
          <a:noAutofit/>
        </a:bodyPr>
        <a:lstStyle/>
        <a:p>
          <a:pPr lvl="0" algn="l" defTabSz="1333500">
            <a:lnSpc>
              <a:spcPct val="90000"/>
            </a:lnSpc>
            <a:spcBef>
              <a:spcPct val="0"/>
            </a:spcBef>
            <a:spcAft>
              <a:spcPct val="35000"/>
            </a:spcAft>
          </a:pPr>
          <a:r>
            <a:rPr lang="en-US" sz="3000" b="1" kern="1200" dirty="0" smtClean="0"/>
            <a:t>Play</a:t>
          </a:r>
          <a:endParaRPr lang="en-US" sz="3000" b="1" kern="1200" dirty="0"/>
        </a:p>
        <a:p>
          <a:pPr marL="228600" lvl="1" indent="-228600" algn="l" defTabSz="1022350">
            <a:lnSpc>
              <a:spcPct val="90000"/>
            </a:lnSpc>
            <a:spcBef>
              <a:spcPct val="0"/>
            </a:spcBef>
            <a:spcAft>
              <a:spcPct val="15000"/>
            </a:spcAft>
            <a:buChar char="••"/>
          </a:pPr>
          <a:r>
            <a:rPr lang="en-US" sz="2300" kern="1200" dirty="0" smtClean="0"/>
            <a:t>Acceptable “Work to Play” ratio</a:t>
          </a:r>
          <a:endParaRPr lang="en-US" sz="2300" kern="1200" dirty="0"/>
        </a:p>
        <a:p>
          <a:pPr marL="228600" lvl="1" indent="-228600" algn="l" defTabSz="1022350">
            <a:lnSpc>
              <a:spcPct val="90000"/>
            </a:lnSpc>
            <a:spcBef>
              <a:spcPct val="0"/>
            </a:spcBef>
            <a:spcAft>
              <a:spcPct val="15000"/>
            </a:spcAft>
            <a:buChar char="••"/>
          </a:pPr>
          <a:r>
            <a:rPr lang="en-US" sz="2300" kern="1200" dirty="0" smtClean="0"/>
            <a:t>Provides ample play time from a full battery charge</a:t>
          </a:r>
          <a:endParaRPr lang="en-US" sz="2300" kern="1200" dirty="0"/>
        </a:p>
      </dsp:txBody>
      <dsp:txXfrm rot="16200000">
        <a:off x="2019300" y="1023602"/>
        <a:ext cx="4876800" cy="2829594"/>
      </dsp:txXfrm>
    </dsp:sp>
    <dsp:sp modelId="{B7E3CB34-7AA1-44EC-8D2E-F9EB89E338AE}">
      <dsp:nvSpPr>
        <dsp:cNvPr id="0" name=""/>
        <dsp:cNvSpPr/>
      </dsp:nvSpPr>
      <dsp:spPr>
        <a:xfrm rot="16200000">
          <a:off x="5061114" y="1023602"/>
          <a:ext cx="4876800" cy="2829594"/>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0" rIns="191801" bIns="0" numCol="1" spcCol="1270" anchor="t" anchorCtr="0">
          <a:noAutofit/>
        </a:bodyPr>
        <a:lstStyle/>
        <a:p>
          <a:pPr lvl="0" algn="l" defTabSz="1333500">
            <a:lnSpc>
              <a:spcPct val="90000"/>
            </a:lnSpc>
            <a:spcBef>
              <a:spcPct val="0"/>
            </a:spcBef>
            <a:spcAft>
              <a:spcPct val="35000"/>
            </a:spcAft>
          </a:pPr>
          <a:r>
            <a:rPr lang="en-US" sz="3000" b="1" kern="1200" dirty="0" smtClean="0"/>
            <a:t>Monitoring</a:t>
          </a:r>
          <a:endParaRPr lang="en-US" sz="3000" b="1" kern="1200" dirty="0"/>
        </a:p>
        <a:p>
          <a:pPr marL="228600" lvl="1" indent="-228600" algn="l" defTabSz="1022350">
            <a:lnSpc>
              <a:spcPct val="90000"/>
            </a:lnSpc>
            <a:spcBef>
              <a:spcPct val="0"/>
            </a:spcBef>
            <a:spcAft>
              <a:spcPct val="15000"/>
            </a:spcAft>
            <a:buChar char="••"/>
          </a:pPr>
          <a:r>
            <a:rPr lang="en-US" sz="2300" kern="1200" dirty="0" smtClean="0"/>
            <a:t>Battery state of charge</a:t>
          </a:r>
          <a:endParaRPr lang="en-US" sz="2300" kern="1200" dirty="0"/>
        </a:p>
        <a:p>
          <a:pPr marL="228600" lvl="1" indent="-228600" algn="l" defTabSz="1022350">
            <a:lnSpc>
              <a:spcPct val="90000"/>
            </a:lnSpc>
            <a:spcBef>
              <a:spcPct val="0"/>
            </a:spcBef>
            <a:spcAft>
              <a:spcPct val="15000"/>
            </a:spcAft>
            <a:buChar char="••"/>
          </a:pPr>
          <a:r>
            <a:rPr lang="en-US" sz="2300" kern="1200" dirty="0" smtClean="0"/>
            <a:t>Calorie expenditure</a:t>
          </a:r>
          <a:endParaRPr lang="en-US" sz="2300" kern="1200" dirty="0"/>
        </a:p>
        <a:p>
          <a:pPr marL="228600" lvl="1" indent="-228600" algn="l" defTabSz="1022350">
            <a:lnSpc>
              <a:spcPct val="90000"/>
            </a:lnSpc>
            <a:spcBef>
              <a:spcPct val="0"/>
            </a:spcBef>
            <a:spcAft>
              <a:spcPct val="15000"/>
            </a:spcAft>
            <a:buChar char="••"/>
          </a:pPr>
          <a:r>
            <a:rPr lang="en-US" sz="2300" kern="1200" dirty="0" smtClean="0"/>
            <a:t>Session tracking</a:t>
          </a:r>
          <a:endParaRPr lang="en-US" sz="2300" kern="1200" dirty="0"/>
        </a:p>
      </dsp:txBody>
      <dsp:txXfrm rot="16200000">
        <a:off x="5061114" y="1023602"/>
        <a:ext cx="4876800" cy="28295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8161CE-9701-4710-8A1F-C13DEB600F48}">
      <dsp:nvSpPr>
        <dsp:cNvPr id="0" name=""/>
        <dsp:cNvSpPr/>
      </dsp:nvSpPr>
      <dsp:spPr>
        <a:xfrm rot="16200000">
          <a:off x="-985403" y="986482"/>
          <a:ext cx="4778375" cy="2805410"/>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b="1" kern="1200" dirty="0" smtClean="0"/>
            <a:t>Exercise</a:t>
          </a:r>
          <a:endParaRPr lang="en-US" sz="3100" b="1" kern="1200" dirty="0"/>
        </a:p>
        <a:p>
          <a:pPr marL="228600" lvl="1" indent="-228600" algn="l" defTabSz="1066800">
            <a:lnSpc>
              <a:spcPct val="90000"/>
            </a:lnSpc>
            <a:spcBef>
              <a:spcPct val="0"/>
            </a:spcBef>
            <a:spcAft>
              <a:spcPct val="15000"/>
            </a:spcAft>
            <a:buChar char="••"/>
          </a:pPr>
          <a:r>
            <a:rPr lang="en-US" sz="2400" kern="1200" dirty="0" smtClean="0"/>
            <a:t>Generator</a:t>
          </a:r>
          <a:endParaRPr lang="en-US" sz="2400" kern="1200" dirty="0"/>
        </a:p>
        <a:p>
          <a:pPr marL="228600" lvl="1" indent="-228600" algn="l" defTabSz="1066800">
            <a:lnSpc>
              <a:spcPct val="90000"/>
            </a:lnSpc>
            <a:spcBef>
              <a:spcPct val="0"/>
            </a:spcBef>
            <a:spcAft>
              <a:spcPct val="15000"/>
            </a:spcAft>
            <a:buChar char="••"/>
          </a:pPr>
          <a:r>
            <a:rPr lang="en-US" sz="2400" kern="1200" dirty="0" smtClean="0"/>
            <a:t>DC/DC Regulator</a:t>
          </a:r>
          <a:endParaRPr lang="en-US" sz="2400" kern="1200" dirty="0"/>
        </a:p>
        <a:p>
          <a:pPr marL="228600" lvl="1" indent="-228600" algn="l" defTabSz="1066800">
            <a:lnSpc>
              <a:spcPct val="90000"/>
            </a:lnSpc>
            <a:spcBef>
              <a:spcPct val="0"/>
            </a:spcBef>
            <a:spcAft>
              <a:spcPct val="15000"/>
            </a:spcAft>
            <a:buChar char="••"/>
          </a:pPr>
          <a:r>
            <a:rPr lang="en-US" sz="2400" kern="1200" dirty="0" smtClean="0"/>
            <a:t>Generator protection</a:t>
          </a:r>
          <a:endParaRPr lang="en-US" sz="2400" kern="1200" dirty="0"/>
        </a:p>
        <a:p>
          <a:pPr marL="228600" lvl="1" indent="-228600" algn="l" defTabSz="1066800">
            <a:lnSpc>
              <a:spcPct val="90000"/>
            </a:lnSpc>
            <a:spcBef>
              <a:spcPct val="0"/>
            </a:spcBef>
            <a:spcAft>
              <a:spcPct val="15000"/>
            </a:spcAft>
            <a:buChar char="••"/>
          </a:pPr>
          <a:r>
            <a:rPr lang="en-US" sz="2400" kern="1200" dirty="0" smtClean="0"/>
            <a:t>Over current protection</a:t>
          </a:r>
          <a:endParaRPr lang="en-US" sz="2400" kern="1200" dirty="0"/>
        </a:p>
      </dsp:txBody>
      <dsp:txXfrm rot="16200000">
        <a:off x="-985403" y="986482"/>
        <a:ext cx="4778375" cy="2805410"/>
      </dsp:txXfrm>
    </dsp:sp>
    <dsp:sp modelId="{E8E97116-650B-475F-B5FB-B2AB365FD8E2}">
      <dsp:nvSpPr>
        <dsp:cNvPr id="0" name=""/>
        <dsp:cNvSpPr/>
      </dsp:nvSpPr>
      <dsp:spPr>
        <a:xfrm rot="16200000">
          <a:off x="2030412" y="986482"/>
          <a:ext cx="4778375" cy="2805410"/>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b="1" kern="1200" dirty="0" smtClean="0"/>
            <a:t>Play</a:t>
          </a:r>
          <a:endParaRPr lang="en-US" sz="3100" b="1" kern="1200" dirty="0"/>
        </a:p>
        <a:p>
          <a:pPr marL="228600" lvl="1" indent="-228600" algn="l" defTabSz="1066800">
            <a:lnSpc>
              <a:spcPct val="90000"/>
            </a:lnSpc>
            <a:spcBef>
              <a:spcPct val="0"/>
            </a:spcBef>
            <a:spcAft>
              <a:spcPct val="15000"/>
            </a:spcAft>
            <a:buChar char="••"/>
          </a:pPr>
          <a:r>
            <a:rPr lang="en-US" sz="2400" kern="1200" dirty="0" smtClean="0"/>
            <a:t>Battery</a:t>
          </a:r>
          <a:endParaRPr lang="en-US" sz="2400" kern="1200" dirty="0"/>
        </a:p>
        <a:p>
          <a:pPr marL="228600" lvl="1" indent="-228600" algn="l" defTabSz="1066800">
            <a:lnSpc>
              <a:spcPct val="90000"/>
            </a:lnSpc>
            <a:spcBef>
              <a:spcPct val="0"/>
            </a:spcBef>
            <a:spcAft>
              <a:spcPct val="15000"/>
            </a:spcAft>
            <a:buChar char="••"/>
          </a:pPr>
          <a:r>
            <a:rPr lang="en-US" sz="2400" kern="1200" dirty="0" smtClean="0"/>
            <a:t>DC/AC Inverter</a:t>
          </a:r>
          <a:endParaRPr lang="en-US" sz="2400" kern="1200" dirty="0"/>
        </a:p>
        <a:p>
          <a:pPr marL="228600" lvl="1" indent="-228600" algn="l" defTabSz="1066800">
            <a:lnSpc>
              <a:spcPct val="90000"/>
            </a:lnSpc>
            <a:spcBef>
              <a:spcPct val="0"/>
            </a:spcBef>
            <a:spcAft>
              <a:spcPct val="15000"/>
            </a:spcAft>
            <a:buChar char="••"/>
          </a:pPr>
          <a:r>
            <a:rPr lang="en-US" sz="2400" kern="1200" dirty="0" smtClean="0"/>
            <a:t>Load</a:t>
          </a:r>
          <a:endParaRPr lang="en-US" sz="2400" kern="1200" dirty="0"/>
        </a:p>
      </dsp:txBody>
      <dsp:txXfrm rot="16200000">
        <a:off x="2030412" y="986482"/>
        <a:ext cx="4778375" cy="2805410"/>
      </dsp:txXfrm>
    </dsp:sp>
    <dsp:sp modelId="{B7E3CB34-7AA1-44EC-8D2E-F9EB89E338AE}">
      <dsp:nvSpPr>
        <dsp:cNvPr id="0" name=""/>
        <dsp:cNvSpPr/>
      </dsp:nvSpPr>
      <dsp:spPr>
        <a:xfrm rot="16200000">
          <a:off x="5046228" y="986482"/>
          <a:ext cx="4778375" cy="2805410"/>
        </a:xfrm>
        <a:prstGeom prst="flowChartManualOperati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6850" tIns="0" rIns="197879" bIns="0" numCol="1" spcCol="1270" anchor="t" anchorCtr="0">
          <a:noAutofit/>
        </a:bodyPr>
        <a:lstStyle/>
        <a:p>
          <a:pPr lvl="0" algn="l" defTabSz="1377950">
            <a:lnSpc>
              <a:spcPct val="90000"/>
            </a:lnSpc>
            <a:spcBef>
              <a:spcPct val="0"/>
            </a:spcBef>
            <a:spcAft>
              <a:spcPct val="35000"/>
            </a:spcAft>
          </a:pPr>
          <a:r>
            <a:rPr lang="en-US" sz="3100" b="1" kern="1200" dirty="0" smtClean="0"/>
            <a:t>Monitoring</a:t>
          </a:r>
          <a:endParaRPr lang="en-US" sz="3100" b="1" kern="1200" dirty="0"/>
        </a:p>
        <a:p>
          <a:pPr marL="228600" lvl="1" indent="-228600" algn="l" defTabSz="1066800">
            <a:lnSpc>
              <a:spcPct val="90000"/>
            </a:lnSpc>
            <a:spcBef>
              <a:spcPct val="0"/>
            </a:spcBef>
            <a:spcAft>
              <a:spcPct val="15000"/>
            </a:spcAft>
            <a:buChar char="••"/>
          </a:pPr>
          <a:r>
            <a:rPr lang="el-GR" sz="2400" kern="1200" dirty="0" smtClean="0">
              <a:latin typeface="Calibri"/>
              <a:cs typeface="Calibri"/>
            </a:rPr>
            <a:t>μ</a:t>
          </a:r>
          <a:r>
            <a:rPr lang="en-US" sz="2400" kern="1200" dirty="0" smtClean="0">
              <a:latin typeface="Calibri"/>
              <a:cs typeface="Calibri"/>
            </a:rPr>
            <a:t>C</a:t>
          </a:r>
          <a:endParaRPr lang="en-US" sz="2400" kern="1200" dirty="0"/>
        </a:p>
        <a:p>
          <a:pPr marL="228600" lvl="1" indent="-228600" algn="l" defTabSz="1066800">
            <a:lnSpc>
              <a:spcPct val="90000"/>
            </a:lnSpc>
            <a:spcBef>
              <a:spcPct val="0"/>
            </a:spcBef>
            <a:spcAft>
              <a:spcPct val="15000"/>
            </a:spcAft>
            <a:buChar char="••"/>
          </a:pPr>
          <a:r>
            <a:rPr lang="en-US" sz="2400" kern="1200" dirty="0" smtClean="0"/>
            <a:t>Wireless data transmission</a:t>
          </a:r>
          <a:endParaRPr lang="en-US" sz="2400" kern="1200" dirty="0"/>
        </a:p>
        <a:p>
          <a:pPr marL="228600" lvl="1" indent="-228600" algn="l" defTabSz="1066800">
            <a:lnSpc>
              <a:spcPct val="90000"/>
            </a:lnSpc>
            <a:spcBef>
              <a:spcPct val="0"/>
            </a:spcBef>
            <a:spcAft>
              <a:spcPct val="15000"/>
            </a:spcAft>
            <a:buChar char="••"/>
          </a:pPr>
          <a:r>
            <a:rPr lang="en-US" sz="2400" kern="1200" dirty="0" smtClean="0"/>
            <a:t>Software</a:t>
          </a:r>
          <a:endParaRPr lang="en-US" sz="2400" kern="1200" dirty="0"/>
        </a:p>
        <a:p>
          <a:pPr marL="228600" lvl="1" indent="-228600" algn="l" defTabSz="1066800">
            <a:lnSpc>
              <a:spcPct val="90000"/>
            </a:lnSpc>
            <a:spcBef>
              <a:spcPct val="0"/>
            </a:spcBef>
            <a:spcAft>
              <a:spcPct val="15000"/>
            </a:spcAft>
            <a:buChar char="••"/>
          </a:pPr>
          <a:r>
            <a:rPr lang="en-US" sz="2400" kern="1200" dirty="0" smtClean="0"/>
            <a:t>GUI</a:t>
          </a:r>
          <a:endParaRPr lang="en-US" sz="2400" kern="1200" dirty="0"/>
        </a:p>
      </dsp:txBody>
      <dsp:txXfrm rot="16200000">
        <a:off x="5046228" y="986482"/>
        <a:ext cx="4778375" cy="280541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EB71D1-A10F-4789-B0C2-B6E06F7BD666}">
      <dsp:nvSpPr>
        <dsp:cNvPr id="0" name=""/>
        <dsp:cNvSpPr/>
      </dsp:nvSpPr>
      <dsp:spPr>
        <a:xfrm>
          <a:off x="404" y="276427"/>
          <a:ext cx="1472840" cy="73642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Local</a:t>
          </a:r>
          <a:endParaRPr lang="en-US" sz="3000" kern="1200" dirty="0"/>
        </a:p>
      </dsp:txBody>
      <dsp:txXfrm>
        <a:off x="404" y="276427"/>
        <a:ext cx="1472840" cy="736420"/>
      </dsp:txXfrm>
    </dsp:sp>
    <dsp:sp modelId="{E5A2A9C3-37DF-4CD6-B2FC-50113110C648}">
      <dsp:nvSpPr>
        <dsp:cNvPr id="0" name=""/>
        <dsp:cNvSpPr/>
      </dsp:nvSpPr>
      <dsp:spPr>
        <a:xfrm>
          <a:off x="147688" y="1012847"/>
          <a:ext cx="147284" cy="552315"/>
        </a:xfrm>
        <a:custGeom>
          <a:avLst/>
          <a:gdLst/>
          <a:ahLst/>
          <a:cxnLst/>
          <a:rect l="0" t="0" r="0" b="0"/>
          <a:pathLst>
            <a:path>
              <a:moveTo>
                <a:pt x="0" y="0"/>
              </a:moveTo>
              <a:lnTo>
                <a:pt x="0" y="552315"/>
              </a:lnTo>
              <a:lnTo>
                <a:pt x="147284" y="55231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749132-0AC7-48F9-A23B-B42DC2968F48}">
      <dsp:nvSpPr>
        <dsp:cNvPr id="0" name=""/>
        <dsp:cNvSpPr/>
      </dsp:nvSpPr>
      <dsp:spPr>
        <a:xfrm>
          <a:off x="294972" y="1196952"/>
          <a:ext cx="1178272" cy="736420"/>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LCD</a:t>
          </a:r>
          <a:endParaRPr lang="en-US" sz="1700" kern="1200" dirty="0"/>
        </a:p>
      </dsp:txBody>
      <dsp:txXfrm>
        <a:off x="294972" y="1196952"/>
        <a:ext cx="1178272" cy="736420"/>
      </dsp:txXfrm>
    </dsp:sp>
    <dsp:sp modelId="{C8514F6E-48D2-415E-9435-3E28DA524FEC}">
      <dsp:nvSpPr>
        <dsp:cNvPr id="0" name=""/>
        <dsp:cNvSpPr/>
      </dsp:nvSpPr>
      <dsp:spPr>
        <a:xfrm>
          <a:off x="1841455" y="276427"/>
          <a:ext cx="1472840" cy="736420"/>
        </a:xfrm>
        <a:prstGeom prst="roundRect">
          <a:avLst>
            <a:gd name="adj" fmla="val 10000"/>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smtClean="0"/>
            <a:t>External</a:t>
          </a:r>
          <a:endParaRPr lang="en-US" sz="3000" kern="1200" dirty="0"/>
        </a:p>
      </dsp:txBody>
      <dsp:txXfrm>
        <a:off x="1841455" y="276427"/>
        <a:ext cx="1472840" cy="736420"/>
      </dsp:txXfrm>
    </dsp:sp>
    <dsp:sp modelId="{235B1CCB-D3B6-4FF9-891F-3084CBAE6F14}">
      <dsp:nvSpPr>
        <dsp:cNvPr id="0" name=""/>
        <dsp:cNvSpPr/>
      </dsp:nvSpPr>
      <dsp:spPr>
        <a:xfrm>
          <a:off x="1988739" y="1012847"/>
          <a:ext cx="147284" cy="552315"/>
        </a:xfrm>
        <a:custGeom>
          <a:avLst/>
          <a:gdLst/>
          <a:ahLst/>
          <a:cxnLst/>
          <a:rect l="0" t="0" r="0" b="0"/>
          <a:pathLst>
            <a:path>
              <a:moveTo>
                <a:pt x="0" y="0"/>
              </a:moveTo>
              <a:lnTo>
                <a:pt x="0" y="552315"/>
              </a:lnTo>
              <a:lnTo>
                <a:pt x="147284" y="552315"/>
              </a:lnTo>
            </a:path>
          </a:pathLst>
        </a:custGeom>
        <a:noFill/>
        <a:ln w="48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240E4D-2A81-43D2-A4D5-634092DAC40F}">
      <dsp:nvSpPr>
        <dsp:cNvPr id="0" name=""/>
        <dsp:cNvSpPr/>
      </dsp:nvSpPr>
      <dsp:spPr>
        <a:xfrm>
          <a:off x="2136023" y="1196952"/>
          <a:ext cx="1178272" cy="736420"/>
        </a:xfrm>
        <a:prstGeom prst="roundRect">
          <a:avLst>
            <a:gd name="adj" fmla="val 10000"/>
          </a:avLst>
        </a:prstGeom>
        <a:solidFill>
          <a:schemeClr val="lt1">
            <a:alpha val="90000"/>
            <a:hueOff val="0"/>
            <a:satOff val="0"/>
            <a:lumOff val="0"/>
            <a:alphaOff val="0"/>
          </a:schemeClr>
        </a:solidFill>
        <a:ln w="6350" cap="rnd" cmpd="sng" algn="ctr">
          <a:solidFill>
            <a:schemeClr val="accent1">
              <a:hueOff val="0"/>
              <a:satOff val="0"/>
              <a:lumOff val="0"/>
              <a:alphaOff val="0"/>
            </a:schemeClr>
          </a:solidFill>
          <a:prstDash val="solid"/>
        </a:ln>
        <a:effectLst>
          <a:outerShdw blurRad="39000" dist="25400" dir="5400000" rotWithShape="0">
            <a:srgbClr val="000000">
              <a:alpha val="38000"/>
            </a:srgbClr>
          </a:outerShdw>
        </a:effectLst>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n-US" sz="1700" kern="1200" dirty="0" smtClean="0"/>
            <a:t>Computer Application</a:t>
          </a:r>
          <a:endParaRPr lang="en-US" sz="1700" kern="1200" dirty="0"/>
        </a:p>
      </dsp:txBody>
      <dsp:txXfrm>
        <a:off x="2136023" y="1196952"/>
        <a:ext cx="1178272" cy="73642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56D2B9-0FA3-4A67-8600-50548DCD0BD8}">
      <dsp:nvSpPr>
        <dsp:cNvPr id="0" name=""/>
        <dsp:cNvSpPr/>
      </dsp:nvSpPr>
      <dsp:spPr>
        <a:xfrm>
          <a:off x="395" y="973391"/>
          <a:ext cx="1406016" cy="140601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intake</a:t>
          </a:r>
          <a:endParaRPr lang="en-US"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sp:txBody>
      <dsp:txXfrm>
        <a:off x="395" y="973391"/>
        <a:ext cx="1406016" cy="1406016"/>
      </dsp:txXfrm>
    </dsp:sp>
    <dsp:sp modelId="{0523A77D-3776-42A0-95ED-E59DDA123C64}">
      <dsp:nvSpPr>
        <dsp:cNvPr id="0" name=""/>
        <dsp:cNvSpPr/>
      </dsp:nvSpPr>
      <dsp:spPr>
        <a:xfrm>
          <a:off x="1450727" y="1518126"/>
          <a:ext cx="316547" cy="316547"/>
        </a:xfrm>
        <a:prstGeom prst="mathMinus">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450727" y="1518126"/>
        <a:ext cx="316547" cy="316547"/>
      </dsp:txXfrm>
    </dsp:sp>
    <dsp:sp modelId="{3EF28D6C-1BD3-40BD-AD4D-895D523C2F1E}">
      <dsp:nvSpPr>
        <dsp:cNvPr id="0" name=""/>
        <dsp:cNvSpPr/>
      </dsp:nvSpPr>
      <dsp:spPr>
        <a:xfrm>
          <a:off x="1811591" y="973391"/>
          <a:ext cx="1406016" cy="140601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burn</a:t>
          </a:r>
          <a:endParaRPr lang="en-US"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sp:txBody>
      <dsp:txXfrm>
        <a:off x="1811591" y="973391"/>
        <a:ext cx="1406016" cy="1406016"/>
      </dsp:txXfrm>
    </dsp:sp>
    <dsp:sp modelId="{CBE14069-35B4-40A2-AC33-573E46FEB145}">
      <dsp:nvSpPr>
        <dsp:cNvPr id="0" name=""/>
        <dsp:cNvSpPr/>
      </dsp:nvSpPr>
      <dsp:spPr>
        <a:xfrm>
          <a:off x="3261924" y="1518126"/>
          <a:ext cx="316547" cy="316547"/>
        </a:xfrm>
        <a:prstGeom prst="mathEqual">
          <a:avLst/>
        </a:prstGeom>
        <a:gradFill rotWithShape="0">
          <a:gsLst>
            <a:gs pos="0">
              <a:schemeClr val="accent1">
                <a:tint val="60000"/>
                <a:hueOff val="0"/>
                <a:satOff val="0"/>
                <a:lumOff val="0"/>
                <a:alphaOff val="0"/>
                <a:shade val="47500"/>
                <a:satMod val="137000"/>
              </a:schemeClr>
            </a:gs>
            <a:gs pos="55000">
              <a:schemeClr val="accent1">
                <a:tint val="60000"/>
                <a:hueOff val="0"/>
                <a:satOff val="0"/>
                <a:lumOff val="0"/>
                <a:alphaOff val="0"/>
                <a:shade val="69000"/>
                <a:satMod val="137000"/>
              </a:schemeClr>
            </a:gs>
            <a:gs pos="100000">
              <a:schemeClr val="accent1">
                <a:tint val="6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61924" y="1518126"/>
        <a:ext cx="316547" cy="316547"/>
      </dsp:txXfrm>
    </dsp:sp>
    <dsp:sp modelId="{E48D1F06-D3CE-4446-9A88-77F8CAE7EBB6}">
      <dsp:nvSpPr>
        <dsp:cNvPr id="0" name=""/>
        <dsp:cNvSpPr/>
      </dsp:nvSpPr>
      <dsp:spPr>
        <a:xfrm>
          <a:off x="3622788" y="973391"/>
          <a:ext cx="1406016" cy="1406016"/>
        </a:xfrm>
        <a:prstGeom prst="ellipse">
          <a:avLst/>
        </a:prstGeom>
        <a:gradFill rotWithShape="0">
          <a:gsLst>
            <a:gs pos="0">
              <a:schemeClr val="accent1">
                <a:hueOff val="0"/>
                <a:satOff val="0"/>
                <a:lumOff val="0"/>
                <a:alphaOff val="0"/>
                <a:shade val="47500"/>
                <a:satMod val="137000"/>
              </a:schemeClr>
            </a:gs>
            <a:gs pos="55000">
              <a:schemeClr val="accent1">
                <a:hueOff val="0"/>
                <a:satOff val="0"/>
                <a:lumOff val="0"/>
                <a:alphaOff val="0"/>
                <a:shade val="69000"/>
                <a:satMod val="137000"/>
              </a:schemeClr>
            </a:gs>
            <a:gs pos="100000">
              <a:schemeClr val="accent1">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800100">
            <a:lnSpc>
              <a:spcPct val="90000"/>
            </a:lnSpc>
            <a:spcBef>
              <a:spcPct val="0"/>
            </a:spcBef>
            <a:spcAft>
              <a:spcPct val="35000"/>
            </a:spcAft>
          </a:pPr>
          <a:r>
            <a:rPr lang="en-US" sz="18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rPr>
            <a:t>Caloric surplus or deficit </a:t>
          </a:r>
          <a:endParaRPr lang="en-US" sz="18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haroni" pitchFamily="2" charset="-79"/>
            <a:cs typeface="Aharoni" pitchFamily="2" charset="-79"/>
          </a:endParaRPr>
        </a:p>
      </dsp:txBody>
      <dsp:txXfrm>
        <a:off x="3622788" y="973391"/>
        <a:ext cx="1406016" cy="140601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12EF39-36D4-4401-AF2B-3E146F48739E}" type="datetimeFigureOut">
              <a:rPr lang="es-ES" smtClean="0"/>
              <a:pPr/>
              <a:t>21/04/2010</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63ABC4-A85A-4732-9864-9D458F769D09}" type="slidenum">
              <a:rPr lang="es-ES" smtClean="0"/>
              <a:pPr/>
              <a:t>‹#›</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3000" dirty="0" smtClean="0">
                <a:latin typeface="Andalus" pitchFamily="18" charset="-78"/>
              </a:rPr>
              <a:t>There are two options when looking to connect the bicycle</a:t>
            </a:r>
            <a:r>
              <a:rPr lang="en-US" sz="3000" baseline="0" dirty="0" smtClean="0">
                <a:latin typeface="Andalus" pitchFamily="18" charset="-78"/>
              </a:rPr>
              <a:t> to the generator, in order to produce power. The wheel driven option shown here makes it easy to integrate the CALBOX system into an already active lifestyle. Using this method, a cyclist has the constant option whether to cycle outdoors or on the system, as the bike can easily be positioned, as well as removed from the system. The bicycle need not be modified at all. Unfortunately, this method requires a custom built shaft to fit the motor so that it will be stable and useable with the bicycle wheel. Also, this method is somewhat low in efficiency, as the wheel makes less contact with the generator shaft as the cyclist increases speed. Heat release is also an issue as a byproduct of the rubber wheel being in direct contact with the metal shaft.</a:t>
            </a:r>
          </a:p>
        </p:txBody>
      </p:sp>
      <p:sp>
        <p:nvSpPr>
          <p:cNvPr id="4" name="Slide Number Placeholder 3"/>
          <p:cNvSpPr>
            <a:spLocks noGrp="1"/>
          </p:cNvSpPr>
          <p:nvPr>
            <p:ph type="sldNum" sz="quarter" idx="10"/>
          </p:nvPr>
        </p:nvSpPr>
        <p:spPr/>
        <p:txBody>
          <a:bodyPr/>
          <a:lstStyle/>
          <a:p>
            <a:fld id="{DD63ABC4-A85A-4732-9864-9D458F769D09}" type="slidenum">
              <a:rPr lang="es-ES" smtClean="0"/>
              <a:pPr/>
              <a:t>11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“CALS BURNED:” = 12</a:t>
            </a:r>
            <a:r>
              <a:rPr lang="en-US" sz="1200" kern="1200" baseline="0" dirty="0" smtClean="0">
                <a:solidFill>
                  <a:schemeClr val="tx1"/>
                </a:solidFill>
                <a:latin typeface="+mn-lt"/>
                <a:ea typeface="+mn-ea"/>
                <a:cs typeface="+mn-cs"/>
              </a:rPr>
              <a:t> Characters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“BATT</a:t>
            </a:r>
            <a:r>
              <a:rPr lang="en-US" sz="1200" kern="1200" baseline="0" dirty="0" smtClean="0">
                <a:solidFill>
                  <a:schemeClr val="tx1"/>
                </a:solidFill>
                <a:latin typeface="+mn-lt"/>
                <a:ea typeface="+mn-ea"/>
                <a:cs typeface="+mn-cs"/>
              </a:rPr>
              <a:t> CHARGE</a:t>
            </a:r>
            <a:r>
              <a:rPr lang="en-US" sz="1200" kern="1200" dirty="0" smtClean="0">
                <a:solidFill>
                  <a:schemeClr val="tx1"/>
                </a:solidFill>
                <a:latin typeface="+mn-lt"/>
                <a:ea typeface="+mn-ea"/>
                <a:cs typeface="+mn-cs"/>
              </a:rPr>
              <a:t>:” = 12</a:t>
            </a:r>
            <a:r>
              <a:rPr lang="en-US" sz="1200" kern="1200" baseline="0" dirty="0" smtClean="0">
                <a:solidFill>
                  <a:schemeClr val="tx1"/>
                </a:solidFill>
                <a:latin typeface="+mn-lt"/>
                <a:ea typeface="+mn-ea"/>
                <a:cs typeface="+mn-cs"/>
              </a:rPr>
              <a:t> Characters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Set cursor at r</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Initially the only two phrases will be drawn at the start of the session; “</a:t>
            </a:r>
            <a:r>
              <a:rPr lang="en-US" sz="1200" kern="1200" dirty="0" err="1" smtClean="0">
                <a:solidFill>
                  <a:schemeClr val="tx1"/>
                </a:solidFill>
                <a:latin typeface="+mn-lt"/>
                <a:ea typeface="+mn-ea"/>
                <a:cs typeface="+mn-cs"/>
              </a:rPr>
              <a:t>Cals</a:t>
            </a:r>
            <a:r>
              <a:rPr lang="en-US" sz="1200" kern="1200" dirty="0" smtClean="0">
                <a:solidFill>
                  <a:schemeClr val="tx1"/>
                </a:solidFill>
                <a:latin typeface="+mn-lt"/>
                <a:ea typeface="+mn-ea"/>
                <a:cs typeface="+mn-cs"/>
              </a:rPr>
              <a:t> Burned:” on row 0, starting at column 0 (rows and columns are initialized at 0) and “</a:t>
            </a:r>
            <a:r>
              <a:rPr lang="en-US" sz="1200" kern="1200" dirty="0" err="1" smtClean="0">
                <a:solidFill>
                  <a:schemeClr val="tx1"/>
                </a:solidFill>
                <a:latin typeface="+mn-lt"/>
                <a:ea typeface="+mn-ea"/>
                <a:cs typeface="+mn-cs"/>
              </a:rPr>
              <a:t>Batt</a:t>
            </a:r>
            <a:r>
              <a:rPr lang="en-US" sz="1200" kern="1200" dirty="0" smtClean="0">
                <a:solidFill>
                  <a:schemeClr val="tx1"/>
                </a:solidFill>
                <a:latin typeface="+mn-lt"/>
                <a:ea typeface="+mn-ea"/>
                <a:cs typeface="+mn-cs"/>
              </a:rPr>
              <a:t> Charge:” on row 1, starting at column 0. As “</a:t>
            </a:r>
            <a:r>
              <a:rPr lang="en-US" sz="1200" kern="1200" dirty="0" err="1" smtClean="0">
                <a:solidFill>
                  <a:schemeClr val="tx1"/>
                </a:solidFill>
                <a:latin typeface="+mn-lt"/>
                <a:ea typeface="+mn-ea"/>
                <a:cs typeface="+mn-cs"/>
              </a:rPr>
              <a:t>Cals</a:t>
            </a:r>
            <a:r>
              <a:rPr lang="en-US" sz="1200" kern="1200" dirty="0" smtClean="0">
                <a:solidFill>
                  <a:schemeClr val="tx1"/>
                </a:solidFill>
                <a:latin typeface="+mn-lt"/>
                <a:ea typeface="+mn-ea"/>
                <a:cs typeface="+mn-cs"/>
              </a:rPr>
              <a:t> Burned:” consists of 12 characters, to update the calories burned value as time passes, the </a:t>
            </a:r>
            <a:r>
              <a:rPr lang="en-US" sz="1200" kern="1200" dirty="0" err="1" smtClean="0">
                <a:solidFill>
                  <a:schemeClr val="tx1"/>
                </a:solidFill>
                <a:latin typeface="+mn-lt"/>
                <a:ea typeface="+mn-ea"/>
                <a:cs typeface="+mn-cs"/>
              </a:rPr>
              <a:t>setCursor</a:t>
            </a:r>
            <a:r>
              <a:rPr lang="en-US" sz="1200" kern="1200" dirty="0" smtClean="0">
                <a:solidFill>
                  <a:schemeClr val="tx1"/>
                </a:solidFill>
                <a:latin typeface="+mn-lt"/>
                <a:ea typeface="+mn-ea"/>
                <a:cs typeface="+mn-cs"/>
              </a:rPr>
              <a:t>() will appropriately start with row 0, column 13, giving 4 characters left to show the total calorie expenditure. The same practice follows with “</a:t>
            </a:r>
            <a:r>
              <a:rPr lang="en-US" sz="1200" kern="1200" dirty="0" err="1" smtClean="0">
                <a:solidFill>
                  <a:schemeClr val="tx1"/>
                </a:solidFill>
                <a:latin typeface="+mn-lt"/>
                <a:ea typeface="+mn-ea"/>
                <a:cs typeface="+mn-cs"/>
              </a:rPr>
              <a:t>Batt</a:t>
            </a:r>
            <a:r>
              <a:rPr lang="en-US" sz="1200" kern="1200" dirty="0" smtClean="0">
                <a:solidFill>
                  <a:schemeClr val="tx1"/>
                </a:solidFill>
                <a:latin typeface="+mn-lt"/>
                <a:ea typeface="+mn-ea"/>
                <a:cs typeface="+mn-cs"/>
              </a:rPr>
              <a:t> Charge”, although it will take in row 1, and column 12 as parameters. </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Vs. Bluetooth: </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a:t>
            </a:r>
          </a:p>
          <a:p>
            <a:r>
              <a:rPr lang="en-US" dirty="0" smtClean="0"/>
              <a:t>The Windows Application  runs on an external</a:t>
            </a:r>
            <a:r>
              <a:rPr lang="en-US" baseline="0" dirty="0" smtClean="0"/>
              <a:t> </a:t>
            </a:r>
            <a:r>
              <a:rPr lang="en-US" dirty="0" smtClean="0"/>
              <a:t>has</a:t>
            </a:r>
            <a:r>
              <a:rPr lang="en-US" baseline="0" dirty="0" smtClean="0"/>
              <a:t> a database that stores all sessions received by the main bike station. It lets the user track, organize, sort, and list all their sessions. We can look at these in list form or graphically over time. This is a great way for someone to keep interested in their health and exercise progress.</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Chris</a:t>
            </a:r>
          </a:p>
          <a:p>
            <a:r>
              <a:rPr lang="en-US" dirty="0" smtClean="0"/>
              <a:t>The Windows Application  runs on an external</a:t>
            </a:r>
            <a:r>
              <a:rPr lang="en-US" baseline="0" dirty="0" smtClean="0"/>
              <a:t> </a:t>
            </a:r>
            <a:r>
              <a:rPr lang="en-US" dirty="0" smtClean="0"/>
              <a:t>has</a:t>
            </a:r>
            <a:r>
              <a:rPr lang="en-US" baseline="0" dirty="0" smtClean="0"/>
              <a:t> a database that stores all sessions received by the main bike station. It lets the user track, organize, sort, and list all their sessions. We can look at these in list form or graphically over time. This is a great way for someone to keep interested in their health and exercise progress.</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48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whole, our system cost about</a:t>
            </a:r>
            <a:r>
              <a:rPr lang="en-US" baseline="0" dirty="0" smtClean="0"/>
              <a:t> $1100 to make. Thanks to the sponsorship of Progress Energy, these costs will be covered in full. The most expensive component of the system is the DC generator, which cost nearly $200 by itself. Two DC-AC inverters were purchased, as the first one experienced technical difficulties after an accident occurred. Other expenditures not listed here are encompassed in the miscellaneous section. Wires were purchased to connect the system. A lot of length was needed to connect all the pins from the LCD on the handlebars to the </a:t>
            </a:r>
            <a:r>
              <a:rPr lang="en-US" baseline="0" dirty="0" err="1" smtClean="0"/>
              <a:t>Arduino</a:t>
            </a:r>
            <a:r>
              <a:rPr lang="en-US" baseline="0" dirty="0" smtClean="0"/>
              <a:t> behind the rear wheel. Also, the wires for the toggle switches run this long as well. Wood was purchased to construct the platform and enclosure for the system.</a:t>
            </a:r>
            <a:endParaRPr lang="en-US" dirty="0"/>
          </a:p>
        </p:txBody>
      </p:sp>
      <p:sp>
        <p:nvSpPr>
          <p:cNvPr id="4" name="Slide Number Placeholder 3"/>
          <p:cNvSpPr>
            <a:spLocks noGrp="1"/>
          </p:cNvSpPr>
          <p:nvPr>
            <p:ph type="sldNum" sz="quarter" idx="10"/>
          </p:nvPr>
        </p:nvSpPr>
        <p:spPr/>
        <p:txBody>
          <a:bodyPr/>
          <a:lstStyle/>
          <a:p>
            <a:fld id="{DD63ABC4-A85A-4732-9864-9D458F769D09}" type="slidenum">
              <a:rPr lang="es-ES" smtClean="0"/>
              <a:pPr/>
              <a:t>50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because of these reasons that</a:t>
            </a:r>
            <a:r>
              <a:rPr lang="en-US" baseline="0" dirty="0" smtClean="0"/>
              <a:t> the alternative, belt-driven approach has been chosen for this project. In this option, the rubber tire and inner tube are removed. A chain is then wrapped around the rear wheel, and the generator, as can be seen in the picture here. We used the Power Twist V-Belt, which provides a custom, tight fit to the system, as each link in the belt is removable. The generator in the system is mounted just below the wheel to minimize losses of the chain length. With the tight connection, efficiency is enhanced at higher wattage outputs. This is due to there being more torque delivered into the systems by the grip the belt has on it.</a:t>
            </a:r>
            <a:endParaRPr lang="en-US" dirty="0"/>
          </a:p>
        </p:txBody>
      </p:sp>
      <p:sp>
        <p:nvSpPr>
          <p:cNvPr id="4" name="Slide Number Placeholder 3"/>
          <p:cNvSpPr>
            <a:spLocks noGrp="1"/>
          </p:cNvSpPr>
          <p:nvPr>
            <p:ph type="sldNum" sz="quarter" idx="10"/>
          </p:nvPr>
        </p:nvSpPr>
        <p:spPr/>
        <p:txBody>
          <a:bodyPr/>
          <a:lstStyle/>
          <a:p>
            <a:fld id="{DD63ABC4-A85A-4732-9864-9D458F769D09}" type="slidenum">
              <a:rPr lang="es-ES" smtClean="0"/>
              <a:pPr/>
              <a:t>12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designing other components in the system, the basic setup is done to test how</a:t>
            </a:r>
            <a:r>
              <a:rPr lang="en-US" baseline="0" dirty="0" smtClean="0"/>
              <a:t> the generator will provide power to the system. A mountain bike with multiple gear settings is used as a cheap source of power for the system. Once the generator is safely mounted below the rear wheel, the output is connected to an Agilent DC load. This allowed us to set different current levels and gauge how much voltage we could produce. As you can see in the picture here, Sean is monitoring the load, while I am pedaling the bike. It was found rather quickly through testing, that as you cycle at higher gear levels, more power is generated. Of course, this makes the bike harder to pedal, but it is still very manageable. The highest gear is chosen as our standard for the system, but the user is able to change this at their leisure.</a:t>
            </a:r>
          </a:p>
          <a:p>
            <a:endParaRPr lang="en-US" baseline="0" dirty="0" smtClean="0"/>
          </a:p>
          <a:p>
            <a:r>
              <a:rPr lang="en-US" baseline="0" dirty="0" smtClean="0"/>
              <a:t>The power from the generator will feed the converter that Sean will now talk about.</a:t>
            </a:r>
            <a:endParaRPr lang="en-US" dirty="0"/>
          </a:p>
        </p:txBody>
      </p:sp>
      <p:sp>
        <p:nvSpPr>
          <p:cNvPr id="4" name="Slide Number Placeholder 3"/>
          <p:cNvSpPr>
            <a:spLocks noGrp="1"/>
          </p:cNvSpPr>
          <p:nvPr>
            <p:ph type="sldNum" sz="quarter" idx="10"/>
          </p:nvPr>
        </p:nvSpPr>
        <p:spPr/>
        <p:txBody>
          <a:bodyPr/>
          <a:lstStyle/>
          <a:p>
            <a:fld id="{DD63ABC4-A85A-4732-9864-9D458F769D09}" type="slidenum">
              <a:rPr lang="es-ES" smtClean="0"/>
              <a:pPr/>
              <a:t>13</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 to charge the battery safely, a smart charge controller is employed between the Boost</a:t>
            </a:r>
            <a:r>
              <a:rPr lang="en-US" baseline="0" dirty="0" smtClean="0"/>
              <a:t> converter and the sealed lead-acid battery. The Morningstar Sunsaver-10 is specifically designed to charge a 12 V battery safely, and efficiently. It operates in solid state completely, as all switching is done by Field Effect Transistors. This allows there to be no mechanical relays, and thus no delay in the charging process. The 0 to 100 % duty cycle PWM signal used in this device provides constant voltage battery charging at a very fast and stable rate. Since the </a:t>
            </a:r>
            <a:r>
              <a:rPr lang="en-US" baseline="0" dirty="0" err="1" smtClean="0"/>
              <a:t>SunSaver</a:t>
            </a:r>
            <a:r>
              <a:rPr lang="en-US" baseline="0" dirty="0" smtClean="0"/>
              <a:t> prevents the battery from discharging </a:t>
            </a:r>
            <a:r>
              <a:rPr lang="en-US" baseline="0" dirty="0" err="1" smtClean="0"/>
              <a:t>theough</a:t>
            </a:r>
            <a:r>
              <a:rPr lang="en-US" baseline="0" dirty="0" smtClean="0"/>
              <a:t> the converter, there is no need for a blocking diode. </a:t>
            </a:r>
            <a:r>
              <a:rPr lang="en-US" dirty="0" smtClean="0"/>
              <a:t>All of these features lead to a longer battery life, and overall improved system performance.</a:t>
            </a:r>
            <a:endParaRPr lang="en-US" dirty="0"/>
          </a:p>
        </p:txBody>
      </p:sp>
      <p:sp>
        <p:nvSpPr>
          <p:cNvPr id="4" name="Slide Number Placeholder 3"/>
          <p:cNvSpPr>
            <a:spLocks noGrp="1"/>
          </p:cNvSpPr>
          <p:nvPr>
            <p:ph type="sldNum" sz="quarter" idx="10"/>
          </p:nvPr>
        </p:nvSpPr>
        <p:spPr/>
        <p:txBody>
          <a:bodyPr/>
          <a:lstStyle/>
          <a:p>
            <a:fld id="{DD63ABC4-A85A-4732-9864-9D458F769D09}" type="slidenum">
              <a:rPr lang="es-ES" smtClean="0"/>
              <a:pPr/>
              <a:t>22</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SunSaver</a:t>
            </a:r>
            <a:r>
              <a:rPr lang="en-US" dirty="0" smtClean="0"/>
              <a:t> is designed</a:t>
            </a:r>
            <a:r>
              <a:rPr lang="en-US" baseline="0" dirty="0" smtClean="0"/>
              <a:t> for use with solar panels, but the device fits perfectly into the CALBOX system. Looking at the </a:t>
            </a:r>
            <a:r>
              <a:rPr lang="en-US" baseline="0" dirty="0" err="1" smtClean="0"/>
              <a:t>collumn</a:t>
            </a:r>
            <a:r>
              <a:rPr lang="en-US" baseline="0" dirty="0" smtClean="0"/>
              <a:t> on the right in the specifications chart, it is seen that the model chosen accepts up to 25 V from the boost converter. Since the converter has been specifically designed based on this device, it is capable of providing a range of 12 – 24 V to the charge controller. The controller works perfectly with the battery chosen, as the battery can’t accept current greater than 12 A, and the </a:t>
            </a:r>
            <a:r>
              <a:rPr lang="en-US" baseline="0" dirty="0" err="1" smtClean="0"/>
              <a:t>SunSaver</a:t>
            </a:r>
            <a:r>
              <a:rPr lang="en-US" baseline="0" dirty="0" smtClean="0"/>
              <a:t> will not deliver any more current than this. Looking at the block diagram, it is seen that the PWM signal effectively charges the battery through the use of logic circuits. The diagram shows a load, which is directly driven by the controller, however the CALBOX does not require this. Another benefit of the </a:t>
            </a:r>
            <a:r>
              <a:rPr lang="en-US" baseline="0" dirty="0" err="1" smtClean="0"/>
              <a:t>SunSaver</a:t>
            </a:r>
            <a:r>
              <a:rPr lang="en-US" baseline="0" dirty="0" smtClean="0"/>
              <a:t> is that it minimizes switching noise and filters all noise output to extremely low levels. </a:t>
            </a:r>
            <a:endParaRPr lang="en-US" dirty="0"/>
          </a:p>
        </p:txBody>
      </p:sp>
      <p:sp>
        <p:nvSpPr>
          <p:cNvPr id="4" name="Slide Number Placeholder 3"/>
          <p:cNvSpPr>
            <a:spLocks noGrp="1"/>
          </p:cNvSpPr>
          <p:nvPr>
            <p:ph type="sldNum" sz="quarter" idx="10"/>
          </p:nvPr>
        </p:nvSpPr>
        <p:spPr/>
        <p:txBody>
          <a:bodyPr/>
          <a:lstStyle/>
          <a:p>
            <a:fld id="{DD63ABC4-A85A-4732-9864-9D458F769D09}" type="slidenum">
              <a:rPr lang="es-ES" smtClean="0"/>
              <a:pPr/>
              <a:t>23</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2000</a:t>
            </a:r>
            <a:r>
              <a:rPr lang="en-US" baseline="0" dirty="0" smtClean="0"/>
              <a:t> calorie intake – 2500 calories burned = 500 calorie deficit, = 1lb a week</a:t>
            </a:r>
          </a:p>
          <a:p>
            <a:r>
              <a:rPr lang="en-US" baseline="0" dirty="0" smtClean="0"/>
              <a:t>Standing still = 1 METs, running = 10 METS</a:t>
            </a:r>
            <a:endParaRPr lang="en-US" dirty="0" smtClean="0"/>
          </a:p>
          <a:p>
            <a:r>
              <a:rPr lang="en-US" dirty="0" smtClean="0"/>
              <a:t>155lbs</a:t>
            </a:r>
            <a:r>
              <a:rPr lang="en-US" baseline="0" dirty="0" smtClean="0"/>
              <a:t> = 70 kg</a:t>
            </a:r>
          </a:p>
          <a:p>
            <a:r>
              <a:rPr lang="en-US" baseline="0" dirty="0" smtClean="0"/>
              <a:t>9 * 3.5 * 70  * 60 / 200 = 660 calories burned</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 than $30</a:t>
            </a:r>
            <a:r>
              <a:rPr lang="en-US" baseline="0" dirty="0" smtClean="0"/>
              <a:t>, compared to $100’s for FPGAs</a:t>
            </a:r>
          </a:p>
          <a:p>
            <a:r>
              <a:rPr lang="en-US" baseline="0" dirty="0" smtClean="0"/>
              <a:t>Open source = large community = extensive libraries means less writing code and more implementing features</a:t>
            </a:r>
          </a:p>
          <a:p>
            <a:r>
              <a:rPr lang="en-US" baseline="0" dirty="0" smtClean="0"/>
              <a:t>I/O: USB, Support for external modules like wireless, LCDs, Analog Pins</a:t>
            </a:r>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Tx/>
              <a:buChar char="-"/>
            </a:pPr>
            <a:r>
              <a:rPr lang="en-US" dirty="0" smtClean="0"/>
              <a:t>Reading</a:t>
            </a:r>
            <a:r>
              <a:rPr lang="en-US" baseline="0" dirty="0" smtClean="0"/>
              <a:t> of 300 = 1.47 volts</a:t>
            </a:r>
            <a:endParaRPr lang="en-US" dirty="0" smtClean="0"/>
          </a:p>
          <a:p>
            <a:pPr lvl="0">
              <a:buFontTx/>
              <a:buChar char="-"/>
            </a:pPr>
            <a:r>
              <a:rPr lang="en-US" dirty="0" smtClean="0"/>
              <a:t>Structure</a:t>
            </a:r>
            <a:r>
              <a:rPr lang="en-US" baseline="0" dirty="0" smtClean="0"/>
              <a:t> of a sketch </a:t>
            </a:r>
          </a:p>
          <a:p>
            <a:pPr lvl="1">
              <a:buFontTx/>
              <a:buChar char="-"/>
            </a:pPr>
            <a:r>
              <a:rPr lang="en-US" baseline="0" dirty="0" smtClean="0"/>
              <a:t>Initialize variables</a:t>
            </a:r>
          </a:p>
          <a:p>
            <a:pPr lvl="1">
              <a:buFontTx/>
              <a:buChar char="-"/>
            </a:pPr>
            <a:r>
              <a:rPr lang="en-US" baseline="0" dirty="0" smtClean="0"/>
              <a:t>Setup() : </a:t>
            </a:r>
            <a:r>
              <a:rPr lang="en-US" baseline="0" dirty="0" err="1" smtClean="0"/>
              <a:t>initalize</a:t>
            </a:r>
            <a:r>
              <a:rPr lang="en-US" baseline="0" dirty="0" smtClean="0"/>
              <a:t> libraries and pin modes</a:t>
            </a:r>
          </a:p>
          <a:p>
            <a:pPr lvl="1">
              <a:buFontTx/>
              <a:buChar char="-"/>
            </a:pPr>
            <a:r>
              <a:rPr lang="en-US" baseline="0" dirty="0" smtClean="0"/>
              <a:t>Loop() : main loop where bulk of code goes. Continually loops until Arduino powered off or reset.</a:t>
            </a:r>
          </a:p>
          <a:p>
            <a:pPr lvl="1">
              <a:buFontTx/>
              <a:buChar char="-"/>
            </a:pPr>
            <a:endParaRPr lang="en-US" baseline="0" dirty="0" smtClean="0"/>
          </a:p>
          <a:p>
            <a:pPr lvl="0">
              <a:buFontTx/>
              <a:buChar char="-"/>
            </a:pPr>
            <a:endParaRPr lang="en-US" baseline="0" dirty="0" smtClean="0"/>
          </a:p>
          <a:p>
            <a:pPr lvl="0">
              <a:buFontTx/>
              <a:buChar char="-"/>
            </a:pPr>
            <a:endParaRPr lang="en-US" dirty="0" smtClean="0"/>
          </a:p>
          <a:p>
            <a:pPr lvl="0"/>
            <a:r>
              <a:rPr lang="en-US" dirty="0" smtClean="0"/>
              <a:t>if </a:t>
            </a:r>
            <a:r>
              <a:rPr lang="en-US" dirty="0" err="1" smtClean="0"/>
              <a:t>voltsRead</a:t>
            </a:r>
            <a:r>
              <a:rPr lang="en-US" dirty="0" smtClean="0"/>
              <a:t> &lt; 4 &amp;&amp; </a:t>
            </a:r>
            <a:r>
              <a:rPr lang="en-US" dirty="0" err="1" smtClean="0"/>
              <a:t>voltsRead</a:t>
            </a:r>
            <a:r>
              <a:rPr lang="en-US" dirty="0" smtClean="0"/>
              <a:t> &gt; 3</a:t>
            </a:r>
          </a:p>
          <a:p>
            <a:pPr lvl="3">
              <a:buNone/>
            </a:pPr>
            <a:r>
              <a:rPr lang="en-US" dirty="0" smtClean="0"/>
              <a:t>	</a:t>
            </a:r>
            <a:r>
              <a:rPr lang="en-US" dirty="0" err="1" smtClean="0"/>
              <a:t>metsValue</a:t>
            </a:r>
            <a:r>
              <a:rPr lang="en-US" dirty="0" smtClean="0"/>
              <a:t> = 9</a:t>
            </a:r>
          </a:p>
          <a:p>
            <a:endParaRPr lang="en-US" dirty="0"/>
          </a:p>
        </p:txBody>
      </p:sp>
      <p:sp>
        <p:nvSpPr>
          <p:cNvPr id="4" name="Slide Number Placeholder 3"/>
          <p:cNvSpPr>
            <a:spLocks noGrp="1"/>
          </p:cNvSpPr>
          <p:nvPr>
            <p:ph type="sldNum" sz="quarter" idx="10"/>
          </p:nvPr>
        </p:nvSpPr>
        <p:spPr/>
        <p:txBody>
          <a:bodyPr/>
          <a:lstStyle/>
          <a:p>
            <a:fld id="{FC325F64-957D-4844-88E4-B4497FF57889}" type="slidenum">
              <a:rPr lang="en-US" smtClean="0"/>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latin typeface="Calibri" pitchFamily="34" charset="0"/>
              <a:cs typeface="Calibri" pitchFamily="34" charset="0"/>
            </a:endParaRPr>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atin typeface="Calibri" pitchFamily="34" charset="0"/>
                <a:cs typeface="Calibri" pitchFamily="34" charset="0"/>
              </a:defRPr>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lvl1pPr>
              <a:defRPr>
                <a:latin typeface="Calibri" pitchFamily="34" charset="0"/>
                <a:cs typeface="Calibri" pitchFamily="34" charset="0"/>
              </a:defRPr>
            </a:lvl1pPr>
          </a:lstStyle>
          <a:p>
            <a:fld id="{C916CE1E-F341-4327-B095-75CFF942A41F}" type="datetimeFigureOut">
              <a:rPr lang="en-US" smtClean="0"/>
              <a:pPr/>
              <a:t>4/21/2010</a:t>
            </a:fld>
            <a:endParaRPr lang="en-US"/>
          </a:p>
        </p:txBody>
      </p:sp>
      <p:sp>
        <p:nvSpPr>
          <p:cNvPr id="5" name="Footer Placeholder 4"/>
          <p:cNvSpPr>
            <a:spLocks noGrp="1"/>
          </p:cNvSpPr>
          <p:nvPr>
            <p:ph type="ftr" sz="quarter" idx="11"/>
          </p:nvPr>
        </p:nvSpPr>
        <p:spPr/>
        <p:txBody>
          <a:bodyPr/>
          <a:lstStyle>
            <a:lvl1pPr>
              <a:defRPr>
                <a:latin typeface="Calibri" pitchFamily="34" charset="0"/>
                <a:cs typeface="Calibri"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Calibri" pitchFamily="34" charset="0"/>
                <a:cs typeface="Calibri" pitchFamily="34" charset="0"/>
              </a:defRPr>
            </a:lvl1pPr>
          </a:lstStyle>
          <a:p>
            <a:fld id="{600851F1-FFEA-4E4B-A9B9-C97163CE9652}"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latin typeface="Calibri" pitchFamily="34" charset="0"/>
              <a:cs typeface="Calibri" pitchFamily="34"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16CE1E-F341-4327-B095-75CFF942A41F}"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16CE1E-F341-4327-B095-75CFF942A41F}" type="datetimeFigureOut">
              <a:rPr lang="en-US" smtClean="0"/>
              <a:pPr/>
              <a:t>4/21/2010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C916CE1E-F341-4327-B095-75CFF942A41F}"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16CE1E-F341-4327-B095-75CFF942A41F}"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0851F1-FFEA-4E4B-A9B9-C97163CE965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16CE1E-F341-4327-B095-75CFF942A41F}"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16CE1E-F341-4327-B095-75CFF942A41F}" type="datetimeFigureOut">
              <a:rPr lang="en-US" smtClean="0"/>
              <a:pPr/>
              <a:t>4/21/2010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16CE1E-F341-4327-B095-75CFF942A41F}" type="datetimeFigureOut">
              <a:rPr lang="en-US" smtClean="0"/>
              <a:pPr/>
              <a:t>4/21/2010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6CE1E-F341-4327-B095-75CFF942A41F}" type="datetimeFigureOut">
              <a:rPr lang="en-US" smtClean="0"/>
              <a:pPr/>
              <a:t>4/21/2010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0851F1-FFEA-4E4B-A9B9-C97163CE96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16CE1E-F341-4327-B095-75CFF942A41F}"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0851F1-FFEA-4E4B-A9B9-C97163CE9652}"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916CE1E-F341-4327-B095-75CFF942A41F}" type="datetimeFigureOut">
              <a:rPr lang="en-US" smtClean="0"/>
              <a:pPr/>
              <a:t>4/21/2010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600851F1-FFEA-4E4B-A9B9-C97163CE965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916CE1E-F341-4327-B095-75CFF942A41F}" type="datetimeFigureOut">
              <a:rPr lang="en-US" smtClean="0"/>
              <a:pPr/>
              <a:t>4/21/2010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00851F1-FFEA-4E4B-A9B9-C97163CE96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3.gif"/><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4.pn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029200"/>
            <a:ext cx="8077200" cy="1499616"/>
          </a:xfrm>
          <a:effectLst/>
        </p:spPr>
        <p:txBody>
          <a:bodyPr>
            <a:normAutofit/>
          </a:bodyPr>
          <a:lstStyle/>
          <a:p>
            <a:r>
              <a:rPr lang="en-US" dirty="0" smtClean="0"/>
              <a:t>Cody Burdette</a:t>
            </a:r>
          </a:p>
          <a:p>
            <a:r>
              <a:rPr lang="en-US" dirty="0" smtClean="0"/>
              <a:t>Christopher  Campbell</a:t>
            </a:r>
          </a:p>
          <a:p>
            <a:r>
              <a:rPr lang="en-US" dirty="0" smtClean="0"/>
              <a:t>Pamela Caraballo						Group 4</a:t>
            </a:r>
          </a:p>
          <a:p>
            <a:r>
              <a:rPr lang="en-US" dirty="0" smtClean="0"/>
              <a:t>Sean Varela</a:t>
            </a:r>
            <a:endParaRPr lang="en-US" dirty="0"/>
          </a:p>
        </p:txBody>
      </p:sp>
      <p:pic>
        <p:nvPicPr>
          <p:cNvPr id="2" name="Picture 2" descr="C:\Users\Pamela\Documents\My Dropbox\Senior Design\SD2\calbox360logo_black^.jpg"/>
          <p:cNvPicPr>
            <a:picLocks noChangeAspect="1" noChangeArrowheads="1"/>
          </p:cNvPicPr>
          <p:nvPr/>
        </p:nvPicPr>
        <p:blipFill>
          <a:blip r:embed="rId2" cstate="print"/>
          <a:srcRect/>
          <a:stretch>
            <a:fillRect/>
          </a:stretch>
        </p:blipFill>
        <p:spPr bwMode="auto">
          <a:xfrm>
            <a:off x="-228600" y="457200"/>
            <a:ext cx="9144000" cy="456045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Leeson</a:t>
            </a:r>
            <a:r>
              <a:rPr lang="en-US" dirty="0" smtClean="0"/>
              <a:t> M1120046</a:t>
            </a:r>
            <a:endParaRPr lang="en-US" dirty="0"/>
          </a:p>
        </p:txBody>
      </p:sp>
      <p:graphicFrame>
        <p:nvGraphicFramePr>
          <p:cNvPr id="6" name="Content Placeholder 5"/>
          <p:cNvGraphicFramePr>
            <a:graphicFrameLocks noGrp="1"/>
          </p:cNvGraphicFramePr>
          <p:nvPr>
            <p:ph sz="half" idx="1"/>
          </p:nvPr>
        </p:nvGraphicFramePr>
        <p:xfrm>
          <a:off x="457200" y="1676400"/>
          <a:ext cx="4038235" cy="5003459"/>
        </p:xfrm>
        <a:graphic>
          <a:graphicData uri="http://schemas.openxmlformats.org/drawingml/2006/table">
            <a:tbl>
              <a:tblPr/>
              <a:tblGrid>
                <a:gridCol w="1929253"/>
                <a:gridCol w="2108982"/>
              </a:tblGrid>
              <a:tr h="158719">
                <a:tc gridSpan="2">
                  <a:txBody>
                    <a:bodyPr/>
                    <a:lstStyle/>
                    <a:p>
                      <a:pPr algn="l" fontAlgn="t"/>
                      <a:r>
                        <a:rPr lang="en-US" sz="1100" b="1" i="0" u="none" strike="noStrike" dirty="0" err="1">
                          <a:solidFill>
                            <a:srgbClr val="000000"/>
                          </a:solidFill>
                          <a:latin typeface="Calibri"/>
                        </a:rPr>
                        <a:t>Leeson</a:t>
                      </a:r>
                      <a:r>
                        <a:rPr lang="en-US" sz="1100" b="1" i="0" u="none" strike="noStrike" dirty="0">
                          <a:solidFill>
                            <a:srgbClr val="000000"/>
                          </a:solidFill>
                          <a:latin typeface="Calibri"/>
                        </a:rPr>
                        <a:t> M1120046</a:t>
                      </a: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52381">
                <a:tc>
                  <a:txBody>
                    <a:bodyPr/>
                    <a:lstStyle/>
                    <a:p>
                      <a:pPr algn="l" fontAlgn="t"/>
                      <a:r>
                        <a:rPr lang="en-US" sz="1000" b="1" i="0" u="none" strike="noStrike">
                          <a:solidFill>
                            <a:srgbClr val="000000"/>
                          </a:solidFill>
                          <a:latin typeface="Arial"/>
                          <a:ea typeface="Times New Roman"/>
                        </a:rPr>
                        <a:t>Item</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DC Motor</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Motor Type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Permanent Magnet</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098">
                <a:tc>
                  <a:txBody>
                    <a:bodyPr/>
                    <a:lstStyle/>
                    <a:p>
                      <a:pPr algn="l" fontAlgn="t"/>
                      <a:r>
                        <a:rPr lang="en-US" sz="1000" b="1" i="0" u="none" strike="noStrike">
                          <a:solidFill>
                            <a:srgbClr val="000000"/>
                          </a:solidFill>
                          <a:latin typeface="Arial"/>
                          <a:ea typeface="Times New Roman"/>
                        </a:rPr>
                        <a:t>Enclosure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Totally Enclosed Non-ventilated</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HP</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0.16</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HP @ Higher Volts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0.33</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Nameplate RPM</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1800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 RPM @ Higher Volts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3900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Voltage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12/24 VDC</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Full Load Amps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14</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Full Load Torque (In.-Lbs.)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5.875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NEMA/IEC Frame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 </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Mounting</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Arial"/>
                          <a:ea typeface="Times New Roman"/>
                        </a:rPr>
                        <a:t>SQ. Flange</a:t>
                      </a:r>
                      <a:endParaRPr lang="en-US" sz="1000" b="0" i="0" u="none" strike="noStrike" dirty="0">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Thermal Protection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None</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Insulation Class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F3</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Bearings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DN</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Ambient (C)</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25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Rotation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CW/CW</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Overall Length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9.45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Length Less Shaft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7.88</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Shaft Dia.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0.468</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Shaft Length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1.5</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Base Mounting O.C.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7.42 x 2.00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Face Mounting O.C. (In.)</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3.16 x 2.88</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Brush Type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 </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55">
                <a:tc>
                  <a:txBody>
                    <a:bodyPr/>
                    <a:lstStyle/>
                    <a:p>
                      <a:pPr algn="l" fontAlgn="t"/>
                      <a:r>
                        <a:rPr lang="en-US" sz="1000" b="1" i="0" u="none" strike="noStrike">
                          <a:solidFill>
                            <a:srgbClr val="000000"/>
                          </a:solidFill>
                          <a:latin typeface="Arial"/>
                          <a:ea typeface="Times New Roman"/>
                        </a:rPr>
                        <a:t>RPM Range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1800-3900</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Standards</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a:solidFill>
                            <a:srgbClr val="000000"/>
                          </a:solidFill>
                          <a:latin typeface="Arial"/>
                          <a:ea typeface="Times New Roman"/>
                        </a:rPr>
                        <a:t>UL</a:t>
                      </a:r>
                      <a:endParaRPr lang="en-US" sz="1000" b="0"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381">
                <a:tc>
                  <a:txBody>
                    <a:bodyPr/>
                    <a:lstStyle/>
                    <a:p>
                      <a:pPr algn="l" fontAlgn="t"/>
                      <a:r>
                        <a:rPr lang="en-US" sz="1000" b="1" i="0" u="none" strike="noStrike">
                          <a:solidFill>
                            <a:srgbClr val="000000"/>
                          </a:solidFill>
                          <a:latin typeface="Arial"/>
                          <a:ea typeface="Times New Roman"/>
                        </a:rPr>
                        <a:t>Price</a:t>
                      </a:r>
                      <a:endParaRPr lang="en-US" sz="1000" b="1" i="0" u="none" strike="noStrike">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1000" b="0" i="0" u="none" strike="noStrike" dirty="0">
                          <a:solidFill>
                            <a:srgbClr val="000000"/>
                          </a:solidFill>
                          <a:latin typeface="Arial"/>
                          <a:ea typeface="Times New Roman"/>
                        </a:rPr>
                        <a:t>$178.88 </a:t>
                      </a:r>
                      <a:endParaRPr lang="en-US" sz="1000" b="0" i="0" u="none" strike="noStrike" dirty="0">
                        <a:solidFill>
                          <a:srgbClr val="000000"/>
                        </a:solidFill>
                        <a:latin typeface="Arial"/>
                      </a:endParaRPr>
                    </a:p>
                  </a:txBody>
                  <a:tcPr marL="12466" marR="12466" marT="657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Content Placeholder 6"/>
          <p:cNvSpPr>
            <a:spLocks noGrp="1"/>
          </p:cNvSpPr>
          <p:nvPr>
            <p:ph sz="half" idx="2"/>
          </p:nvPr>
        </p:nvSpPr>
        <p:spPr>
          <a:xfrm>
            <a:off x="4648200" y="1524000"/>
            <a:ext cx="4038600" cy="3407664"/>
          </a:xfrm>
        </p:spPr>
        <p:txBody>
          <a:bodyPr>
            <a:normAutofit fontScale="55000" lnSpcReduction="20000"/>
          </a:bodyPr>
          <a:lstStyle/>
          <a:p>
            <a:r>
              <a:rPr lang="en-US" dirty="0" smtClean="0"/>
              <a:t>To keep the generator from consuming power from the battery, a reverse current protection device must be introduced</a:t>
            </a:r>
          </a:p>
          <a:p>
            <a:pPr lvl="1"/>
            <a:r>
              <a:rPr lang="en-US" dirty="0" smtClean="0"/>
              <a:t>Otherwise the pedals will spin and function as a motor</a:t>
            </a:r>
          </a:p>
          <a:p>
            <a:r>
              <a:rPr lang="en-US" dirty="0" smtClean="0"/>
              <a:t>A high gear ratio between the generator and the bicycle must be achieved while not reducing torque input too low</a:t>
            </a:r>
          </a:p>
          <a:p>
            <a:pPr lvl="1"/>
            <a:r>
              <a:rPr lang="en-US" dirty="0" smtClean="0"/>
              <a:t>If a rider can ride at 60 RPM, and a nominal 2400 RPM is set at the generator side, the gear ratio must be 1:40</a:t>
            </a:r>
          </a:p>
          <a:p>
            <a:r>
              <a:rPr lang="en-US" dirty="0" smtClean="0"/>
              <a:t>The battery and related charging control electronics have current limits. If the user goes into a sprint the motor does not exceed the necessary limits of the circuitry</a:t>
            </a:r>
            <a:endParaRPr lang="en-US" dirty="0"/>
          </a:p>
        </p:txBody>
      </p:sp>
      <p:sp>
        <p:nvSpPr>
          <p:cNvPr id="38914" name="AutoShape 2"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0" name="AutoShape 8"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2" name="AutoShape 10"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24" name="AutoShape 12" descr="http://mail.google.com/mail/?ui=2&amp;ik=18d08527e2&amp;view=att&amp;th=12668071993846c5&amp;attid=0.2&amp;disp=inline&amp;realattid=0.1&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IMG_0913.JPG"/>
          <p:cNvPicPr>
            <a:picLocks noChangeAspect="1"/>
          </p:cNvPicPr>
          <p:nvPr/>
        </p:nvPicPr>
        <p:blipFill>
          <a:blip r:embed="rId2" cstate="print"/>
          <a:srcRect t="7936" b="19048"/>
          <a:stretch>
            <a:fillRect/>
          </a:stretch>
        </p:blipFill>
        <p:spPr>
          <a:xfrm>
            <a:off x="5410200" y="5029200"/>
            <a:ext cx="3200400" cy="1752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Wheel-Driven Option</a:t>
            </a:r>
            <a:endParaRPr lang="en-US" dirty="0"/>
          </a:p>
        </p:txBody>
      </p:sp>
      <p:sp>
        <p:nvSpPr>
          <p:cNvPr id="7" name="Content Placeholder 6"/>
          <p:cNvSpPr>
            <a:spLocks noGrp="1"/>
          </p:cNvSpPr>
          <p:nvPr>
            <p:ph idx="1"/>
          </p:nvPr>
        </p:nvSpPr>
        <p:spPr>
          <a:xfrm>
            <a:off x="457200" y="1775191"/>
            <a:ext cx="5486400" cy="4625609"/>
          </a:xfrm>
        </p:spPr>
        <p:txBody>
          <a:bodyPr/>
          <a:lstStyle/>
          <a:p>
            <a:r>
              <a:rPr lang="en-US" dirty="0" smtClean="0"/>
              <a:t>Simple to place and remove bicycle from system</a:t>
            </a:r>
          </a:p>
          <a:p>
            <a:r>
              <a:rPr lang="en-US" dirty="0" smtClean="0"/>
              <a:t>Requires custom built shaft to fit motor</a:t>
            </a:r>
          </a:p>
          <a:p>
            <a:r>
              <a:rPr lang="en-US" dirty="0" smtClean="0"/>
              <a:t>Low efficiency</a:t>
            </a:r>
          </a:p>
          <a:p>
            <a:pPr lvl="1"/>
            <a:r>
              <a:rPr lang="en-US" dirty="0" smtClean="0"/>
              <a:t>Less wheel contact with shaft at high RPMs</a:t>
            </a:r>
          </a:p>
          <a:p>
            <a:pPr lvl="1"/>
            <a:r>
              <a:rPr lang="en-US" dirty="0" smtClean="0"/>
              <a:t>Heat release between rubber tire and metal shaft</a:t>
            </a:r>
          </a:p>
        </p:txBody>
      </p:sp>
      <p:pic>
        <p:nvPicPr>
          <p:cNvPr id="8" name="Picture 7" descr="Wheel Driven Option.png"/>
          <p:cNvPicPr>
            <a:picLocks noChangeAspect="1"/>
          </p:cNvPicPr>
          <p:nvPr/>
        </p:nvPicPr>
        <p:blipFill>
          <a:blip r:embed="rId3" cstate="print"/>
          <a:stretch>
            <a:fillRect/>
          </a:stretch>
        </p:blipFill>
        <p:spPr>
          <a:xfrm>
            <a:off x="6096000" y="2590800"/>
            <a:ext cx="2667000" cy="291167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 Belt Approach</a:t>
            </a:r>
          </a:p>
        </p:txBody>
      </p:sp>
      <p:sp>
        <p:nvSpPr>
          <p:cNvPr id="3" name="Content Placeholder 2"/>
          <p:cNvSpPr>
            <a:spLocks noGrp="1"/>
          </p:cNvSpPr>
          <p:nvPr>
            <p:ph idx="1"/>
          </p:nvPr>
        </p:nvSpPr>
        <p:spPr>
          <a:xfrm>
            <a:off x="457200" y="1775191"/>
            <a:ext cx="5334000" cy="4625609"/>
          </a:xfrm>
        </p:spPr>
        <p:txBody>
          <a:bodyPr/>
          <a:lstStyle/>
          <a:p>
            <a:r>
              <a:rPr lang="en-US" dirty="0" smtClean="0"/>
              <a:t>Rubber tire and inner tube are removed</a:t>
            </a:r>
          </a:p>
          <a:p>
            <a:r>
              <a:rPr lang="en-US" dirty="0" smtClean="0"/>
              <a:t>Power Twist V-Belt provides custom fit</a:t>
            </a:r>
          </a:p>
          <a:p>
            <a:r>
              <a:rPr lang="en-US" dirty="0" smtClean="0"/>
              <a:t>Increased efficiency at higher wattage outputs</a:t>
            </a:r>
          </a:p>
          <a:p>
            <a:pPr lvl="1"/>
            <a:r>
              <a:rPr lang="en-US" dirty="0" smtClean="0"/>
              <a:t>Due to higher deliverable torque into the system by the grips of the chain belt</a:t>
            </a:r>
            <a:endParaRPr lang="en-US" dirty="0"/>
          </a:p>
        </p:txBody>
      </p:sp>
      <p:pic>
        <p:nvPicPr>
          <p:cNvPr id="4" name="Picture 3" descr="Belt Driven Option.png"/>
          <p:cNvPicPr>
            <a:picLocks noChangeAspect="1"/>
          </p:cNvPicPr>
          <p:nvPr/>
        </p:nvPicPr>
        <p:blipFill>
          <a:blip r:embed="rId3" cstate="print"/>
          <a:stretch>
            <a:fillRect/>
          </a:stretch>
        </p:blipFill>
        <p:spPr>
          <a:xfrm>
            <a:off x="5867400" y="2438400"/>
            <a:ext cx="2988094" cy="3276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Gear Ratio</a:t>
            </a:r>
            <a:endParaRPr lang="en-US" dirty="0"/>
          </a:p>
        </p:txBody>
      </p:sp>
      <p:sp>
        <p:nvSpPr>
          <p:cNvPr id="3" name="Content Placeholder 2"/>
          <p:cNvSpPr>
            <a:spLocks noGrp="1"/>
          </p:cNvSpPr>
          <p:nvPr>
            <p:ph idx="1"/>
          </p:nvPr>
        </p:nvSpPr>
        <p:spPr>
          <a:xfrm>
            <a:off x="457200" y="1775191"/>
            <a:ext cx="4419600" cy="4625609"/>
          </a:xfrm>
        </p:spPr>
        <p:txBody>
          <a:bodyPr/>
          <a:lstStyle/>
          <a:p>
            <a:r>
              <a:rPr lang="en-US" dirty="0" smtClean="0"/>
              <a:t>Testing generator with electronic load</a:t>
            </a:r>
          </a:p>
          <a:p>
            <a:pPr lvl="1"/>
            <a:r>
              <a:rPr lang="en-US" dirty="0" smtClean="0"/>
              <a:t>Current set at different levels to test voltage output</a:t>
            </a:r>
          </a:p>
          <a:p>
            <a:pPr lvl="1"/>
            <a:r>
              <a:rPr lang="en-US" dirty="0" smtClean="0"/>
              <a:t>Found that at higher mechanical gears, more power is created</a:t>
            </a:r>
          </a:p>
        </p:txBody>
      </p:sp>
      <p:pic>
        <p:nvPicPr>
          <p:cNvPr id="4" name="Picture 3" descr="DSC04446.JPG"/>
          <p:cNvPicPr>
            <a:picLocks noChangeAspect="1"/>
          </p:cNvPicPr>
          <p:nvPr/>
        </p:nvPicPr>
        <p:blipFill>
          <a:blip r:embed="rId3" cstate="print"/>
          <a:stretch>
            <a:fillRect/>
          </a:stretch>
        </p:blipFill>
        <p:spPr>
          <a:xfrm>
            <a:off x="4953000" y="2438400"/>
            <a:ext cx="3962400" cy="296672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6096000" cy="715962"/>
          </a:xfrm>
        </p:spPr>
        <p:txBody>
          <a:bodyPr>
            <a:normAutofit fontScale="90000"/>
          </a:bodyPr>
          <a:lstStyle/>
          <a:p>
            <a:r>
              <a:rPr lang="en-US" dirty="0" smtClean="0"/>
              <a:t>Boost Converter Functions</a:t>
            </a:r>
            <a:endParaRPr lang="en-US" dirty="0"/>
          </a:p>
        </p:txBody>
      </p:sp>
      <p:sp>
        <p:nvSpPr>
          <p:cNvPr id="3" name="Content Placeholder 2"/>
          <p:cNvSpPr>
            <a:spLocks noGrp="1"/>
          </p:cNvSpPr>
          <p:nvPr>
            <p:ph idx="1"/>
          </p:nvPr>
        </p:nvSpPr>
        <p:spPr>
          <a:xfrm>
            <a:off x="457200" y="3200400"/>
            <a:ext cx="8229600" cy="2925763"/>
          </a:xfrm>
        </p:spPr>
        <p:txBody>
          <a:bodyPr/>
          <a:lstStyle/>
          <a:p>
            <a:r>
              <a:rPr lang="en-US" sz="2000" dirty="0" smtClean="0"/>
              <a:t>The board serves 3 basic functions:</a:t>
            </a:r>
          </a:p>
          <a:p>
            <a:pPr lvl="1"/>
            <a:r>
              <a:rPr lang="en-US" sz="1600" dirty="0" smtClean="0"/>
              <a:t>The variable generator voltage is scaled down to a less than 5V and 40mA signal using a simple resistor divider so that the microcontroller could take the reading via the analog pin 0 and reverse calculate the input voltage</a:t>
            </a:r>
          </a:p>
          <a:p>
            <a:pPr lvl="1"/>
            <a:r>
              <a:rPr lang="en-US" sz="1600" dirty="0" smtClean="0"/>
              <a:t>A highly accurate current sense circuit is used to provide the analog pin 2 of the microcontroller with a voltage to current relationship so that the input current could be calculated and used for the power calculations</a:t>
            </a:r>
          </a:p>
          <a:p>
            <a:pPr lvl="1"/>
            <a:r>
              <a:rPr lang="en-US" sz="1600" dirty="0" smtClean="0"/>
              <a:t>The rest of the circuit is responsible for boosting any variable input voltage greater than 8V and less than 23V to it’s 23V goal that is delivered to the smart charge controller for bucking and ultimately charging the 12V battery</a:t>
            </a:r>
          </a:p>
        </p:txBody>
      </p:sp>
      <p:pic>
        <p:nvPicPr>
          <p:cNvPr id="1026" name="Picture 2"/>
          <p:cNvPicPr>
            <a:picLocks noChangeAspect="1" noChangeArrowheads="1"/>
          </p:cNvPicPr>
          <p:nvPr/>
        </p:nvPicPr>
        <p:blipFill>
          <a:blip r:embed="rId2" cstate="print"/>
          <a:srcRect/>
          <a:stretch>
            <a:fillRect/>
          </a:stretch>
        </p:blipFill>
        <p:spPr bwMode="auto">
          <a:xfrm>
            <a:off x="1295400" y="1752600"/>
            <a:ext cx="6572250" cy="1200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524000"/>
            <a:ext cx="7010400" cy="2667000"/>
          </a:xfrm>
        </p:spPr>
        <p:txBody>
          <a:bodyPr>
            <a:normAutofit/>
          </a:bodyPr>
          <a:lstStyle/>
          <a:p>
            <a:r>
              <a:rPr lang="en-US" sz="2000" dirty="0" err="1" smtClean="0"/>
              <a:t>Vsense</a:t>
            </a:r>
            <a:endParaRPr lang="en-US" sz="2000" dirty="0" smtClean="0"/>
          </a:p>
          <a:p>
            <a:pPr lvl="1"/>
            <a:r>
              <a:rPr lang="en-US" sz="1600" dirty="0" smtClean="0"/>
              <a:t>The generator is capable of providing a maximum of 24V and 14A therefore in order to keep the analog pin of the microcontroller safe, 25V and 15A was considered for scaling purposes</a:t>
            </a:r>
          </a:p>
          <a:p>
            <a:pPr lvl="2"/>
            <a:r>
              <a:rPr lang="en-US" sz="1400" dirty="0" smtClean="0"/>
              <a:t>A high resistance divider allows the current to be dropped to (much) less than 40mA</a:t>
            </a:r>
          </a:p>
          <a:p>
            <a:pPr lvl="2"/>
            <a:r>
              <a:rPr lang="en-US" sz="1400" dirty="0" smtClean="0"/>
              <a:t>The values were chosen that would provide a maximum 5V signal to the pin</a:t>
            </a:r>
          </a:p>
          <a:p>
            <a:pPr lvl="2"/>
            <a:r>
              <a:rPr lang="en-US" sz="1400" dirty="0" smtClean="0"/>
              <a:t>To assure accuracy, 1% ¼ W Metal Film through hole resistors were used</a:t>
            </a:r>
          </a:p>
          <a:p>
            <a:pPr lvl="2"/>
            <a:r>
              <a:rPr lang="en-US" sz="1400" dirty="0" smtClean="0"/>
              <a:t>E.g. If the generator voltage is 15V, the </a:t>
            </a:r>
            <a:r>
              <a:rPr lang="en-US" sz="1400" dirty="0" err="1" smtClean="0"/>
              <a:t>Vgen</a:t>
            </a:r>
            <a:r>
              <a:rPr lang="en-US" sz="1400" dirty="0" smtClean="0"/>
              <a:t> pin will read 15/5.02 = 2.988</a:t>
            </a:r>
            <a:endParaRPr lang="en-US" sz="1400" dirty="0"/>
          </a:p>
        </p:txBody>
      </p:sp>
      <p:pic>
        <p:nvPicPr>
          <p:cNvPr id="2050" name="Picture 2"/>
          <p:cNvPicPr>
            <a:picLocks noChangeAspect="1" noChangeArrowheads="1"/>
          </p:cNvPicPr>
          <p:nvPr/>
        </p:nvPicPr>
        <p:blipFill>
          <a:blip r:embed="rId2" cstate="print"/>
          <a:srcRect/>
          <a:stretch>
            <a:fillRect/>
          </a:stretch>
        </p:blipFill>
        <p:spPr bwMode="auto">
          <a:xfrm>
            <a:off x="762000" y="1752600"/>
            <a:ext cx="714375" cy="1876425"/>
          </a:xfrm>
          <a:prstGeom prst="rect">
            <a:avLst/>
          </a:prstGeom>
          <a:noFill/>
          <a:ln w="9525">
            <a:noFill/>
            <a:miter lim="800000"/>
            <a:headEnd/>
            <a:tailEnd/>
          </a:ln>
        </p:spPr>
      </p:pic>
      <p:sp>
        <p:nvSpPr>
          <p:cNvPr id="6" name="Title 1"/>
          <p:cNvSpPr>
            <a:spLocks noGrp="1"/>
          </p:cNvSpPr>
          <p:nvPr>
            <p:ph type="title"/>
          </p:nvPr>
        </p:nvSpPr>
        <p:spPr>
          <a:xfrm>
            <a:off x="381000" y="427038"/>
            <a:ext cx="3352800" cy="715962"/>
          </a:xfrm>
        </p:spPr>
        <p:txBody>
          <a:bodyPr>
            <a:normAutofit fontScale="90000"/>
          </a:bodyPr>
          <a:lstStyle/>
          <a:p>
            <a:r>
              <a:rPr lang="en-US" dirty="0" smtClean="0"/>
              <a:t>Voltage sense</a:t>
            </a:r>
            <a:endParaRPr lang="en-US" dirty="0"/>
          </a:p>
        </p:txBody>
      </p:sp>
      <p:pic>
        <p:nvPicPr>
          <p:cNvPr id="2" name="Picture 2" descr="C:\Users\Sean\Desktop\Final Presentation Images\Vsense Sim.PNG"/>
          <p:cNvPicPr>
            <a:picLocks noChangeAspect="1" noChangeArrowheads="1"/>
          </p:cNvPicPr>
          <p:nvPr/>
        </p:nvPicPr>
        <p:blipFill>
          <a:blip r:embed="rId3" cstate="print"/>
          <a:srcRect/>
          <a:stretch>
            <a:fillRect/>
          </a:stretch>
        </p:blipFill>
        <p:spPr bwMode="auto">
          <a:xfrm>
            <a:off x="304800" y="3962400"/>
            <a:ext cx="4850951" cy="2438400"/>
          </a:xfrm>
          <a:prstGeom prst="rect">
            <a:avLst/>
          </a:prstGeom>
          <a:noFill/>
          <a:ln w="9525">
            <a:noFill/>
          </a:ln>
        </p:spPr>
      </p:pic>
      <p:pic>
        <p:nvPicPr>
          <p:cNvPr id="5" name="Picture 4" descr="C:\Users\Sean\Desktop\Final Presentation Images\metal film.jpg"/>
          <p:cNvPicPr>
            <a:picLocks noChangeAspect="1" noChangeArrowheads="1"/>
          </p:cNvPicPr>
          <p:nvPr/>
        </p:nvPicPr>
        <p:blipFill>
          <a:blip r:embed="rId4" cstate="print"/>
          <a:srcRect/>
          <a:stretch>
            <a:fillRect/>
          </a:stretch>
        </p:blipFill>
        <p:spPr bwMode="auto">
          <a:xfrm>
            <a:off x="5486400" y="4343400"/>
            <a:ext cx="3395662" cy="173276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ean\Desktop\Final Presentation Images\Isense.PNG"/>
          <p:cNvPicPr>
            <a:picLocks noChangeAspect="1" noChangeArrowheads="1"/>
          </p:cNvPicPr>
          <p:nvPr/>
        </p:nvPicPr>
        <p:blipFill>
          <a:blip r:embed="rId2" cstate="print"/>
          <a:srcRect/>
          <a:stretch>
            <a:fillRect/>
          </a:stretch>
        </p:blipFill>
        <p:spPr bwMode="auto">
          <a:xfrm>
            <a:off x="381000" y="1600200"/>
            <a:ext cx="1741561" cy="1676400"/>
          </a:xfrm>
          <a:prstGeom prst="rect">
            <a:avLst/>
          </a:prstGeom>
          <a:noFill/>
        </p:spPr>
      </p:pic>
      <p:sp>
        <p:nvSpPr>
          <p:cNvPr id="5" name="Content Placeholder 2"/>
          <p:cNvSpPr txBox="1">
            <a:spLocks/>
          </p:cNvSpPr>
          <p:nvPr/>
        </p:nvSpPr>
        <p:spPr>
          <a:xfrm>
            <a:off x="2590800" y="1524000"/>
            <a:ext cx="6172200" cy="2895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LT6106</a:t>
            </a:r>
            <a:r>
              <a:rPr kumimoji="0" lang="en-US" sz="2000" b="0" i="0" u="none" strike="noStrike" kern="1200" cap="none" spc="0" normalizeH="0" noProof="0" dirty="0" smtClean="0">
                <a:ln>
                  <a:noFill/>
                </a:ln>
                <a:solidFill>
                  <a:schemeClr val="tx1"/>
                </a:solidFill>
                <a:effectLst/>
                <a:uLnTx/>
                <a:uFillTx/>
                <a:latin typeface="+mn-lt"/>
                <a:ea typeface="+mn-ea"/>
                <a:cs typeface="+mn-cs"/>
              </a:rPr>
              <a:t> High Side Current Sense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a:spcBef>
                <a:spcPct val="20000"/>
              </a:spcBef>
              <a:buFont typeface="Arial" pitchFamily="34" charset="0"/>
              <a:buChar cha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This</a:t>
            </a:r>
            <a:r>
              <a:rPr kumimoji="0" lang="en-US" sz="1600" b="0" i="0" u="none" strike="noStrike" kern="1200" cap="none" spc="0" normalizeH="0" noProof="0" dirty="0" smtClean="0">
                <a:ln>
                  <a:noFill/>
                </a:ln>
                <a:solidFill>
                  <a:schemeClr val="tx1"/>
                </a:solidFill>
                <a:effectLst/>
                <a:uLnTx/>
                <a:uFillTx/>
                <a:latin typeface="+mn-lt"/>
                <a:ea typeface="+mn-ea"/>
                <a:cs typeface="+mn-cs"/>
              </a:rPr>
              <a:t> sense amplifier monitors the current across an external sense resistor. This chip has a wide 2.7V - 44V input range making it ideal for the designer’s application.</a:t>
            </a:r>
          </a:p>
          <a:p>
            <a:pPr marL="1257300" lvl="2" indent="-342900">
              <a:spcBef>
                <a:spcPct val="20000"/>
              </a:spcBef>
              <a:buFont typeface="Arial" pitchFamily="34" charset="0"/>
              <a:buChar char="•"/>
            </a:pPr>
            <a:r>
              <a:rPr lang="en-US" sz="1400" noProof="0" dirty="0" smtClean="0"/>
              <a:t>The sense resistor used is a .005 Ohm 2512 1W resistor</a:t>
            </a:r>
          </a:p>
          <a:p>
            <a:pPr marL="800100" lvl="1" indent="-342900">
              <a:spcBef>
                <a:spcPct val="20000"/>
              </a:spcBef>
              <a:buFont typeface="Arial" pitchFamily="34" charset="0"/>
              <a:buChar char="•"/>
            </a:pPr>
            <a:r>
              <a:rPr kumimoji="0" lang="en-US" sz="1600" b="0" i="0" u="none" strike="noStrike" kern="1200" cap="none" spc="0" normalizeH="0" baseline="0" dirty="0" smtClean="0">
                <a:ln>
                  <a:noFill/>
                </a:ln>
                <a:solidFill>
                  <a:schemeClr val="tx1"/>
                </a:solidFill>
                <a:effectLst/>
                <a:uLnTx/>
                <a:uFillTx/>
                <a:latin typeface="+mn-lt"/>
                <a:ea typeface="+mn-ea"/>
                <a:cs typeface="+mn-cs"/>
              </a:rPr>
              <a:t>The voltage</a:t>
            </a:r>
            <a:r>
              <a:rPr kumimoji="0" lang="en-US" sz="1600" b="0" i="0" u="none" strike="noStrike" kern="1200" cap="none" spc="0" normalizeH="0" dirty="0" smtClean="0">
                <a:ln>
                  <a:noFill/>
                </a:ln>
                <a:solidFill>
                  <a:schemeClr val="tx1"/>
                </a:solidFill>
                <a:effectLst/>
                <a:uLnTx/>
                <a:uFillTx/>
                <a:latin typeface="+mn-lt"/>
                <a:ea typeface="+mn-ea"/>
                <a:cs typeface="+mn-cs"/>
              </a:rPr>
              <a:t> to current relationship at the output of the LT6106 is a 100mV/A ratio</a:t>
            </a:r>
          </a:p>
          <a:p>
            <a:pPr marL="1257300" lvl="2" indent="-342900">
              <a:spcBef>
                <a:spcPct val="20000"/>
              </a:spcBef>
              <a:buFont typeface="Arial" pitchFamily="34" charset="0"/>
              <a:buChar char="•"/>
            </a:pPr>
            <a:r>
              <a:rPr lang="en-US" sz="1400" baseline="0" noProof="0" dirty="0" smtClean="0"/>
              <a:t>For example purposes, </a:t>
            </a:r>
            <a:r>
              <a:rPr lang="en-US" sz="1400" dirty="0" smtClean="0"/>
              <a:t>If the current across the resistor is 20A, the analog pin 2 of the microcontroller would read approximately 2V which could be divided by .1 and equated to the original 20A input as shown below</a:t>
            </a:r>
            <a:endParaRPr kumimoji="0" lang="en-US"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itle 1"/>
          <p:cNvSpPr>
            <a:spLocks noGrp="1"/>
          </p:cNvSpPr>
          <p:nvPr>
            <p:ph type="title"/>
          </p:nvPr>
        </p:nvSpPr>
        <p:spPr>
          <a:xfrm>
            <a:off x="457200" y="457200"/>
            <a:ext cx="3352800" cy="715962"/>
          </a:xfrm>
        </p:spPr>
        <p:txBody>
          <a:bodyPr>
            <a:normAutofit fontScale="90000"/>
          </a:bodyPr>
          <a:lstStyle/>
          <a:p>
            <a:r>
              <a:rPr lang="en-US" dirty="0" smtClean="0"/>
              <a:t>Current sense</a:t>
            </a:r>
            <a:endParaRPr lang="en-US" dirty="0"/>
          </a:p>
        </p:txBody>
      </p:sp>
      <p:pic>
        <p:nvPicPr>
          <p:cNvPr id="1026" name="Picture 2" descr="C:\Users\Sean\Desktop\Final Presentation Images\6106.jpg"/>
          <p:cNvPicPr>
            <a:picLocks noChangeAspect="1" noChangeArrowheads="1"/>
          </p:cNvPicPr>
          <p:nvPr/>
        </p:nvPicPr>
        <p:blipFill>
          <a:blip r:embed="rId3" cstate="print"/>
          <a:srcRect/>
          <a:stretch>
            <a:fillRect/>
          </a:stretch>
        </p:blipFill>
        <p:spPr bwMode="auto">
          <a:xfrm>
            <a:off x="685800" y="3276600"/>
            <a:ext cx="1295400" cy="1200886"/>
          </a:xfrm>
          <a:prstGeom prst="rect">
            <a:avLst/>
          </a:prstGeom>
          <a:noFill/>
        </p:spPr>
      </p:pic>
      <p:pic>
        <p:nvPicPr>
          <p:cNvPr id="1027" name="Picture 3" descr="C:\Users\Sean\Desktop\Final Presentation Images\Isense Sim.PNG"/>
          <p:cNvPicPr>
            <a:picLocks noChangeAspect="1" noChangeArrowheads="1"/>
          </p:cNvPicPr>
          <p:nvPr/>
        </p:nvPicPr>
        <p:blipFill>
          <a:blip r:embed="rId4" cstate="print"/>
          <a:srcRect/>
          <a:stretch>
            <a:fillRect/>
          </a:stretch>
        </p:blipFill>
        <p:spPr bwMode="auto">
          <a:xfrm>
            <a:off x="381000" y="4495800"/>
            <a:ext cx="8456212" cy="2057400"/>
          </a:xfrm>
          <a:prstGeom prst="rect">
            <a:avLst/>
          </a:prstGeom>
          <a:noFill/>
          <a:ln w="9525">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038600" cy="792162"/>
          </a:xfrm>
        </p:spPr>
        <p:txBody>
          <a:bodyPr/>
          <a:lstStyle/>
          <a:p>
            <a:r>
              <a:rPr lang="en-US" dirty="0" smtClean="0"/>
              <a:t>Switching Boost</a:t>
            </a:r>
            <a:endParaRPr lang="en-US" dirty="0"/>
          </a:p>
        </p:txBody>
      </p:sp>
      <p:pic>
        <p:nvPicPr>
          <p:cNvPr id="5" name="Picture 4" descr="C:\Users\Sean\Desktop\Final Presentation Images\Boost.PNG"/>
          <p:cNvPicPr>
            <a:picLocks noChangeAspect="1" noChangeArrowheads="1"/>
          </p:cNvPicPr>
          <p:nvPr/>
        </p:nvPicPr>
        <p:blipFill>
          <a:blip r:embed="rId2" cstate="print"/>
          <a:srcRect/>
          <a:stretch>
            <a:fillRect/>
          </a:stretch>
        </p:blipFill>
        <p:spPr bwMode="auto">
          <a:xfrm>
            <a:off x="914400" y="1676400"/>
            <a:ext cx="7467600" cy="2331656"/>
          </a:xfrm>
          <a:prstGeom prst="rect">
            <a:avLst/>
          </a:prstGeom>
          <a:noFill/>
        </p:spPr>
      </p:pic>
      <p:sp>
        <p:nvSpPr>
          <p:cNvPr id="6" name="Content Placeholder 5"/>
          <p:cNvSpPr>
            <a:spLocks noGrp="1"/>
          </p:cNvSpPr>
          <p:nvPr>
            <p:ph idx="1"/>
          </p:nvPr>
        </p:nvSpPr>
        <p:spPr>
          <a:xfrm>
            <a:off x="457200" y="3962400"/>
            <a:ext cx="8153400" cy="2895600"/>
          </a:xfrm>
        </p:spPr>
        <p:txBody>
          <a:bodyPr>
            <a:normAutofit fontScale="92500" lnSpcReduction="10000"/>
          </a:bodyPr>
          <a:lstStyle/>
          <a:p>
            <a:r>
              <a:rPr lang="en-US" sz="2000" dirty="0" smtClean="0"/>
              <a:t>LT3757 DC/DC controller</a:t>
            </a:r>
          </a:p>
          <a:p>
            <a:pPr lvl="1"/>
            <a:r>
              <a:rPr lang="en-US" sz="1600" dirty="0" smtClean="0"/>
              <a:t>The LT3757 handles all of the controls for the boosting in the circuit, it is capable of operating in both DCM and CCM modes as necessary and handles a 40V maximum input voltage</a:t>
            </a:r>
          </a:p>
          <a:p>
            <a:pPr lvl="1"/>
            <a:r>
              <a:rPr lang="en-US" sz="1600" dirty="0" smtClean="0"/>
              <a:t>The driving in the circuit is handled by an N-channel power MOSFET driven from an internal regulated supply of 7.2V therefore the specs the circuit was designed for ranges between 8V to 23V since our desired output is greater than 23V and less than 24V</a:t>
            </a:r>
          </a:p>
          <a:p>
            <a:pPr lvl="1"/>
            <a:r>
              <a:rPr lang="en-US" sz="1600" dirty="0" smtClean="0"/>
              <a:t>This chip provides the designer with internal shutdown and overload fault protections to maintain safety to the component</a:t>
            </a:r>
          </a:p>
          <a:p>
            <a:pPr lvl="1"/>
            <a:r>
              <a:rPr lang="en-US" sz="1600" dirty="0" smtClean="0"/>
              <a:t>For simulation purposes, the voltage source supplies the circuit with as much current as it finds necessary to boost the voltage high but in real life the current will vary based on the pedaling intensity. For this reason, certain lower voltage inputs will not boost to the 23V output but may instead increase to perhaps 18V which is more than enough for the </a:t>
            </a:r>
            <a:r>
              <a:rPr lang="en-US" sz="1600" dirty="0" err="1" smtClean="0"/>
              <a:t>CalBOX</a:t>
            </a:r>
            <a:endParaRPr lang="en-US" sz="1600" dirty="0" smtClean="0"/>
          </a:p>
          <a:p>
            <a:pPr lvl="1"/>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5105400" cy="792162"/>
          </a:xfrm>
        </p:spPr>
        <p:txBody>
          <a:bodyPr>
            <a:normAutofit/>
          </a:bodyPr>
          <a:lstStyle/>
          <a:p>
            <a:r>
              <a:rPr lang="en-US" dirty="0" smtClean="0"/>
              <a:t>Power Components</a:t>
            </a:r>
            <a:endParaRPr lang="en-US" dirty="0"/>
          </a:p>
        </p:txBody>
      </p:sp>
      <p:sp>
        <p:nvSpPr>
          <p:cNvPr id="3" name="Content Placeholder 2"/>
          <p:cNvSpPr>
            <a:spLocks noGrp="1"/>
          </p:cNvSpPr>
          <p:nvPr>
            <p:ph idx="1"/>
          </p:nvPr>
        </p:nvSpPr>
        <p:spPr>
          <a:xfrm>
            <a:off x="2209800" y="1676400"/>
            <a:ext cx="6705600" cy="4876800"/>
          </a:xfrm>
        </p:spPr>
        <p:txBody>
          <a:bodyPr>
            <a:normAutofit/>
          </a:bodyPr>
          <a:lstStyle/>
          <a:p>
            <a:r>
              <a:rPr lang="en-US" sz="2000" dirty="0" smtClean="0"/>
              <a:t>HC3-4R7-R High Current Inductor</a:t>
            </a:r>
          </a:p>
          <a:p>
            <a:pPr lvl="1"/>
            <a:r>
              <a:rPr lang="en-US" sz="1600" dirty="0" smtClean="0"/>
              <a:t>Since the 4.7uH inductor undertakes all the current that source is capable of providing, a high current power inductor was chosen that met the specifications for the possibility of a high torque current spike</a:t>
            </a:r>
          </a:p>
          <a:p>
            <a:r>
              <a:rPr lang="en-US" sz="2000" dirty="0" smtClean="0"/>
              <a:t>Schottky Diode 40V 20A</a:t>
            </a:r>
          </a:p>
          <a:p>
            <a:pPr lvl="1"/>
            <a:r>
              <a:rPr lang="en-US" sz="1600" dirty="0" smtClean="0"/>
              <a:t>A Schottky diode was  chosen based on the current and voltage requirements and since there would be lots of current passing through this component, a TO220 package was used so that it could be heat-</a:t>
            </a:r>
            <a:r>
              <a:rPr lang="en-US" sz="1600" dirty="0" err="1" smtClean="0"/>
              <a:t>sinked</a:t>
            </a:r>
            <a:endParaRPr lang="en-US" sz="1600" dirty="0" smtClean="0"/>
          </a:p>
          <a:p>
            <a:r>
              <a:rPr lang="en-US" sz="2000" dirty="0" smtClean="0"/>
              <a:t>Fairchild FDP3632 N-channel MOSFET</a:t>
            </a:r>
          </a:p>
          <a:p>
            <a:pPr lvl="1"/>
            <a:r>
              <a:rPr lang="en-US" sz="1600" dirty="0" smtClean="0"/>
              <a:t>The component that handles all of the 300kHz switching is the NMOS by Fairchild. After analyzing the power loss in every component, it is known that the MOSFET was dissipating 9.3W which would be hazardous to the part. As a result of this power loss, a </a:t>
            </a:r>
            <a:r>
              <a:rPr lang="en-US" sz="1600" dirty="0" err="1" smtClean="0"/>
              <a:t>Micrel</a:t>
            </a:r>
            <a:r>
              <a:rPr lang="en-US" sz="1600" dirty="0" smtClean="0"/>
              <a:t> 4120 driver was used to decrease the power loss and more efficiently handle the switching for the MOSFET thus reducing stress on the part</a:t>
            </a:r>
          </a:p>
          <a:p>
            <a:pPr lvl="2"/>
            <a:r>
              <a:rPr lang="en-US" sz="1400" dirty="0" smtClean="0"/>
              <a:t>As a precaution, a TO220 package was acquired so that a heat sink could be used</a:t>
            </a:r>
          </a:p>
          <a:p>
            <a:endParaRPr lang="en-US" sz="2000" dirty="0" smtClean="0"/>
          </a:p>
        </p:txBody>
      </p:sp>
      <p:pic>
        <p:nvPicPr>
          <p:cNvPr id="4098" name="Picture 2" descr="C:\Users\Sean\Desktop\Final Presentation Images\inductorcropd.jpg"/>
          <p:cNvPicPr>
            <a:picLocks noChangeAspect="1" noChangeArrowheads="1"/>
          </p:cNvPicPr>
          <p:nvPr/>
        </p:nvPicPr>
        <p:blipFill>
          <a:blip r:embed="rId2" cstate="print"/>
          <a:srcRect/>
          <a:stretch>
            <a:fillRect/>
          </a:stretch>
        </p:blipFill>
        <p:spPr bwMode="auto">
          <a:xfrm>
            <a:off x="533399" y="1676400"/>
            <a:ext cx="1413689" cy="1295400"/>
          </a:xfrm>
          <a:prstGeom prst="rect">
            <a:avLst/>
          </a:prstGeom>
          <a:noFill/>
        </p:spPr>
      </p:pic>
      <p:pic>
        <p:nvPicPr>
          <p:cNvPr id="4099" name="Picture 3" descr="C:\Users\Sean\Desktop\Final Presentation Images\schottky-1.jpg"/>
          <p:cNvPicPr>
            <a:picLocks noChangeAspect="1" noChangeArrowheads="1"/>
          </p:cNvPicPr>
          <p:nvPr/>
        </p:nvPicPr>
        <p:blipFill>
          <a:blip r:embed="rId3" cstate="print"/>
          <a:srcRect/>
          <a:stretch>
            <a:fillRect/>
          </a:stretch>
        </p:blipFill>
        <p:spPr bwMode="auto">
          <a:xfrm>
            <a:off x="533400" y="3121772"/>
            <a:ext cx="1371600" cy="1297828"/>
          </a:xfrm>
          <a:prstGeom prst="rect">
            <a:avLst/>
          </a:prstGeom>
          <a:noFill/>
        </p:spPr>
      </p:pic>
      <p:pic>
        <p:nvPicPr>
          <p:cNvPr id="4100" name="Picture 4" descr="C:\Users\Sean\Desktop\Final Presentation Images\mosfetcropd.jpg"/>
          <p:cNvPicPr>
            <a:picLocks noChangeAspect="1" noChangeArrowheads="1"/>
          </p:cNvPicPr>
          <p:nvPr/>
        </p:nvPicPr>
        <p:blipFill>
          <a:blip r:embed="rId4" cstate="print"/>
          <a:srcRect/>
          <a:stretch>
            <a:fillRect/>
          </a:stretch>
        </p:blipFill>
        <p:spPr bwMode="auto">
          <a:xfrm>
            <a:off x="560228" y="4572000"/>
            <a:ext cx="1344771" cy="2091298"/>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6324600" cy="792162"/>
          </a:xfrm>
        </p:spPr>
        <p:txBody>
          <a:bodyPr>
            <a:normAutofit fontScale="90000"/>
          </a:bodyPr>
          <a:lstStyle/>
          <a:p>
            <a:r>
              <a:rPr lang="en-US" dirty="0" smtClean="0"/>
              <a:t>Switching Boost Simulations</a:t>
            </a:r>
            <a:endParaRPr lang="en-US" dirty="0"/>
          </a:p>
        </p:txBody>
      </p:sp>
      <p:pic>
        <p:nvPicPr>
          <p:cNvPr id="3074" name="Picture 2" descr="C:\Users\Sean\Desktop\Final Presentation Images\10VIN.PNG"/>
          <p:cNvPicPr>
            <a:picLocks noChangeAspect="1" noChangeArrowheads="1"/>
          </p:cNvPicPr>
          <p:nvPr/>
        </p:nvPicPr>
        <p:blipFill>
          <a:blip r:embed="rId2" cstate="print"/>
          <a:srcRect/>
          <a:stretch>
            <a:fillRect/>
          </a:stretch>
        </p:blipFill>
        <p:spPr bwMode="auto">
          <a:xfrm>
            <a:off x="152400" y="1752600"/>
            <a:ext cx="8839200" cy="2173676"/>
          </a:xfrm>
          <a:prstGeom prst="rect">
            <a:avLst/>
          </a:prstGeom>
          <a:noFill/>
        </p:spPr>
      </p:pic>
      <p:pic>
        <p:nvPicPr>
          <p:cNvPr id="3075" name="Picture 3" descr="C:\Users\Sean\Desktop\Final Presentation Images\22VIN.PNG"/>
          <p:cNvPicPr>
            <a:picLocks noChangeAspect="1" noChangeArrowheads="1"/>
          </p:cNvPicPr>
          <p:nvPr/>
        </p:nvPicPr>
        <p:blipFill>
          <a:blip r:embed="rId3" cstate="print"/>
          <a:srcRect/>
          <a:stretch>
            <a:fillRect/>
          </a:stretch>
        </p:blipFill>
        <p:spPr bwMode="auto">
          <a:xfrm>
            <a:off x="152400" y="4114800"/>
            <a:ext cx="8839200" cy="216893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Conception</a:t>
            </a:r>
            <a:endParaRPr lang="en-US" dirty="0"/>
          </a:p>
        </p:txBody>
      </p:sp>
      <p:sp>
        <p:nvSpPr>
          <p:cNvPr id="3" name="Content Placeholder 2"/>
          <p:cNvSpPr>
            <a:spLocks noGrp="1"/>
          </p:cNvSpPr>
          <p:nvPr>
            <p:ph idx="1"/>
          </p:nvPr>
        </p:nvSpPr>
        <p:spPr/>
        <p:txBody>
          <a:bodyPr>
            <a:normAutofit/>
          </a:bodyPr>
          <a:lstStyle/>
          <a:p>
            <a:r>
              <a:rPr lang="en-US" dirty="0" smtClean="0"/>
              <a:t>Wanted to address:</a:t>
            </a:r>
          </a:p>
          <a:p>
            <a:pPr lvl="1"/>
            <a:r>
              <a:rPr lang="en-US" dirty="0" smtClean="0"/>
              <a:t>Health</a:t>
            </a:r>
          </a:p>
          <a:p>
            <a:pPr lvl="1"/>
            <a:r>
              <a:rPr lang="en-US" dirty="0" smtClean="0"/>
              <a:t>Energy Efficiency</a:t>
            </a:r>
          </a:p>
          <a:p>
            <a:pPr lvl="1"/>
            <a:r>
              <a:rPr lang="en-US" dirty="0" smtClean="0"/>
              <a:t>Power awareness</a:t>
            </a:r>
          </a:p>
          <a:p>
            <a:pPr lvl="1"/>
            <a:r>
              <a:rPr lang="en-US" dirty="0" smtClean="0"/>
              <a:t>Entertainment</a:t>
            </a:r>
          </a:p>
          <a:p>
            <a:r>
              <a:rPr lang="en-US" dirty="0" smtClean="0"/>
              <a:t>The idea came from an                     project that combined 1200 bicyclists to provide power for a               pregame show.</a:t>
            </a:r>
            <a:endParaRPr lang="en-US" dirty="0"/>
          </a:p>
        </p:txBody>
      </p:sp>
      <p:pic>
        <p:nvPicPr>
          <p:cNvPr id="8194" name="Picture 2" descr="http://www.adamaugustyn.com/AmpEnergy_logo_02.gif"/>
          <p:cNvPicPr>
            <a:picLocks noChangeAspect="1" noChangeArrowheads="1"/>
          </p:cNvPicPr>
          <p:nvPr/>
        </p:nvPicPr>
        <p:blipFill>
          <a:blip r:embed="rId2" cstate="print"/>
          <a:srcRect l="13514" t="24955" r="13513" b="24595"/>
          <a:stretch>
            <a:fillRect/>
          </a:stretch>
        </p:blipFill>
        <p:spPr bwMode="auto">
          <a:xfrm>
            <a:off x="4800600" y="4267200"/>
            <a:ext cx="1828800" cy="677333"/>
          </a:xfrm>
          <a:prstGeom prst="rect">
            <a:avLst/>
          </a:prstGeom>
          <a:noFill/>
        </p:spPr>
      </p:pic>
      <p:pic>
        <p:nvPicPr>
          <p:cNvPr id="8196" name="Picture 4" descr="http://www.northeastern.edu/sportinsociety/news/images/foxsports_logo.jpg"/>
          <p:cNvPicPr>
            <a:picLocks noChangeAspect="1" noChangeArrowheads="1"/>
          </p:cNvPicPr>
          <p:nvPr/>
        </p:nvPicPr>
        <p:blipFill>
          <a:blip r:embed="rId3" cstate="print"/>
          <a:srcRect/>
          <a:stretch>
            <a:fillRect/>
          </a:stretch>
        </p:blipFill>
        <p:spPr bwMode="auto">
          <a:xfrm>
            <a:off x="2971800" y="5334000"/>
            <a:ext cx="1207670" cy="73342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4419600" cy="792162"/>
          </a:xfrm>
        </p:spPr>
        <p:txBody>
          <a:bodyPr/>
          <a:lstStyle/>
          <a:p>
            <a:r>
              <a:rPr lang="en-US" dirty="0" smtClean="0"/>
              <a:t>Layout</a:t>
            </a:r>
            <a:endParaRPr lang="en-US" dirty="0"/>
          </a:p>
        </p:txBody>
      </p:sp>
      <p:sp>
        <p:nvSpPr>
          <p:cNvPr id="3" name="Content Placeholder 2"/>
          <p:cNvSpPr>
            <a:spLocks noGrp="1"/>
          </p:cNvSpPr>
          <p:nvPr>
            <p:ph idx="1"/>
          </p:nvPr>
        </p:nvSpPr>
        <p:spPr>
          <a:xfrm>
            <a:off x="533400" y="4495800"/>
            <a:ext cx="8229600" cy="2209800"/>
          </a:xfrm>
        </p:spPr>
        <p:txBody>
          <a:bodyPr>
            <a:normAutofit lnSpcReduction="10000"/>
          </a:bodyPr>
          <a:lstStyle/>
          <a:p>
            <a:r>
              <a:rPr lang="en-US" sz="2000" dirty="0" smtClean="0"/>
              <a:t>Eagle CAD</a:t>
            </a:r>
          </a:p>
          <a:p>
            <a:pPr lvl="1"/>
            <a:r>
              <a:rPr lang="en-US" sz="1600" dirty="0" smtClean="0"/>
              <a:t>For laying out the board, Eagle CAD was used. Eagle CAD has a huge following with help and tutorials found easily with little to no searching</a:t>
            </a:r>
          </a:p>
          <a:p>
            <a:pPr lvl="1"/>
            <a:r>
              <a:rPr lang="en-US" sz="1600" dirty="0" smtClean="0"/>
              <a:t>Large traces were used (constructed of polygons) for the high power lines and thermal relief was used for all the pads</a:t>
            </a:r>
          </a:p>
          <a:p>
            <a:pPr lvl="1"/>
            <a:r>
              <a:rPr lang="en-US" sz="1600" dirty="0" smtClean="0"/>
              <a:t>The student $33 special pricing for a 2 layer board including silk screen by Advanced Circuits (4pcb.com) allowed us to have the board printed affordably and in our possession within 5 days.</a:t>
            </a:r>
          </a:p>
        </p:txBody>
      </p:sp>
      <p:pic>
        <p:nvPicPr>
          <p:cNvPr id="5122" name="Picture 2" descr="C:\Users\Sean\Desktop\Board done_33110.PNG"/>
          <p:cNvPicPr>
            <a:picLocks noChangeAspect="1" noChangeArrowheads="1"/>
          </p:cNvPicPr>
          <p:nvPr/>
        </p:nvPicPr>
        <p:blipFill>
          <a:blip r:embed="rId2" cstate="print"/>
          <a:srcRect/>
          <a:stretch>
            <a:fillRect/>
          </a:stretch>
        </p:blipFill>
        <p:spPr bwMode="auto">
          <a:xfrm>
            <a:off x="914400" y="1592954"/>
            <a:ext cx="3276600" cy="2764009"/>
          </a:xfrm>
          <a:prstGeom prst="rect">
            <a:avLst/>
          </a:prstGeom>
          <a:noFill/>
        </p:spPr>
      </p:pic>
      <p:pic>
        <p:nvPicPr>
          <p:cNvPr id="5125" name="Picture 5" descr="C:\Users\Sean\Desktop\Final Presentation Images\printedboard-1.jpg"/>
          <p:cNvPicPr>
            <a:picLocks noChangeAspect="1" noChangeArrowheads="1"/>
          </p:cNvPicPr>
          <p:nvPr/>
        </p:nvPicPr>
        <p:blipFill>
          <a:blip r:embed="rId3" cstate="print"/>
          <a:srcRect/>
          <a:stretch>
            <a:fillRect/>
          </a:stretch>
        </p:blipFill>
        <p:spPr bwMode="auto">
          <a:xfrm>
            <a:off x="4572000" y="1583824"/>
            <a:ext cx="3429000" cy="275957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5105400" cy="868362"/>
          </a:xfrm>
        </p:spPr>
        <p:txBody>
          <a:bodyPr/>
          <a:lstStyle/>
          <a:p>
            <a:r>
              <a:rPr lang="en-US" dirty="0" smtClean="0"/>
              <a:t>Populated Board</a:t>
            </a:r>
            <a:endParaRPr lang="en-US" dirty="0"/>
          </a:p>
        </p:txBody>
      </p:sp>
      <p:pic>
        <p:nvPicPr>
          <p:cNvPr id="6146" name="Picture 2" descr="C:\Users\Sean\Desktop\populateboard\photo.jpg"/>
          <p:cNvPicPr>
            <a:picLocks noChangeAspect="1" noChangeArrowheads="1"/>
          </p:cNvPicPr>
          <p:nvPr/>
        </p:nvPicPr>
        <p:blipFill>
          <a:blip r:embed="rId2" cstate="print"/>
          <a:srcRect/>
          <a:stretch>
            <a:fillRect/>
          </a:stretch>
        </p:blipFill>
        <p:spPr bwMode="auto">
          <a:xfrm>
            <a:off x="914400" y="1600200"/>
            <a:ext cx="3581400" cy="2686050"/>
          </a:xfrm>
          <a:prstGeom prst="rect">
            <a:avLst/>
          </a:prstGeom>
          <a:noFill/>
        </p:spPr>
      </p:pic>
      <p:pic>
        <p:nvPicPr>
          <p:cNvPr id="6147" name="Picture 3" descr="C:\Users\Sean\Desktop\populateboard\photo 2.jpg"/>
          <p:cNvPicPr>
            <a:picLocks noChangeAspect="1" noChangeArrowheads="1"/>
          </p:cNvPicPr>
          <p:nvPr/>
        </p:nvPicPr>
        <p:blipFill>
          <a:blip r:embed="rId3" cstate="print"/>
          <a:srcRect/>
          <a:stretch>
            <a:fillRect/>
          </a:stretch>
        </p:blipFill>
        <p:spPr bwMode="auto">
          <a:xfrm>
            <a:off x="4546600" y="1676400"/>
            <a:ext cx="3378200" cy="2533650"/>
          </a:xfrm>
          <a:prstGeom prst="rect">
            <a:avLst/>
          </a:prstGeom>
          <a:noFill/>
        </p:spPr>
      </p:pic>
      <p:pic>
        <p:nvPicPr>
          <p:cNvPr id="6148" name="Picture 4" descr="C:\Users\Sean\Desktop\populateboard\photo 4.jpg"/>
          <p:cNvPicPr>
            <a:picLocks noChangeAspect="1" noChangeArrowheads="1"/>
          </p:cNvPicPr>
          <p:nvPr/>
        </p:nvPicPr>
        <p:blipFill>
          <a:blip r:embed="rId4" cstate="print"/>
          <a:srcRect/>
          <a:stretch>
            <a:fillRect/>
          </a:stretch>
        </p:blipFill>
        <p:spPr bwMode="auto">
          <a:xfrm>
            <a:off x="2819400" y="4267200"/>
            <a:ext cx="3454400" cy="25908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Charge Controller</a:t>
            </a:r>
            <a:endParaRPr lang="en-US" dirty="0"/>
          </a:p>
        </p:txBody>
      </p:sp>
      <p:sp>
        <p:nvSpPr>
          <p:cNvPr id="3" name="Content Placeholder 2"/>
          <p:cNvSpPr>
            <a:spLocks noGrp="1"/>
          </p:cNvSpPr>
          <p:nvPr>
            <p:ph idx="1"/>
          </p:nvPr>
        </p:nvSpPr>
        <p:spPr/>
        <p:txBody>
          <a:bodyPr>
            <a:normAutofit/>
          </a:bodyPr>
          <a:lstStyle/>
          <a:p>
            <a:r>
              <a:rPr lang="en-US" dirty="0" smtClean="0"/>
              <a:t>Morningstar Sunsaver-10</a:t>
            </a:r>
          </a:p>
          <a:p>
            <a:pPr lvl="1"/>
            <a:r>
              <a:rPr lang="en-US" dirty="0" smtClean="0"/>
              <a:t>100 % Solid State</a:t>
            </a:r>
          </a:p>
          <a:p>
            <a:pPr lvl="2"/>
            <a:r>
              <a:rPr lang="en-US" dirty="0" smtClean="0"/>
              <a:t>All switching done with FETs</a:t>
            </a:r>
          </a:p>
          <a:p>
            <a:pPr lvl="2"/>
            <a:r>
              <a:rPr lang="en-US" dirty="0" smtClean="0"/>
              <a:t>No mechanical relays</a:t>
            </a:r>
          </a:p>
          <a:p>
            <a:pPr lvl="1"/>
            <a:r>
              <a:rPr lang="en-US" dirty="0" smtClean="0"/>
              <a:t>PWM battery charging method</a:t>
            </a:r>
          </a:p>
          <a:p>
            <a:pPr lvl="2"/>
            <a:r>
              <a:rPr lang="en-US" dirty="0" smtClean="0"/>
              <a:t>Provides constant voltage battery charging</a:t>
            </a:r>
          </a:p>
          <a:p>
            <a:pPr lvl="2"/>
            <a:r>
              <a:rPr lang="en-US" dirty="0" smtClean="0"/>
              <a:t>True 0 to 100 % duty cycle is very fast and stable</a:t>
            </a:r>
          </a:p>
          <a:p>
            <a:pPr lvl="1"/>
            <a:r>
              <a:rPr lang="en-US" dirty="0" smtClean="0"/>
              <a:t>Built in temperature compensation</a:t>
            </a:r>
          </a:p>
          <a:p>
            <a:pPr lvl="1"/>
            <a:r>
              <a:rPr lang="en-US" dirty="0" smtClean="0"/>
              <a:t>Reverse current protection</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Morningstar SunSaver-10</a:t>
            </a:r>
            <a:endParaRPr lang="en-US" dirty="0"/>
          </a:p>
        </p:txBody>
      </p:sp>
      <p:sp>
        <p:nvSpPr>
          <p:cNvPr id="3" name="Text Placeholder 2"/>
          <p:cNvSpPr>
            <a:spLocks noGrp="1"/>
          </p:cNvSpPr>
          <p:nvPr>
            <p:ph type="body" idx="1"/>
          </p:nvPr>
        </p:nvSpPr>
        <p:spPr/>
        <p:txBody>
          <a:bodyPr/>
          <a:lstStyle/>
          <a:p>
            <a:pPr algn="ctr"/>
            <a:r>
              <a:rPr lang="en-US" dirty="0" smtClean="0"/>
              <a:t>Specifications</a:t>
            </a:r>
            <a:endParaRPr lang="en-US" dirty="0"/>
          </a:p>
        </p:txBody>
      </p:sp>
      <p:pic>
        <p:nvPicPr>
          <p:cNvPr id="7" name="Content Placeholder 6" descr="SunSaverSpecs.PNG"/>
          <p:cNvPicPr>
            <a:picLocks noGrp="1" noChangeAspect="1"/>
          </p:cNvPicPr>
          <p:nvPr>
            <p:ph sz="half" idx="2"/>
          </p:nvPr>
        </p:nvPicPr>
        <p:blipFill>
          <a:blip r:embed="rId3" cstate="print"/>
          <a:stretch>
            <a:fillRect/>
          </a:stretch>
        </p:blipFill>
        <p:spPr>
          <a:xfrm>
            <a:off x="762000" y="2362200"/>
            <a:ext cx="3359020" cy="3657600"/>
          </a:xfrm>
        </p:spPr>
      </p:pic>
      <p:sp>
        <p:nvSpPr>
          <p:cNvPr id="5" name="Text Placeholder 4"/>
          <p:cNvSpPr>
            <a:spLocks noGrp="1"/>
          </p:cNvSpPr>
          <p:nvPr>
            <p:ph type="body" sz="quarter" idx="3"/>
          </p:nvPr>
        </p:nvSpPr>
        <p:spPr/>
        <p:txBody>
          <a:bodyPr/>
          <a:lstStyle/>
          <a:p>
            <a:pPr algn="ctr"/>
            <a:r>
              <a:rPr lang="en-US" dirty="0" smtClean="0"/>
              <a:t>Block diagram</a:t>
            </a:r>
            <a:endParaRPr lang="en-US" dirty="0"/>
          </a:p>
        </p:txBody>
      </p:sp>
      <p:pic>
        <p:nvPicPr>
          <p:cNvPr id="8" name="Content Placeholder 7" descr="SunSaver.PNG"/>
          <p:cNvPicPr>
            <a:picLocks noGrp="1" noChangeAspect="1"/>
          </p:cNvPicPr>
          <p:nvPr>
            <p:ph sz="quarter" idx="4"/>
          </p:nvPr>
        </p:nvPicPr>
        <p:blipFill>
          <a:blip r:embed="rId4" cstate="print"/>
          <a:stretch>
            <a:fillRect/>
          </a:stretch>
        </p:blipFill>
        <p:spPr>
          <a:xfrm>
            <a:off x="4648200" y="3276600"/>
            <a:ext cx="4041775" cy="2222257"/>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146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solidFill>
                  <a:schemeClr val="accent1">
                    <a:satMod val="150000"/>
                  </a:schemeClr>
                </a:solidFill>
                <a:latin typeface="+mj-lt"/>
                <a:ea typeface="+mj-ea"/>
                <a:cs typeface="+mj-cs"/>
              </a:rPr>
              <a:t>PLAY</a:t>
            </a:r>
            <a:endParaRPr kumimoji="0" lang="en-US" sz="8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a:t>
            </a:r>
            <a:endParaRPr lang="en-US" dirty="0"/>
          </a:p>
        </p:txBody>
      </p:sp>
      <p:graphicFrame>
        <p:nvGraphicFramePr>
          <p:cNvPr id="4" name="Content Placeholder 3"/>
          <p:cNvGraphicFramePr>
            <a:graphicFrameLocks noGrp="1"/>
          </p:cNvGraphicFramePr>
          <p:nvPr>
            <p:ph idx="1"/>
          </p:nvPr>
        </p:nvGraphicFramePr>
        <p:xfrm>
          <a:off x="457200" y="3811044"/>
          <a:ext cx="4114801" cy="2589756"/>
        </p:xfrm>
        <a:graphic>
          <a:graphicData uri="http://schemas.openxmlformats.org/drawingml/2006/table">
            <a:tbl>
              <a:tblPr/>
              <a:tblGrid>
                <a:gridCol w="935726"/>
                <a:gridCol w="1871451"/>
                <a:gridCol w="673057"/>
                <a:gridCol w="634567"/>
              </a:tblGrid>
              <a:tr h="146678">
                <a:tc>
                  <a:txBody>
                    <a:bodyPr/>
                    <a:lstStyle/>
                    <a:p>
                      <a:endParaRPr lang="en-US" sz="900" dirty="0">
                        <a:latin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a:solidFill>
                            <a:srgbClr val="000000"/>
                          </a:solidFill>
                          <a:latin typeface="Calibri"/>
                          <a:ea typeface="Times New Roman"/>
                          <a:cs typeface="Calibri"/>
                        </a:rPr>
                        <a:t>Wet Cell</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a:solidFill>
                            <a:srgbClr val="000000"/>
                          </a:solidFill>
                          <a:latin typeface="Calibri"/>
                          <a:ea typeface="Times New Roman"/>
                          <a:cs typeface="Calibri"/>
                        </a:rPr>
                        <a:t>Gel</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b="1">
                          <a:solidFill>
                            <a:srgbClr val="000000"/>
                          </a:solidFill>
                          <a:latin typeface="Calibri"/>
                          <a:ea typeface="Times New Roman"/>
                          <a:cs typeface="Calibri"/>
                        </a:rPr>
                        <a:t>AGM</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Cost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Least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Medium</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Most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48">
                <a:tc>
                  <a:txBody>
                    <a:bodyPr/>
                    <a:lstStyle/>
                    <a:p>
                      <a:pPr marL="0" marR="0" algn="just">
                        <a:spcBef>
                          <a:spcPts val="0"/>
                        </a:spcBef>
                        <a:spcAft>
                          <a:spcPts val="0"/>
                        </a:spcAft>
                      </a:pPr>
                      <a:r>
                        <a:rPr lang="en-US" sz="900" b="1">
                          <a:solidFill>
                            <a:srgbClr val="000000"/>
                          </a:solidFill>
                          <a:latin typeface="Calibri"/>
                          <a:ea typeface="Times New Roman"/>
                          <a:cs typeface="Calibri"/>
                        </a:rPr>
                        <a:t>Maintenance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Some wet cell batteries need to be re-watered and their specific gravity checked with a hydrometer.</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Cooling time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Yes</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Lifetime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Longest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Shortest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Long</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632">
                <a:tc>
                  <a:txBody>
                    <a:bodyPr/>
                    <a:lstStyle/>
                    <a:p>
                      <a:pPr marL="0" marR="0" algn="just">
                        <a:spcBef>
                          <a:spcPts val="0"/>
                        </a:spcBef>
                        <a:spcAft>
                          <a:spcPts val="0"/>
                        </a:spcAft>
                      </a:pPr>
                      <a:r>
                        <a:rPr lang="en-US" sz="900" b="1">
                          <a:solidFill>
                            <a:srgbClr val="000000"/>
                          </a:solidFill>
                          <a:latin typeface="Calibri"/>
                          <a:ea typeface="Times New Roman"/>
                          <a:cs typeface="Calibri"/>
                        </a:rPr>
                        <a:t>Charging sensitivity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Modest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Highest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High</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48">
                <a:tc>
                  <a:txBody>
                    <a:bodyPr/>
                    <a:lstStyle/>
                    <a:p>
                      <a:pPr marL="0" marR="0" algn="just">
                        <a:spcBef>
                          <a:spcPts val="0"/>
                        </a:spcBef>
                        <a:spcAft>
                          <a:spcPts val="0"/>
                        </a:spcAft>
                      </a:pPr>
                      <a:r>
                        <a:rPr lang="en-US" sz="900" b="1">
                          <a:solidFill>
                            <a:srgbClr val="000000"/>
                          </a:solidFill>
                          <a:latin typeface="Calibri"/>
                          <a:ea typeface="Times New Roman"/>
                          <a:cs typeface="Calibri"/>
                        </a:rPr>
                        <a:t>High-temperature operation</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Worst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Best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Moderate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948">
                <a:tc>
                  <a:txBody>
                    <a:bodyPr/>
                    <a:lstStyle/>
                    <a:p>
                      <a:pPr marL="0" marR="0" algn="just">
                        <a:spcBef>
                          <a:spcPts val="0"/>
                        </a:spcBef>
                        <a:spcAft>
                          <a:spcPts val="0"/>
                        </a:spcAft>
                      </a:pPr>
                      <a:r>
                        <a:rPr lang="en-US" sz="900" b="1">
                          <a:solidFill>
                            <a:srgbClr val="000000"/>
                          </a:solidFill>
                          <a:latin typeface="Calibri"/>
                          <a:ea typeface="Times New Roman"/>
                          <a:cs typeface="Calibri"/>
                        </a:rPr>
                        <a:t>Low-temperature operation</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Worst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Best</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solidFill>
                            <a:srgbClr val="000000"/>
                          </a:solidFill>
                          <a:latin typeface="Calibri"/>
                          <a:ea typeface="Times New Roman"/>
                          <a:cs typeface="Calibri"/>
                        </a:rPr>
                        <a:t>Moderate</a:t>
                      </a:r>
                      <a:endParaRPr lang="en-US" sz="1000" dirty="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Safety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Electrolyte can spill and corrode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Safe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Safe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678">
                <a:tc>
                  <a:txBody>
                    <a:bodyPr/>
                    <a:lstStyle/>
                    <a:p>
                      <a:pPr marL="0" marR="0" algn="just">
                        <a:spcBef>
                          <a:spcPts val="0"/>
                        </a:spcBef>
                        <a:spcAft>
                          <a:spcPts val="0"/>
                        </a:spcAft>
                      </a:pPr>
                      <a:r>
                        <a:rPr lang="en-US" sz="900" b="1">
                          <a:solidFill>
                            <a:srgbClr val="000000"/>
                          </a:solidFill>
                          <a:latin typeface="Calibri"/>
                          <a:ea typeface="Times New Roman"/>
                          <a:cs typeface="Calibri"/>
                        </a:rPr>
                        <a:t>Venting</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Must be vented or placed outside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solidFill>
                            <a:srgbClr val="000000"/>
                          </a:solidFill>
                          <a:latin typeface="Calibri"/>
                          <a:ea typeface="Times New Roman"/>
                          <a:cs typeface="Calibri"/>
                        </a:rPr>
                        <a:t>None</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212">
                <a:tc>
                  <a:txBody>
                    <a:bodyPr/>
                    <a:lstStyle/>
                    <a:p>
                      <a:pPr marL="0" marR="0" algn="just">
                        <a:spcBef>
                          <a:spcPts val="0"/>
                        </a:spcBef>
                        <a:spcAft>
                          <a:spcPts val="0"/>
                        </a:spcAft>
                      </a:pPr>
                      <a:r>
                        <a:rPr lang="en-US" sz="900" b="1">
                          <a:latin typeface="Calibri"/>
                          <a:ea typeface="Calibri"/>
                          <a:cs typeface="Calibri"/>
                        </a:rPr>
                        <a:t>Mounting</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Calibri"/>
                          <a:ea typeface="Calibri"/>
                          <a:cs typeface="Calibri"/>
                        </a:rPr>
                        <a:t>Upright only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a:latin typeface="Calibri"/>
                          <a:ea typeface="Calibri"/>
                          <a:cs typeface="Calibri"/>
                        </a:rPr>
                        <a:t>Any</a:t>
                      </a:r>
                      <a:endParaRPr lang="en-US" sz="100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900" dirty="0">
                          <a:latin typeface="Calibri"/>
                          <a:ea typeface="Calibri"/>
                          <a:cs typeface="Calibri"/>
                        </a:rPr>
                        <a:t>Any</a:t>
                      </a:r>
                      <a:endParaRPr lang="en-US" sz="1000" dirty="0">
                        <a:latin typeface="Calibri"/>
                        <a:ea typeface="Calibri"/>
                        <a:cs typeface="Times New Roman"/>
                      </a:endParaRPr>
                    </a:p>
                  </a:txBody>
                  <a:tcPr marL="56175" marR="56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nvGraphicFramePr>
        <p:xfrm>
          <a:off x="381000" y="2133600"/>
          <a:ext cx="4977130" cy="1173480"/>
        </p:xfrm>
        <a:graphic>
          <a:graphicData uri="http://schemas.openxmlformats.org/drawingml/2006/table">
            <a:tbl>
              <a:tblPr/>
              <a:tblGrid>
                <a:gridCol w="2504440"/>
                <a:gridCol w="815340"/>
                <a:gridCol w="857250"/>
                <a:gridCol w="800100"/>
              </a:tblGrid>
              <a:tr h="0">
                <a:tc>
                  <a:txBody>
                    <a:bodyPr/>
                    <a:lstStyle/>
                    <a:p>
                      <a:pPr marL="0" marR="0" algn="just">
                        <a:spcBef>
                          <a:spcPts val="0"/>
                        </a:spcBef>
                        <a:spcAft>
                          <a:spcPts val="0"/>
                        </a:spcAft>
                      </a:pPr>
                      <a:r>
                        <a:rPr lang="en-US" sz="1100" b="1">
                          <a:latin typeface="Calibri"/>
                          <a:ea typeface="Calibri"/>
                          <a:cs typeface="Calibri"/>
                        </a:rPr>
                        <a:t>Battery system</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Calibri"/>
                        </a:rPr>
                        <a:t>NiCd</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Calibri"/>
                        </a:rPr>
                        <a:t>NiMH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Calibri"/>
                        </a:rPr>
                        <a:t>Li-ion</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Average operating voltage (V)</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1.2</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2.3</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3.6</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Energy density (Wh/I)</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90-150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160-310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200-280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Specific energy (Wh/Kg)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30-60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50-90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90-115</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Self-discharge rate (%/month) at 20°C</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10-20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20-30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1-10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Cycle life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300-700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300-600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500-1000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l">
                        <a:spcBef>
                          <a:spcPts val="0"/>
                        </a:spcBef>
                        <a:spcAft>
                          <a:spcPts val="0"/>
                        </a:spcAft>
                      </a:pPr>
                      <a:r>
                        <a:rPr lang="en-US" sz="1100">
                          <a:latin typeface="Calibri"/>
                          <a:ea typeface="Calibri"/>
                          <a:cs typeface="Calibri"/>
                        </a:rPr>
                        <a:t>Temperature range (°C)</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 – 50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Calibri"/>
                        </a:rPr>
                        <a:t>-20 – 50</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Calibri"/>
                        </a:rPr>
                        <a:t>-20 – 50</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Content Placeholder 2"/>
          <p:cNvSpPr txBox="1">
            <a:spLocks/>
          </p:cNvSpPr>
          <p:nvPr/>
        </p:nvSpPr>
        <p:spPr>
          <a:xfrm>
            <a:off x="228600" y="1622791"/>
            <a:ext cx="8229600" cy="6632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400" dirty="0" smtClean="0"/>
              <a:t>Conventional battery technologies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Content Placeholder 2"/>
          <p:cNvSpPr txBox="1">
            <a:spLocks/>
          </p:cNvSpPr>
          <p:nvPr/>
        </p:nvSpPr>
        <p:spPr>
          <a:xfrm>
            <a:off x="228600" y="3299191"/>
            <a:ext cx="3733800" cy="6632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Lead</a:t>
            </a:r>
            <a:r>
              <a:rPr kumimoji="0" lang="en-US" sz="2400" b="0" i="0" u="none" strike="noStrike" kern="1200" cap="none" spc="0" normalizeH="0" noProof="0" dirty="0" smtClean="0">
                <a:ln>
                  <a:noFill/>
                </a:ln>
                <a:solidFill>
                  <a:schemeClr val="tx1"/>
                </a:solidFill>
                <a:effectLst/>
                <a:uLnTx/>
                <a:uFillTx/>
                <a:latin typeface="+mn-lt"/>
                <a:ea typeface="+mn-ea"/>
                <a:cs typeface="+mn-cs"/>
              </a:rPr>
              <a:t> acid batteries</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5486400" y="2057400"/>
            <a:ext cx="3276600" cy="43434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1" name="Rectangle 10"/>
          <p:cNvSpPr/>
          <p:nvPr/>
        </p:nvSpPr>
        <p:spPr>
          <a:xfrm>
            <a:off x="5257800" y="1676400"/>
            <a:ext cx="3810000" cy="3785652"/>
          </a:xfrm>
          <a:prstGeom prst="rect">
            <a:avLst/>
          </a:prstGeom>
        </p:spPr>
        <p:txBody>
          <a:bodyPr wrap="square">
            <a:spAutoFit/>
          </a:bodyPr>
          <a:lstStyle/>
          <a:p>
            <a:pPr marL="438912" lvl="0" indent="-320040">
              <a:buClr>
                <a:schemeClr val="accent1"/>
              </a:buClr>
              <a:buSzPct val="80000"/>
              <a:buFont typeface="Wingdings 2"/>
              <a:buChar char=""/>
              <a:defRPr/>
            </a:pPr>
            <a:r>
              <a:rPr lang="en-US" sz="2400" dirty="0" smtClean="0"/>
              <a:t>Lead acid batteries are more suitable for the applications of the CALBOX</a:t>
            </a:r>
          </a:p>
          <a:p>
            <a:pPr marL="896112" lvl="1" indent="-320040">
              <a:buClr>
                <a:schemeClr val="accent1"/>
              </a:buClr>
              <a:buSzPct val="80000"/>
              <a:buFont typeface="Arial" pitchFamily="34" charset="0"/>
              <a:buChar char="•"/>
            </a:pPr>
            <a:r>
              <a:rPr lang="en-US" sz="2400" dirty="0" err="1" smtClean="0"/>
              <a:t>NiCd</a:t>
            </a:r>
            <a:r>
              <a:rPr lang="en-US" sz="2400" dirty="0" smtClean="0"/>
              <a:t> and </a:t>
            </a:r>
            <a:r>
              <a:rPr lang="en-US" sz="2400" dirty="0" err="1" smtClean="0"/>
              <a:t>NiMH</a:t>
            </a:r>
            <a:r>
              <a:rPr lang="en-US" sz="2400" dirty="0" smtClean="0"/>
              <a:t> would have required a very large battery bank</a:t>
            </a:r>
          </a:p>
          <a:p>
            <a:pPr marL="896112" lvl="1" indent="-320040">
              <a:buClr>
                <a:schemeClr val="accent1"/>
              </a:buClr>
              <a:buSzPct val="80000"/>
              <a:buFont typeface="Arial" pitchFamily="34" charset="0"/>
              <a:buChar char="•"/>
            </a:pPr>
            <a:r>
              <a:rPr lang="en-US" sz="2400" dirty="0" smtClean="0"/>
              <a:t>Li-ion is too expensive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Power Group UB12350</a:t>
            </a:r>
            <a:endParaRPr lang="en-US" dirty="0"/>
          </a:p>
        </p:txBody>
      </p:sp>
      <p:graphicFrame>
        <p:nvGraphicFramePr>
          <p:cNvPr id="7" name="Table 6"/>
          <p:cNvGraphicFramePr>
            <a:graphicFrameLocks noGrp="1"/>
          </p:cNvGraphicFramePr>
          <p:nvPr/>
        </p:nvGraphicFramePr>
        <p:xfrm>
          <a:off x="838200" y="3947160"/>
          <a:ext cx="3257550" cy="1844040"/>
        </p:xfrm>
        <a:graphic>
          <a:graphicData uri="http://schemas.openxmlformats.org/drawingml/2006/table">
            <a:tbl>
              <a:tblPr/>
              <a:tblGrid>
                <a:gridCol w="1600200"/>
                <a:gridCol w="1657350"/>
              </a:tblGrid>
              <a:tr h="0">
                <a:tc>
                  <a:txBody>
                    <a:bodyPr/>
                    <a:lstStyle/>
                    <a:p>
                      <a:pPr marL="0" marR="0" algn="just">
                        <a:spcBef>
                          <a:spcPts val="0"/>
                        </a:spcBef>
                        <a:spcAft>
                          <a:spcPts val="0"/>
                        </a:spcAft>
                      </a:pPr>
                      <a:r>
                        <a:rPr lang="en-US" sz="1100" b="1" dirty="0">
                          <a:latin typeface="Calibri"/>
                          <a:ea typeface="Calibri"/>
                          <a:cs typeface="Times New Roman"/>
                        </a:rPr>
                        <a:t>Characteristic</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b="1">
                          <a:latin typeface="Calibri"/>
                          <a:ea typeface="Calibri"/>
                          <a:cs typeface="Times New Roman"/>
                        </a:rPr>
                        <a:t>Value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Output Voltage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12V</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Amperage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35Ah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Brand</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UPG</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Chemistry</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Absorbent glass mat</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Battery Size</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Group U1</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Length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7.68”</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895">
                <a:tc>
                  <a:txBody>
                    <a:bodyPr/>
                    <a:lstStyle/>
                    <a:p>
                      <a:pPr marL="0" marR="0" algn="just">
                        <a:spcBef>
                          <a:spcPts val="0"/>
                        </a:spcBef>
                        <a:spcAft>
                          <a:spcPts val="0"/>
                        </a:spcAft>
                      </a:pPr>
                      <a:r>
                        <a:rPr lang="en-US" sz="1100">
                          <a:latin typeface="Calibri"/>
                          <a:ea typeface="Calibri"/>
                          <a:cs typeface="Times New Roman"/>
                        </a:rPr>
                        <a:t>Width</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5.16”</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Height</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6.14”</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a:latin typeface="Calibri"/>
                          <a:ea typeface="Calibri"/>
                          <a:cs typeface="Times New Roman"/>
                        </a:rPr>
                        <a:t>Terminals</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a:latin typeface="Calibri"/>
                          <a:ea typeface="Calibri"/>
                          <a:cs typeface="Times New Roman"/>
                        </a:rPr>
                        <a:t>B2 internal threaded post</a:t>
                      </a:r>
                      <a:endParaRPr lang="en-US"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just">
                        <a:spcBef>
                          <a:spcPts val="0"/>
                        </a:spcBef>
                        <a:spcAft>
                          <a:spcPts val="0"/>
                        </a:spcAft>
                      </a:pPr>
                      <a:r>
                        <a:rPr lang="en-US" sz="1100" dirty="0">
                          <a:latin typeface="Calibri"/>
                          <a:ea typeface="Calibri"/>
                          <a:cs typeface="Times New Roman"/>
                        </a:rPr>
                        <a:t>Model Number</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100" dirty="0">
                          <a:latin typeface="Calibri"/>
                          <a:ea typeface="Calibri"/>
                          <a:cs typeface="Times New Roman"/>
                        </a:rPr>
                        <a:t>45976</a:t>
                      </a:r>
                      <a:endParaRPr lang="en-US"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Content Placeholder 9"/>
          <p:cNvSpPr>
            <a:spLocks noGrp="1"/>
          </p:cNvSpPr>
          <p:nvPr>
            <p:ph idx="1"/>
          </p:nvPr>
        </p:nvSpPr>
        <p:spPr>
          <a:xfrm>
            <a:off x="457200" y="1775191"/>
            <a:ext cx="6324600" cy="4625609"/>
          </a:xfrm>
        </p:spPr>
        <p:txBody>
          <a:bodyPr/>
          <a:lstStyle/>
          <a:p>
            <a:r>
              <a:rPr lang="en-US" dirty="0" smtClean="0"/>
              <a:t>Absorbent glass mat battery</a:t>
            </a:r>
          </a:p>
          <a:p>
            <a:pPr lvl="1"/>
            <a:r>
              <a:rPr lang="en-US" dirty="0" smtClean="0"/>
              <a:t>Deep cycle</a:t>
            </a:r>
          </a:p>
          <a:p>
            <a:pPr lvl="1"/>
            <a:r>
              <a:rPr lang="en-US" dirty="0" smtClean="0"/>
              <a:t>Approximately 2 hours of play time for a 35 Ah charge</a:t>
            </a:r>
            <a:endParaRPr lang="en-US" dirty="0"/>
          </a:p>
        </p:txBody>
      </p:sp>
      <p:pic>
        <p:nvPicPr>
          <p:cNvPr id="11" name="Picture 10"/>
          <p:cNvPicPr/>
          <p:nvPr/>
        </p:nvPicPr>
        <p:blipFill>
          <a:blip r:embed="rId2" cstate="print"/>
          <a:srcRect/>
          <a:stretch>
            <a:fillRect/>
          </a:stretch>
        </p:blipFill>
        <p:spPr bwMode="auto">
          <a:xfrm>
            <a:off x="4850130" y="3595370"/>
            <a:ext cx="3912870" cy="2881630"/>
          </a:xfrm>
          <a:prstGeom prst="rect">
            <a:avLst/>
          </a:prstGeom>
          <a:noFill/>
          <a:ln w="9525">
            <a:solidFill>
              <a:schemeClr val="tx1"/>
            </a:solidFill>
            <a:miter lim="800000"/>
            <a:headEnd/>
            <a:tailEnd/>
          </a:ln>
        </p:spPr>
      </p:pic>
      <p:pic>
        <p:nvPicPr>
          <p:cNvPr id="37890" name="Picture 2" descr="http://www.ace4parts.com/images/products/UB12350_medium.jpg"/>
          <p:cNvPicPr>
            <a:picLocks noChangeAspect="1" noChangeArrowheads="1"/>
          </p:cNvPicPr>
          <p:nvPr/>
        </p:nvPicPr>
        <p:blipFill>
          <a:blip r:embed="rId3" cstate="print"/>
          <a:srcRect/>
          <a:stretch>
            <a:fillRect/>
          </a:stretch>
        </p:blipFill>
        <p:spPr bwMode="auto">
          <a:xfrm>
            <a:off x="6553200" y="1676400"/>
            <a:ext cx="1828800" cy="16720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sp>
        <p:nvSpPr>
          <p:cNvPr id="3" name="Content Placeholder 2"/>
          <p:cNvSpPr>
            <a:spLocks noGrp="1"/>
          </p:cNvSpPr>
          <p:nvPr>
            <p:ph idx="1"/>
          </p:nvPr>
        </p:nvSpPr>
        <p:spPr>
          <a:xfrm>
            <a:off x="0" y="1524000"/>
            <a:ext cx="4648200" cy="5029200"/>
          </a:xfrm>
        </p:spPr>
        <p:txBody>
          <a:bodyPr>
            <a:normAutofit fontScale="85000" lnSpcReduction="20000"/>
          </a:bodyPr>
          <a:lstStyle/>
          <a:p>
            <a:r>
              <a:rPr lang="en-US" dirty="0" smtClean="0"/>
              <a:t>The typical charge characteristic is inversely proportional between the voltage and the current</a:t>
            </a:r>
          </a:p>
          <a:p>
            <a:r>
              <a:rPr lang="en-US" dirty="0" smtClean="0"/>
              <a:t>The current is directly proportional to how difficult it is to pedal the </a:t>
            </a:r>
            <a:r>
              <a:rPr lang="en-US" dirty="0" err="1" smtClean="0"/>
              <a:t>CalBOX</a:t>
            </a:r>
            <a:endParaRPr lang="en-US" dirty="0" smtClean="0"/>
          </a:p>
          <a:p>
            <a:pPr lvl="1"/>
            <a:r>
              <a:rPr lang="en-US" dirty="0" smtClean="0"/>
              <a:t>If the battery is depleted, it is more difficult to pedal</a:t>
            </a:r>
          </a:p>
          <a:p>
            <a:pPr lvl="2"/>
            <a:r>
              <a:rPr lang="en-US" dirty="0" smtClean="0"/>
              <a:t>7-8 Amp demand</a:t>
            </a:r>
          </a:p>
          <a:p>
            <a:pPr lvl="2"/>
            <a:r>
              <a:rPr lang="en-US" dirty="0" smtClean="0"/>
              <a:t>12 V – generator side</a:t>
            </a:r>
          </a:p>
          <a:p>
            <a:pPr lvl="1"/>
            <a:r>
              <a:rPr lang="en-US" dirty="0" smtClean="0"/>
              <a:t>If the battery is fully charged, the current is greatly reduced, and the </a:t>
            </a:r>
            <a:r>
              <a:rPr lang="en-US" dirty="0" err="1" smtClean="0"/>
              <a:t>CalBOX</a:t>
            </a:r>
            <a:r>
              <a:rPr lang="en-US" dirty="0" smtClean="0"/>
              <a:t> is easier to pedal</a:t>
            </a:r>
          </a:p>
        </p:txBody>
      </p:sp>
      <p:pic>
        <p:nvPicPr>
          <p:cNvPr id="3074" name="Picture 2" descr="http://www.powersuppliesonline.co.uk/public/ranges/files/53/TYPICAL%20RECHARGE%20CURVE%20FOR%20LEAD%20ACID%20BATTERY%20WITH%20CMXXACCT%20CHARGER.jpg"/>
          <p:cNvPicPr>
            <a:picLocks noChangeAspect="1" noChangeArrowheads="1"/>
          </p:cNvPicPr>
          <p:nvPr/>
        </p:nvPicPr>
        <p:blipFill>
          <a:blip r:embed="rId2" cstate="print"/>
          <a:srcRect l="4619" t="5053" r="6234" b="25053"/>
          <a:stretch>
            <a:fillRect/>
          </a:stretch>
        </p:blipFill>
        <p:spPr bwMode="auto">
          <a:xfrm>
            <a:off x="4724400" y="2286000"/>
            <a:ext cx="4267200" cy="307980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4114800" cy="944562"/>
          </a:xfrm>
        </p:spPr>
        <p:txBody>
          <a:bodyPr/>
          <a:lstStyle/>
          <a:p>
            <a:r>
              <a:rPr lang="en-US" dirty="0" smtClean="0"/>
              <a:t>DC-AC Inverter</a:t>
            </a:r>
            <a:endParaRPr lang="en-US" dirty="0"/>
          </a:p>
        </p:txBody>
      </p:sp>
      <p:graphicFrame>
        <p:nvGraphicFramePr>
          <p:cNvPr id="6" name="Table 5"/>
          <p:cNvGraphicFramePr>
            <a:graphicFrameLocks noGrp="1"/>
          </p:cNvGraphicFramePr>
          <p:nvPr/>
        </p:nvGraphicFramePr>
        <p:xfrm>
          <a:off x="533400" y="4267203"/>
          <a:ext cx="5715000" cy="2133597"/>
        </p:xfrm>
        <a:graphic>
          <a:graphicData uri="http://schemas.openxmlformats.org/drawingml/2006/table">
            <a:tbl>
              <a:tblPr/>
              <a:tblGrid>
                <a:gridCol w="2665232"/>
                <a:gridCol w="3049768"/>
              </a:tblGrid>
              <a:tr h="269507">
                <a:tc>
                  <a:txBody>
                    <a:bodyPr/>
                    <a:lstStyle/>
                    <a:p>
                      <a:pPr marL="0" marR="0" algn="just">
                        <a:spcBef>
                          <a:spcPts val="0"/>
                        </a:spcBef>
                        <a:spcAft>
                          <a:spcPts val="0"/>
                        </a:spcAft>
                      </a:pPr>
                      <a:r>
                        <a:rPr lang="en-US" sz="1600" dirty="0">
                          <a:latin typeface="Calibri"/>
                          <a:ea typeface="Calibri"/>
                          <a:cs typeface="Times New Roman"/>
                        </a:rPr>
                        <a:t>Maximum Continuous Power: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Calibri"/>
                          <a:cs typeface="Times New Roman"/>
                        </a:rPr>
                        <a:t>400 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dirty="0">
                          <a:latin typeface="Calibri"/>
                          <a:ea typeface="Calibri"/>
                          <a:cs typeface="Times New Roman"/>
                        </a:rPr>
                        <a:t>Surge Capacity: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Calibri"/>
                          <a:cs typeface="Times New Roman"/>
                        </a:rPr>
                        <a:t>800 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dirty="0">
                          <a:latin typeface="Calibri"/>
                          <a:ea typeface="Calibri"/>
                          <a:cs typeface="Times New Roman"/>
                        </a:rPr>
                        <a:t>Input 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a:latin typeface="Calibri"/>
                          <a:ea typeface="Calibri"/>
                          <a:cs typeface="Times New Roman"/>
                        </a:rPr>
                        <a:t>12.8 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dirty="0">
                          <a:latin typeface="Calibri"/>
                          <a:ea typeface="Calibri"/>
                          <a:cs typeface="Times New Roman"/>
                        </a:rPr>
                        <a:t>Output Voltage: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Approximately 115 VAC RMS 60 Hz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a:latin typeface="Calibri"/>
                          <a:ea typeface="Calibri"/>
                          <a:cs typeface="Times New Roman"/>
                        </a:rPr>
                        <a:t>Low Voltage Alarm: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&lt; 11 VDC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a:latin typeface="Calibri"/>
                          <a:ea typeface="Calibri"/>
                          <a:cs typeface="Times New Roman"/>
                        </a:rPr>
                        <a:t>Low Voltage Shutdown: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10.8 VDC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9507">
                <a:tc>
                  <a:txBody>
                    <a:bodyPr/>
                    <a:lstStyle/>
                    <a:p>
                      <a:pPr marL="0" marR="0" algn="just">
                        <a:spcBef>
                          <a:spcPts val="0"/>
                        </a:spcBef>
                        <a:spcAft>
                          <a:spcPts val="0"/>
                        </a:spcAft>
                      </a:pPr>
                      <a:r>
                        <a:rPr lang="en-US" sz="1600">
                          <a:latin typeface="Calibri"/>
                          <a:ea typeface="Calibri"/>
                          <a:cs typeface="Times New Roman"/>
                        </a:rPr>
                        <a:t>Wave Form: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Modified Sine Wave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048">
                <a:tc>
                  <a:txBody>
                    <a:bodyPr/>
                    <a:lstStyle/>
                    <a:p>
                      <a:pPr marL="0" marR="0" algn="just">
                        <a:spcBef>
                          <a:spcPts val="0"/>
                        </a:spcBef>
                        <a:spcAft>
                          <a:spcPts val="0"/>
                        </a:spcAft>
                      </a:pPr>
                      <a:r>
                        <a:rPr lang="en-US" sz="1600" dirty="0">
                          <a:latin typeface="Calibri"/>
                          <a:ea typeface="Calibri"/>
                          <a:cs typeface="Times New Roman"/>
                        </a:rPr>
                        <a:t>Maximum Output Current: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600" dirty="0">
                          <a:latin typeface="Calibri"/>
                          <a:ea typeface="Calibri"/>
                          <a:cs typeface="Times New Roman"/>
                        </a:rPr>
                        <a:t>3.42 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7" name="Picture 6" descr="C:\Users\Sean\Desktop\IMG_0745.JPG"/>
          <p:cNvPicPr/>
          <p:nvPr/>
        </p:nvPicPr>
        <p:blipFill>
          <a:blip r:embed="rId2" cstate="print"/>
          <a:srcRect/>
          <a:stretch>
            <a:fillRect/>
          </a:stretch>
        </p:blipFill>
        <p:spPr bwMode="auto">
          <a:xfrm>
            <a:off x="6553200" y="3810000"/>
            <a:ext cx="2000738" cy="2667000"/>
          </a:xfrm>
          <a:prstGeom prst="rect">
            <a:avLst/>
          </a:prstGeom>
          <a:ln w="9525" cap="sq">
            <a:solidFill>
              <a:schemeClr val="tx1"/>
            </a:solidFill>
            <a:prstDash val="solid"/>
            <a:miter lim="800000"/>
          </a:ln>
          <a:effectLst>
            <a:outerShdw blurRad="50800" dist="38100" dir="2700000" algn="tl" rotWithShape="0">
              <a:srgbClr val="000000">
                <a:alpha val="43000"/>
              </a:srgbClr>
            </a:outerShdw>
          </a:effectLst>
        </p:spPr>
      </p:pic>
      <p:sp>
        <p:nvSpPr>
          <p:cNvPr id="8" name="Content Placeholder 2"/>
          <p:cNvSpPr>
            <a:spLocks noGrp="1"/>
          </p:cNvSpPr>
          <p:nvPr>
            <p:ph idx="1"/>
          </p:nvPr>
        </p:nvSpPr>
        <p:spPr>
          <a:xfrm>
            <a:off x="533400" y="1600200"/>
            <a:ext cx="7696200" cy="2133600"/>
          </a:xfrm>
        </p:spPr>
        <p:txBody>
          <a:bodyPr>
            <a:noAutofit/>
          </a:bodyPr>
          <a:lstStyle/>
          <a:p>
            <a:r>
              <a:rPr lang="en-US" sz="2000" dirty="0" smtClean="0"/>
              <a:t>Black and Decker 400 W Power Inverter</a:t>
            </a:r>
          </a:p>
          <a:p>
            <a:r>
              <a:rPr lang="en-US" sz="2000" dirty="0" smtClean="0"/>
              <a:t>Common inverters are available in 200W and 400W models</a:t>
            </a:r>
          </a:p>
          <a:p>
            <a:r>
              <a:rPr lang="en-US" sz="2000" dirty="0" smtClean="0"/>
              <a:t>Chosen inverter has the capability of outputting currents upwards of 3.42A</a:t>
            </a:r>
          </a:p>
          <a:p>
            <a:r>
              <a:rPr lang="en-US" sz="2000" dirty="0" smtClean="0"/>
              <a:t>XBOX 360 needs up to 1.7A during heavy gaming</a:t>
            </a:r>
          </a:p>
          <a:p>
            <a:pPr lvl="1"/>
            <a:r>
              <a:rPr lang="en-US" sz="1600" dirty="0" smtClean="0"/>
              <a:t>200W inverters deliver insufficient current</a:t>
            </a:r>
          </a:p>
          <a:p>
            <a:r>
              <a:rPr lang="en-US" sz="2000" dirty="0" smtClean="0"/>
              <a:t>Black and Decker model has a 5V USB output port</a:t>
            </a:r>
          </a:p>
          <a:p>
            <a:pPr lvl="1"/>
            <a:r>
              <a:rPr lang="en-US" sz="1600" dirty="0" smtClean="0"/>
              <a:t>Will power </a:t>
            </a:r>
            <a:r>
              <a:rPr lang="en-US" sz="1600" dirty="0" err="1" smtClean="0"/>
              <a:t>Arduino</a:t>
            </a:r>
            <a:r>
              <a:rPr lang="en-US" sz="1600" dirty="0" smtClean="0"/>
              <a:t> microcontroller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XBOX 360</a:t>
            </a:r>
            <a:endParaRPr lang="en-US" dirty="0"/>
          </a:p>
        </p:txBody>
      </p:sp>
      <p:graphicFrame>
        <p:nvGraphicFramePr>
          <p:cNvPr id="4" name="Content Placeholder 3"/>
          <p:cNvGraphicFramePr>
            <a:graphicFrameLocks noGrp="1"/>
          </p:cNvGraphicFramePr>
          <p:nvPr>
            <p:ph idx="1"/>
          </p:nvPr>
        </p:nvGraphicFramePr>
        <p:xfrm>
          <a:off x="228602" y="1676399"/>
          <a:ext cx="4254181" cy="4940955"/>
        </p:xfrm>
        <a:graphic>
          <a:graphicData uri="http://schemas.openxmlformats.org/drawingml/2006/table">
            <a:tbl>
              <a:tblPr firstRow="1" bandRow="1">
                <a:tableStyleId>{5C22544A-7EE6-4342-B048-85BDC9FD1C3A}</a:tableStyleId>
              </a:tblPr>
              <a:tblGrid>
                <a:gridCol w="904253"/>
                <a:gridCol w="837482"/>
                <a:gridCol w="837482"/>
                <a:gridCol w="837482"/>
                <a:gridCol w="837482"/>
              </a:tblGrid>
              <a:tr h="210273">
                <a:tc>
                  <a:txBody>
                    <a:bodyPr/>
                    <a:lstStyle/>
                    <a:p>
                      <a:pPr algn="l" fontAlgn="b"/>
                      <a:r>
                        <a:rPr lang="en-US" sz="1100" u="none" strike="noStrike" dirty="0" smtClean="0">
                          <a:latin typeface="Calibri" pitchFamily="34" charset="0"/>
                          <a:cs typeface="Calibri" pitchFamily="34" charset="0"/>
                        </a:rPr>
                        <a:t>Time (</a:t>
                      </a:r>
                      <a:r>
                        <a:rPr lang="en-US" sz="1100" u="none" strike="noStrike" dirty="0" err="1" smtClean="0">
                          <a:latin typeface="Calibri" pitchFamily="34" charset="0"/>
                          <a:cs typeface="Calibri" pitchFamily="34" charset="0"/>
                        </a:rPr>
                        <a:t>hh:mm</a:t>
                      </a:r>
                      <a:r>
                        <a:rPr lang="en-US" sz="1100" u="none" strike="noStrike" dirty="0" smtClean="0">
                          <a:latin typeface="Calibri" pitchFamily="34" charset="0"/>
                          <a:cs typeface="Calibri" pitchFamily="34" charset="0"/>
                        </a:rPr>
                        <a:t>)</a:t>
                      </a:r>
                      <a:endParaRPr lang="en-US" sz="1100" b="0" i="0" u="none" strike="noStrike" dirty="0" smtClean="0">
                        <a:solidFill>
                          <a:srgbClr val="9C0006"/>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smtClean="0">
                          <a:latin typeface="Calibri" pitchFamily="34" charset="0"/>
                          <a:cs typeface="Calibri" pitchFamily="34" charset="0"/>
                        </a:rPr>
                        <a:t>Voltage (V)</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smtClean="0">
                          <a:latin typeface="Calibri" pitchFamily="34" charset="0"/>
                          <a:cs typeface="Calibri" pitchFamily="34" charset="0"/>
                        </a:rPr>
                        <a:t>Current (A)</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Activity</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smtClean="0">
                          <a:latin typeface="Calibri" pitchFamily="34" charset="0"/>
                          <a:cs typeface="Calibri" pitchFamily="34" charset="0"/>
                        </a:rPr>
                        <a:t>Power (w)</a:t>
                      </a:r>
                      <a:endParaRPr lang="en-US" sz="1100" b="0" i="0" u="none" strike="noStrike" dirty="0">
                        <a:solidFill>
                          <a:srgbClr val="9C0006"/>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8:51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dirty="0">
                          <a:latin typeface="Calibri" pitchFamily="34" charset="0"/>
                          <a:cs typeface="Calibri" pitchFamily="34" charset="0"/>
                        </a:rPr>
                        <a:t>12.27</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9.97</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dirty="0">
                          <a:latin typeface="Calibri" pitchFamily="34" charset="0"/>
                          <a:cs typeface="Calibri" pitchFamily="34" charset="0"/>
                        </a:rPr>
                        <a:t>122.3</a:t>
                      </a:r>
                      <a:endParaRPr lang="en-US" sz="1100" b="0" i="0" u="none" strike="noStrike" dirty="0">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8:56</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12.24</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10.1</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123.6</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9:02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10.14</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123.8</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9:07</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10.16</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movie</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124.2</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9:12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12.14</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10.16</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123.3</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9:17</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123.4</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9:22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12.09</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10.21</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intro movie</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123.4</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9:28</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12.03</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10.22</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122.9</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9:32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12.02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10.22</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122.8</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9:38</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11.96</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10.23</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122.4</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9:45</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11.92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10.24</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122.1</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9:51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11.91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10.25</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122.1</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9:59</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11.83</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10.31</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122.0</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10:04</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11.78</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10.36</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122.5</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10:11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11.71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10.42</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a:latin typeface="Calibri" pitchFamily="34" charset="0"/>
                          <a:cs typeface="Calibri" pitchFamily="34" charset="0"/>
                        </a:rPr>
                        <a:t>dashboard</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122.8</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10:21</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11.59</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10.53</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122.4</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10:27</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11.53</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10.67</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123.0</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10:34</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11.44</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10.71</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122.6</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10:39</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11.35</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10.76</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122.1</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10:44</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11.25</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a:latin typeface="Calibri" pitchFamily="34" charset="0"/>
                          <a:cs typeface="Calibri" pitchFamily="34" charset="0"/>
                        </a:rPr>
                        <a:t>10.88</a:t>
                      </a:r>
                      <a:endParaRPr lang="en-US" sz="1100" b="0" i="0" u="none" strike="noStrike">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122.4</a:t>
                      </a:r>
                      <a:endParaRPr lang="en-US" sz="1100" b="0" i="0" u="none" strike="noStrike">
                        <a:solidFill>
                          <a:srgbClr val="000000"/>
                        </a:solidFill>
                        <a:latin typeface="Calibri" pitchFamily="34" charset="0"/>
                        <a:cs typeface="Calibri" pitchFamily="34" charset="0"/>
                      </a:endParaRPr>
                    </a:p>
                  </a:txBody>
                  <a:tcPr marL="9525" marR="9525" marT="9525" marB="0" anchor="b"/>
                </a:tc>
              </a:tr>
              <a:tr h="215031">
                <a:tc>
                  <a:txBody>
                    <a:bodyPr/>
                    <a:lstStyle/>
                    <a:p>
                      <a:pPr algn="r" fontAlgn="b"/>
                      <a:r>
                        <a:rPr lang="en-US" sz="1100" u="none" strike="noStrike">
                          <a:latin typeface="Calibri" pitchFamily="34" charset="0"/>
                          <a:cs typeface="Calibri" pitchFamily="34" charset="0"/>
                        </a:rPr>
                        <a:t>10:49</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11.12</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rtl="0" fontAlgn="b"/>
                      <a:r>
                        <a:rPr lang="en-US" sz="1100" u="none" strike="noStrike" dirty="0">
                          <a:latin typeface="Calibri" pitchFamily="34" charset="0"/>
                          <a:cs typeface="Calibri" pitchFamily="34" charset="0"/>
                        </a:rPr>
                        <a:t>10.97</a:t>
                      </a:r>
                      <a:endParaRPr lang="en-US" sz="1100" b="0" i="0" u="none" strike="noStrike" dirty="0">
                        <a:solidFill>
                          <a:srgbClr val="000000"/>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dashboard</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dirty="0">
                          <a:latin typeface="Calibri" pitchFamily="34" charset="0"/>
                          <a:cs typeface="Calibri" pitchFamily="34" charset="0"/>
                        </a:rPr>
                        <a:t>122.6</a:t>
                      </a:r>
                      <a:endParaRPr lang="en-US" sz="1100" b="0" i="0" u="none" strike="noStrike" dirty="0">
                        <a:solidFill>
                          <a:srgbClr val="000000"/>
                        </a:solidFill>
                        <a:latin typeface="Calibri" pitchFamily="34" charset="0"/>
                        <a:cs typeface="Calibri" pitchFamily="34" charset="0"/>
                      </a:endParaRPr>
                    </a:p>
                  </a:txBody>
                  <a:tcPr marL="9525" marR="9525" marT="9525" marB="0" anchor="b"/>
                </a:tc>
              </a:tr>
              <a:tr h="215031">
                <a:tc>
                  <a:txBody>
                    <a:bodyPr/>
                    <a:lstStyle/>
                    <a:p>
                      <a:pPr algn="l" fontAlgn="b"/>
                      <a:r>
                        <a:rPr lang="en-US" sz="1100" u="none" strike="noStrike">
                          <a:latin typeface="Calibri" pitchFamily="34" charset="0"/>
                          <a:cs typeface="Calibri" pitchFamily="34" charset="0"/>
                        </a:rPr>
                        <a:t>Final </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r" fontAlgn="b"/>
                      <a:r>
                        <a:rPr lang="en-US" sz="1100" u="none" strike="noStrike">
                          <a:latin typeface="Calibri" pitchFamily="34" charset="0"/>
                          <a:cs typeface="Calibri" pitchFamily="34" charset="0"/>
                        </a:rPr>
                        <a:t>11.69</a:t>
                      </a:r>
                      <a:endParaRPr lang="en-US" sz="1100" b="0" i="0" u="none" strike="noStrike">
                        <a:solidFill>
                          <a:srgbClr val="9C0006"/>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 </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l" fontAlgn="b"/>
                      <a:r>
                        <a:rPr lang="en-US" sz="1100" u="none" strike="noStrike" dirty="0">
                          <a:latin typeface="Calibri" pitchFamily="34" charset="0"/>
                          <a:cs typeface="Calibri" pitchFamily="34" charset="0"/>
                        </a:rPr>
                        <a:t> </a:t>
                      </a:r>
                      <a:endParaRPr lang="en-US" sz="1100" b="0" i="0" u="none" strike="noStrike" dirty="0">
                        <a:solidFill>
                          <a:srgbClr val="9C0006"/>
                        </a:solidFill>
                        <a:latin typeface="Calibri" pitchFamily="34" charset="0"/>
                        <a:cs typeface="Calibri" pitchFamily="34" charset="0"/>
                      </a:endParaRPr>
                    </a:p>
                  </a:txBody>
                  <a:tcPr marL="9525" marR="9525" marT="9525" marB="0" anchor="b"/>
                </a:tc>
                <a:tc>
                  <a:txBody>
                    <a:bodyPr/>
                    <a:lstStyle/>
                    <a:p>
                      <a:pPr algn="l" fontAlgn="b"/>
                      <a:endParaRPr lang="en-US" sz="1100" b="0" i="0" u="none" strike="noStrike" dirty="0">
                        <a:solidFill>
                          <a:srgbClr val="9C0006"/>
                        </a:solidFill>
                        <a:latin typeface="Calibri" pitchFamily="34" charset="0"/>
                        <a:cs typeface="Calibri" pitchFamily="34" charset="0"/>
                      </a:endParaRPr>
                    </a:p>
                  </a:txBody>
                  <a:tcPr marL="9525" marR="9525" marT="9525" marB="0" anchor="b"/>
                </a:tc>
              </a:tr>
            </a:tbl>
          </a:graphicData>
        </a:graphic>
      </p:graphicFrame>
      <p:sp>
        <p:nvSpPr>
          <p:cNvPr id="5" name="Content Placeholder 2"/>
          <p:cNvSpPr txBox="1">
            <a:spLocks/>
          </p:cNvSpPr>
          <p:nvPr/>
        </p:nvSpPr>
        <p:spPr>
          <a:xfrm>
            <a:off x="4648200" y="1676400"/>
            <a:ext cx="4267200" cy="47244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Typical discharge statistics</a:t>
            </a:r>
            <a:r>
              <a:rPr kumimoji="0" lang="en-US" sz="20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 for an Xbox on the </a:t>
            </a:r>
            <a:r>
              <a:rPr kumimoji="0" lang="en-US" sz="2000" b="0" i="0" u="none" strike="noStrike" kern="1200" cap="none" spc="0" normalizeH="0" noProof="0" dirty="0" err="1" smtClean="0">
                <a:ln>
                  <a:noFill/>
                </a:ln>
                <a:solidFill>
                  <a:schemeClr val="tx1"/>
                </a:solidFill>
                <a:effectLst/>
                <a:uLnTx/>
                <a:uFillTx/>
                <a:latin typeface="Calibri" pitchFamily="34" charset="0"/>
                <a:ea typeface="+mn-ea"/>
                <a:cs typeface="Calibri" pitchFamily="34" charset="0"/>
              </a:rPr>
              <a:t>CalBOX</a:t>
            </a:r>
            <a:r>
              <a:rPr kumimoji="0" lang="en-US" sz="20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 360</a:t>
            </a:r>
          </a:p>
          <a:p>
            <a:pPr marL="896112" lvl="1" indent="-320040">
              <a:buClr>
                <a:schemeClr val="accent1"/>
              </a:buClr>
              <a:buSzPct val="80000"/>
              <a:buFont typeface="Wingdings 2"/>
              <a:buChar char=""/>
            </a:pPr>
            <a:r>
              <a:rPr lang="en-US" sz="1600" noProof="0" dirty="0" smtClean="0">
                <a:latin typeface="Calibri" pitchFamily="34" charset="0"/>
                <a:cs typeface="Calibri" pitchFamily="34" charset="0"/>
              </a:rPr>
              <a:t>Rated for 150W</a:t>
            </a:r>
          </a:p>
          <a:p>
            <a:pPr marL="896112" lvl="1" indent="-320040">
              <a:buClr>
                <a:schemeClr val="accent1"/>
              </a:buClr>
              <a:buSzPct val="80000"/>
              <a:buFont typeface="Wingdings 2"/>
              <a:buChar char=""/>
            </a:pPr>
            <a:r>
              <a:rPr kumimoji="0" lang="en-US" sz="1600" b="0" i="0" u="none" strike="noStrike" kern="1200" cap="none" spc="0" normalizeH="0" baseline="0" dirty="0" smtClean="0">
                <a:ln>
                  <a:noFill/>
                </a:ln>
                <a:solidFill>
                  <a:schemeClr val="tx1"/>
                </a:solidFill>
                <a:effectLst/>
                <a:uLnTx/>
                <a:uFillTx/>
                <a:latin typeface="Calibri" pitchFamily="34" charset="0"/>
                <a:ea typeface="+mn-ea"/>
                <a:cs typeface="Calibri" pitchFamily="34" charset="0"/>
              </a:rPr>
              <a:t>Highest</a:t>
            </a:r>
            <a:r>
              <a:rPr kumimoji="0" lang="en-US" sz="1600" b="0" i="0" u="none" strike="noStrike" kern="1200" cap="none" spc="0" normalizeH="0" dirty="0" smtClean="0">
                <a:ln>
                  <a:noFill/>
                </a:ln>
                <a:solidFill>
                  <a:schemeClr val="tx1"/>
                </a:solidFill>
                <a:effectLst/>
                <a:uLnTx/>
                <a:uFillTx/>
                <a:latin typeface="Calibri" pitchFamily="34" charset="0"/>
                <a:ea typeface="+mn-ea"/>
                <a:cs typeface="Calibri" pitchFamily="34" charset="0"/>
              </a:rPr>
              <a:t> load while playing a video game</a:t>
            </a:r>
          </a:p>
          <a:p>
            <a:pPr marL="438912" indent="-320040">
              <a:buClr>
                <a:schemeClr val="accent1"/>
              </a:buClr>
              <a:buSzPct val="80000"/>
              <a:buFont typeface="Wingdings 2"/>
              <a:buChar char=""/>
            </a:pPr>
            <a:r>
              <a:rPr lang="en-US" sz="1600" baseline="0" noProof="0" dirty="0" smtClean="0">
                <a:latin typeface="Calibri" pitchFamily="34" charset="0"/>
                <a:cs typeface="Calibri" pitchFamily="34" charset="0"/>
              </a:rPr>
              <a:t>Power</a:t>
            </a:r>
            <a:r>
              <a:rPr lang="en-US" sz="1600" noProof="0" dirty="0" smtClean="0">
                <a:latin typeface="Calibri" pitchFamily="34" charset="0"/>
                <a:cs typeface="Calibri" pitchFamily="34" charset="0"/>
              </a:rPr>
              <a:t> adapter encased inside of </a:t>
            </a:r>
            <a:r>
              <a:rPr lang="en-US" sz="1600" noProof="0" dirty="0" err="1" smtClean="0">
                <a:latin typeface="Calibri" pitchFamily="34" charset="0"/>
                <a:cs typeface="Calibri" pitchFamily="34" charset="0"/>
              </a:rPr>
              <a:t>CalBOX</a:t>
            </a:r>
            <a:r>
              <a:rPr lang="en-US" sz="1600" noProof="0" dirty="0" smtClean="0">
                <a:latin typeface="Calibri" pitchFamily="34" charset="0"/>
                <a:cs typeface="Calibri" pitchFamily="34" charset="0"/>
              </a:rPr>
              <a:t> to prevent user from running the console from wall outlet</a:t>
            </a:r>
            <a:endParaRPr kumimoji="0" lang="en-US"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pic>
        <p:nvPicPr>
          <p:cNvPr id="3" name="Picture 2" descr="E:\DCIM\101MSDCF\DSC06606.JPG"/>
          <p:cNvPicPr>
            <a:picLocks noChangeAspect="1" noChangeArrowheads="1"/>
          </p:cNvPicPr>
          <p:nvPr/>
        </p:nvPicPr>
        <p:blipFill>
          <a:blip r:embed="rId2" cstate="print"/>
          <a:srcRect l="10000" t="11111" r="17407" b="51111"/>
          <a:stretch>
            <a:fillRect/>
          </a:stretch>
        </p:blipFill>
        <p:spPr bwMode="auto">
          <a:xfrm>
            <a:off x="5029200" y="3886200"/>
            <a:ext cx="3733800" cy="2590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 </a:t>
            </a:r>
            <a:endParaRPr lang="en-US" dirty="0"/>
          </a:p>
        </p:txBody>
      </p:sp>
      <p:sp>
        <p:nvSpPr>
          <p:cNvPr id="3" name="Content Placeholder 2"/>
          <p:cNvSpPr>
            <a:spLocks noGrp="1"/>
          </p:cNvSpPr>
          <p:nvPr>
            <p:ph idx="1"/>
          </p:nvPr>
        </p:nvSpPr>
        <p:spPr/>
        <p:txBody>
          <a:bodyPr/>
          <a:lstStyle/>
          <a:p>
            <a:r>
              <a:rPr lang="en-US" dirty="0" smtClean="0"/>
              <a:t>A CALBOX is an exercise station that allows the user to recapture the energy stored in chemical bonds within his body</a:t>
            </a:r>
          </a:p>
          <a:p>
            <a:pPr lvl="1"/>
            <a:r>
              <a:rPr lang="en-US" dirty="0" smtClean="0"/>
              <a:t>The recaptured energy is stored for use</a:t>
            </a:r>
          </a:p>
          <a:p>
            <a:pPr lvl="1"/>
            <a:r>
              <a:rPr lang="en-US" dirty="0" smtClean="0"/>
              <a:t>The user’s exercise statistics are recorded</a:t>
            </a:r>
          </a:p>
          <a:p>
            <a:pPr lvl="1"/>
            <a:r>
              <a:rPr lang="en-US" dirty="0" smtClean="0"/>
              <a:t>The user can play an entertainment system using his recaptured energy, as a reward</a:t>
            </a:r>
          </a:p>
          <a:p>
            <a:pPr lvl="1"/>
            <a:r>
              <a:rPr lang="en-US" dirty="0" smtClean="0"/>
              <a:t>The user can reduce his carbon footprint</a:t>
            </a:r>
            <a:endParaRPr lang="en-US" dirty="0"/>
          </a:p>
        </p:txBody>
      </p:sp>
      <p:pic>
        <p:nvPicPr>
          <p:cNvPr id="4" name="Picture 2" descr="C:\Users\Pamela\Documents\My Dropbox\Senior Design\SD2\calbox360logo_black.jpg"/>
          <p:cNvPicPr>
            <a:picLocks noChangeAspect="1" noChangeArrowheads="1"/>
          </p:cNvPicPr>
          <p:nvPr/>
        </p:nvPicPr>
        <p:blipFill>
          <a:blip r:embed="rId2" cstate="print"/>
          <a:srcRect l="5000" t="63494" r="33044"/>
          <a:stretch>
            <a:fillRect/>
          </a:stretch>
        </p:blipFill>
        <p:spPr bwMode="auto">
          <a:xfrm>
            <a:off x="2895600" y="135329"/>
            <a:ext cx="3429000" cy="10076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 Build</a:t>
            </a:r>
            <a:endParaRPr lang="en-US" dirty="0"/>
          </a:p>
        </p:txBody>
      </p:sp>
      <p:sp>
        <p:nvSpPr>
          <p:cNvPr id="3" name="Content Placeholder 2"/>
          <p:cNvSpPr>
            <a:spLocks noGrp="1"/>
          </p:cNvSpPr>
          <p:nvPr>
            <p:ph idx="1"/>
          </p:nvPr>
        </p:nvSpPr>
        <p:spPr>
          <a:xfrm>
            <a:off x="3810000" y="1828800"/>
            <a:ext cx="4876800" cy="914400"/>
          </a:xfrm>
        </p:spPr>
        <p:txBody>
          <a:bodyPr>
            <a:normAutofit fontScale="85000" lnSpcReduction="10000"/>
          </a:bodyPr>
          <a:lstStyle/>
          <a:p>
            <a:r>
              <a:rPr lang="en-US" dirty="0" smtClean="0"/>
              <a:t>Handlebar LCD with power on, session, and Xbox on buttons</a:t>
            </a:r>
            <a:endParaRPr lang="en-US" dirty="0"/>
          </a:p>
        </p:txBody>
      </p:sp>
      <p:pic>
        <p:nvPicPr>
          <p:cNvPr id="82946" name="Picture 2"/>
          <p:cNvPicPr>
            <a:picLocks noChangeAspect="1" noChangeArrowheads="1"/>
          </p:cNvPicPr>
          <p:nvPr/>
        </p:nvPicPr>
        <p:blipFill>
          <a:blip r:embed="rId2" cstate="print"/>
          <a:srcRect l="14286" t="22857" r="2381" b="23810"/>
          <a:stretch>
            <a:fillRect/>
          </a:stretch>
        </p:blipFill>
        <p:spPr bwMode="auto">
          <a:xfrm>
            <a:off x="381000" y="1600200"/>
            <a:ext cx="3048000" cy="1219200"/>
          </a:xfrm>
          <a:prstGeom prst="rect">
            <a:avLst/>
          </a:prstGeom>
          <a:noFill/>
          <a:ln w="9525">
            <a:noFill/>
            <a:miter lim="800000"/>
            <a:headEnd/>
            <a:tailEnd/>
          </a:ln>
        </p:spPr>
      </p:pic>
      <p:pic>
        <p:nvPicPr>
          <p:cNvPr id="1027" name="Picture 3" descr="C:\Users\Pamela\Documents\My Dropbox\Senior Design\SD2\pictures\testing session 02-08-2010\DSC04433.JPG"/>
          <p:cNvPicPr>
            <a:picLocks noChangeAspect="1" noChangeArrowheads="1"/>
          </p:cNvPicPr>
          <p:nvPr/>
        </p:nvPicPr>
        <p:blipFill>
          <a:blip r:embed="rId3" cstate="print"/>
          <a:srcRect l="13021" t="17361" r="1620" b="22840"/>
          <a:stretch>
            <a:fillRect/>
          </a:stretch>
        </p:blipFill>
        <p:spPr bwMode="auto">
          <a:xfrm>
            <a:off x="4419600" y="2971800"/>
            <a:ext cx="3915697" cy="2057400"/>
          </a:xfrm>
          <a:prstGeom prst="rect">
            <a:avLst/>
          </a:prstGeom>
          <a:noFill/>
        </p:spPr>
      </p:pic>
      <p:sp>
        <p:nvSpPr>
          <p:cNvPr id="7" name="Content Placeholder 2"/>
          <p:cNvSpPr txBox="1">
            <a:spLocks/>
          </p:cNvSpPr>
          <p:nvPr/>
        </p:nvSpPr>
        <p:spPr>
          <a:xfrm>
            <a:off x="228600" y="3352800"/>
            <a:ext cx="4114800" cy="12954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700" dirty="0" smtClean="0">
                <a:latin typeface="Calibri" pitchFamily="34" charset="0"/>
                <a:cs typeface="Calibri" pitchFamily="34" charset="0"/>
              </a:rPr>
              <a:t>Power twist v-belt ensures no slipping for power maximization</a:t>
            </a:r>
            <a:endParaRPr kumimoji="0" lang="en-US" sz="27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028" name="Picture 4" descr="C:\Users\Pamela\Documents\My Dropbox\Senior Design\SD2\pictures\finished mount\DSC06598.JPG"/>
          <p:cNvPicPr>
            <a:picLocks noChangeAspect="1" noChangeArrowheads="1"/>
          </p:cNvPicPr>
          <p:nvPr/>
        </p:nvPicPr>
        <p:blipFill>
          <a:blip r:embed="rId4" cstate="print"/>
          <a:srcRect l="40833" t="24444" r="46667" b="65556"/>
          <a:stretch>
            <a:fillRect/>
          </a:stretch>
        </p:blipFill>
        <p:spPr bwMode="auto">
          <a:xfrm>
            <a:off x="965200" y="5257800"/>
            <a:ext cx="2159000" cy="1295400"/>
          </a:xfrm>
          <a:prstGeom prst="rect">
            <a:avLst/>
          </a:prstGeom>
          <a:noFill/>
        </p:spPr>
      </p:pic>
      <p:sp>
        <p:nvSpPr>
          <p:cNvPr id="9" name="Content Placeholder 2"/>
          <p:cNvSpPr txBox="1">
            <a:spLocks/>
          </p:cNvSpPr>
          <p:nvPr/>
        </p:nvSpPr>
        <p:spPr>
          <a:xfrm>
            <a:off x="3886200" y="5181600"/>
            <a:ext cx="4114800" cy="12954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700" noProof="0" dirty="0" smtClean="0">
                <a:latin typeface="Calibri" pitchFamily="34" charset="0"/>
                <a:cs typeface="Calibri" pitchFamily="34" charset="0"/>
              </a:rPr>
              <a:t>Comfort seat for extended workout</a:t>
            </a:r>
            <a:endParaRPr kumimoji="0" lang="en-US" sz="27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Build</a:t>
            </a:r>
            <a:endParaRPr lang="en-US" dirty="0"/>
          </a:p>
        </p:txBody>
      </p:sp>
      <p:pic>
        <p:nvPicPr>
          <p:cNvPr id="2050" name="Picture 2" descr="C:\Users\Pamela\Documents\My Dropbox\Senior Design\SD2\pictures\finished mount\DSC06602.JPG"/>
          <p:cNvPicPr>
            <a:picLocks noChangeAspect="1" noChangeArrowheads="1"/>
          </p:cNvPicPr>
          <p:nvPr/>
        </p:nvPicPr>
        <p:blipFill>
          <a:blip r:embed="rId2" cstate="print"/>
          <a:srcRect l="45000" t="33333" r="1667" b="28889"/>
          <a:stretch>
            <a:fillRect/>
          </a:stretch>
        </p:blipFill>
        <p:spPr bwMode="auto">
          <a:xfrm>
            <a:off x="4876800" y="4953000"/>
            <a:ext cx="3124200" cy="1659731"/>
          </a:xfrm>
          <a:prstGeom prst="rect">
            <a:avLst/>
          </a:prstGeom>
          <a:noFill/>
        </p:spPr>
      </p:pic>
      <p:sp>
        <p:nvSpPr>
          <p:cNvPr id="5" name="Content Placeholder 2"/>
          <p:cNvSpPr txBox="1">
            <a:spLocks/>
          </p:cNvSpPr>
          <p:nvPr/>
        </p:nvSpPr>
        <p:spPr>
          <a:xfrm>
            <a:off x="609600" y="5257800"/>
            <a:ext cx="4038600" cy="13716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700" dirty="0" smtClean="0">
                <a:latin typeface="Calibri" pitchFamily="34" charset="0"/>
                <a:cs typeface="Calibri" pitchFamily="34" charset="0"/>
              </a:rPr>
              <a:t>Attractive case for home use</a:t>
            </a:r>
            <a:endParaRPr kumimoji="0" lang="en-US" sz="27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2051" name="Picture 3" descr="C:\Users\Pamela\Pictures\4-15-2010\DSC04746.JPG"/>
          <p:cNvPicPr>
            <a:picLocks noChangeAspect="1" noChangeArrowheads="1"/>
          </p:cNvPicPr>
          <p:nvPr/>
        </p:nvPicPr>
        <p:blipFill>
          <a:blip r:embed="rId3" cstate="print"/>
          <a:srcRect l="19167" t="4444" r="25000" b="8889"/>
          <a:stretch>
            <a:fillRect/>
          </a:stretch>
        </p:blipFill>
        <p:spPr bwMode="auto">
          <a:xfrm>
            <a:off x="152400" y="1676400"/>
            <a:ext cx="2945423" cy="3429000"/>
          </a:xfrm>
          <a:prstGeom prst="rect">
            <a:avLst/>
          </a:prstGeom>
          <a:noFill/>
        </p:spPr>
      </p:pic>
      <p:sp>
        <p:nvSpPr>
          <p:cNvPr id="7" name="Content Placeholder 2"/>
          <p:cNvSpPr txBox="1">
            <a:spLocks/>
          </p:cNvSpPr>
          <p:nvPr/>
        </p:nvSpPr>
        <p:spPr>
          <a:xfrm>
            <a:off x="3505200" y="1676400"/>
            <a:ext cx="4648200" cy="26670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The </a:t>
            </a:r>
            <a:r>
              <a:rPr kumimoji="0" lang="en-US" sz="2700" b="0" i="0" u="none" strike="noStrike" kern="1200" cap="none" spc="0" normalizeH="0" baseline="0" noProof="0" dirty="0" err="1" smtClean="0">
                <a:ln>
                  <a:noFill/>
                </a:ln>
                <a:solidFill>
                  <a:schemeClr val="tx1"/>
                </a:solidFill>
                <a:effectLst/>
                <a:uLnTx/>
                <a:uFillTx/>
                <a:latin typeface="Calibri" pitchFamily="34" charset="0"/>
                <a:ea typeface="+mn-ea"/>
                <a:cs typeface="Calibri" pitchFamily="34" charset="0"/>
              </a:rPr>
              <a:t>CalBOX</a:t>
            </a:r>
            <a:r>
              <a:rPr kumimoji="0" lang="en-US" sz="27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 360 surpasses the original standards for build set as goals for the design</a:t>
            </a:r>
          </a:p>
          <a:p>
            <a:pPr marL="896112" lvl="1" indent="-320040">
              <a:buClr>
                <a:schemeClr val="accent1"/>
              </a:buClr>
              <a:buSzPct val="80000"/>
              <a:buFont typeface="Wingdings 2"/>
              <a:buChar char=""/>
            </a:pPr>
            <a:r>
              <a:rPr lang="en-US" sz="2700" baseline="0" dirty="0" smtClean="0">
                <a:latin typeface="Calibri" pitchFamily="34" charset="0"/>
                <a:cs typeface="Calibri" pitchFamily="34" charset="0"/>
              </a:rPr>
              <a:t>Play and ride at the same time</a:t>
            </a:r>
          </a:p>
          <a:p>
            <a:pPr marL="896112" lvl="1" indent="-320040">
              <a:buClr>
                <a:schemeClr val="accent1"/>
              </a:buClr>
              <a:buSzPct val="80000"/>
              <a:buFont typeface="Wingdings 2"/>
              <a:buChar char=""/>
            </a:pPr>
            <a:r>
              <a:rPr kumimoji="0" lang="en-US" sz="2700" b="0" i="0" u="none" strike="noStrike" kern="1200" cap="none" spc="0" normalizeH="0" noProof="0" dirty="0" smtClean="0">
                <a:ln>
                  <a:noFill/>
                </a:ln>
                <a:solidFill>
                  <a:schemeClr val="tx1"/>
                </a:solidFill>
                <a:effectLst/>
                <a:uLnTx/>
                <a:uFillTx/>
                <a:latin typeface="Calibri" pitchFamily="34" charset="0"/>
                <a:ea typeface="+mn-ea"/>
                <a:cs typeface="Calibri" pitchFamily="34" charset="0"/>
              </a:rPr>
              <a:t>Power three devices</a:t>
            </a:r>
            <a:endParaRPr kumimoji="0" lang="en-US" sz="27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146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solidFill>
                  <a:schemeClr val="accent1">
                    <a:satMod val="150000"/>
                  </a:schemeClr>
                </a:solidFill>
                <a:latin typeface="+mj-lt"/>
                <a:ea typeface="+mj-ea"/>
                <a:cs typeface="+mj-cs"/>
              </a:rPr>
              <a:t>MONITORING</a:t>
            </a:r>
            <a:endParaRPr kumimoji="0" lang="en-US" sz="8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a:t>
            </a:r>
            <a:endParaRPr lang="en-US" dirty="0"/>
          </a:p>
        </p:txBody>
      </p:sp>
      <p:sp>
        <p:nvSpPr>
          <p:cNvPr id="3" name="Content Placeholder 2"/>
          <p:cNvSpPr>
            <a:spLocks noGrp="1"/>
          </p:cNvSpPr>
          <p:nvPr>
            <p:ph idx="1"/>
          </p:nvPr>
        </p:nvSpPr>
        <p:spPr>
          <a:xfrm>
            <a:off x="4114800" y="1905000"/>
            <a:ext cx="4572000" cy="4701809"/>
          </a:xfrm>
        </p:spPr>
        <p:txBody>
          <a:bodyPr>
            <a:normAutofit/>
          </a:bodyPr>
          <a:lstStyle/>
          <a:p>
            <a:r>
              <a:rPr lang="en-US" sz="2400" dirty="0" smtClean="0"/>
              <a:t>A  system able to monitor and display relevant information locally:</a:t>
            </a:r>
          </a:p>
          <a:p>
            <a:pPr lvl="1"/>
            <a:r>
              <a:rPr lang="en-US" sz="2200" dirty="0" smtClean="0"/>
              <a:t>Calorie expenditure</a:t>
            </a:r>
          </a:p>
          <a:p>
            <a:pPr lvl="1"/>
            <a:r>
              <a:rPr lang="en-US" sz="2200" dirty="0" smtClean="0"/>
              <a:t>State of charge of the battery</a:t>
            </a:r>
          </a:p>
          <a:p>
            <a:r>
              <a:rPr lang="en-US" sz="2400" dirty="0" smtClean="0"/>
              <a:t>A system able to record session data and observe it externally:</a:t>
            </a:r>
          </a:p>
          <a:p>
            <a:pPr lvl="1"/>
            <a:r>
              <a:rPr lang="en-US" sz="2200" dirty="0" smtClean="0"/>
              <a:t>List of all recorded sessions</a:t>
            </a:r>
          </a:p>
          <a:p>
            <a:pPr lvl="1"/>
            <a:r>
              <a:rPr lang="en-US" sz="2200" dirty="0" smtClean="0"/>
              <a:t>Graphically represent progress over time</a:t>
            </a:r>
          </a:p>
        </p:txBody>
      </p:sp>
      <p:pic>
        <p:nvPicPr>
          <p:cNvPr id="1029" name="Picture 5" descr="http://mortsart.com/Sluetes/a-Bicycle-Rider.gif"/>
          <p:cNvPicPr>
            <a:picLocks noChangeAspect="1" noChangeArrowheads="1"/>
          </p:cNvPicPr>
          <p:nvPr/>
        </p:nvPicPr>
        <p:blipFill>
          <a:blip r:embed="rId3" cstate="print"/>
          <a:srcRect/>
          <a:stretch>
            <a:fillRect/>
          </a:stretch>
        </p:blipFill>
        <p:spPr bwMode="auto">
          <a:xfrm>
            <a:off x="990600" y="1676400"/>
            <a:ext cx="2571750" cy="2400301"/>
          </a:xfrm>
          <a:prstGeom prst="rect">
            <a:avLst/>
          </a:prstGeom>
          <a:noFill/>
        </p:spPr>
      </p:pic>
      <p:graphicFrame>
        <p:nvGraphicFramePr>
          <p:cNvPr id="9" name="Diagram 8"/>
          <p:cNvGraphicFramePr/>
          <p:nvPr/>
        </p:nvGraphicFramePr>
        <p:xfrm>
          <a:off x="609600" y="4648200"/>
          <a:ext cx="3314700"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Up Arrow 9"/>
          <p:cNvSpPr/>
          <p:nvPr/>
        </p:nvSpPr>
        <p:spPr>
          <a:xfrm>
            <a:off x="2133600" y="4038600"/>
            <a:ext cx="304800" cy="685800"/>
          </a:xfrm>
          <a:prstGeom prst="up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
        <p:nvSpPr>
          <p:cNvPr id="11" name="TextBox 10"/>
          <p:cNvSpPr txBox="1"/>
          <p:nvPr/>
        </p:nvSpPr>
        <p:spPr>
          <a:xfrm>
            <a:off x="1600200" y="4267200"/>
            <a:ext cx="1301318" cy="369332"/>
          </a:xfrm>
          <a:prstGeom prst="rect">
            <a:avLst/>
          </a:prstGeom>
          <a:noFill/>
        </p:spPr>
        <p:txBody>
          <a:bodyPr wrap="none" rtlCol="0">
            <a:spAutoFit/>
          </a:bodyPr>
          <a:lstStyle/>
          <a:p>
            <a:r>
              <a:rPr lang="en-US" b="1" dirty="0" smtClean="0"/>
              <a:t>FEEDBACK</a:t>
            </a:r>
            <a:endParaRPr lang="en-US"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6" name="Right Arrow 5"/>
          <p:cNvSpPr/>
          <p:nvPr/>
        </p:nvSpPr>
        <p:spPr>
          <a:xfrm>
            <a:off x="0" y="2362200"/>
            <a:ext cx="1524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ight Arrow 6"/>
          <p:cNvSpPr/>
          <p:nvPr/>
        </p:nvSpPr>
        <p:spPr>
          <a:xfrm>
            <a:off x="0" y="2819400"/>
            <a:ext cx="1524000" cy="228600"/>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Flowchart: Process 7"/>
          <p:cNvSpPr/>
          <p:nvPr/>
        </p:nvSpPr>
        <p:spPr>
          <a:xfrm>
            <a:off x="1752600" y="2209800"/>
            <a:ext cx="990600" cy="10668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µC</a:t>
            </a:r>
            <a:endParaRPr lang="en-US" sz="4400" dirty="0"/>
          </a:p>
        </p:txBody>
      </p:sp>
      <p:sp>
        <p:nvSpPr>
          <p:cNvPr id="9" name="Flowchart: Alternate Process 8"/>
          <p:cNvSpPr/>
          <p:nvPr/>
        </p:nvSpPr>
        <p:spPr>
          <a:xfrm>
            <a:off x="3124200" y="2057400"/>
            <a:ext cx="1524000" cy="5334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Local Display</a:t>
            </a:r>
            <a:endParaRPr lang="en-US" dirty="0"/>
          </a:p>
        </p:txBody>
      </p:sp>
      <p:sp>
        <p:nvSpPr>
          <p:cNvPr id="16" name="Flowchart: Alternate Process 15"/>
          <p:cNvSpPr/>
          <p:nvPr/>
        </p:nvSpPr>
        <p:spPr>
          <a:xfrm>
            <a:off x="4724400" y="5334000"/>
            <a:ext cx="1752600" cy="609600"/>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Application</a:t>
            </a:r>
            <a:endParaRPr lang="en-US" dirty="0"/>
          </a:p>
        </p:txBody>
      </p:sp>
      <p:sp>
        <p:nvSpPr>
          <p:cNvPr id="17" name="Can 16"/>
          <p:cNvSpPr/>
          <p:nvPr/>
        </p:nvSpPr>
        <p:spPr>
          <a:xfrm>
            <a:off x="6781800" y="4953000"/>
            <a:ext cx="1145865" cy="15240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Session Database</a:t>
            </a:r>
            <a:endParaRPr lang="en-US" dirty="0"/>
          </a:p>
        </p:txBody>
      </p:sp>
      <p:sp>
        <p:nvSpPr>
          <p:cNvPr id="18" name="Flowchart: Alternate Process 17"/>
          <p:cNvSpPr/>
          <p:nvPr/>
        </p:nvSpPr>
        <p:spPr>
          <a:xfrm>
            <a:off x="3124200" y="2895600"/>
            <a:ext cx="1524000" cy="53340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Wireless Transmitter</a:t>
            </a:r>
            <a:endParaRPr lang="en-US" dirty="0"/>
          </a:p>
        </p:txBody>
      </p:sp>
      <p:sp>
        <p:nvSpPr>
          <p:cNvPr id="19" name="Flowchart: Alternate Process 18"/>
          <p:cNvSpPr/>
          <p:nvPr/>
        </p:nvSpPr>
        <p:spPr>
          <a:xfrm>
            <a:off x="3138715" y="4078514"/>
            <a:ext cx="1524000" cy="533400"/>
          </a:xfrm>
          <a:prstGeom prst="flowChartAlternateProcess">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smtClean="0"/>
              <a:t>Wireless Receiver</a:t>
            </a:r>
            <a:endParaRPr lang="en-US" dirty="0"/>
          </a:p>
        </p:txBody>
      </p:sp>
      <p:sp>
        <p:nvSpPr>
          <p:cNvPr id="20" name="Flowchart: Process 19"/>
          <p:cNvSpPr/>
          <p:nvPr/>
        </p:nvSpPr>
        <p:spPr>
          <a:xfrm>
            <a:off x="3429000" y="5029200"/>
            <a:ext cx="990600" cy="1066800"/>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t>PC</a:t>
            </a:r>
            <a:endParaRPr lang="en-US" sz="4400" dirty="0"/>
          </a:p>
        </p:txBody>
      </p:sp>
      <p:cxnSp>
        <p:nvCxnSpPr>
          <p:cNvPr id="27" name="Straight Arrow Connector 26"/>
          <p:cNvCxnSpPr/>
          <p:nvPr/>
        </p:nvCxnSpPr>
        <p:spPr>
          <a:xfrm>
            <a:off x="2743200" y="2362200"/>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2743200" y="3048000"/>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a:off x="4419600" y="5638800"/>
            <a:ext cx="304800" cy="1588"/>
          </a:xfrm>
          <a:prstGeom prst="straightConnector1">
            <a:avLst/>
          </a:prstGeom>
          <a:ln w="25400">
            <a:tailEnd type="non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rot="10800000">
            <a:off x="6477000" y="5638800"/>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p:nvPr/>
        </p:nvCxnSpPr>
        <p:spPr>
          <a:xfrm rot="5400000">
            <a:off x="3582194" y="3733006"/>
            <a:ext cx="609600" cy="1588"/>
          </a:xfrm>
          <a:prstGeom prst="straightConnector1">
            <a:avLst/>
          </a:prstGeom>
          <a:ln w="25400">
            <a:prstDash val="sysDot"/>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5400000">
            <a:off x="3734594" y="4799806"/>
            <a:ext cx="304800" cy="1588"/>
          </a:xfrm>
          <a:prstGeom prst="straightConnector1">
            <a:avLst/>
          </a:prstGeom>
          <a:ln w="25400">
            <a:tailEnd type="arrow"/>
          </a:ln>
        </p:spPr>
        <p:style>
          <a:lnRef idx="1">
            <a:schemeClr val="dk1"/>
          </a:lnRef>
          <a:fillRef idx="0">
            <a:schemeClr val="dk1"/>
          </a:fillRef>
          <a:effectRef idx="0">
            <a:schemeClr val="dk1"/>
          </a:effectRef>
          <a:fontRef idx="minor">
            <a:schemeClr val="tx1"/>
          </a:fontRef>
        </p:style>
      </p:cxnSp>
      <p:sp>
        <p:nvSpPr>
          <p:cNvPr id="40" name="TextBox 39"/>
          <p:cNvSpPr txBox="1"/>
          <p:nvPr/>
        </p:nvSpPr>
        <p:spPr>
          <a:xfrm>
            <a:off x="0" y="1676400"/>
            <a:ext cx="2209800" cy="584775"/>
          </a:xfrm>
          <a:prstGeom prst="rect">
            <a:avLst/>
          </a:prstGeom>
          <a:noFill/>
        </p:spPr>
        <p:txBody>
          <a:bodyPr wrap="square" rtlCol="0">
            <a:spAutoFit/>
          </a:bodyPr>
          <a:lstStyle/>
          <a:p>
            <a:r>
              <a:rPr lang="en-US" sz="1600" dirty="0" smtClean="0"/>
              <a:t>Inputs from battery and generator (Voltage)</a:t>
            </a:r>
            <a:endParaRPr lang="en-US" sz="1600" dirty="0"/>
          </a:p>
        </p:txBody>
      </p:sp>
      <p:sp>
        <p:nvSpPr>
          <p:cNvPr id="41" name="TextBox 40"/>
          <p:cNvSpPr txBox="1"/>
          <p:nvPr/>
        </p:nvSpPr>
        <p:spPr>
          <a:xfrm>
            <a:off x="3962400" y="4648200"/>
            <a:ext cx="2057400" cy="338554"/>
          </a:xfrm>
          <a:prstGeom prst="rect">
            <a:avLst/>
          </a:prstGeom>
          <a:noFill/>
        </p:spPr>
        <p:txBody>
          <a:bodyPr wrap="square" rtlCol="0">
            <a:spAutoFit/>
          </a:bodyPr>
          <a:lstStyle/>
          <a:p>
            <a:r>
              <a:rPr lang="en-US" sz="1600" dirty="0" smtClean="0"/>
              <a:t>USB</a:t>
            </a:r>
            <a:endParaRPr lang="en-US" sz="1600" dirty="0"/>
          </a:p>
        </p:txBody>
      </p:sp>
      <p:sp>
        <p:nvSpPr>
          <p:cNvPr id="42" name="Content Placeholder 2"/>
          <p:cNvSpPr>
            <a:spLocks noGrp="1"/>
          </p:cNvSpPr>
          <p:nvPr>
            <p:ph idx="1"/>
          </p:nvPr>
        </p:nvSpPr>
        <p:spPr>
          <a:xfrm>
            <a:off x="5181600" y="1676400"/>
            <a:ext cx="3200400" cy="3291266"/>
          </a:xfrm>
        </p:spPr>
        <p:txBody>
          <a:bodyPr>
            <a:normAutofit/>
          </a:bodyPr>
          <a:lstStyle/>
          <a:p>
            <a:r>
              <a:rPr lang="en-US" sz="1600" dirty="0" smtClean="0"/>
              <a:t>Core components consist of a microcontroller platform which is able to monitor voltages from the battery and generator and perform calculations related to calorie expenditure and battery charge</a:t>
            </a:r>
          </a:p>
          <a:p>
            <a:pPr lvl="0"/>
            <a:r>
              <a:rPr lang="en-US" sz="1600" dirty="0" smtClean="0"/>
              <a:t>Display local to bike for providing user with battery and calorie information</a:t>
            </a:r>
          </a:p>
          <a:p>
            <a:endParaRPr lang="en-US" sz="1600" dirty="0" smtClean="0"/>
          </a:p>
          <a:p>
            <a:endParaRPr lang="en-US" sz="1600" dirty="0" smtClean="0"/>
          </a:p>
          <a:p>
            <a:pPr lvl="1"/>
            <a:endParaRPr lang="en-US" sz="1600" dirty="0" smtClean="0"/>
          </a:p>
        </p:txBody>
      </p:sp>
      <p:sp>
        <p:nvSpPr>
          <p:cNvPr id="21" name="Content Placeholder 2"/>
          <p:cNvSpPr txBox="1">
            <a:spLocks/>
          </p:cNvSpPr>
          <p:nvPr/>
        </p:nvSpPr>
        <p:spPr>
          <a:xfrm>
            <a:off x="0" y="4038600"/>
            <a:ext cx="3200400" cy="3291266"/>
          </a:xfrm>
          <a:prstGeom prst="rect">
            <a:avLst/>
          </a:prstGeom>
        </p:spPr>
        <p:txBody>
          <a:bodyPr vert="horz" lIns="54864" tIns="91440" rtlCol="0">
            <a:normAutofit/>
          </a:bodyPr>
          <a:lstStyle/>
          <a:p>
            <a:pPr marL="438912" indent="-320040">
              <a:buClr>
                <a:schemeClr val="accent1"/>
              </a:buClr>
              <a:buSzPct val="80000"/>
              <a:buFont typeface="Wingdings 2"/>
              <a:buChar char=""/>
              <a:defRPr/>
            </a:pPr>
            <a:r>
              <a:rPr lang="en-US" sz="1600" dirty="0" smtClean="0"/>
              <a:t>Wireless transmitter/receiver for sending readings and calculations to an external computer</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1600" dirty="0" smtClean="0"/>
              <a:t>Windows application for presenting the user with statistical data about their sessions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a:t>
            </a:r>
            <a:r>
              <a:rPr kumimoji="0" lang="en-US" sz="1600" b="0" i="0" u="none" strike="noStrike" kern="1200" cap="none" spc="0" normalizeH="0" noProof="0" dirty="0" smtClean="0">
                <a:ln>
                  <a:noFill/>
                </a:ln>
                <a:solidFill>
                  <a:schemeClr val="tx1"/>
                </a:solidFill>
                <a:effectLst/>
                <a:uLnTx/>
                <a:uFillTx/>
                <a:latin typeface="+mn-lt"/>
                <a:ea typeface="+mn-ea"/>
                <a:cs typeface="+mn-cs"/>
              </a:rPr>
              <a:t> session database for holding all the data relating to sessions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Calorie Calculations</a:t>
            </a:r>
            <a:endParaRPr lang="en-US" dirty="0"/>
          </a:p>
        </p:txBody>
      </p:sp>
      <p:sp>
        <p:nvSpPr>
          <p:cNvPr id="3" name="Content Placeholder 2"/>
          <p:cNvSpPr>
            <a:spLocks noGrp="1"/>
          </p:cNvSpPr>
          <p:nvPr>
            <p:ph idx="1"/>
          </p:nvPr>
        </p:nvSpPr>
        <p:spPr>
          <a:xfrm>
            <a:off x="228600" y="3124200"/>
            <a:ext cx="4648200" cy="4419600"/>
          </a:xfrm>
        </p:spPr>
        <p:txBody>
          <a:bodyPr>
            <a:normAutofit/>
          </a:bodyPr>
          <a:lstStyle/>
          <a:p>
            <a:r>
              <a:rPr lang="en-US" sz="1800" dirty="0" smtClean="0"/>
              <a:t>1 LB of fat = 3500 calories: Being able to keep track of calorie intake versus calorie expenditure allows one to have goals for weight loss, eating habits, and </a:t>
            </a:r>
            <a:r>
              <a:rPr lang="en-US" sz="1800" dirty="0" err="1" smtClean="0"/>
              <a:t>excercise</a:t>
            </a:r>
            <a:r>
              <a:rPr lang="en-US" sz="1800" dirty="0" smtClean="0"/>
              <a:t>.</a:t>
            </a:r>
          </a:p>
          <a:p>
            <a:r>
              <a:rPr lang="en-US" sz="1800" dirty="0" smtClean="0"/>
              <a:t>Use METs(Metabolic Equivalent of a Task) levels to relate pedaling intensity to caloric burn.</a:t>
            </a:r>
          </a:p>
          <a:p>
            <a:endParaRPr lang="en-US" sz="1800" dirty="0" smtClean="0"/>
          </a:p>
          <a:p>
            <a:endParaRPr lang="en-US" sz="2400" dirty="0" smtClean="0"/>
          </a:p>
          <a:p>
            <a:r>
              <a:rPr lang="en-US" sz="1800" dirty="0" smtClean="0"/>
              <a:t>Voltage from the generator will be compared to this chart to provide the METs intensity level</a:t>
            </a:r>
            <a:endParaRPr lang="en-US" sz="1800"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 y="5181600"/>
            <a:ext cx="5263978" cy="457200"/>
          </a:xfrm>
          <a:prstGeom prst="rect">
            <a:avLst/>
          </a:prstGeom>
          <a:noFill/>
        </p:spPr>
      </p:pic>
      <p:graphicFrame>
        <p:nvGraphicFramePr>
          <p:cNvPr id="10" name="Table 9"/>
          <p:cNvGraphicFramePr>
            <a:graphicFrameLocks noGrp="1"/>
          </p:cNvGraphicFramePr>
          <p:nvPr/>
        </p:nvGraphicFramePr>
        <p:xfrm>
          <a:off x="5715000" y="3810000"/>
          <a:ext cx="2814329" cy="2651775"/>
        </p:xfrm>
        <a:graphic>
          <a:graphicData uri="http://schemas.openxmlformats.org/drawingml/2006/table">
            <a:tbl>
              <a:tblPr>
                <a:tableStyleId>{3C2FFA5D-87B4-456A-9821-1D502468CF0F}</a:tableStyleId>
              </a:tblPr>
              <a:tblGrid>
                <a:gridCol w="620459"/>
                <a:gridCol w="2193870"/>
              </a:tblGrid>
              <a:tr h="364827">
                <a:tc>
                  <a:txBody>
                    <a:bodyPr/>
                    <a:lstStyle/>
                    <a:p>
                      <a:pPr marL="0" marR="0" algn="l">
                        <a:spcBef>
                          <a:spcPts val="0"/>
                        </a:spcBef>
                        <a:spcAft>
                          <a:spcPts val="0"/>
                        </a:spcAft>
                      </a:pPr>
                      <a:r>
                        <a:rPr lang="en-US" sz="1400" b="1" dirty="0" smtClean="0"/>
                        <a:t>METs</a:t>
                      </a:r>
                    </a:p>
                    <a:p>
                      <a:pPr marL="0" marR="0" algn="l">
                        <a:spcBef>
                          <a:spcPts val="0"/>
                        </a:spcBef>
                        <a:spcAft>
                          <a:spcPts val="0"/>
                        </a:spcAft>
                      </a:pPr>
                      <a:r>
                        <a:rPr lang="en-US" sz="1400" b="1" dirty="0" smtClean="0"/>
                        <a:t> </a:t>
                      </a:r>
                      <a:r>
                        <a:rPr lang="en-US" sz="1400" b="1" dirty="0"/>
                        <a:t>Level</a:t>
                      </a:r>
                      <a:endParaRPr lang="en-US" sz="1400" b="1" dirty="0">
                        <a:latin typeface="Calibri"/>
                        <a:ea typeface="Calibri"/>
                        <a:cs typeface="Times New Roman"/>
                      </a:endParaRPr>
                    </a:p>
                  </a:txBody>
                  <a:tcPr marL="68580" marR="68580" marT="0" marB="0" anchor="ctr"/>
                </a:tc>
                <a:tc>
                  <a:txBody>
                    <a:bodyPr/>
                    <a:lstStyle/>
                    <a:p>
                      <a:pPr marL="0" marR="0" algn="l">
                        <a:spcBef>
                          <a:spcPts val="0"/>
                        </a:spcBef>
                        <a:spcAft>
                          <a:spcPts val="0"/>
                        </a:spcAft>
                      </a:pPr>
                      <a:r>
                        <a:rPr lang="en-US" sz="1400" b="1" dirty="0"/>
                        <a:t>Pedaling Intensity</a:t>
                      </a:r>
                      <a:endParaRPr lang="en-US" sz="1400" b="1" dirty="0">
                        <a:latin typeface="Calibri"/>
                        <a:ea typeface="Calibri"/>
                        <a:cs typeface="Times New Roman"/>
                      </a:endParaRPr>
                    </a:p>
                  </a:txBody>
                  <a:tcPr marL="68580" marR="68580" marT="0" marB="0" anchor="ctr"/>
                </a:tc>
              </a:tr>
              <a:tr h="335280">
                <a:tc>
                  <a:txBody>
                    <a:bodyPr/>
                    <a:lstStyle/>
                    <a:p>
                      <a:pPr marL="0" marR="0" algn="just">
                        <a:spcBef>
                          <a:spcPts val="0"/>
                        </a:spcBef>
                        <a:spcAft>
                          <a:spcPts val="0"/>
                        </a:spcAft>
                      </a:pPr>
                      <a:r>
                        <a:rPr lang="en-US" sz="1400" dirty="0" smtClean="0"/>
                        <a:t>1</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a:t>No pedaling, at rest</a:t>
                      </a:r>
                      <a:endParaRPr lang="en-US" sz="140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2-3</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dirty="0"/>
                        <a:t>Low Intensity</a:t>
                      </a:r>
                      <a:endParaRPr lang="en-US" sz="1400" dirty="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4-5</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a:t>Low to Medium Intensity</a:t>
                      </a:r>
                      <a:endParaRPr lang="en-US" sz="140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6-7</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dirty="0"/>
                        <a:t>Medium Intensity</a:t>
                      </a:r>
                      <a:endParaRPr lang="en-US" sz="1400" dirty="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8-9</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a:t>High Intensity</a:t>
                      </a:r>
                      <a:endParaRPr lang="en-US" sz="1400">
                        <a:latin typeface="Calibri"/>
                        <a:ea typeface="Calibri"/>
                        <a:cs typeface="Times New Roman"/>
                      </a:endParaRPr>
                    </a:p>
                  </a:txBody>
                  <a:tcPr marL="68580" marR="68580" marT="0" marB="0" anchor="ctr"/>
                </a:tc>
              </a:tr>
              <a:tr h="377955">
                <a:tc>
                  <a:txBody>
                    <a:bodyPr/>
                    <a:lstStyle/>
                    <a:p>
                      <a:pPr marL="0" marR="0" algn="just">
                        <a:spcBef>
                          <a:spcPts val="0"/>
                        </a:spcBef>
                        <a:spcAft>
                          <a:spcPts val="0"/>
                        </a:spcAft>
                      </a:pPr>
                      <a:r>
                        <a:rPr lang="en-US" sz="1400" dirty="0" smtClean="0">
                          <a:latin typeface="+mn-lt"/>
                          <a:ea typeface="+mn-ea"/>
                          <a:cs typeface="+mn-cs"/>
                        </a:rPr>
                        <a:t>10-12</a:t>
                      </a:r>
                      <a:endParaRPr lang="en-US" sz="1400" dirty="0">
                        <a:latin typeface="Calibri"/>
                        <a:ea typeface="Calibri"/>
                        <a:cs typeface="Times New Roman"/>
                      </a:endParaRPr>
                    </a:p>
                  </a:txBody>
                  <a:tcPr marL="68580" marR="68580" marT="0" marB="0" anchor="ctr"/>
                </a:tc>
                <a:tc>
                  <a:txBody>
                    <a:bodyPr/>
                    <a:lstStyle/>
                    <a:p>
                      <a:pPr marL="0" marR="0" algn="just">
                        <a:spcBef>
                          <a:spcPts val="0"/>
                        </a:spcBef>
                        <a:spcAft>
                          <a:spcPts val="0"/>
                        </a:spcAft>
                      </a:pPr>
                      <a:r>
                        <a:rPr lang="en-US" sz="1400" dirty="0"/>
                        <a:t>Very High Intensity</a:t>
                      </a:r>
                      <a:endParaRPr lang="en-US" sz="1400" dirty="0">
                        <a:latin typeface="Calibri"/>
                        <a:ea typeface="Calibri"/>
                        <a:cs typeface="Times New Roman"/>
                      </a:endParaRPr>
                    </a:p>
                  </a:txBody>
                  <a:tcPr marL="68580" marR="68580" marT="0" marB="0" anchor="ctr"/>
                </a:tc>
              </a:tr>
            </a:tbl>
          </a:graphicData>
        </a:graphic>
      </p:graphicFrame>
      <p:graphicFrame>
        <p:nvGraphicFramePr>
          <p:cNvPr id="11" name="Diagram 10"/>
          <p:cNvGraphicFramePr/>
          <p:nvPr/>
        </p:nvGraphicFramePr>
        <p:xfrm>
          <a:off x="2133600" y="609600"/>
          <a:ext cx="5029200" cy="335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Platform</a:t>
            </a:r>
            <a:endParaRPr lang="en-US" dirty="0"/>
          </a:p>
        </p:txBody>
      </p:sp>
      <p:graphicFrame>
        <p:nvGraphicFramePr>
          <p:cNvPr id="5" name="Table 4"/>
          <p:cNvGraphicFramePr>
            <a:graphicFrameLocks noGrp="1"/>
          </p:cNvGraphicFramePr>
          <p:nvPr/>
        </p:nvGraphicFramePr>
        <p:xfrm>
          <a:off x="152401" y="3962400"/>
          <a:ext cx="4648200" cy="685800"/>
        </p:xfrm>
        <a:graphic>
          <a:graphicData uri="http://schemas.openxmlformats.org/drawingml/2006/table">
            <a:tbl>
              <a:tblPr>
                <a:tableStyleId>{3C2FFA5D-87B4-456A-9821-1D502468CF0F}</a:tableStyleId>
              </a:tblPr>
              <a:tblGrid>
                <a:gridCol w="1032672"/>
                <a:gridCol w="684090"/>
                <a:gridCol w="876460"/>
                <a:gridCol w="571482"/>
                <a:gridCol w="862384"/>
                <a:gridCol w="621112"/>
              </a:tblGrid>
              <a:tr h="342900">
                <a:tc>
                  <a:txBody>
                    <a:bodyPr/>
                    <a:lstStyle/>
                    <a:p>
                      <a:pPr marL="0" marR="0" algn="just">
                        <a:spcBef>
                          <a:spcPts val="0"/>
                        </a:spcBef>
                        <a:spcAft>
                          <a:spcPts val="0"/>
                        </a:spcAft>
                      </a:pP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Speed </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Voltage</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Flash</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EEPROM</a:t>
                      </a:r>
                      <a:endParaRPr lang="en-US" sz="13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b="1" dirty="0"/>
                        <a:t>RAM</a:t>
                      </a:r>
                      <a:endParaRPr lang="en-US" sz="1300" b="1" dirty="0">
                        <a:latin typeface="Calibri"/>
                        <a:ea typeface="Calibri"/>
                        <a:cs typeface="Times New Roman"/>
                      </a:endParaRPr>
                    </a:p>
                  </a:txBody>
                  <a:tcPr marL="68580" marR="68580" marT="0" marB="0"/>
                </a:tc>
              </a:tr>
              <a:tr h="342900">
                <a:tc>
                  <a:txBody>
                    <a:bodyPr/>
                    <a:lstStyle/>
                    <a:p>
                      <a:pPr marL="0" marR="0" algn="just">
                        <a:spcBef>
                          <a:spcPts val="0"/>
                        </a:spcBef>
                        <a:spcAft>
                          <a:spcPts val="0"/>
                        </a:spcAft>
                      </a:pPr>
                      <a:r>
                        <a:rPr lang="en-US" sz="1300" dirty="0"/>
                        <a:t>ATmega328</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a:t>20Mhz</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a:t>1.8V-5.5V</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smtClean="0"/>
                        <a:t>32KB</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smtClean="0"/>
                        <a:t>1KB</a:t>
                      </a:r>
                      <a:endParaRPr lang="en-US" sz="13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300" dirty="0" smtClean="0"/>
                        <a:t>2KB</a:t>
                      </a:r>
                      <a:endParaRPr lang="en-US" sz="1300" dirty="0">
                        <a:latin typeface="Calibri"/>
                        <a:ea typeface="Calibri"/>
                        <a:cs typeface="Times New Roman"/>
                      </a:endParaRPr>
                    </a:p>
                  </a:txBody>
                  <a:tcPr marL="68580" marR="68580" marT="0" marB="0"/>
                </a:tc>
              </a:tr>
            </a:tbl>
          </a:graphicData>
        </a:graphic>
      </p:graphicFrame>
      <p:pic>
        <p:nvPicPr>
          <p:cNvPr id="22529" name="Picture 1"/>
          <p:cNvPicPr>
            <a:picLocks noChangeAspect="1" noChangeArrowheads="1"/>
          </p:cNvPicPr>
          <p:nvPr/>
        </p:nvPicPr>
        <p:blipFill>
          <a:blip r:embed="rId3" cstate="print"/>
          <a:srcRect l="1477" t="2574" r="1477" b="5147"/>
          <a:stretch>
            <a:fillRect/>
          </a:stretch>
        </p:blipFill>
        <p:spPr bwMode="auto">
          <a:xfrm>
            <a:off x="0" y="1447800"/>
            <a:ext cx="4468732" cy="2438400"/>
          </a:xfrm>
          <a:prstGeom prst="rect">
            <a:avLst/>
          </a:prstGeom>
          <a:noFill/>
          <a:ln w="9525">
            <a:noFill/>
            <a:miter lim="800000"/>
            <a:headEnd/>
            <a:tailEnd/>
          </a:ln>
          <a:effectLst/>
        </p:spPr>
      </p:pic>
      <p:sp>
        <p:nvSpPr>
          <p:cNvPr id="3" name="Content Placeholder 2"/>
          <p:cNvSpPr>
            <a:spLocks noGrp="1"/>
          </p:cNvSpPr>
          <p:nvPr>
            <p:ph idx="1"/>
          </p:nvPr>
        </p:nvSpPr>
        <p:spPr>
          <a:xfrm>
            <a:off x="4343400" y="1752600"/>
            <a:ext cx="4800600" cy="4724400"/>
          </a:xfrm>
        </p:spPr>
        <p:txBody>
          <a:bodyPr>
            <a:normAutofit/>
          </a:bodyPr>
          <a:lstStyle/>
          <a:p>
            <a:r>
              <a:rPr lang="en-US" sz="2000" b="1" dirty="0" smtClean="0"/>
              <a:t>Arduino Physical Computer Platform</a:t>
            </a:r>
          </a:p>
          <a:p>
            <a:pPr lvl="1"/>
            <a:r>
              <a:rPr lang="en-US" sz="2000" dirty="0" smtClean="0"/>
              <a:t>Features: low cost, open source, extensive libraries, development environment, I/O</a:t>
            </a:r>
          </a:p>
          <a:p>
            <a:pPr lvl="1"/>
            <a:r>
              <a:rPr lang="en-US" sz="2000" dirty="0" smtClean="0"/>
              <a:t>Uses a Atmel AVR ATmega328P microcontroller</a:t>
            </a:r>
          </a:p>
          <a:p>
            <a:pPr lvl="1"/>
            <a:r>
              <a:rPr lang="en-US" sz="2000" dirty="0" smtClean="0"/>
              <a:t>Modularity: Hardware support and software libraries for extendible modules such as LCDs, Wireless, and serial interfaces.</a:t>
            </a:r>
          </a:p>
          <a:p>
            <a:pPr lvl="1"/>
            <a:r>
              <a:rPr lang="en-US" sz="2000" dirty="0" smtClean="0"/>
              <a:t>Programmability: C/C++ derivative, IDE, USB</a:t>
            </a:r>
          </a:p>
        </p:txBody>
      </p:sp>
      <p:sp>
        <p:nvSpPr>
          <p:cNvPr id="9" name="Content Placeholder 2"/>
          <p:cNvSpPr txBox="1">
            <a:spLocks/>
          </p:cNvSpPr>
          <p:nvPr/>
        </p:nvSpPr>
        <p:spPr>
          <a:xfrm>
            <a:off x="152400" y="4800600"/>
            <a:ext cx="4800600" cy="4724400"/>
          </a:xfrm>
          <a:prstGeom prst="rect">
            <a:avLst/>
          </a:prstGeom>
        </p:spPr>
        <p:txBody>
          <a:bodyPr vert="horz" lIns="54864" tIns="91440" rtlCol="0">
            <a:normAutofit/>
          </a:bodyPr>
          <a:lstStyle/>
          <a:p>
            <a:pPr marL="274320" indent="-274320">
              <a:spcBef>
                <a:spcPct val="20000"/>
              </a:spcBef>
              <a:buClr>
                <a:schemeClr val="accent1"/>
              </a:buClr>
              <a:buSzPct val="90000"/>
              <a:buFont typeface="Wingdings" pitchFamily="2" charset="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Allows us to measure voltages coming from battery and generator</a:t>
            </a:r>
          </a:p>
          <a:p>
            <a:pPr marL="274320" indent="-274320">
              <a:spcBef>
                <a:spcPct val="20000"/>
              </a:spcBef>
              <a:buClr>
                <a:schemeClr val="accent1"/>
              </a:buClr>
              <a:buSzPct val="90000"/>
              <a:buFont typeface="Wingdings" pitchFamily="2" charset="2"/>
              <a:buChar char="§"/>
            </a:pPr>
            <a:r>
              <a:rPr lang="en-US" sz="2000" dirty="0" smtClean="0"/>
              <a:t>Perform the calculations related to battery charge and caloric expenditure</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1"/>
              </a:buClr>
              <a:buSzPct val="90000"/>
              <a:buFont typeface="Wingdings" pitchFamily="2" charset="2"/>
              <a:buChar char="§"/>
            </a:pPr>
            <a:r>
              <a:rPr lang="en-US" sz="2000" dirty="0" smtClean="0"/>
              <a:t>Send wireless communications using a supported wireless module</a:t>
            </a:r>
          </a:p>
          <a:p>
            <a:pPr marL="274320" indent="-274320">
              <a:spcBef>
                <a:spcPct val="20000"/>
              </a:spcBef>
              <a:buClr>
                <a:schemeClr val="accent1"/>
              </a:buClr>
              <a:buSzPct val="90000"/>
              <a:buFont typeface="Wingdings" pitchFamily="2" charset="2"/>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indent="-274320">
              <a:spcBef>
                <a:spcPct val="20000"/>
              </a:spcBef>
              <a:buClr>
                <a:schemeClr val="accent1"/>
              </a:buClr>
              <a:buSzPct val="90000"/>
              <a:buFont typeface="Wingdings" pitchFamily="2" charset="2"/>
              <a:buChar cha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Design: Inputs</a:t>
            </a:r>
            <a:endParaRPr lang="en-US" dirty="0"/>
          </a:p>
        </p:txBody>
      </p:sp>
      <p:sp>
        <p:nvSpPr>
          <p:cNvPr id="3" name="Content Placeholder 2"/>
          <p:cNvSpPr>
            <a:spLocks noGrp="1"/>
          </p:cNvSpPr>
          <p:nvPr>
            <p:ph idx="1"/>
          </p:nvPr>
        </p:nvSpPr>
        <p:spPr>
          <a:xfrm>
            <a:off x="0" y="1676400"/>
            <a:ext cx="5943600" cy="3254009"/>
          </a:xfrm>
        </p:spPr>
        <p:txBody>
          <a:bodyPr>
            <a:normAutofit/>
          </a:bodyPr>
          <a:lstStyle/>
          <a:p>
            <a:r>
              <a:rPr lang="en-US" sz="1600" b="1" dirty="0" smtClean="0"/>
              <a:t>Input from Generator:</a:t>
            </a:r>
          </a:p>
          <a:p>
            <a:pPr lvl="1"/>
            <a:r>
              <a:rPr lang="en-US" sz="1600" dirty="0" smtClean="0"/>
              <a:t>Depending on intensity, pedaling will produce a voltage from 0-24V</a:t>
            </a:r>
          </a:p>
          <a:p>
            <a:pPr lvl="1"/>
            <a:r>
              <a:rPr lang="en-US" sz="1600" dirty="0" smtClean="0"/>
              <a:t>Scale voltage using a voltage divider. Arduino analog pins can only read 0-5V with a resolution of 1024 bits. Each bit  = .0049mV.</a:t>
            </a:r>
          </a:p>
          <a:p>
            <a:pPr lvl="1"/>
            <a:r>
              <a:rPr lang="en-US" sz="1600" dirty="0" smtClean="0"/>
              <a:t>Sample voltage @ 1Hz and compare to a stored METs intensity chart. </a:t>
            </a:r>
          </a:p>
          <a:p>
            <a:pPr lvl="1"/>
            <a:r>
              <a:rPr lang="en-US" sz="1600" dirty="0" smtClean="0"/>
              <a:t>Calculate calories burned for minutes passed in session based on returned METs value</a:t>
            </a:r>
          </a:p>
          <a:p>
            <a:pPr lvl="1"/>
            <a:r>
              <a:rPr lang="en-US" sz="1600" dirty="0" smtClean="0"/>
              <a:t>Increment total calories burned as main program loops</a:t>
            </a:r>
          </a:p>
          <a:p>
            <a:pPr lvl="1"/>
            <a:endParaRPr lang="en-US" dirty="0" smtClean="0"/>
          </a:p>
          <a:p>
            <a:pPr lvl="1"/>
            <a:endParaRPr lang="en-US" dirty="0" smtClean="0"/>
          </a:p>
          <a:p>
            <a:endParaRPr lang="en-US" dirty="0"/>
          </a:p>
        </p:txBody>
      </p:sp>
      <p:graphicFrame>
        <p:nvGraphicFramePr>
          <p:cNvPr id="10" name="Table 9"/>
          <p:cNvGraphicFramePr>
            <a:graphicFrameLocks noGrp="1"/>
          </p:cNvGraphicFramePr>
          <p:nvPr/>
        </p:nvGraphicFramePr>
        <p:xfrm>
          <a:off x="609600" y="4953000"/>
          <a:ext cx="8095743" cy="1699846"/>
        </p:xfrm>
        <a:graphic>
          <a:graphicData uri="http://schemas.openxmlformats.org/drawingml/2006/table">
            <a:tbl>
              <a:tblPr>
                <a:tableStyleId>{3C2FFA5D-87B4-456A-9821-1D502468CF0F}</a:tableStyleId>
              </a:tblPr>
              <a:tblGrid>
                <a:gridCol w="2119503"/>
                <a:gridCol w="3257995"/>
                <a:gridCol w="2718245"/>
              </a:tblGrid>
              <a:tr h="304800">
                <a:tc>
                  <a:txBody>
                    <a:bodyPr/>
                    <a:lstStyle/>
                    <a:p>
                      <a:pPr marL="0" marR="0" algn="ctr">
                        <a:spcBef>
                          <a:spcPts val="0"/>
                        </a:spcBef>
                        <a:spcAft>
                          <a:spcPts val="0"/>
                        </a:spcAft>
                      </a:pPr>
                      <a:r>
                        <a:rPr lang="en-US" sz="1400" b="1" dirty="0"/>
                        <a:t>Functions Name</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Description</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Returns (data type: description)</a:t>
                      </a:r>
                      <a:endParaRPr lang="en-US" sz="1400" b="1" dirty="0">
                        <a:latin typeface="Calibri"/>
                        <a:ea typeface="Calibri"/>
                        <a:cs typeface="Times New Roman"/>
                      </a:endParaRPr>
                    </a:p>
                  </a:txBody>
                  <a:tcPr marL="68580" marR="68580" marT="0" marB="0"/>
                </a:tc>
              </a:tr>
              <a:tr h="414997">
                <a:tc>
                  <a:txBody>
                    <a:bodyPr/>
                    <a:lstStyle/>
                    <a:p>
                      <a:pPr marL="0" marR="0" algn="l">
                        <a:spcBef>
                          <a:spcPts val="0"/>
                        </a:spcBef>
                        <a:spcAft>
                          <a:spcPts val="0"/>
                        </a:spcAft>
                      </a:pPr>
                      <a:r>
                        <a:rPr lang="en-US" sz="1400" dirty="0" err="1"/>
                        <a:t>readV_gen</a:t>
                      </a:r>
                      <a:r>
                        <a:rPr lang="en-US" sz="1400" dirty="0"/>
                        <a:t>(analog pin 0)</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t>Read voltage from generator</a:t>
                      </a:r>
                      <a:endParaRPr lang="en-US" sz="140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a:t>float: Voltage from the generator </a:t>
                      </a:r>
                      <a:endParaRPr lang="en-US" sz="1400" dirty="0">
                        <a:latin typeface="Calibri"/>
                        <a:ea typeface="Calibri"/>
                        <a:cs typeface="Times New Roman"/>
                      </a:endParaRPr>
                    </a:p>
                  </a:txBody>
                  <a:tcPr marL="68580" marR="68580" marT="0" marB="0"/>
                </a:tc>
              </a:tr>
              <a:tr h="414997">
                <a:tc>
                  <a:txBody>
                    <a:bodyPr/>
                    <a:lstStyle/>
                    <a:p>
                      <a:pPr marL="0" marR="0" algn="l">
                        <a:spcBef>
                          <a:spcPts val="0"/>
                        </a:spcBef>
                        <a:spcAft>
                          <a:spcPts val="0"/>
                        </a:spcAft>
                      </a:pPr>
                      <a:r>
                        <a:rPr lang="en-US" sz="1400" dirty="0" err="1" smtClean="0"/>
                        <a:t>calcCalsBurned</a:t>
                      </a:r>
                      <a:r>
                        <a:rPr lang="en-US" sz="1400" dirty="0" smtClean="0"/>
                        <a:t>(</a:t>
                      </a:r>
                      <a:r>
                        <a:rPr lang="en-US" sz="1400" dirty="0" err="1" smtClean="0"/>
                        <a:t>metValue,time</a:t>
                      </a:r>
                      <a:r>
                        <a:rPr lang="en-US" sz="1400" dirty="0" smtClean="0"/>
                        <a:t>)</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a:t>Calculate calories burned per minute </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t>int: Calories burned per second </a:t>
                      </a:r>
                      <a:endParaRPr lang="en-US" sz="1400">
                        <a:latin typeface="Calibri"/>
                        <a:ea typeface="Calibri"/>
                        <a:cs typeface="Times New Roman"/>
                      </a:endParaRPr>
                    </a:p>
                  </a:txBody>
                  <a:tcPr marL="68580" marR="68580" marT="0" marB="0"/>
                </a:tc>
              </a:tr>
              <a:tr h="553329">
                <a:tc>
                  <a:txBody>
                    <a:bodyPr/>
                    <a:lstStyle/>
                    <a:p>
                      <a:pPr marL="0" marR="0" algn="l">
                        <a:spcBef>
                          <a:spcPts val="0"/>
                        </a:spcBef>
                        <a:spcAft>
                          <a:spcPts val="0"/>
                        </a:spcAft>
                      </a:pPr>
                      <a:r>
                        <a:rPr lang="en-US" sz="1400" dirty="0" err="1" smtClean="0"/>
                        <a:t>calcMets</a:t>
                      </a:r>
                      <a:r>
                        <a:rPr lang="en-US" sz="1400" dirty="0" smtClean="0"/>
                        <a:t>(</a:t>
                      </a:r>
                      <a:r>
                        <a:rPr lang="en-US" sz="1400" dirty="0" err="1" smtClean="0"/>
                        <a:t>genVolts</a:t>
                      </a:r>
                      <a:r>
                        <a:rPr lang="en-US" sz="1400" dirty="0" smtClean="0"/>
                        <a:t>)</a:t>
                      </a:r>
                      <a:endParaRPr lang="en-US" sz="1400" dirty="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a:t>Calculates a METs value from a given volts</a:t>
                      </a:r>
                      <a:endParaRPr lang="en-US" sz="1400">
                        <a:latin typeface="Calibri"/>
                        <a:ea typeface="Calibri"/>
                        <a:cs typeface="Times New Roman"/>
                      </a:endParaRPr>
                    </a:p>
                  </a:txBody>
                  <a:tcPr marL="68580" marR="68580" marT="0" marB="0"/>
                </a:tc>
                <a:tc>
                  <a:txBody>
                    <a:bodyPr/>
                    <a:lstStyle/>
                    <a:p>
                      <a:pPr marL="0" marR="0" algn="l">
                        <a:spcBef>
                          <a:spcPts val="0"/>
                        </a:spcBef>
                        <a:spcAft>
                          <a:spcPts val="0"/>
                        </a:spcAft>
                      </a:pPr>
                      <a:r>
                        <a:rPr lang="en-US" sz="1400" dirty="0" err="1"/>
                        <a:t>int</a:t>
                      </a:r>
                      <a:r>
                        <a:rPr lang="en-US" sz="1400" dirty="0"/>
                        <a:t>: METs value between 1 </a:t>
                      </a:r>
                      <a:r>
                        <a:rPr lang="en-US" sz="1400" dirty="0" smtClean="0"/>
                        <a:t>and 12</a:t>
                      </a:r>
                      <a:endParaRPr lang="en-US" sz="1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Design: Inputs</a:t>
            </a:r>
            <a:endParaRPr lang="en-US" dirty="0"/>
          </a:p>
        </p:txBody>
      </p:sp>
      <p:sp>
        <p:nvSpPr>
          <p:cNvPr id="4" name="Content Placeholder 2"/>
          <p:cNvSpPr txBox="1">
            <a:spLocks/>
          </p:cNvSpPr>
          <p:nvPr/>
        </p:nvSpPr>
        <p:spPr>
          <a:xfrm>
            <a:off x="152400" y="1676400"/>
            <a:ext cx="4800600" cy="3505200"/>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1600" b="1" i="0" u="none" strike="noStrike" kern="1200" cap="none" spc="0" normalizeH="0" baseline="0" noProof="0" dirty="0" smtClean="0">
                <a:ln>
                  <a:noFill/>
                </a:ln>
                <a:solidFill>
                  <a:schemeClr val="tx1"/>
                </a:solidFill>
                <a:effectLst/>
                <a:uLnTx/>
                <a:uFillTx/>
                <a:latin typeface="+mn-lt"/>
                <a:ea typeface="+mn-ea"/>
                <a:cs typeface="+mn-cs"/>
              </a:rPr>
              <a:t>Input from</a:t>
            </a:r>
            <a:r>
              <a:rPr kumimoji="0" lang="en-US" sz="1600" b="1" i="0" u="none" strike="noStrike" kern="1200" cap="none" spc="0" normalizeH="0" noProof="0" dirty="0" smtClean="0">
                <a:ln>
                  <a:noFill/>
                </a:ln>
                <a:solidFill>
                  <a:schemeClr val="tx1"/>
                </a:solidFill>
                <a:effectLst/>
                <a:uLnTx/>
                <a:uFillTx/>
                <a:latin typeface="+mn-lt"/>
                <a:ea typeface="+mn-ea"/>
                <a:cs typeface="+mn-cs"/>
              </a:rPr>
              <a:t> Battery</a:t>
            </a:r>
            <a:r>
              <a:rPr kumimoji="0" lang="en-US" sz="1600" b="1" i="0" u="none" strike="noStrike" kern="1200" cap="none" spc="0" normalizeH="0" baseline="0" noProof="0" dirty="0" smtClean="0">
                <a:ln>
                  <a:noFill/>
                </a:ln>
                <a:solidFill>
                  <a:schemeClr val="tx1"/>
                </a:solidFill>
                <a:effectLst/>
                <a:uLnTx/>
                <a:uFillTx/>
                <a:latin typeface="+mn-lt"/>
                <a:ea typeface="+mn-ea"/>
                <a:cs typeface="+mn-cs"/>
              </a:rPr>
              <a:t>:</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Battery state of charge is determined through </a:t>
            </a:r>
            <a:r>
              <a:rPr lang="en-US" sz="1600" dirty="0" smtClean="0"/>
              <a:t>the voltage across the battery terminals. 0-13.2 VDC.</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Scale voltage using a voltage divider and read on analog</a:t>
            </a:r>
            <a:r>
              <a:rPr kumimoji="0" lang="en-US" sz="1600" b="0" i="0" u="none" strike="noStrike" kern="1200" cap="none" spc="0" normalizeH="0" noProof="0" dirty="0" smtClean="0">
                <a:ln>
                  <a:noFill/>
                </a:ln>
                <a:solidFill>
                  <a:schemeClr val="tx1"/>
                </a:solidFill>
                <a:effectLst/>
                <a:uLnTx/>
                <a:uFillTx/>
                <a:latin typeface="+mn-lt"/>
                <a:ea typeface="+mn-ea"/>
                <a:cs typeface="+mn-cs"/>
              </a:rPr>
              <a:t> pin 1</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Sample voltage @ 1Hz and compared</a:t>
            </a:r>
            <a:r>
              <a:rPr kumimoji="0" lang="en-US" sz="1600" b="0" i="0" u="none" strike="noStrike" kern="1200" cap="none" spc="0" normalizeH="0" noProof="0" dirty="0" smtClean="0">
                <a:ln>
                  <a:noFill/>
                </a:ln>
                <a:solidFill>
                  <a:schemeClr val="tx1"/>
                </a:solidFill>
                <a:effectLst/>
                <a:uLnTx/>
                <a:uFillTx/>
                <a:latin typeface="+mn-lt"/>
                <a:ea typeface="+mn-ea"/>
                <a:cs typeface="+mn-cs"/>
              </a:rPr>
              <a:t> to predetermined discharge levels given by manufacturer </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Add voltage reading to a</a:t>
            </a:r>
            <a:r>
              <a:rPr lang="en-US" sz="1600" noProof="0" dirty="0" smtClean="0"/>
              <a:t> filter array that stores and averages the last 30 readings</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600" noProof="0" dirty="0" smtClean="0"/>
              <a:t>Calculate battery charge percentage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600" dirty="0" smtClean="0"/>
              <a:t>Main program loops and continues to measure and filter voltages as well as updating the battery charge percentage</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7" name="Table 6"/>
          <p:cNvGraphicFramePr>
            <a:graphicFrameLocks noGrp="1"/>
          </p:cNvGraphicFramePr>
          <p:nvPr/>
        </p:nvGraphicFramePr>
        <p:xfrm>
          <a:off x="609600" y="4953000"/>
          <a:ext cx="8169657" cy="1699846"/>
        </p:xfrm>
        <a:graphic>
          <a:graphicData uri="http://schemas.openxmlformats.org/drawingml/2006/table">
            <a:tbl>
              <a:tblPr>
                <a:tableStyleId>{3C2FFA5D-87B4-456A-9821-1D502468CF0F}</a:tableStyleId>
              </a:tblPr>
              <a:tblGrid>
                <a:gridCol w="2193417"/>
                <a:gridCol w="3257995"/>
                <a:gridCol w="2718245"/>
              </a:tblGrid>
              <a:tr h="304800">
                <a:tc>
                  <a:txBody>
                    <a:bodyPr/>
                    <a:lstStyle/>
                    <a:p>
                      <a:pPr marL="0" marR="0" algn="ctr">
                        <a:spcBef>
                          <a:spcPts val="0"/>
                        </a:spcBef>
                        <a:spcAft>
                          <a:spcPts val="0"/>
                        </a:spcAft>
                      </a:pPr>
                      <a:r>
                        <a:rPr lang="en-US" sz="1400" b="1" dirty="0"/>
                        <a:t>Functions Name</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Description</a:t>
                      </a:r>
                      <a:endParaRPr lang="en-US" sz="1400" b="1" dirty="0">
                        <a:latin typeface="Calibri"/>
                        <a:ea typeface="Calibri"/>
                        <a:cs typeface="Times New Roman"/>
                      </a:endParaRPr>
                    </a:p>
                  </a:txBody>
                  <a:tcPr marL="68580" marR="68580" marT="0" marB="0"/>
                </a:tc>
                <a:tc>
                  <a:txBody>
                    <a:bodyPr/>
                    <a:lstStyle/>
                    <a:p>
                      <a:pPr marL="0" marR="0" algn="ctr">
                        <a:spcBef>
                          <a:spcPts val="0"/>
                        </a:spcBef>
                        <a:spcAft>
                          <a:spcPts val="0"/>
                        </a:spcAft>
                      </a:pPr>
                      <a:r>
                        <a:rPr lang="en-US" sz="1400" b="1" dirty="0"/>
                        <a:t>Returns (data type: description)</a:t>
                      </a:r>
                      <a:endParaRPr lang="en-US" sz="1400" b="1" dirty="0">
                        <a:latin typeface="Calibri"/>
                        <a:ea typeface="Calibri"/>
                        <a:cs typeface="Times New Roman"/>
                      </a:endParaRPr>
                    </a:p>
                  </a:txBody>
                  <a:tcPr marL="68580" marR="68580" marT="0" marB="0"/>
                </a:tc>
              </a:tr>
              <a:tr h="414997">
                <a:tc>
                  <a:txBody>
                    <a:bodyPr/>
                    <a:lstStyle/>
                    <a:p>
                      <a:pPr marL="0" marR="0" algn="l">
                        <a:spcBef>
                          <a:spcPts val="0"/>
                        </a:spcBef>
                        <a:spcAft>
                          <a:spcPts val="0"/>
                        </a:spcAft>
                      </a:pPr>
                      <a:r>
                        <a:rPr lang="en-US" sz="1400">
                          <a:latin typeface="+mn-lt"/>
                          <a:ea typeface="Calibri"/>
                          <a:cs typeface="Times New Roman"/>
                        </a:rPr>
                        <a:t>readV_batt(analog pin 1)</a:t>
                      </a:r>
                    </a:p>
                  </a:txBody>
                  <a:tcPr marL="68580" marR="68580" marT="0" marB="0"/>
                </a:tc>
                <a:tc>
                  <a:txBody>
                    <a:bodyPr/>
                    <a:lstStyle/>
                    <a:p>
                      <a:pPr marL="0" marR="0" algn="l">
                        <a:spcBef>
                          <a:spcPts val="0"/>
                        </a:spcBef>
                        <a:spcAft>
                          <a:spcPts val="0"/>
                        </a:spcAft>
                      </a:pPr>
                      <a:r>
                        <a:rPr lang="en-US" sz="1400">
                          <a:latin typeface="+mn-lt"/>
                          <a:ea typeface="Calibri"/>
                          <a:cs typeface="Times New Roman"/>
                        </a:rPr>
                        <a:t>Read voltage from battery</a:t>
                      </a:r>
                    </a:p>
                  </a:txBody>
                  <a:tcPr marL="68580" marR="68580" marT="0" marB="0"/>
                </a:tc>
                <a:tc>
                  <a:txBody>
                    <a:bodyPr/>
                    <a:lstStyle/>
                    <a:p>
                      <a:pPr marL="0" marR="0" algn="l">
                        <a:spcBef>
                          <a:spcPts val="0"/>
                        </a:spcBef>
                        <a:spcAft>
                          <a:spcPts val="0"/>
                        </a:spcAft>
                      </a:pPr>
                      <a:r>
                        <a:rPr lang="en-US" sz="1400" dirty="0">
                          <a:latin typeface="+mn-lt"/>
                          <a:ea typeface="Calibri"/>
                          <a:cs typeface="Times New Roman"/>
                        </a:rPr>
                        <a:t>float: Voltage from the battery</a:t>
                      </a:r>
                    </a:p>
                  </a:txBody>
                  <a:tcPr marL="68580" marR="68580" marT="0" marB="0"/>
                </a:tc>
              </a:tr>
              <a:tr h="414997">
                <a:tc>
                  <a:txBody>
                    <a:bodyPr/>
                    <a:lstStyle/>
                    <a:p>
                      <a:pPr marL="0" marR="0" algn="l">
                        <a:spcBef>
                          <a:spcPts val="0"/>
                        </a:spcBef>
                        <a:spcAft>
                          <a:spcPts val="0"/>
                        </a:spcAft>
                      </a:pPr>
                      <a:r>
                        <a:rPr lang="en-US" sz="1400">
                          <a:latin typeface="+mn-lt"/>
                          <a:ea typeface="Calibri"/>
                          <a:cs typeface="Times New Roman"/>
                        </a:rPr>
                        <a:t>filterBattVoltage(battVolts)</a:t>
                      </a:r>
                    </a:p>
                  </a:txBody>
                  <a:tcPr marL="68580" marR="68580" marT="0" marB="0"/>
                </a:tc>
                <a:tc>
                  <a:txBody>
                    <a:bodyPr/>
                    <a:lstStyle/>
                    <a:p>
                      <a:pPr marL="0" marR="0" algn="l">
                        <a:spcBef>
                          <a:spcPts val="0"/>
                        </a:spcBef>
                        <a:spcAft>
                          <a:spcPts val="0"/>
                        </a:spcAft>
                      </a:pPr>
                      <a:r>
                        <a:rPr lang="en-US" sz="1400">
                          <a:latin typeface="+mn-lt"/>
                          <a:ea typeface="Calibri"/>
                          <a:cs typeface="Times New Roman"/>
                        </a:rPr>
                        <a:t>Calculates the average voltage for the past 10 seconds.</a:t>
                      </a:r>
                    </a:p>
                  </a:txBody>
                  <a:tcPr marL="68580" marR="68580" marT="0" marB="0"/>
                </a:tc>
                <a:tc>
                  <a:txBody>
                    <a:bodyPr/>
                    <a:lstStyle/>
                    <a:p>
                      <a:pPr marL="0" marR="0" algn="l">
                        <a:spcBef>
                          <a:spcPts val="0"/>
                        </a:spcBef>
                        <a:spcAft>
                          <a:spcPts val="0"/>
                        </a:spcAft>
                      </a:pPr>
                      <a:r>
                        <a:rPr lang="en-US" sz="1400" dirty="0">
                          <a:latin typeface="+mn-lt"/>
                          <a:ea typeface="Calibri"/>
                          <a:cs typeface="Times New Roman"/>
                        </a:rPr>
                        <a:t>float: Filtered voltage</a:t>
                      </a:r>
                    </a:p>
                  </a:txBody>
                  <a:tcPr marL="68580" marR="68580" marT="0" marB="0"/>
                </a:tc>
              </a:tr>
              <a:tr h="553329">
                <a:tc>
                  <a:txBody>
                    <a:bodyPr/>
                    <a:lstStyle/>
                    <a:p>
                      <a:pPr marL="0" marR="0" algn="l">
                        <a:spcBef>
                          <a:spcPts val="0"/>
                        </a:spcBef>
                        <a:spcAft>
                          <a:spcPts val="0"/>
                        </a:spcAft>
                      </a:pPr>
                      <a:r>
                        <a:rPr lang="en-US" sz="1400">
                          <a:latin typeface="+mn-lt"/>
                          <a:ea typeface="Calibri"/>
                          <a:cs typeface="Times New Roman"/>
                        </a:rPr>
                        <a:t>calcBattPercent()</a:t>
                      </a:r>
                    </a:p>
                  </a:txBody>
                  <a:tcPr marL="68580" marR="68580" marT="0" marB="0"/>
                </a:tc>
                <a:tc>
                  <a:txBody>
                    <a:bodyPr/>
                    <a:lstStyle/>
                    <a:p>
                      <a:pPr marL="0" marR="0" algn="l">
                        <a:spcBef>
                          <a:spcPts val="0"/>
                        </a:spcBef>
                        <a:spcAft>
                          <a:spcPts val="0"/>
                        </a:spcAft>
                      </a:pPr>
                      <a:r>
                        <a:rPr lang="en-US" sz="1400">
                          <a:latin typeface="+mn-lt"/>
                          <a:ea typeface="Calibri"/>
                          <a:cs typeface="Times New Roman"/>
                        </a:rPr>
                        <a:t>Calculates a State of Charge percentage from a given voltageReading</a:t>
                      </a:r>
                    </a:p>
                  </a:txBody>
                  <a:tcPr marL="68580" marR="68580" marT="0" marB="0"/>
                </a:tc>
                <a:tc>
                  <a:txBody>
                    <a:bodyPr/>
                    <a:lstStyle/>
                    <a:p>
                      <a:pPr marL="0" marR="0" algn="l">
                        <a:spcBef>
                          <a:spcPts val="0"/>
                        </a:spcBef>
                        <a:spcAft>
                          <a:spcPts val="0"/>
                        </a:spcAft>
                      </a:pPr>
                      <a:r>
                        <a:rPr lang="en-US" sz="1400" dirty="0" err="1">
                          <a:latin typeface="+mn-lt"/>
                          <a:ea typeface="Calibri"/>
                          <a:cs typeface="Times New Roman"/>
                        </a:rPr>
                        <a:t>int</a:t>
                      </a:r>
                      <a:r>
                        <a:rPr lang="en-US" sz="1400" dirty="0">
                          <a:latin typeface="+mn-lt"/>
                          <a:ea typeface="Calibri"/>
                          <a:cs typeface="Times New Roman"/>
                        </a:rPr>
                        <a:t>: Battery Charge percentage </a:t>
                      </a:r>
                    </a:p>
                  </a:txBody>
                  <a:tcPr marL="68580" marR="68580" marT="0" marB="0"/>
                </a:tc>
              </a:tr>
            </a:tbl>
          </a:graphicData>
        </a:graphic>
      </p:graphicFrame>
      <p:graphicFrame>
        <p:nvGraphicFramePr>
          <p:cNvPr id="8" name="Table 7"/>
          <p:cNvGraphicFramePr>
            <a:graphicFrameLocks noGrp="1"/>
          </p:cNvGraphicFramePr>
          <p:nvPr/>
        </p:nvGraphicFramePr>
        <p:xfrm>
          <a:off x="5105400" y="1828800"/>
          <a:ext cx="3886200" cy="2754756"/>
        </p:xfrm>
        <a:graphic>
          <a:graphicData uri="http://schemas.openxmlformats.org/drawingml/2006/table">
            <a:tbl>
              <a:tblPr>
                <a:tableStyleId>{284E427A-3D55-4303-BF80-6455036E1DE7}</a:tableStyleId>
              </a:tblPr>
              <a:tblGrid>
                <a:gridCol w="609600"/>
                <a:gridCol w="914400"/>
                <a:gridCol w="914400"/>
                <a:gridCol w="1447800"/>
              </a:tblGrid>
              <a:tr h="291356">
                <a:tc>
                  <a:txBody>
                    <a:bodyPr/>
                    <a:lstStyle/>
                    <a:p>
                      <a:pPr marL="0" marR="0" algn="ctr">
                        <a:spcBef>
                          <a:spcPts val="0"/>
                        </a:spcBef>
                        <a:spcAft>
                          <a:spcPts val="0"/>
                        </a:spcAft>
                      </a:pPr>
                      <a:r>
                        <a:rPr lang="en-US" sz="1000" b="1" dirty="0"/>
                        <a:t>Percent </a:t>
                      </a:r>
                      <a:endParaRPr lang="en-US" sz="1000" b="1" dirty="0" smtClean="0"/>
                    </a:p>
                    <a:p>
                      <a:pPr marL="0" marR="0" algn="ctr">
                        <a:spcBef>
                          <a:spcPts val="0"/>
                        </a:spcBef>
                        <a:spcAft>
                          <a:spcPts val="0"/>
                        </a:spcAft>
                      </a:pPr>
                      <a:r>
                        <a:rPr lang="en-US" sz="1000" b="1" dirty="0" smtClean="0"/>
                        <a:t>Readout</a:t>
                      </a:r>
                      <a:endParaRPr lang="en-US" sz="1000" b="1" dirty="0">
                        <a:latin typeface="Calibri"/>
                        <a:ea typeface="Calibri"/>
                        <a:cs typeface="Times New Roman"/>
                      </a:endParaRPr>
                    </a:p>
                  </a:txBody>
                  <a:tcPr marL="54629" marR="54629" marT="0" marB="0"/>
                </a:tc>
                <a:tc>
                  <a:txBody>
                    <a:bodyPr/>
                    <a:lstStyle/>
                    <a:p>
                      <a:pPr marL="0" marR="0" algn="ctr">
                        <a:spcBef>
                          <a:spcPts val="0"/>
                        </a:spcBef>
                        <a:spcAft>
                          <a:spcPts val="0"/>
                        </a:spcAft>
                      </a:pPr>
                      <a:r>
                        <a:rPr lang="en-US" sz="1000" b="1" dirty="0"/>
                        <a:t>Open Circuit Voltage (VDC)</a:t>
                      </a:r>
                      <a:endParaRPr lang="en-US" sz="1000" b="1" dirty="0">
                        <a:latin typeface="Calibri"/>
                        <a:ea typeface="Calibri"/>
                        <a:cs typeface="Times New Roman"/>
                      </a:endParaRPr>
                    </a:p>
                  </a:txBody>
                  <a:tcPr marL="54629" marR="54629" marT="0" marB="0"/>
                </a:tc>
                <a:tc>
                  <a:txBody>
                    <a:bodyPr/>
                    <a:lstStyle/>
                    <a:p>
                      <a:pPr marL="0" marR="0" algn="ctr">
                        <a:spcBef>
                          <a:spcPts val="0"/>
                        </a:spcBef>
                        <a:spcAft>
                          <a:spcPts val="0"/>
                        </a:spcAft>
                      </a:pPr>
                      <a:r>
                        <a:rPr lang="en-US" sz="1000" b="1" dirty="0"/>
                        <a:t>Scaled Voltage (VDC)</a:t>
                      </a:r>
                      <a:endParaRPr lang="en-US" sz="1000" b="1" dirty="0">
                        <a:latin typeface="Calibri"/>
                        <a:ea typeface="Calibri"/>
                        <a:cs typeface="Times New Roman"/>
                      </a:endParaRPr>
                    </a:p>
                  </a:txBody>
                  <a:tcPr marL="54629" marR="54629" marT="0" marB="0"/>
                </a:tc>
                <a:tc>
                  <a:txBody>
                    <a:bodyPr/>
                    <a:lstStyle/>
                    <a:p>
                      <a:pPr marL="0" marR="0" algn="ctr">
                        <a:spcBef>
                          <a:spcPts val="0"/>
                        </a:spcBef>
                        <a:spcAft>
                          <a:spcPts val="0"/>
                        </a:spcAft>
                      </a:pPr>
                      <a:r>
                        <a:rPr lang="en-US" sz="1000" b="1" dirty="0"/>
                        <a:t>Comments</a:t>
                      </a:r>
                      <a:endParaRPr lang="en-US" sz="1000" b="1" dirty="0">
                        <a:latin typeface="Calibri"/>
                        <a:ea typeface="Calibri"/>
                        <a:cs typeface="Times New Roman"/>
                      </a:endParaRPr>
                    </a:p>
                  </a:txBody>
                  <a:tcPr marL="54629" marR="54629" marT="0" marB="0"/>
                </a:tc>
              </a:tr>
              <a:tr h="291356">
                <a:tc>
                  <a:txBody>
                    <a:bodyPr/>
                    <a:lstStyle/>
                    <a:p>
                      <a:pPr marL="0" marR="0" algn="ctr">
                        <a:spcBef>
                          <a:spcPts val="0"/>
                        </a:spcBef>
                        <a:spcAft>
                          <a:spcPts val="0"/>
                        </a:spcAft>
                      </a:pPr>
                      <a:r>
                        <a:rPr lang="en-US" sz="1000"/>
                        <a:t>100%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12.3 -13.2</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baseline="0" dirty="0" smtClean="0">
                          <a:latin typeface="Calibri"/>
                          <a:ea typeface="Calibri"/>
                          <a:cs typeface="Times New Roman"/>
                        </a:rPr>
                        <a:t>4.5 – 4.88</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a:t>Max voltage to be limited to 13.2VDC</a:t>
                      </a:r>
                      <a:endParaRPr lang="en-US" sz="1000">
                        <a:latin typeface="Calibri"/>
                        <a:ea typeface="Calibri"/>
                        <a:cs typeface="Times New Roman"/>
                      </a:endParaRPr>
                    </a:p>
                  </a:txBody>
                  <a:tcPr marL="54629" marR="54629" marT="0" marB="0" anchor="ctr"/>
                </a:tc>
              </a:tr>
              <a:tr h="291356">
                <a:tc>
                  <a:txBody>
                    <a:bodyPr/>
                    <a:lstStyle/>
                    <a:p>
                      <a:pPr marL="0" marR="0" algn="ctr">
                        <a:spcBef>
                          <a:spcPts val="0"/>
                        </a:spcBef>
                        <a:spcAft>
                          <a:spcPts val="0"/>
                        </a:spcAft>
                      </a:pPr>
                      <a:r>
                        <a:rPr lang="en-US" sz="1000"/>
                        <a:t>90%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12.1-12.3</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4.48 – 4.55</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dirty="0"/>
                        <a:t>Linear voltage discharge range</a:t>
                      </a:r>
                      <a:endParaRPr lang="en-US" sz="1000" dirty="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80%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12.0 – 12.1</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4.44 – 4.48</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a:t>Nominal voltage</a:t>
                      </a:r>
                      <a:endParaRPr lang="en-US" sz="1000">
                        <a:latin typeface="Calibri"/>
                        <a:ea typeface="Calibri"/>
                        <a:cs typeface="Times New Roman"/>
                      </a:endParaRPr>
                    </a:p>
                  </a:txBody>
                  <a:tcPr marL="54629" marR="54629" marT="0" marB="0" anchor="ctr"/>
                </a:tc>
              </a:tr>
              <a:tr h="145678">
                <a:tc>
                  <a:txBody>
                    <a:bodyPr/>
                    <a:lstStyle/>
                    <a:p>
                      <a:pPr marL="0" marR="0" algn="ctr">
                        <a:spcBef>
                          <a:spcPts val="0"/>
                        </a:spcBef>
                        <a:spcAft>
                          <a:spcPts val="0"/>
                        </a:spcAft>
                      </a:pPr>
                      <a:r>
                        <a:rPr lang="en-US" sz="1000"/>
                        <a:t>70%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11.6 – 12.0</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4.29 – 4.44 </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60%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11.4 -11.6</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4.22 – 2.29</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50%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11.2-11.4</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4.15</a:t>
                      </a:r>
                      <a:r>
                        <a:rPr lang="en-US" sz="1000" baseline="0" dirty="0" smtClean="0">
                          <a:latin typeface="Calibri"/>
                          <a:ea typeface="Calibri"/>
                          <a:cs typeface="Times New Roman"/>
                        </a:rPr>
                        <a:t> – 4.22</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55289">
                <a:tc>
                  <a:txBody>
                    <a:bodyPr/>
                    <a:lstStyle/>
                    <a:p>
                      <a:pPr marL="0" marR="0" algn="ctr">
                        <a:spcBef>
                          <a:spcPts val="0"/>
                        </a:spcBef>
                        <a:spcAft>
                          <a:spcPts val="0"/>
                        </a:spcAft>
                      </a:pPr>
                      <a:r>
                        <a:rPr lang="en-US" sz="1000"/>
                        <a:t>40%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11.0 – 11.2</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4.07</a:t>
                      </a:r>
                      <a:r>
                        <a:rPr lang="en-US" sz="1000" baseline="0" dirty="0" smtClean="0">
                          <a:latin typeface="Calibri"/>
                          <a:ea typeface="Calibri"/>
                          <a:cs typeface="Times New Roman"/>
                        </a:rPr>
                        <a:t> – 4.15</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437035">
                <a:tc>
                  <a:txBody>
                    <a:bodyPr/>
                    <a:lstStyle/>
                    <a:p>
                      <a:pPr marL="0" marR="0" algn="ctr">
                        <a:spcBef>
                          <a:spcPts val="0"/>
                        </a:spcBef>
                        <a:spcAft>
                          <a:spcPts val="0"/>
                        </a:spcAft>
                      </a:pPr>
                      <a:r>
                        <a:rPr lang="en-US" sz="1000"/>
                        <a:t>30%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10.8 - 11</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4.0 – 4.07</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a:t>Estimated at max load 60 minutes remaining of game play</a:t>
                      </a:r>
                      <a:endParaRPr lang="en-US" sz="1000">
                        <a:latin typeface="Calibri"/>
                        <a:ea typeface="Calibri"/>
                        <a:cs typeface="Times New Roman"/>
                      </a:endParaRPr>
                    </a:p>
                  </a:txBody>
                  <a:tcPr marL="54629" marR="54629" marT="0" marB="0" anchor="ctr"/>
                </a:tc>
              </a:tr>
              <a:tr h="140844">
                <a:tc>
                  <a:txBody>
                    <a:bodyPr/>
                    <a:lstStyle/>
                    <a:p>
                      <a:pPr marL="0" marR="0" algn="ctr">
                        <a:spcBef>
                          <a:spcPts val="0"/>
                        </a:spcBef>
                        <a:spcAft>
                          <a:spcPts val="0"/>
                        </a:spcAft>
                      </a:pPr>
                      <a:r>
                        <a:rPr lang="en-US" sz="1000"/>
                        <a:t>20%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10.7 – 10.8</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3.96 – 4.0</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145678">
                <a:tc>
                  <a:txBody>
                    <a:bodyPr/>
                    <a:lstStyle/>
                    <a:p>
                      <a:pPr marL="0" marR="0" algn="ctr">
                        <a:spcBef>
                          <a:spcPts val="0"/>
                        </a:spcBef>
                        <a:spcAft>
                          <a:spcPts val="0"/>
                        </a:spcAft>
                      </a:pPr>
                      <a:r>
                        <a:rPr lang="en-US" sz="1000"/>
                        <a:t>10%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10.6 - 10.7</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3.92 – 3.96</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endParaRPr lang="en-US" sz="1000">
                        <a:latin typeface="Calibri"/>
                        <a:ea typeface="Calibri"/>
                        <a:cs typeface="Times New Roman"/>
                      </a:endParaRPr>
                    </a:p>
                  </a:txBody>
                  <a:tcPr marL="54629" marR="54629" marT="0" marB="0" anchor="ctr"/>
                </a:tc>
              </a:tr>
              <a:tr h="291356">
                <a:tc>
                  <a:txBody>
                    <a:bodyPr/>
                    <a:lstStyle/>
                    <a:p>
                      <a:pPr marL="0" marR="0" algn="ctr">
                        <a:spcBef>
                          <a:spcPts val="0"/>
                        </a:spcBef>
                        <a:spcAft>
                          <a:spcPts val="0"/>
                        </a:spcAft>
                      </a:pPr>
                      <a:r>
                        <a:rPr lang="en-US" sz="1000"/>
                        <a:t>0%</a:t>
                      </a:r>
                      <a:endParaRPr lang="en-US" sz="1000">
                        <a:latin typeface="Calibri"/>
                        <a:ea typeface="Calibri"/>
                        <a:cs typeface="Times New Roman"/>
                      </a:endParaRPr>
                    </a:p>
                  </a:txBody>
                  <a:tcPr marL="54629" marR="54629" marT="0" marB="0" anchor="ctr"/>
                </a:tc>
                <a:tc>
                  <a:txBody>
                    <a:bodyPr/>
                    <a:lstStyle/>
                    <a:p>
                      <a:pPr marL="0" marR="0" algn="ctr">
                        <a:spcBef>
                          <a:spcPts val="0"/>
                        </a:spcBef>
                        <a:spcAft>
                          <a:spcPts val="0"/>
                        </a:spcAft>
                      </a:pPr>
                      <a:r>
                        <a:rPr lang="en-US" sz="1000" dirty="0" smtClean="0">
                          <a:latin typeface="Calibri"/>
                          <a:ea typeface="Calibri"/>
                          <a:cs typeface="Times New Roman"/>
                        </a:rPr>
                        <a:t>10.5 – 10.6</a:t>
                      </a:r>
                      <a:endParaRPr lang="en-US" sz="1000" dirty="0">
                        <a:latin typeface="Calibri"/>
                        <a:ea typeface="Calibri"/>
                        <a:cs typeface="Times New Roman"/>
                      </a:endParaRPr>
                    </a:p>
                  </a:txBody>
                  <a:tcPr marL="54629" marR="54629" marT="0" marB="0" anchor="ctr"/>
                </a:tc>
                <a:tc>
                  <a:txBody>
                    <a:bodyPr/>
                    <a:lstStyle/>
                    <a:p>
                      <a:pPr marL="0" marR="0" algn="just">
                        <a:spcBef>
                          <a:spcPts val="0"/>
                        </a:spcBef>
                        <a:spcAft>
                          <a:spcPts val="0"/>
                        </a:spcAft>
                      </a:pPr>
                      <a:r>
                        <a:rPr lang="en-US" sz="1000" dirty="0" smtClean="0">
                          <a:latin typeface="Calibri"/>
                          <a:ea typeface="Calibri"/>
                          <a:cs typeface="Times New Roman"/>
                        </a:rPr>
                        <a:t>3.88</a:t>
                      </a:r>
                      <a:r>
                        <a:rPr lang="en-US" sz="1000" baseline="0" dirty="0" smtClean="0">
                          <a:latin typeface="Calibri"/>
                          <a:ea typeface="Calibri"/>
                          <a:cs typeface="Times New Roman"/>
                        </a:rPr>
                        <a:t> – 3.92</a:t>
                      </a:r>
                      <a:endParaRPr lang="en-US" sz="1000" dirty="0">
                        <a:latin typeface="Calibri"/>
                        <a:ea typeface="Calibri"/>
                        <a:cs typeface="Times New Roman"/>
                      </a:endParaRPr>
                    </a:p>
                  </a:txBody>
                  <a:tcPr marL="54629" marR="54629" marT="0" marB="0" anchor="ctr"/>
                </a:tc>
                <a:tc>
                  <a:txBody>
                    <a:bodyPr/>
                    <a:lstStyle/>
                    <a:p>
                      <a:pPr marL="0" marR="0" algn="l">
                        <a:spcBef>
                          <a:spcPts val="0"/>
                        </a:spcBef>
                        <a:spcAft>
                          <a:spcPts val="0"/>
                        </a:spcAft>
                      </a:pPr>
                      <a:r>
                        <a:rPr lang="en-US" sz="1000" dirty="0"/>
                        <a:t>Conservative shut-down voltage</a:t>
                      </a:r>
                      <a:endParaRPr lang="en-US" sz="1000" dirty="0">
                        <a:latin typeface="Calibri"/>
                        <a:ea typeface="Calibri"/>
                        <a:cs typeface="Times New Roman"/>
                      </a:endParaRPr>
                    </a:p>
                  </a:txBody>
                  <a:tcPr marL="54629" marR="54629" marT="0" marB="0" anchor="ct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Microcontroller Design: Outputs</a:t>
            </a:r>
            <a:endParaRPr lang="en-US" dirty="0"/>
          </a:p>
        </p:txBody>
      </p:sp>
      <p:sp>
        <p:nvSpPr>
          <p:cNvPr id="3" name="Content Placeholder 2"/>
          <p:cNvSpPr>
            <a:spLocks noGrp="1"/>
          </p:cNvSpPr>
          <p:nvPr>
            <p:ph idx="1"/>
          </p:nvPr>
        </p:nvSpPr>
        <p:spPr>
          <a:xfrm>
            <a:off x="304800" y="1600201"/>
            <a:ext cx="5029200" cy="2895599"/>
          </a:xfrm>
        </p:spPr>
        <p:txBody>
          <a:bodyPr>
            <a:normAutofit fontScale="70000" lnSpcReduction="20000"/>
          </a:bodyPr>
          <a:lstStyle/>
          <a:p>
            <a:r>
              <a:rPr lang="en-US" dirty="0" smtClean="0"/>
              <a:t>HD44780 Character LCD chipset:</a:t>
            </a:r>
          </a:p>
          <a:p>
            <a:pPr lvl="1"/>
            <a:r>
              <a:rPr lang="en-US" dirty="0" smtClean="0"/>
              <a:t>20x4 (column x row) character display</a:t>
            </a:r>
          </a:p>
          <a:p>
            <a:pPr lvl="1"/>
            <a:r>
              <a:rPr lang="en-US" dirty="0" smtClean="0"/>
              <a:t>Interfaces directly with Arduino power, and digital pins</a:t>
            </a:r>
          </a:p>
          <a:p>
            <a:pPr lvl="1"/>
            <a:r>
              <a:rPr lang="en-US" dirty="0" smtClean="0"/>
              <a:t>Arduino supports the HD44780 with the </a:t>
            </a:r>
            <a:r>
              <a:rPr lang="en-US" b="1" dirty="0" err="1" smtClean="0"/>
              <a:t>LiquidCrystal</a:t>
            </a:r>
            <a:r>
              <a:rPr lang="en-US" dirty="0" smtClean="0"/>
              <a:t> library which allows an LCD to be manipulated in a high level programming language without having knowledge of the registers and machine instructions involved</a:t>
            </a:r>
          </a:p>
          <a:p>
            <a:pPr lvl="1"/>
            <a:endParaRPr lang="en-US" dirty="0" smtClean="0"/>
          </a:p>
          <a:p>
            <a:pPr lvl="1"/>
            <a:endParaRPr lang="en-US" dirty="0"/>
          </a:p>
        </p:txBody>
      </p:sp>
      <p:sp>
        <p:nvSpPr>
          <p:cNvPr id="12" name="Content Placeholder 2"/>
          <p:cNvSpPr txBox="1">
            <a:spLocks/>
          </p:cNvSpPr>
          <p:nvPr/>
        </p:nvSpPr>
        <p:spPr>
          <a:xfrm>
            <a:off x="381000" y="4419600"/>
            <a:ext cx="8153400" cy="2438400"/>
          </a:xfrm>
          <a:prstGeom prst="rect">
            <a:avLst/>
          </a:prstGeom>
        </p:spPr>
        <p:txBody>
          <a:bodyPr vert="horz" lIns="54864" tIns="91440" rtlCol="0">
            <a:normAutofit fontScale="925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Design: </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Initialize pins and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object</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lcd.clear</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screen at beginning of a session</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lang="en-US" sz="2800" dirty="0" smtClean="0"/>
              <a:t>Draw the text and meter brackets</a:t>
            </a:r>
          </a:p>
          <a:p>
            <a:pPr marL="971550" marR="0" lvl="1" indent="-514350" algn="l" defTabSz="914400" rtl="0" eaLnBrk="1" fontAlgn="auto" latinLnBrk="0" hangingPunct="1">
              <a:lnSpc>
                <a:spcPct val="100000"/>
              </a:lnSpc>
              <a:spcBef>
                <a:spcPct val="20000"/>
              </a:spcBef>
              <a:spcAft>
                <a:spcPts val="0"/>
              </a:spcAft>
              <a:buSzPct val="90000"/>
              <a:buFont typeface="+mj-lt"/>
              <a:buAutoNum type="arabicPeriod"/>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Update</a:t>
            </a:r>
            <a:r>
              <a:rPr kumimoji="0" lang="en-US" sz="2800" b="0" i="0" u="none" strike="noStrike" kern="1200" cap="none" spc="0" normalizeH="0" noProof="0" dirty="0" smtClean="0">
                <a:ln>
                  <a:noFill/>
                </a:ln>
                <a:solidFill>
                  <a:schemeClr val="tx1"/>
                </a:solidFill>
                <a:effectLst/>
                <a:uLnTx/>
                <a:uFillTx/>
                <a:latin typeface="+mn-lt"/>
                <a:ea typeface="+mn-ea"/>
                <a:cs typeface="+mn-cs"/>
              </a:rPr>
              <a:t> meters, calories burned, and increment timer every second</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descr="C:\Users\Cody\Pictures\2010-04-20\021.JPG"/>
          <p:cNvPicPr>
            <a:picLocks noChangeAspect="1" noChangeArrowheads="1"/>
          </p:cNvPicPr>
          <p:nvPr/>
        </p:nvPicPr>
        <p:blipFill>
          <a:blip r:embed="rId3" cstate="print"/>
          <a:srcRect l="14167" t="35556" r="9167" b="28889"/>
          <a:stretch>
            <a:fillRect/>
          </a:stretch>
        </p:blipFill>
        <p:spPr bwMode="auto">
          <a:xfrm>
            <a:off x="5410200" y="2667000"/>
            <a:ext cx="3505200" cy="1219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of Achievement</a:t>
            </a:r>
            <a:endParaRPr lang="en-US" dirty="0"/>
          </a:p>
        </p:txBody>
      </p:sp>
      <p:graphicFrame>
        <p:nvGraphicFramePr>
          <p:cNvPr id="4" name="Content Placeholder 3"/>
          <p:cNvGraphicFramePr>
            <a:graphicFrameLocks noGrp="1"/>
          </p:cNvGraphicFramePr>
          <p:nvPr>
            <p:ph idx="1"/>
          </p:nvPr>
        </p:nvGraphicFramePr>
        <p:xfrm>
          <a:off x="-76200" y="1981200"/>
          <a:ext cx="89154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Communications</a:t>
            </a:r>
            <a:endParaRPr lang="en-US" dirty="0"/>
          </a:p>
        </p:txBody>
      </p:sp>
      <p:sp>
        <p:nvSpPr>
          <p:cNvPr id="3" name="Content Placeholder 2"/>
          <p:cNvSpPr>
            <a:spLocks noGrp="1"/>
          </p:cNvSpPr>
          <p:nvPr>
            <p:ph idx="1"/>
          </p:nvPr>
        </p:nvSpPr>
        <p:spPr>
          <a:xfrm>
            <a:off x="0" y="1600200"/>
            <a:ext cx="4724400" cy="5257800"/>
          </a:xfrm>
        </p:spPr>
        <p:txBody>
          <a:bodyPr>
            <a:normAutofit fontScale="70000" lnSpcReduction="20000"/>
          </a:bodyPr>
          <a:lstStyle/>
          <a:p>
            <a:r>
              <a:rPr lang="en-US" dirty="0" err="1" smtClean="0"/>
              <a:t>XBee</a:t>
            </a:r>
            <a:r>
              <a:rPr lang="en-US" dirty="0" smtClean="0"/>
              <a:t> Radio Module:</a:t>
            </a:r>
          </a:p>
          <a:p>
            <a:pPr lvl="1"/>
            <a:r>
              <a:rPr lang="en-US" dirty="0" smtClean="0"/>
              <a:t>Zigbee derivative </a:t>
            </a:r>
          </a:p>
          <a:p>
            <a:pPr lvl="2">
              <a:buNone/>
            </a:pPr>
            <a:r>
              <a:rPr lang="en-US" dirty="0" smtClean="0"/>
              <a:t>(IEEE 802.15.4)</a:t>
            </a:r>
          </a:p>
          <a:p>
            <a:pPr lvl="1"/>
            <a:r>
              <a:rPr lang="en-US" dirty="0" smtClean="0"/>
              <a:t>Considerations: Range, Power, Cost </a:t>
            </a:r>
          </a:p>
          <a:p>
            <a:pPr lvl="1"/>
            <a:r>
              <a:rPr lang="en-US" dirty="0" smtClean="0"/>
              <a:t> Interfaces to the Arduino through the XBee Shield, providing power, and connections to the serial pins</a:t>
            </a:r>
          </a:p>
          <a:p>
            <a:pPr lvl="1"/>
            <a:r>
              <a:rPr lang="en-US" dirty="0" smtClean="0"/>
              <a:t>Interfaces to the PC through USB</a:t>
            </a:r>
          </a:p>
          <a:p>
            <a:pPr lvl="1"/>
            <a:endParaRPr lang="en-US" dirty="0" smtClean="0"/>
          </a:p>
          <a:p>
            <a:r>
              <a:rPr lang="en-US" dirty="0" smtClean="0"/>
              <a:t>Configuration:</a:t>
            </a:r>
          </a:p>
          <a:p>
            <a:pPr lvl="1"/>
            <a:r>
              <a:rPr lang="en-US" dirty="0" smtClean="0"/>
              <a:t>Operating in AT mode (Serial </a:t>
            </a:r>
          </a:p>
          <a:p>
            <a:pPr lvl="1">
              <a:buNone/>
            </a:pPr>
            <a:r>
              <a:rPr lang="en-US" dirty="0" smtClean="0"/>
              <a:t>	Pass-through)</a:t>
            </a:r>
          </a:p>
          <a:p>
            <a:pPr lvl="1"/>
            <a:r>
              <a:rPr lang="en-US" dirty="0" smtClean="0"/>
              <a:t>Personal Area Network</a:t>
            </a:r>
          </a:p>
          <a:p>
            <a:pPr lvl="1"/>
            <a:r>
              <a:rPr lang="en-US" dirty="0" smtClean="0"/>
              <a:t>Coordinator vs. End Device</a:t>
            </a:r>
          </a:p>
          <a:p>
            <a:pPr lvl="1"/>
            <a:r>
              <a:rPr lang="en-US" dirty="0" smtClean="0"/>
              <a:t>Configure Registers in X-CTU application</a:t>
            </a:r>
          </a:p>
          <a:p>
            <a:pPr lvl="1"/>
            <a:endParaRPr lang="en-US" dirty="0" smtClean="0"/>
          </a:p>
          <a:p>
            <a:pPr lvl="1"/>
            <a:endParaRPr lang="en-US" dirty="0" smtClean="0"/>
          </a:p>
          <a:p>
            <a:pPr lvl="1"/>
            <a:endParaRPr lang="en-US" dirty="0" smtClean="0"/>
          </a:p>
          <a:p>
            <a:pPr lvl="1"/>
            <a:endParaRPr lang="en-US" dirty="0"/>
          </a:p>
        </p:txBody>
      </p:sp>
      <p:graphicFrame>
        <p:nvGraphicFramePr>
          <p:cNvPr id="5" name="Table 4"/>
          <p:cNvGraphicFramePr>
            <a:graphicFrameLocks noGrp="1"/>
          </p:cNvGraphicFramePr>
          <p:nvPr/>
        </p:nvGraphicFramePr>
        <p:xfrm>
          <a:off x="4191000" y="4648200"/>
          <a:ext cx="4724400" cy="1546860"/>
        </p:xfrm>
        <a:graphic>
          <a:graphicData uri="http://schemas.openxmlformats.org/drawingml/2006/table">
            <a:tbl>
              <a:tblPr>
                <a:tableStyleId>{3C2FFA5D-87B4-456A-9821-1D502468CF0F}</a:tableStyleId>
              </a:tblPr>
              <a:tblGrid>
                <a:gridCol w="1469517"/>
                <a:gridCol w="740283"/>
                <a:gridCol w="685800"/>
                <a:gridCol w="838200"/>
                <a:gridCol w="990600"/>
              </a:tblGrid>
              <a:tr h="190500">
                <a:tc>
                  <a:txBody>
                    <a:bodyPr/>
                    <a:lstStyle/>
                    <a:p>
                      <a:pPr marL="0" marR="0" algn="just">
                        <a:spcBef>
                          <a:spcPts val="0"/>
                        </a:spcBef>
                        <a:spcAft>
                          <a:spcPts val="0"/>
                        </a:spcAft>
                      </a:pPr>
                      <a:endParaRPr lang="en-US" sz="1200" dirty="0">
                        <a:latin typeface="Calibri"/>
                        <a:ea typeface="Calibri"/>
                        <a:cs typeface="Times New Roman"/>
                      </a:endParaRPr>
                    </a:p>
                  </a:txBody>
                  <a:tcPr marL="68580" marR="68580" marT="0" marB="0"/>
                </a:tc>
                <a:tc gridSpan="2">
                  <a:txBody>
                    <a:bodyPr/>
                    <a:lstStyle/>
                    <a:p>
                      <a:pPr marL="0" marR="0" algn="ctr">
                        <a:spcBef>
                          <a:spcPts val="0"/>
                        </a:spcBef>
                        <a:spcAft>
                          <a:spcPts val="0"/>
                        </a:spcAft>
                      </a:pPr>
                      <a:r>
                        <a:rPr lang="en-US" sz="1200" b="1" dirty="0" err="1" smtClean="0"/>
                        <a:t>Xbee</a:t>
                      </a:r>
                      <a:r>
                        <a:rPr lang="en-US" sz="1200" b="1" baseline="0" dirty="0" smtClean="0"/>
                        <a:t> </a:t>
                      </a:r>
                      <a:r>
                        <a:rPr lang="en-US" sz="1200" b="1" dirty="0" smtClean="0"/>
                        <a:t>Registers (Arduino)</a:t>
                      </a:r>
                      <a:endParaRPr lang="en-US" sz="1200" b="1" dirty="0">
                        <a:latin typeface="Calibri"/>
                        <a:ea typeface="Calibri"/>
                        <a:cs typeface="Times New Roman"/>
                      </a:endParaRPr>
                    </a:p>
                  </a:txBody>
                  <a:tcPr marL="68580" marR="68580" marT="0" marB="0"/>
                </a:tc>
                <a:tc hMerge="1">
                  <a:txBody>
                    <a:bodyPr/>
                    <a:lstStyle/>
                    <a:p>
                      <a:endParaRPr lang="en-US"/>
                    </a:p>
                  </a:txBody>
                  <a:tcPr/>
                </a:tc>
                <a:tc gridSpan="2">
                  <a:txBody>
                    <a:bodyPr/>
                    <a:lstStyle/>
                    <a:p>
                      <a:pPr marL="0" marR="0" algn="ctr">
                        <a:spcBef>
                          <a:spcPts val="0"/>
                        </a:spcBef>
                        <a:spcAft>
                          <a:spcPts val="0"/>
                        </a:spcAft>
                      </a:pPr>
                      <a:r>
                        <a:rPr lang="en-US" sz="1200" b="1" dirty="0" err="1" smtClean="0"/>
                        <a:t>Xbee</a:t>
                      </a:r>
                      <a:endParaRPr lang="en-US" sz="1200" b="1" dirty="0" smtClean="0"/>
                    </a:p>
                    <a:p>
                      <a:pPr marL="0" marR="0" algn="ctr">
                        <a:spcBef>
                          <a:spcPts val="0"/>
                        </a:spcBef>
                        <a:spcAft>
                          <a:spcPts val="0"/>
                        </a:spcAft>
                      </a:pPr>
                      <a:r>
                        <a:rPr lang="en-US" sz="1200" b="1" baseline="0" dirty="0" smtClean="0"/>
                        <a:t> </a:t>
                      </a:r>
                      <a:r>
                        <a:rPr lang="en-US" sz="1200" b="1" dirty="0" smtClean="0"/>
                        <a:t>Registers (PC)</a:t>
                      </a:r>
                      <a:endParaRPr lang="en-US" sz="1200" b="1" dirty="0">
                        <a:latin typeface="Calibri"/>
                        <a:ea typeface="Calibri"/>
                        <a:cs typeface="Times New Roman"/>
                      </a:endParaRPr>
                    </a:p>
                  </a:txBody>
                  <a:tcPr marL="68580" marR="68580" marT="0" marB="0"/>
                </a:tc>
                <a:tc hMerge="1">
                  <a:txBody>
                    <a:bodyPr/>
                    <a:lstStyle/>
                    <a:p>
                      <a:endParaRPr lang="en-US"/>
                    </a:p>
                  </a:txBody>
                  <a:tcPr/>
                </a:tc>
              </a:tr>
              <a:tr h="190500">
                <a:tc>
                  <a:txBody>
                    <a:bodyPr/>
                    <a:lstStyle/>
                    <a:p>
                      <a:pPr marL="0" marR="0" algn="just">
                        <a:spcBef>
                          <a:spcPts val="0"/>
                        </a:spcBef>
                        <a:spcAft>
                          <a:spcPts val="0"/>
                        </a:spcAft>
                      </a:pPr>
                      <a:r>
                        <a:rPr lang="en-US" sz="1200" b="1" dirty="0"/>
                        <a:t>Name/Description</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a:t>Default Value</a:t>
                      </a:r>
                      <a:endParaRPr lang="en-US" sz="1200" b="1">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a:t>New Value</a:t>
                      </a:r>
                      <a:endParaRPr lang="en-US" sz="1200" b="1">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dirty="0"/>
                        <a:t>Default Value</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b="1" dirty="0"/>
                        <a:t>New Value</a:t>
                      </a:r>
                      <a:endParaRPr lang="en-US" sz="1200" b="1" dirty="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PAN ID</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3332</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5249</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3332</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5249</a:t>
                      </a:r>
                      <a:endParaRPr lang="en-US" sz="120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MY: Source Address</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FFFF</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10</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FFFF</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11</a:t>
                      </a:r>
                      <a:endParaRPr lang="en-US" sz="1200" dirty="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DL: </a:t>
                      </a:r>
                      <a:r>
                        <a:rPr lang="en-US" sz="1200" b="1" dirty="0" err="1"/>
                        <a:t>Dest</a:t>
                      </a:r>
                      <a:r>
                        <a:rPr lang="en-US" sz="1200" b="1" dirty="0"/>
                        <a:t> Address</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0</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11</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0</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10</a:t>
                      </a:r>
                      <a:endParaRPr lang="en-US" sz="1200">
                        <a:latin typeface="Calibri"/>
                        <a:ea typeface="Calibri"/>
                        <a:cs typeface="Times New Roman"/>
                      </a:endParaRPr>
                    </a:p>
                  </a:txBody>
                  <a:tcPr marL="68580" marR="68580" marT="0" marB="0"/>
                </a:tc>
              </a:tr>
              <a:tr h="203835">
                <a:tc>
                  <a:txBody>
                    <a:bodyPr/>
                    <a:lstStyle/>
                    <a:p>
                      <a:pPr marL="0" marR="0" algn="just">
                        <a:spcBef>
                          <a:spcPts val="0"/>
                        </a:spcBef>
                        <a:spcAft>
                          <a:spcPts val="0"/>
                        </a:spcAft>
                      </a:pPr>
                      <a:r>
                        <a:rPr lang="en-US" sz="1200" b="1" dirty="0"/>
                        <a:t>BD: Baud Rate</a:t>
                      </a:r>
                      <a:endParaRPr lang="en-US" sz="1200" b="1"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3(9600)</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6(57600)</a:t>
                      </a:r>
                      <a:endParaRPr lang="en-US" sz="1200" dirty="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a:t>3(9600)</a:t>
                      </a:r>
                      <a:endParaRPr lang="en-US" sz="1200">
                        <a:latin typeface="Calibri"/>
                        <a:ea typeface="Calibri"/>
                        <a:cs typeface="Times New Roman"/>
                      </a:endParaRPr>
                    </a:p>
                  </a:txBody>
                  <a:tcPr marL="68580" marR="68580" marT="0" marB="0"/>
                </a:tc>
                <a:tc>
                  <a:txBody>
                    <a:bodyPr/>
                    <a:lstStyle/>
                    <a:p>
                      <a:pPr marL="0" marR="0" algn="just">
                        <a:spcBef>
                          <a:spcPts val="0"/>
                        </a:spcBef>
                        <a:spcAft>
                          <a:spcPts val="0"/>
                        </a:spcAft>
                      </a:pPr>
                      <a:r>
                        <a:rPr lang="en-US" sz="1200" dirty="0"/>
                        <a:t>6(57600)</a:t>
                      </a:r>
                      <a:endParaRPr lang="en-US" sz="1200" dirty="0">
                        <a:latin typeface="Calibri"/>
                        <a:ea typeface="Calibri"/>
                        <a:cs typeface="Times New Roman"/>
                      </a:endParaRPr>
                    </a:p>
                  </a:txBody>
                  <a:tcPr marL="68580" marR="68580" marT="0" marB="0"/>
                </a:tc>
              </a:tr>
            </a:tbl>
          </a:graphicData>
        </a:graphic>
      </p:graphicFrame>
      <p:graphicFrame>
        <p:nvGraphicFramePr>
          <p:cNvPr id="6" name="Table 5"/>
          <p:cNvGraphicFramePr>
            <a:graphicFrameLocks noGrp="1"/>
          </p:cNvGraphicFramePr>
          <p:nvPr/>
        </p:nvGraphicFramePr>
        <p:xfrm>
          <a:off x="5105400" y="3200400"/>
          <a:ext cx="3751458" cy="1076960"/>
        </p:xfrm>
        <a:graphic>
          <a:graphicData uri="http://schemas.openxmlformats.org/drawingml/2006/table">
            <a:tbl>
              <a:tblPr>
                <a:tableStyleId>{284E427A-3D55-4303-BF80-6455036E1DE7}</a:tableStyleId>
              </a:tblPr>
              <a:tblGrid>
                <a:gridCol w="2017273"/>
                <a:gridCol w="1734185"/>
              </a:tblGrid>
              <a:tr h="223520">
                <a:tc gridSpan="2">
                  <a:txBody>
                    <a:bodyPr/>
                    <a:lstStyle/>
                    <a:p>
                      <a:pPr marL="0" marR="0" indent="0" algn="ctr">
                        <a:spcBef>
                          <a:spcPts val="0"/>
                        </a:spcBef>
                        <a:spcAft>
                          <a:spcPts val="600"/>
                        </a:spcAft>
                      </a:pPr>
                      <a:r>
                        <a:rPr lang="en-US" sz="1400" b="1" dirty="0" err="1" smtClean="0"/>
                        <a:t>Xbee</a:t>
                      </a:r>
                      <a:r>
                        <a:rPr lang="en-US" sz="1400" b="1" dirty="0" smtClean="0"/>
                        <a:t> Radio</a:t>
                      </a:r>
                      <a:r>
                        <a:rPr lang="en-US" sz="1400" b="1" baseline="0" dirty="0" smtClean="0"/>
                        <a:t> Module Specifications</a:t>
                      </a:r>
                      <a:endParaRPr lang="en-US" sz="1400" b="1" i="1" dirty="0">
                        <a:latin typeface="Calibri"/>
                        <a:ea typeface="Times New Roman"/>
                        <a:cs typeface="Times New Roman"/>
                      </a:endParaRPr>
                    </a:p>
                  </a:txBody>
                  <a:tcPr marL="68580" marR="68580" marT="0" marB="0"/>
                </a:tc>
                <a:tc hMerge="1">
                  <a:txBody>
                    <a:bodyPr/>
                    <a:lstStyle/>
                    <a:p>
                      <a:pPr marL="0" marR="0" indent="0" algn="just">
                        <a:spcBef>
                          <a:spcPts val="0"/>
                        </a:spcBef>
                        <a:spcAft>
                          <a:spcPts val="600"/>
                        </a:spcAft>
                      </a:pPr>
                      <a:endParaRPr lang="en-US" sz="1200" b="1" i="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893">
                <a:tc>
                  <a:txBody>
                    <a:bodyPr/>
                    <a:lstStyle/>
                    <a:p>
                      <a:pPr marL="0" marR="0" indent="0" algn="just">
                        <a:spcBef>
                          <a:spcPts val="0"/>
                        </a:spcBef>
                        <a:spcAft>
                          <a:spcPts val="600"/>
                        </a:spcAft>
                      </a:pPr>
                      <a:r>
                        <a:rPr lang="en-US" sz="1400" b="1" dirty="0"/>
                        <a:t>Indoor Range</a:t>
                      </a:r>
                      <a:endParaRPr lang="en-US" sz="1400" b="1" i="1" dirty="0">
                        <a:latin typeface="Calibri"/>
                        <a:ea typeface="Times New Roman"/>
                        <a:cs typeface="Times New Roman"/>
                      </a:endParaRPr>
                    </a:p>
                  </a:txBody>
                  <a:tcPr marL="68580" marR="68580" marT="0" marB="0"/>
                </a:tc>
                <a:tc>
                  <a:txBody>
                    <a:bodyPr/>
                    <a:lstStyle/>
                    <a:p>
                      <a:pPr marL="0" marR="0" indent="0" algn="just">
                        <a:spcBef>
                          <a:spcPts val="0"/>
                        </a:spcBef>
                        <a:spcAft>
                          <a:spcPts val="600"/>
                        </a:spcAft>
                      </a:pPr>
                      <a:r>
                        <a:rPr lang="en-US" sz="1400"/>
                        <a:t>100 feet (30 meters)</a:t>
                      </a:r>
                      <a:endParaRPr lang="en-US" sz="1400" b="1" i="1">
                        <a:latin typeface="Calibri"/>
                        <a:ea typeface="Times New Roman"/>
                        <a:cs typeface="Times New Roman"/>
                      </a:endParaRPr>
                    </a:p>
                  </a:txBody>
                  <a:tcPr marL="68580" marR="68580" marT="0" marB="0"/>
                </a:tc>
              </a:tr>
              <a:tr h="204893">
                <a:tc>
                  <a:txBody>
                    <a:bodyPr/>
                    <a:lstStyle/>
                    <a:p>
                      <a:pPr marL="0" marR="0" indent="0" algn="just">
                        <a:spcBef>
                          <a:spcPts val="0"/>
                        </a:spcBef>
                        <a:spcAft>
                          <a:spcPts val="600"/>
                        </a:spcAft>
                      </a:pPr>
                      <a:r>
                        <a:rPr lang="en-US" sz="1400" b="1" dirty="0"/>
                        <a:t>Outdoor Range (line-of-sight)</a:t>
                      </a:r>
                      <a:endParaRPr lang="en-US" sz="1400" b="1" i="1" dirty="0">
                        <a:latin typeface="Calibri"/>
                        <a:ea typeface="Times New Roman"/>
                        <a:cs typeface="Times New Roman"/>
                      </a:endParaRPr>
                    </a:p>
                  </a:txBody>
                  <a:tcPr marL="68580" marR="68580" marT="0" marB="0"/>
                </a:tc>
                <a:tc>
                  <a:txBody>
                    <a:bodyPr/>
                    <a:lstStyle/>
                    <a:p>
                      <a:pPr marL="0" marR="0" indent="0" algn="just">
                        <a:spcBef>
                          <a:spcPts val="0"/>
                        </a:spcBef>
                        <a:spcAft>
                          <a:spcPts val="600"/>
                        </a:spcAft>
                      </a:pPr>
                      <a:r>
                        <a:rPr lang="en-US" sz="1400"/>
                        <a:t>300 feet (100 meters)</a:t>
                      </a:r>
                      <a:endParaRPr lang="en-US" sz="1400" b="1" i="1">
                        <a:latin typeface="Calibri"/>
                        <a:ea typeface="Times New Roman"/>
                        <a:cs typeface="Times New Roman"/>
                      </a:endParaRPr>
                    </a:p>
                  </a:txBody>
                  <a:tcPr marL="68580" marR="68580" marT="0" marB="0"/>
                </a:tc>
              </a:tr>
              <a:tr h="204893">
                <a:tc>
                  <a:txBody>
                    <a:bodyPr/>
                    <a:lstStyle/>
                    <a:p>
                      <a:pPr marL="0" marR="0" indent="0" algn="just">
                        <a:spcBef>
                          <a:spcPts val="0"/>
                        </a:spcBef>
                        <a:spcAft>
                          <a:spcPts val="600"/>
                        </a:spcAft>
                      </a:pPr>
                      <a:r>
                        <a:rPr lang="en-US" sz="1400" b="1" dirty="0"/>
                        <a:t>Transmit Power</a:t>
                      </a:r>
                      <a:endParaRPr lang="en-US" sz="1400" b="1" i="1" dirty="0">
                        <a:latin typeface="Calibri"/>
                        <a:ea typeface="Times New Roman"/>
                        <a:cs typeface="Times New Roman"/>
                      </a:endParaRPr>
                    </a:p>
                  </a:txBody>
                  <a:tcPr marL="68580" marR="68580" marT="0" marB="0"/>
                </a:tc>
                <a:tc>
                  <a:txBody>
                    <a:bodyPr/>
                    <a:lstStyle/>
                    <a:p>
                      <a:pPr marL="0" marR="0" indent="0" algn="just">
                        <a:spcBef>
                          <a:spcPts val="0"/>
                        </a:spcBef>
                        <a:spcAft>
                          <a:spcPts val="600"/>
                        </a:spcAft>
                      </a:pPr>
                      <a:r>
                        <a:rPr lang="en-US" sz="1400" dirty="0"/>
                        <a:t>1 </a:t>
                      </a:r>
                      <a:r>
                        <a:rPr lang="en-US" sz="1400" dirty="0" err="1"/>
                        <a:t>mW</a:t>
                      </a:r>
                      <a:r>
                        <a:rPr lang="en-US" sz="1400" dirty="0"/>
                        <a:t> </a:t>
                      </a:r>
                      <a:endParaRPr lang="en-US" sz="1400" b="1" i="1" dirty="0">
                        <a:latin typeface="Calibri"/>
                        <a:ea typeface="Times New Roman"/>
                        <a:cs typeface="Times New Roman"/>
                      </a:endParaRPr>
                    </a:p>
                  </a:txBody>
                  <a:tcPr marL="68580" marR="68580" marT="0" marB="0"/>
                </a:tc>
              </a:tr>
            </a:tbl>
          </a:graphicData>
        </a:graphic>
      </p:graphicFrame>
      <p:pic>
        <p:nvPicPr>
          <p:cNvPr id="4098" name="Picture 2" descr="http://www.arduino.cc/playground/uploads/Shields/XBeeBoard02.jpg"/>
          <p:cNvPicPr>
            <a:picLocks noChangeAspect="1" noChangeArrowheads="1"/>
          </p:cNvPicPr>
          <p:nvPr/>
        </p:nvPicPr>
        <p:blipFill>
          <a:blip r:embed="rId3" cstate="print"/>
          <a:srcRect/>
          <a:stretch>
            <a:fillRect/>
          </a:stretch>
        </p:blipFill>
        <p:spPr bwMode="auto">
          <a:xfrm>
            <a:off x="5715000" y="1600200"/>
            <a:ext cx="2010943" cy="1524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Communications</a:t>
            </a:r>
            <a:endParaRPr lang="en-US" dirty="0"/>
          </a:p>
        </p:txBody>
      </p:sp>
      <p:sp>
        <p:nvSpPr>
          <p:cNvPr id="4" name="Rectangle 3"/>
          <p:cNvSpPr/>
          <p:nvPr/>
        </p:nvSpPr>
        <p:spPr>
          <a:xfrm>
            <a:off x="762000" y="1981200"/>
            <a:ext cx="22098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Arduino           		 </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ounded Rectangle 4"/>
          <p:cNvSpPr/>
          <p:nvPr/>
        </p:nvSpPr>
        <p:spPr>
          <a:xfrm>
            <a:off x="2209800" y="2209800"/>
            <a:ext cx="17526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XBee Shield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6096000" y="1981200"/>
            <a:ext cx="2209800" cy="13716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PC</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ounded Rectangle 7"/>
          <p:cNvSpPr/>
          <p:nvPr/>
        </p:nvSpPr>
        <p:spPr>
          <a:xfrm>
            <a:off x="5105400" y="2209800"/>
            <a:ext cx="1752600" cy="914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XBee USB Explorer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10" name="Straight Connector 9"/>
          <p:cNvCxnSpPr>
            <a:stCxn id="5" idx="3"/>
            <a:endCxn id="8" idx="1"/>
          </p:cNvCxnSpPr>
          <p:nvPr/>
        </p:nvCxnSpPr>
        <p:spPr>
          <a:xfrm>
            <a:off x="3962400" y="2667000"/>
            <a:ext cx="1143000" cy="0"/>
          </a:xfrm>
          <a:prstGeom prst="line">
            <a:avLst/>
          </a:prstGeom>
          <a:ln w="76200">
            <a:prstDash val="sysDot"/>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3657600" y="1752600"/>
            <a:ext cx="1613711" cy="369332"/>
          </a:xfrm>
          <a:prstGeom prst="rect">
            <a:avLst/>
          </a:prstGeom>
          <a:noFill/>
        </p:spPr>
        <p:txBody>
          <a:bodyPr wrap="none" rtlCol="0">
            <a:spAutoFit/>
          </a:bodyPr>
          <a:lstStyle/>
          <a:p>
            <a:r>
              <a:rPr lang="en-US" dirty="0" smtClean="0"/>
              <a:t>Wireless Serial </a:t>
            </a:r>
            <a:endParaRPr lang="en-US" dirty="0"/>
          </a:p>
        </p:txBody>
      </p:sp>
      <p:sp>
        <p:nvSpPr>
          <p:cNvPr id="13" name="Rectangle 12"/>
          <p:cNvSpPr/>
          <p:nvPr/>
        </p:nvSpPr>
        <p:spPr>
          <a:xfrm>
            <a:off x="457200" y="4953000"/>
            <a:ext cx="8153400" cy="1754326"/>
          </a:xfrm>
          <a:prstGeom prst="rect">
            <a:avLst/>
          </a:prstGeom>
        </p:spPr>
        <p:txBody>
          <a:bodyPr wrap="square">
            <a:spAutoFit/>
          </a:bodyPr>
          <a:lstStyle/>
          <a:p>
            <a:pPr marL="342900" lvl="0" indent="-342900">
              <a:buFont typeface="+mj-lt"/>
              <a:buAutoNum type="arabicPeriod"/>
            </a:pPr>
            <a:r>
              <a:rPr lang="en-US" dirty="0" smtClean="0"/>
              <a:t>Initialize serial connection on the Arduino using serial libraries</a:t>
            </a:r>
          </a:p>
          <a:p>
            <a:pPr marL="342900" lvl="0" indent="-342900">
              <a:buFont typeface="+mj-lt"/>
              <a:buAutoNum type="arabicPeriod"/>
            </a:pPr>
            <a:r>
              <a:rPr lang="en-US" dirty="0" smtClean="0"/>
              <a:t>Accumulated values from calories burned and session time are calculated.</a:t>
            </a:r>
          </a:p>
          <a:p>
            <a:pPr marL="342900" lvl="0" indent="-342900">
              <a:buFont typeface="+mj-lt"/>
              <a:buAutoNum type="arabicPeriod"/>
            </a:pPr>
            <a:r>
              <a:rPr lang="en-US" dirty="0" smtClean="0"/>
              <a:t>Resulting values are formatted into a single string packet. The resulting string is now ready for transmitting. </a:t>
            </a:r>
          </a:p>
          <a:p>
            <a:pPr marL="342900" lvl="0" indent="-342900">
              <a:buFont typeface="+mj-lt"/>
              <a:buAutoNum type="arabicPeriod"/>
            </a:pPr>
            <a:r>
              <a:rPr lang="en-US" dirty="0" smtClean="0"/>
              <a:t>The string is then sent over serial using the serial print functions.</a:t>
            </a:r>
          </a:p>
          <a:p>
            <a:pPr marL="342900" lvl="0" indent="-342900">
              <a:buFont typeface="+mj-lt"/>
              <a:buAutoNum type="arabicPeriod"/>
            </a:pPr>
            <a:r>
              <a:rPr lang="en-US" dirty="0" smtClean="0"/>
              <a:t>When the push button that is connected goes low, we send the session data.</a:t>
            </a:r>
          </a:p>
        </p:txBody>
      </p:sp>
      <p:graphicFrame>
        <p:nvGraphicFramePr>
          <p:cNvPr id="14" name="Table 13"/>
          <p:cNvGraphicFramePr>
            <a:graphicFrameLocks noGrp="1"/>
          </p:cNvGraphicFramePr>
          <p:nvPr/>
        </p:nvGraphicFramePr>
        <p:xfrm>
          <a:off x="3048000" y="3276600"/>
          <a:ext cx="2971800" cy="1645920"/>
        </p:xfrm>
        <a:graphic>
          <a:graphicData uri="http://schemas.openxmlformats.org/drawingml/2006/table">
            <a:tbl>
              <a:tblPr firstRow="1" bandRow="1">
                <a:tableStyleId>{D113A9D2-9D6B-4929-AA2D-F23B5EE8CBE7}</a:tableStyleId>
              </a:tblPr>
              <a:tblGrid>
                <a:gridCol w="742950"/>
                <a:gridCol w="742950"/>
                <a:gridCol w="742950"/>
                <a:gridCol w="742950"/>
              </a:tblGrid>
              <a:tr h="265860">
                <a:tc gridSpan="4">
                  <a:txBody>
                    <a:bodyPr/>
                    <a:lstStyle/>
                    <a:p>
                      <a:pPr algn="ctr"/>
                      <a:r>
                        <a:rPr lang="en-US" sz="1800" b="1" dirty="0" smtClean="0"/>
                        <a:t>Packet</a:t>
                      </a:r>
                      <a:r>
                        <a:rPr lang="en-US" sz="1200" b="1" dirty="0" smtClean="0"/>
                        <a:t> </a:t>
                      </a:r>
                      <a:endParaRPr lang="en-US" sz="1200" b="1" dirty="0"/>
                    </a:p>
                  </a:txBody>
                  <a:tcPr>
                    <a:lnB w="12700" cap="flat" cmpd="sng" algn="ctr">
                      <a:solidFill>
                        <a:schemeClr val="tx1"/>
                      </a:solidFill>
                      <a:prstDash val="solid"/>
                      <a:round/>
                      <a:headEnd type="none" w="med" len="med"/>
                      <a:tailEnd type="none" w="med" len="med"/>
                    </a:lnB>
                  </a:tcPr>
                </a:tc>
                <a:tc hMerge="1">
                  <a:txBody>
                    <a:bodyPr/>
                    <a:lstStyle/>
                    <a:p>
                      <a:pPr algn="ctr"/>
                      <a:endParaRPr lang="en-US" sz="1200" b="1" dirty="0"/>
                    </a:p>
                  </a:txBody>
                  <a:tcPr/>
                </a:tc>
                <a:tc hMerge="1">
                  <a:txBody>
                    <a:bodyPr/>
                    <a:lstStyle/>
                    <a:p>
                      <a:endParaRPr lang="en-US"/>
                    </a:p>
                  </a:txBody>
                  <a:tcPr/>
                </a:tc>
                <a:tc hMerge="1">
                  <a:txBody>
                    <a:bodyPr/>
                    <a:lstStyle/>
                    <a:p>
                      <a:endParaRPr lang="en-US" dirty="0"/>
                    </a:p>
                  </a:txBody>
                  <a:tcPr/>
                </a:tc>
              </a:tr>
              <a:tr h="458881">
                <a:tc>
                  <a:txBody>
                    <a:bodyPr/>
                    <a:lstStyle/>
                    <a:p>
                      <a:pPr algn="ctr"/>
                      <a:r>
                        <a:rPr lang="en-US" sz="3600" b="1" dirty="0" smtClean="0"/>
                        <a:t>$</a:t>
                      </a:r>
                      <a:endParaRPr lang="en-US" sz="3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Total Session Calories</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800" b="1" dirty="0" smtClean="0"/>
                        <a:t>.</a:t>
                      </a:r>
                      <a:endParaRPr lang="en-US" sz="4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Total</a:t>
                      </a:r>
                      <a:r>
                        <a:rPr lang="en-US" sz="1200" b="1" baseline="0" dirty="0" smtClean="0"/>
                        <a:t> Session </a:t>
                      </a:r>
                    </a:p>
                    <a:p>
                      <a:pPr algn="ctr"/>
                      <a:r>
                        <a:rPr lang="en-US" sz="1200" b="1" baseline="0" dirty="0" smtClean="0"/>
                        <a:t>Time</a:t>
                      </a:r>
                      <a:endParaRPr lang="en-US"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860">
                <a:tc gridSpan="4">
                  <a:txBody>
                    <a:bodyPr/>
                    <a:lstStyle/>
                    <a:p>
                      <a:pPr algn="ctr"/>
                      <a:r>
                        <a:rPr lang="en-US" sz="2400" b="1" dirty="0" smtClean="0"/>
                        <a:t>$</a:t>
                      </a:r>
                      <a:r>
                        <a:rPr lang="en-US" sz="2400" b="1" dirty="0" err="1" smtClean="0"/>
                        <a:t>calories.minutes</a:t>
                      </a:r>
                      <a:endParaRPr lang="en-US" sz="2400" b="1" dirty="0"/>
                    </a:p>
                  </a:txBody>
                  <a:tcPr>
                    <a:lnT w="12700" cap="flat" cmpd="sng" algn="ctr">
                      <a:solidFill>
                        <a:schemeClr val="tx1"/>
                      </a:solidFill>
                      <a:prstDash val="solid"/>
                      <a:round/>
                      <a:headEnd type="none" w="med" len="med"/>
                      <a:tailEnd type="none" w="med" len="med"/>
                    </a:lnT>
                  </a:tcPr>
                </a:tc>
                <a:tc hMerge="1">
                  <a:txBody>
                    <a:bodyPr/>
                    <a:lstStyle/>
                    <a:p>
                      <a:endParaRPr lang="en-US" sz="1200" b="1" dirty="0"/>
                    </a:p>
                  </a:txBody>
                  <a:tcPr/>
                </a:tc>
                <a:tc hMerge="1">
                  <a:txBody>
                    <a:bodyPr/>
                    <a:lstStyle/>
                    <a:p>
                      <a:endParaRPr lang="en-US"/>
                    </a:p>
                  </a:txBody>
                  <a:tcPr/>
                </a:tc>
                <a:tc hMerge="1">
                  <a:txBody>
                    <a:bodyPr/>
                    <a:lstStyle/>
                    <a:p>
                      <a:endParaRPr lang="en-US" sz="1200" b="1" dirty="0"/>
                    </a:p>
                  </a:txBody>
                  <a:tcPr/>
                </a:tc>
              </a:tr>
            </a:tbl>
          </a:graphicData>
        </a:graphic>
      </p:graphicFrame>
      <p:sp>
        <p:nvSpPr>
          <p:cNvPr id="12" name="Left Brace 11"/>
          <p:cNvSpPr/>
          <p:nvPr/>
        </p:nvSpPr>
        <p:spPr>
          <a:xfrm rot="16200000">
            <a:off x="4381500" y="2628900"/>
            <a:ext cx="304800" cy="99060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Handlebar Unit</a:t>
            </a:r>
            <a:endParaRPr lang="en-US" dirty="0"/>
          </a:p>
        </p:txBody>
      </p:sp>
      <p:sp>
        <p:nvSpPr>
          <p:cNvPr id="2050" name="AutoShape 2" descr="IMAG005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IMAG005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3" name="Picture 5"/>
          <p:cNvPicPr>
            <a:picLocks noChangeAspect="1" noChangeArrowheads="1"/>
          </p:cNvPicPr>
          <p:nvPr/>
        </p:nvPicPr>
        <p:blipFill>
          <a:blip r:embed="rId2" cstate="print"/>
          <a:srcRect/>
          <a:stretch>
            <a:fillRect/>
          </a:stretch>
        </p:blipFill>
        <p:spPr bwMode="auto">
          <a:xfrm>
            <a:off x="2667000" y="1524000"/>
            <a:ext cx="6477000" cy="3878912"/>
          </a:xfrm>
          <a:prstGeom prst="rect">
            <a:avLst/>
          </a:prstGeom>
          <a:noFill/>
          <a:ln w="9525">
            <a:noFill/>
            <a:miter lim="800000"/>
            <a:headEnd/>
            <a:tailEnd/>
          </a:ln>
        </p:spPr>
      </p:pic>
      <p:cxnSp>
        <p:nvCxnSpPr>
          <p:cNvPr id="9" name="Elbow Connector 8"/>
          <p:cNvCxnSpPr/>
          <p:nvPr/>
        </p:nvCxnSpPr>
        <p:spPr>
          <a:xfrm rot="10800000">
            <a:off x="1828800" y="2514600"/>
            <a:ext cx="1981200" cy="533400"/>
          </a:xfrm>
          <a:prstGeom prst="bentConnector3">
            <a:avLst>
              <a:gd name="adj1" fmla="val 75418"/>
            </a:avLst>
          </a:prstGeom>
          <a:ln w="38100">
            <a:solidFill>
              <a:srgbClr val="FF0000"/>
            </a:solidFill>
            <a:tailEnd type="arrow"/>
          </a:ln>
          <a:effectLst>
            <a:glow rad="101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1" name="Elbow Connector 10"/>
          <p:cNvCxnSpPr/>
          <p:nvPr/>
        </p:nvCxnSpPr>
        <p:spPr>
          <a:xfrm rot="10800000">
            <a:off x="1905000" y="3276600"/>
            <a:ext cx="1905000" cy="1588"/>
          </a:xfrm>
          <a:prstGeom prst="bentConnector3">
            <a:avLst>
              <a:gd name="adj1" fmla="val 50000"/>
            </a:avLst>
          </a:prstGeom>
          <a:ln w="38100">
            <a:solidFill>
              <a:srgbClr val="FF0000"/>
            </a:solidFill>
            <a:tailEnd type="arrow"/>
          </a:ln>
          <a:effectLst>
            <a:glow rad="101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3" name="Elbow Connector 12"/>
          <p:cNvCxnSpPr/>
          <p:nvPr/>
        </p:nvCxnSpPr>
        <p:spPr>
          <a:xfrm rot="10800000" flipV="1">
            <a:off x="1905000" y="3505200"/>
            <a:ext cx="1905000" cy="228600"/>
          </a:xfrm>
          <a:prstGeom prst="bentConnector3">
            <a:avLst>
              <a:gd name="adj1" fmla="val 83391"/>
            </a:avLst>
          </a:prstGeom>
          <a:ln w="38100">
            <a:solidFill>
              <a:srgbClr val="FF0000"/>
            </a:solidFill>
            <a:tailEnd type="arrow"/>
          </a:ln>
          <a:effectLst>
            <a:glow rad="101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cxnSp>
        <p:nvCxnSpPr>
          <p:cNvPr id="15" name="Elbow Connector 14"/>
          <p:cNvCxnSpPr/>
          <p:nvPr/>
        </p:nvCxnSpPr>
        <p:spPr>
          <a:xfrm rot="10800000" flipV="1">
            <a:off x="1905000" y="3733800"/>
            <a:ext cx="1905000" cy="685800"/>
          </a:xfrm>
          <a:prstGeom prst="bentConnector3">
            <a:avLst>
              <a:gd name="adj1" fmla="val 73652"/>
            </a:avLst>
          </a:prstGeom>
          <a:ln w="38100">
            <a:solidFill>
              <a:srgbClr val="FF0000"/>
            </a:solidFill>
            <a:tailEnd type="arrow"/>
          </a:ln>
          <a:effectLst>
            <a:glow rad="101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8001000" y="3200400"/>
            <a:ext cx="762000" cy="685800"/>
          </a:xfrm>
          <a:prstGeom prst="roundRect">
            <a:avLst/>
          </a:prstGeom>
          <a:noFill/>
          <a:ln w="57150">
            <a:solidFill>
              <a:srgbClr val="FF0000"/>
            </a:solidFill>
          </a:ln>
          <a:effectLst>
            <a:glow rad="228600">
              <a:schemeClr val="accent6">
                <a:satMod val="175000"/>
                <a:alpha val="40000"/>
              </a:schemeClr>
            </a:glow>
            <a:outerShdw blurRad="45000" dist="25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ln w="76200">
                <a:solidFill>
                  <a:schemeClr val="tx1"/>
                </a:solidFill>
              </a:ln>
            </a:endParaRPr>
          </a:p>
        </p:txBody>
      </p:sp>
      <p:cxnSp>
        <p:nvCxnSpPr>
          <p:cNvPr id="48" name="Elbow Connector 47"/>
          <p:cNvCxnSpPr>
            <a:stCxn id="42" idx="2"/>
          </p:cNvCxnSpPr>
          <p:nvPr/>
        </p:nvCxnSpPr>
        <p:spPr>
          <a:xfrm rot="5400000">
            <a:off x="5753100" y="3619500"/>
            <a:ext cx="2362200" cy="2895600"/>
          </a:xfrm>
          <a:prstGeom prst="bentConnector2">
            <a:avLst/>
          </a:prstGeom>
          <a:ln w="38100">
            <a:solidFill>
              <a:srgbClr val="FF0000"/>
            </a:solidFill>
            <a:tailEnd type="arrow"/>
          </a:ln>
          <a:effectLst>
            <a:glow rad="101600">
              <a:schemeClr val="accent6">
                <a:satMod val="175000"/>
                <a:alpha val="40000"/>
              </a:schemeClr>
            </a:glow>
          </a:effectLst>
        </p:spPr>
        <p:style>
          <a:lnRef idx="1">
            <a:schemeClr val="dk1"/>
          </a:lnRef>
          <a:fillRef idx="0">
            <a:schemeClr val="dk1"/>
          </a:fillRef>
          <a:effectRef idx="0">
            <a:schemeClr val="dk1"/>
          </a:effectRef>
          <a:fontRef idx="minor">
            <a:schemeClr val="tx1"/>
          </a:fontRef>
        </p:style>
      </p:cxnSp>
      <p:sp>
        <p:nvSpPr>
          <p:cNvPr id="53" name="TextBox 52"/>
          <p:cNvSpPr txBox="1"/>
          <p:nvPr/>
        </p:nvSpPr>
        <p:spPr>
          <a:xfrm>
            <a:off x="304800" y="2209800"/>
            <a:ext cx="1507144" cy="646331"/>
          </a:xfrm>
          <a:prstGeom prst="rect">
            <a:avLst/>
          </a:prstGeom>
          <a:noFill/>
        </p:spPr>
        <p:txBody>
          <a:bodyPr wrap="none" rtlCol="0">
            <a:spAutoFit/>
          </a:bodyPr>
          <a:lstStyle/>
          <a:p>
            <a:r>
              <a:rPr lang="en-US" dirty="0" smtClean="0"/>
              <a:t>Incrementing </a:t>
            </a:r>
          </a:p>
          <a:p>
            <a:r>
              <a:rPr lang="en-US" dirty="0" smtClean="0"/>
              <a:t>Calories </a:t>
            </a:r>
            <a:endParaRPr lang="en-US" dirty="0"/>
          </a:p>
        </p:txBody>
      </p:sp>
      <p:sp>
        <p:nvSpPr>
          <p:cNvPr id="61" name="TextBox 60"/>
          <p:cNvSpPr txBox="1"/>
          <p:nvPr/>
        </p:nvSpPr>
        <p:spPr>
          <a:xfrm>
            <a:off x="304800" y="2971800"/>
            <a:ext cx="1523174" cy="369332"/>
          </a:xfrm>
          <a:prstGeom prst="rect">
            <a:avLst/>
          </a:prstGeom>
          <a:noFill/>
        </p:spPr>
        <p:txBody>
          <a:bodyPr wrap="none" rtlCol="0">
            <a:spAutoFit/>
          </a:bodyPr>
          <a:lstStyle/>
          <a:p>
            <a:r>
              <a:rPr lang="en-US" dirty="0" smtClean="0"/>
              <a:t>Battery meter</a:t>
            </a:r>
            <a:endParaRPr lang="en-US" dirty="0"/>
          </a:p>
        </p:txBody>
      </p:sp>
      <p:sp>
        <p:nvSpPr>
          <p:cNvPr id="62" name="TextBox 61"/>
          <p:cNvSpPr txBox="1"/>
          <p:nvPr/>
        </p:nvSpPr>
        <p:spPr>
          <a:xfrm>
            <a:off x="304800" y="3429000"/>
            <a:ext cx="1628716" cy="646331"/>
          </a:xfrm>
          <a:prstGeom prst="rect">
            <a:avLst/>
          </a:prstGeom>
          <a:noFill/>
        </p:spPr>
        <p:txBody>
          <a:bodyPr wrap="none" rtlCol="0">
            <a:spAutoFit/>
          </a:bodyPr>
          <a:lstStyle/>
          <a:p>
            <a:r>
              <a:rPr lang="en-US" dirty="0" smtClean="0"/>
              <a:t>METs intensity </a:t>
            </a:r>
          </a:p>
          <a:p>
            <a:r>
              <a:rPr lang="en-US" dirty="0" smtClean="0"/>
              <a:t>meter</a:t>
            </a:r>
            <a:endParaRPr lang="en-US" dirty="0"/>
          </a:p>
        </p:txBody>
      </p:sp>
      <p:sp>
        <p:nvSpPr>
          <p:cNvPr id="63" name="TextBox 62"/>
          <p:cNvSpPr txBox="1"/>
          <p:nvPr/>
        </p:nvSpPr>
        <p:spPr>
          <a:xfrm>
            <a:off x="304800" y="4267200"/>
            <a:ext cx="1473480" cy="369332"/>
          </a:xfrm>
          <a:prstGeom prst="rect">
            <a:avLst/>
          </a:prstGeom>
          <a:noFill/>
        </p:spPr>
        <p:txBody>
          <a:bodyPr wrap="none" rtlCol="0">
            <a:spAutoFit/>
          </a:bodyPr>
          <a:lstStyle/>
          <a:p>
            <a:r>
              <a:rPr lang="en-US" dirty="0" smtClean="0"/>
              <a:t>Session timer</a:t>
            </a:r>
            <a:endParaRPr lang="en-US" dirty="0"/>
          </a:p>
        </p:txBody>
      </p:sp>
      <p:sp>
        <p:nvSpPr>
          <p:cNvPr id="64" name="TextBox 63"/>
          <p:cNvSpPr txBox="1"/>
          <p:nvPr/>
        </p:nvSpPr>
        <p:spPr>
          <a:xfrm>
            <a:off x="1371600" y="6019800"/>
            <a:ext cx="4118435" cy="369332"/>
          </a:xfrm>
          <a:prstGeom prst="rect">
            <a:avLst/>
          </a:prstGeom>
          <a:noFill/>
        </p:spPr>
        <p:txBody>
          <a:bodyPr wrap="none" rtlCol="0">
            <a:spAutoFit/>
          </a:bodyPr>
          <a:lstStyle/>
          <a:p>
            <a:r>
              <a:rPr lang="en-US" dirty="0" smtClean="0"/>
              <a:t>Push button for transmitting session data</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US" dirty="0"/>
          </a:p>
        </p:txBody>
      </p:sp>
      <p:sp>
        <p:nvSpPr>
          <p:cNvPr id="3" name="Content Placeholder 2"/>
          <p:cNvSpPr>
            <a:spLocks noGrp="1"/>
          </p:cNvSpPr>
          <p:nvPr>
            <p:ph idx="1"/>
          </p:nvPr>
        </p:nvSpPr>
        <p:spPr>
          <a:xfrm>
            <a:off x="457200" y="1775191"/>
            <a:ext cx="8229600" cy="2796809"/>
          </a:xfrm>
        </p:spPr>
        <p:txBody>
          <a:bodyPr>
            <a:normAutofit fontScale="92500" lnSpcReduction="10000"/>
          </a:bodyPr>
          <a:lstStyle/>
          <a:p>
            <a:r>
              <a:rPr lang="en-US" dirty="0" smtClean="0"/>
              <a:t>Goals:</a:t>
            </a:r>
          </a:p>
          <a:p>
            <a:pPr lvl="1"/>
            <a:r>
              <a:rPr lang="en-US" dirty="0" smtClean="0"/>
              <a:t>Provide the user with a GUI based application to see a list of all sessions over a period of time</a:t>
            </a:r>
          </a:p>
          <a:p>
            <a:pPr lvl="1"/>
            <a:r>
              <a:rPr lang="en-US" dirty="0" smtClean="0"/>
              <a:t>Be physically disconnected from the main system</a:t>
            </a:r>
          </a:p>
          <a:p>
            <a:pPr lvl="1"/>
            <a:r>
              <a:rPr lang="en-US" dirty="0" smtClean="0"/>
              <a:t>Single user</a:t>
            </a:r>
          </a:p>
          <a:p>
            <a:pPr lvl="1"/>
            <a:r>
              <a:rPr lang="en-US" dirty="0" smtClean="0"/>
              <a:t>Look nice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2057400" y="4648200"/>
            <a:ext cx="1752600" cy="1759610"/>
          </a:xfrm>
          <a:prstGeom prst="rect">
            <a:avLst/>
          </a:prstGeom>
          <a:noFill/>
          <a:ln w="9525">
            <a:noFill/>
            <a:miter lim="800000"/>
            <a:headEnd/>
            <a:tailEnd/>
          </a:ln>
          <a:effectLst/>
        </p:spPr>
      </p:pic>
      <p:sp>
        <p:nvSpPr>
          <p:cNvPr id="5" name="Oval 4"/>
          <p:cNvSpPr/>
          <p:nvPr/>
        </p:nvSpPr>
        <p:spPr>
          <a:xfrm>
            <a:off x="4267200" y="4343400"/>
            <a:ext cx="30480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Session List</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Oval 5"/>
          <p:cNvSpPr/>
          <p:nvPr/>
        </p:nvSpPr>
        <p:spPr>
          <a:xfrm>
            <a:off x="4267200" y="5410200"/>
            <a:ext cx="3048000" cy="6858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Graph/Chart of sessions</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cxnSp>
        <p:nvCxnSpPr>
          <p:cNvPr id="8" name="Straight Arrow Connector 7"/>
          <p:cNvCxnSpPr/>
          <p:nvPr/>
        </p:nvCxnSpPr>
        <p:spPr>
          <a:xfrm flipV="1">
            <a:off x="3352800" y="4648200"/>
            <a:ext cx="9144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6" idx="2"/>
          </p:cNvCxnSpPr>
          <p:nvPr/>
        </p:nvCxnSpPr>
        <p:spPr>
          <a:xfrm>
            <a:off x="3429000" y="5410200"/>
            <a:ext cx="838200" cy="342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Platforms</a:t>
            </a:r>
            <a:endParaRPr lang="en-US" dirty="0"/>
          </a:p>
        </p:txBody>
      </p:sp>
      <p:sp>
        <p:nvSpPr>
          <p:cNvPr id="3" name="Content Placeholder 2"/>
          <p:cNvSpPr>
            <a:spLocks noGrp="1"/>
          </p:cNvSpPr>
          <p:nvPr>
            <p:ph idx="1"/>
          </p:nvPr>
        </p:nvSpPr>
        <p:spPr>
          <a:xfrm>
            <a:off x="457200" y="1775191"/>
            <a:ext cx="7848600" cy="3330209"/>
          </a:xfrm>
        </p:spPr>
        <p:txBody>
          <a:bodyPr>
            <a:normAutofit fontScale="55000" lnSpcReduction="20000"/>
          </a:bodyPr>
          <a:lstStyle/>
          <a:p>
            <a:r>
              <a:rPr lang="en-US" b="1" dirty="0" smtClean="0"/>
              <a:t>Windows Presentation Foundation (WPF) + C#</a:t>
            </a:r>
          </a:p>
          <a:p>
            <a:pPr lvl="1"/>
            <a:r>
              <a:rPr lang="en-US" dirty="0" smtClean="0"/>
              <a:t>Separates design (XAML)from functionality(C#,.NET)</a:t>
            </a:r>
          </a:p>
          <a:p>
            <a:pPr lvl="1"/>
            <a:r>
              <a:rPr lang="en-US" dirty="0" smtClean="0"/>
              <a:t>Graphical Services: Many built in controls for buttons, list boxes, graphs/charts. Gradients, 3D, Animations</a:t>
            </a:r>
          </a:p>
          <a:p>
            <a:pPr lvl="1"/>
            <a:r>
              <a:rPr lang="en-US" dirty="0" smtClean="0"/>
              <a:t>Data Binding: Important in able to update the GUI elements with data stores in the application dynamically and instantaneously.</a:t>
            </a:r>
          </a:p>
          <a:p>
            <a:pPr lvl="1"/>
            <a:r>
              <a:rPr lang="en-US" dirty="0" smtClean="0"/>
              <a:t>Templates: Grants the ability to apply overall templates and inheritances, giving the GUI a uniformed looked that can be updated dynamically. </a:t>
            </a:r>
          </a:p>
          <a:p>
            <a:pPr lvl="1"/>
            <a:r>
              <a:rPr lang="en-US" dirty="0" smtClean="0"/>
              <a:t>Layout: Provides layout controls for implementing organized layouts, allowing programmers to embed layouts within layouts.</a:t>
            </a:r>
          </a:p>
          <a:p>
            <a:pPr lvl="1"/>
            <a:endParaRPr lang="en-US" dirty="0" smtClean="0"/>
          </a:p>
          <a:p>
            <a:r>
              <a:rPr lang="en-US" b="1" dirty="0" smtClean="0"/>
              <a:t>XML files as database</a:t>
            </a:r>
          </a:p>
          <a:p>
            <a:pPr lvl="1"/>
            <a:r>
              <a:rPr lang="en-US" dirty="0" smtClean="0"/>
              <a:t>Doesn’t require a SQL based server</a:t>
            </a:r>
          </a:p>
          <a:p>
            <a:pPr lvl="1"/>
            <a:r>
              <a:rPr lang="en-US" dirty="0" smtClean="0"/>
              <a:t>Numerous libraries available for XML manipulation</a:t>
            </a:r>
          </a:p>
          <a:p>
            <a:pPr lvl="1">
              <a:buNone/>
            </a:pPr>
            <a:endParaRPr lang="en-US" dirty="0"/>
          </a:p>
        </p:txBody>
      </p:sp>
      <p:sp>
        <p:nvSpPr>
          <p:cNvPr id="6" name="Oval 5"/>
          <p:cNvSpPr/>
          <p:nvPr/>
        </p:nvSpPr>
        <p:spPr>
          <a:xfrm>
            <a:off x="1524000" y="5410200"/>
            <a:ext cx="1837267" cy="10668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WPF</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Can 7"/>
          <p:cNvSpPr/>
          <p:nvPr/>
        </p:nvSpPr>
        <p:spPr>
          <a:xfrm>
            <a:off x="3962400" y="5257800"/>
            <a:ext cx="1165860" cy="1371600"/>
          </a:xfrm>
          <a:prstGeom prst="ca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XML</a:t>
            </a:r>
          </a:p>
        </p:txBody>
      </p:sp>
      <p:pic>
        <p:nvPicPr>
          <p:cNvPr id="9" name="Picture 2"/>
          <p:cNvPicPr>
            <a:picLocks noChangeAspect="1" noChangeArrowheads="1"/>
          </p:cNvPicPr>
          <p:nvPr/>
        </p:nvPicPr>
        <p:blipFill>
          <a:blip r:embed="rId2" cstate="print"/>
          <a:srcRect/>
          <a:stretch>
            <a:fillRect/>
          </a:stretch>
        </p:blipFill>
        <p:spPr bwMode="auto">
          <a:xfrm>
            <a:off x="152400" y="5334000"/>
            <a:ext cx="1143000" cy="1147572"/>
          </a:xfrm>
          <a:prstGeom prst="rect">
            <a:avLst/>
          </a:prstGeom>
          <a:noFill/>
          <a:ln w="9525">
            <a:noFill/>
            <a:miter lim="800000"/>
            <a:headEnd/>
            <a:tailEnd/>
          </a:ln>
          <a:effectLst/>
        </p:spPr>
      </p:pic>
      <p:sp>
        <p:nvSpPr>
          <p:cNvPr id="10" name="Right Arrow 9"/>
          <p:cNvSpPr/>
          <p:nvPr/>
        </p:nvSpPr>
        <p:spPr>
          <a:xfrm>
            <a:off x="990600" y="5715000"/>
            <a:ext cx="769189"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1" name="Right Arrow 10"/>
          <p:cNvSpPr/>
          <p:nvPr/>
        </p:nvSpPr>
        <p:spPr>
          <a:xfrm>
            <a:off x="3276600" y="5486400"/>
            <a:ext cx="769189"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Right Arrow 11"/>
          <p:cNvSpPr/>
          <p:nvPr/>
        </p:nvSpPr>
        <p:spPr>
          <a:xfrm rot="10800000">
            <a:off x="3276600" y="5943600"/>
            <a:ext cx="769189" cy="381000"/>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17" name="Picture 6"/>
          <p:cNvPicPr>
            <a:picLocks noChangeAspect="1" noChangeArrowheads="1"/>
          </p:cNvPicPr>
          <p:nvPr/>
        </p:nvPicPr>
        <p:blipFill>
          <a:blip r:embed="rId3" cstate="print"/>
          <a:srcRect/>
          <a:stretch>
            <a:fillRect/>
          </a:stretch>
        </p:blipFill>
        <p:spPr bwMode="auto">
          <a:xfrm>
            <a:off x="6019800" y="4267200"/>
            <a:ext cx="2819400" cy="2091813"/>
          </a:xfrm>
          <a:prstGeom prst="rect">
            <a:avLst/>
          </a:prstGeom>
          <a:noFill/>
          <a:ln w="9525">
            <a:noFill/>
            <a:miter lim="800000"/>
            <a:headEnd/>
            <a:tailEnd/>
          </a:ln>
          <a:effectLst/>
        </p:spPr>
      </p:pic>
      <p:sp>
        <p:nvSpPr>
          <p:cNvPr id="18" name="Left Brace 17"/>
          <p:cNvSpPr/>
          <p:nvPr/>
        </p:nvSpPr>
        <p:spPr>
          <a:xfrm>
            <a:off x="5257800" y="4267200"/>
            <a:ext cx="762000" cy="1981200"/>
          </a:xfrm>
          <a:prstGeom prst="leftBrace">
            <a:avLst>
              <a:gd name="adj1" fmla="val 8333"/>
              <a:gd name="adj2" fmla="val 85577"/>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575"/>
            <a:ext cx="8229600" cy="1252538"/>
          </a:xfrm>
        </p:spPr>
        <p:txBody>
          <a:bodyPr/>
          <a:lstStyle/>
          <a:p>
            <a:r>
              <a:rPr lang="en-US" dirty="0" smtClean="0"/>
              <a:t>Classes</a:t>
            </a:r>
            <a:endParaRPr lang="en-US" dirty="0"/>
          </a:p>
        </p:txBody>
      </p:sp>
      <p:sp>
        <p:nvSpPr>
          <p:cNvPr id="5" name="Line Callout 1 (Accent Bar) 4"/>
          <p:cNvSpPr/>
          <p:nvPr/>
        </p:nvSpPr>
        <p:spPr>
          <a:xfrm>
            <a:off x="4724400" y="1752600"/>
            <a:ext cx="2438400" cy="609600"/>
          </a:xfrm>
          <a:prstGeom prst="accentCallout1">
            <a:avLst>
              <a:gd name="adj1" fmla="val 18750"/>
              <a:gd name="adj2" fmla="val -8333"/>
              <a:gd name="adj3" fmla="val 71079"/>
              <a:gd name="adj4" fmla="val -70029"/>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dirty="0" smtClean="0"/>
              <a:t>Initializes components</a:t>
            </a:r>
            <a:endParaRPr lang="en-US" dirty="0"/>
          </a:p>
        </p:txBody>
      </p:sp>
      <p:sp>
        <p:nvSpPr>
          <p:cNvPr id="6" name="Line Callout 1 (Accent Bar) 5"/>
          <p:cNvSpPr/>
          <p:nvPr/>
        </p:nvSpPr>
        <p:spPr>
          <a:xfrm>
            <a:off x="4267200" y="2590800"/>
            <a:ext cx="2438400" cy="609600"/>
          </a:xfrm>
          <a:prstGeom prst="accentCallout1">
            <a:avLst>
              <a:gd name="adj1" fmla="val 18750"/>
              <a:gd name="adj2" fmla="val -8333"/>
              <a:gd name="adj3" fmla="val 229413"/>
              <a:gd name="adj4" fmla="val -58571"/>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1400" dirty="0" smtClean="0"/>
              <a:t>Class that communicates with hardware</a:t>
            </a:r>
            <a:endParaRPr lang="en-US" sz="1400" dirty="0"/>
          </a:p>
        </p:txBody>
      </p:sp>
      <p:sp>
        <p:nvSpPr>
          <p:cNvPr id="7" name="Line Callout 1 (Accent Bar) 6"/>
          <p:cNvSpPr/>
          <p:nvPr/>
        </p:nvSpPr>
        <p:spPr>
          <a:xfrm>
            <a:off x="4724400" y="3429000"/>
            <a:ext cx="2895600" cy="609600"/>
          </a:xfrm>
          <a:prstGeom prst="accentCallout1">
            <a:avLst>
              <a:gd name="adj1" fmla="val 18750"/>
              <a:gd name="adj2" fmla="val -8333"/>
              <a:gd name="adj3" fmla="val 177329"/>
              <a:gd name="adj4" fmla="val -20550"/>
            </a:avLst>
          </a:prstGeom>
        </p:spPr>
        <p:style>
          <a:lnRef idx="1">
            <a:schemeClr val="accent3"/>
          </a:lnRef>
          <a:fillRef idx="3">
            <a:schemeClr val="accent3"/>
          </a:fillRef>
          <a:effectRef idx="2">
            <a:schemeClr val="accent3"/>
          </a:effectRef>
          <a:fontRef idx="minor">
            <a:schemeClr val="lt1"/>
          </a:fontRef>
        </p:style>
        <p:txBody>
          <a:bodyPr rtlCol="0" anchor="ctr"/>
          <a:lstStyle/>
          <a:p>
            <a:r>
              <a:rPr lang="en-US" sz="1400" dirty="0" smtClean="0"/>
              <a:t>Class to de-serialize XML database into instances of the Session class</a:t>
            </a:r>
            <a:endParaRPr lang="en-US" sz="1400" dirty="0"/>
          </a:p>
        </p:txBody>
      </p:sp>
      <p:pic>
        <p:nvPicPr>
          <p:cNvPr id="1026" name="Picture 2" descr="C:\Users\Topher\Documents\My Dropbox\Senior Design\Chris\calboxgui\ClassDiagram1.png"/>
          <p:cNvPicPr>
            <a:picLocks noChangeAspect="1" noChangeArrowheads="1"/>
          </p:cNvPicPr>
          <p:nvPr/>
        </p:nvPicPr>
        <p:blipFill>
          <a:blip r:embed="rId3" cstate="print"/>
          <a:srcRect/>
          <a:stretch>
            <a:fillRect/>
          </a:stretch>
        </p:blipFill>
        <p:spPr bwMode="auto">
          <a:xfrm>
            <a:off x="0" y="0"/>
            <a:ext cx="8305800" cy="6858000"/>
          </a:xfrm>
          <a:prstGeom prst="rect">
            <a:avLst/>
          </a:prstGeom>
          <a:noFill/>
        </p:spPr>
      </p:pic>
      <p:grpSp>
        <p:nvGrpSpPr>
          <p:cNvPr id="3" name="Group 20"/>
          <p:cNvGrpSpPr/>
          <p:nvPr/>
        </p:nvGrpSpPr>
        <p:grpSpPr>
          <a:xfrm rot="10800000">
            <a:off x="2057400" y="1295400"/>
            <a:ext cx="609600" cy="228600"/>
            <a:chOff x="4800600" y="3962400"/>
            <a:chExt cx="1371600" cy="304800"/>
          </a:xfrm>
        </p:grpSpPr>
        <p:sp>
          <p:nvSpPr>
            <p:cNvPr id="9" name="Flowchart: Decision 8"/>
            <p:cNvSpPr/>
            <p:nvPr/>
          </p:nvSpPr>
          <p:spPr>
            <a:xfrm>
              <a:off x="4800600" y="3962400"/>
              <a:ext cx="568657" cy="3048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7" name="Straight Connector 16"/>
            <p:cNvCxnSpPr/>
            <p:nvPr/>
          </p:nvCxnSpPr>
          <p:spPr>
            <a:xfrm rot="10800000">
              <a:off x="5334000" y="4114800"/>
              <a:ext cx="838200" cy="0"/>
            </a:xfrm>
            <a:prstGeom prst="line">
              <a:avLst/>
            </a:prstGeom>
          </p:spPr>
          <p:style>
            <a:lnRef idx="2">
              <a:schemeClr val="dk1"/>
            </a:lnRef>
            <a:fillRef idx="1">
              <a:schemeClr val="lt1"/>
            </a:fillRef>
            <a:effectRef idx="0">
              <a:schemeClr val="dk1"/>
            </a:effectRef>
            <a:fontRef idx="minor">
              <a:schemeClr val="dk1"/>
            </a:fontRef>
          </p:style>
        </p:cxnSp>
      </p:grpSp>
      <p:grpSp>
        <p:nvGrpSpPr>
          <p:cNvPr id="4" name="Group 21"/>
          <p:cNvGrpSpPr/>
          <p:nvPr/>
        </p:nvGrpSpPr>
        <p:grpSpPr>
          <a:xfrm rot="10800000">
            <a:off x="4038600" y="1295400"/>
            <a:ext cx="609600" cy="228600"/>
            <a:chOff x="4800600" y="3962400"/>
            <a:chExt cx="1371600" cy="304800"/>
          </a:xfrm>
        </p:grpSpPr>
        <p:sp>
          <p:nvSpPr>
            <p:cNvPr id="23" name="Flowchart: Decision 22"/>
            <p:cNvSpPr/>
            <p:nvPr/>
          </p:nvSpPr>
          <p:spPr>
            <a:xfrm>
              <a:off x="4800600" y="3962400"/>
              <a:ext cx="568657" cy="3048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24" name="Straight Connector 23"/>
            <p:cNvCxnSpPr/>
            <p:nvPr/>
          </p:nvCxnSpPr>
          <p:spPr>
            <a:xfrm rot="10800000">
              <a:off x="5334000" y="4114800"/>
              <a:ext cx="838200" cy="0"/>
            </a:xfrm>
            <a:prstGeom prst="line">
              <a:avLst/>
            </a:prstGeom>
          </p:spPr>
          <p:style>
            <a:lnRef idx="2">
              <a:schemeClr val="dk1"/>
            </a:lnRef>
            <a:fillRef idx="1">
              <a:schemeClr val="lt1"/>
            </a:fillRef>
            <a:effectRef idx="0">
              <a:schemeClr val="dk1"/>
            </a:effectRef>
            <a:fontRef idx="minor">
              <a:schemeClr val="dk1"/>
            </a:fontRef>
          </p:style>
        </p:cxnSp>
      </p:grpSp>
      <p:grpSp>
        <p:nvGrpSpPr>
          <p:cNvPr id="8" name="Group 24"/>
          <p:cNvGrpSpPr/>
          <p:nvPr/>
        </p:nvGrpSpPr>
        <p:grpSpPr>
          <a:xfrm>
            <a:off x="6096000" y="1219200"/>
            <a:ext cx="838200" cy="228600"/>
            <a:chOff x="4800600" y="3962400"/>
            <a:chExt cx="1371600" cy="304800"/>
          </a:xfrm>
        </p:grpSpPr>
        <p:sp>
          <p:nvSpPr>
            <p:cNvPr id="26" name="Flowchart: Decision 25"/>
            <p:cNvSpPr/>
            <p:nvPr/>
          </p:nvSpPr>
          <p:spPr>
            <a:xfrm>
              <a:off x="4800600" y="3962400"/>
              <a:ext cx="568657" cy="304800"/>
            </a:xfrm>
            <a:prstGeom prst="flowChartDecisi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7" name="Straight Connector 26"/>
            <p:cNvCxnSpPr/>
            <p:nvPr/>
          </p:nvCxnSpPr>
          <p:spPr>
            <a:xfrm rot="10800000">
              <a:off x="5334000" y="4114800"/>
              <a:ext cx="838200" cy="0"/>
            </a:xfrm>
            <a:prstGeom prst="line">
              <a:avLst/>
            </a:prstGeom>
          </p:spPr>
          <p:style>
            <a:lnRef idx="2">
              <a:schemeClr val="dk1">
                <a:shade val="50000"/>
              </a:schemeClr>
            </a:lnRef>
            <a:fillRef idx="1">
              <a:schemeClr val="dk1"/>
            </a:fillRef>
            <a:effectRef idx="0">
              <a:schemeClr val="dk1"/>
            </a:effectRef>
            <a:fontRef idx="minor">
              <a:schemeClr val="lt1"/>
            </a:fontRef>
          </p:style>
        </p:cxnSp>
      </p:grpSp>
      <p:cxnSp>
        <p:nvCxnSpPr>
          <p:cNvPr id="29" name="Straight Connector 28"/>
          <p:cNvCxnSpPr/>
          <p:nvPr/>
        </p:nvCxnSpPr>
        <p:spPr>
          <a:xfrm>
            <a:off x="2133600" y="4724400"/>
            <a:ext cx="609600" cy="0"/>
          </a:xfrm>
          <a:prstGeom prst="line">
            <a:avLst/>
          </a:prstGeom>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a:xfrm>
            <a:off x="2133600" y="6019800"/>
            <a:ext cx="609600" cy="0"/>
          </a:xfrm>
          <a:prstGeom prst="line">
            <a:avLst/>
          </a:prstGeom>
        </p:spPr>
        <p:style>
          <a:lnRef idx="2">
            <a:schemeClr val="dk1"/>
          </a:lnRef>
          <a:fillRef idx="0">
            <a:schemeClr val="dk1"/>
          </a:fillRef>
          <a:effectRef idx="1">
            <a:schemeClr val="dk1"/>
          </a:effectRef>
          <a:fontRef idx="minor">
            <a:schemeClr val="tx1"/>
          </a:fontRef>
        </p:style>
      </p:cxnSp>
      <p:sp>
        <p:nvSpPr>
          <p:cNvPr id="31" name="TextBox 30"/>
          <p:cNvSpPr txBox="1"/>
          <p:nvPr/>
        </p:nvSpPr>
        <p:spPr>
          <a:xfrm>
            <a:off x="6248400" y="838200"/>
            <a:ext cx="595035" cy="369332"/>
          </a:xfrm>
          <a:prstGeom prst="rect">
            <a:avLst/>
          </a:prstGeom>
          <a:noFill/>
        </p:spPr>
        <p:txBody>
          <a:bodyPr wrap="none" rtlCol="0">
            <a:spAutoFit/>
          </a:bodyPr>
          <a:lstStyle/>
          <a:p>
            <a:r>
              <a:rPr lang="en-US" dirty="0" smtClean="0"/>
              <a:t>1…*</a:t>
            </a:r>
            <a:endParaRPr lang="en-US" dirty="0"/>
          </a:p>
        </p:txBody>
      </p:sp>
      <p:sp>
        <p:nvSpPr>
          <p:cNvPr id="32" name="Line Callout 1 (Accent Bar) 31"/>
          <p:cNvSpPr/>
          <p:nvPr/>
        </p:nvSpPr>
        <p:spPr>
          <a:xfrm>
            <a:off x="5181600" y="5715000"/>
            <a:ext cx="2819400" cy="838200"/>
          </a:xfrm>
          <a:prstGeom prst="accentCallout1">
            <a:avLst>
              <a:gd name="adj1" fmla="val 18750"/>
              <a:gd name="adj2" fmla="val -8333"/>
              <a:gd name="adj3" fmla="val -327340"/>
              <a:gd name="adj4" fmla="val -123819"/>
            </a:avLst>
          </a:prstGeom>
          <a:ln w="57150"/>
        </p:spPr>
        <p:style>
          <a:lnRef idx="1">
            <a:schemeClr val="accent4"/>
          </a:lnRef>
          <a:fillRef idx="3">
            <a:schemeClr val="accent4"/>
          </a:fillRef>
          <a:effectRef idx="2">
            <a:schemeClr val="accent4"/>
          </a:effectRef>
          <a:fontRef idx="minor">
            <a:schemeClr val="lt1"/>
          </a:fontRef>
        </p:style>
        <p:txBody>
          <a:bodyPr rtlCol="0" anchor="ctr"/>
          <a:lstStyle/>
          <a:p>
            <a:r>
              <a:rPr lang="en-US" dirty="0" smtClean="0"/>
              <a:t>Main, initializes all GUI controls, other misc. functions</a:t>
            </a:r>
            <a:endParaRPr lang="en-US" dirty="0"/>
          </a:p>
        </p:txBody>
      </p:sp>
      <p:sp>
        <p:nvSpPr>
          <p:cNvPr id="33" name="Line Callout 1 (Accent Bar) 32"/>
          <p:cNvSpPr/>
          <p:nvPr/>
        </p:nvSpPr>
        <p:spPr>
          <a:xfrm>
            <a:off x="5257800" y="4495800"/>
            <a:ext cx="2895600" cy="914400"/>
          </a:xfrm>
          <a:prstGeom prst="accentCallout1">
            <a:avLst>
              <a:gd name="adj1" fmla="val 18750"/>
              <a:gd name="adj2" fmla="val -8333"/>
              <a:gd name="adj3" fmla="val -211167"/>
              <a:gd name="adj4" fmla="val -49732"/>
            </a:avLst>
          </a:prstGeom>
          <a:ln w="57150"/>
        </p:spPr>
        <p:style>
          <a:lnRef idx="1">
            <a:schemeClr val="accent2"/>
          </a:lnRef>
          <a:fillRef idx="3">
            <a:schemeClr val="accent2"/>
          </a:fillRef>
          <a:effectRef idx="2">
            <a:schemeClr val="accent2"/>
          </a:effectRef>
          <a:fontRef idx="minor">
            <a:schemeClr val="lt1"/>
          </a:fontRef>
        </p:style>
        <p:txBody>
          <a:bodyPr rtlCol="0" anchor="ctr"/>
          <a:lstStyle/>
          <a:p>
            <a:r>
              <a:rPr lang="en-US" sz="1400" dirty="0" smtClean="0"/>
              <a:t>Initializes serial port, talks with </a:t>
            </a:r>
            <a:r>
              <a:rPr lang="en-US" sz="1400" dirty="0" err="1" smtClean="0"/>
              <a:t>Xbee</a:t>
            </a:r>
            <a:r>
              <a:rPr lang="en-US" sz="1400" dirty="0" smtClean="0"/>
              <a:t>, receives session data, and initializes </a:t>
            </a:r>
            <a:r>
              <a:rPr lang="en-US" sz="1400" dirty="0" err="1" smtClean="0"/>
              <a:t>XMLDatastore</a:t>
            </a:r>
            <a:r>
              <a:rPr lang="en-US" sz="1400" dirty="0" smtClean="0"/>
              <a:t> class</a:t>
            </a:r>
            <a:endParaRPr lang="en-US" sz="1400" dirty="0"/>
          </a:p>
        </p:txBody>
      </p:sp>
      <p:sp>
        <p:nvSpPr>
          <p:cNvPr id="34" name="Line Callout 1 (Accent Bar) 33"/>
          <p:cNvSpPr/>
          <p:nvPr/>
        </p:nvSpPr>
        <p:spPr>
          <a:xfrm>
            <a:off x="5715000" y="3200400"/>
            <a:ext cx="3200400" cy="990600"/>
          </a:xfrm>
          <a:prstGeom prst="accentCallout1">
            <a:avLst>
              <a:gd name="adj1" fmla="val 18750"/>
              <a:gd name="adj2" fmla="val -8333"/>
              <a:gd name="adj3" fmla="val -98256"/>
              <a:gd name="adj4" fmla="val -25563"/>
            </a:avLst>
          </a:prstGeom>
          <a:ln w="57150"/>
        </p:spPr>
        <p:style>
          <a:lnRef idx="1">
            <a:schemeClr val="accent3"/>
          </a:lnRef>
          <a:fillRef idx="3">
            <a:schemeClr val="accent3"/>
          </a:fillRef>
          <a:effectRef idx="2">
            <a:schemeClr val="accent3"/>
          </a:effectRef>
          <a:fontRef idx="minor">
            <a:schemeClr val="lt1"/>
          </a:fontRef>
        </p:style>
        <p:txBody>
          <a:bodyPr rtlCol="0" anchor="ctr"/>
          <a:lstStyle/>
          <a:p>
            <a:r>
              <a:rPr lang="en-US" sz="1400" dirty="0" smtClean="0"/>
              <a:t>De-serializes XML data, adds sessions to XML data, and instantiates the Sessions class and puts sessions into an observable collection.</a:t>
            </a:r>
            <a:endParaRPr lang="en-US" sz="14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438400"/>
            <a:ext cx="3886200" cy="1252538"/>
          </a:xfrm>
        </p:spPr>
        <p:txBody>
          <a:bodyPr>
            <a:normAutofit fontScale="90000"/>
          </a:bodyPr>
          <a:lstStyle/>
          <a:p>
            <a:r>
              <a:rPr lang="en-US" dirty="0" smtClean="0"/>
              <a:t>Activity Diagram</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949044" y="0"/>
            <a:ext cx="519495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CalBOX</a:t>
            </a:r>
            <a:r>
              <a:rPr lang="en-US" dirty="0" smtClean="0"/>
              <a:t> App</a:t>
            </a:r>
            <a:endParaRPr lang="en-US" dirty="0"/>
          </a:p>
        </p:txBody>
      </p:sp>
      <p:sp>
        <p:nvSpPr>
          <p:cNvPr id="4" name="Content Placeholder 2"/>
          <p:cNvSpPr>
            <a:spLocks noGrp="1"/>
          </p:cNvSpPr>
          <p:nvPr>
            <p:ph idx="1"/>
          </p:nvPr>
        </p:nvSpPr>
        <p:spPr>
          <a:xfrm>
            <a:off x="533400" y="5334000"/>
            <a:ext cx="3581400" cy="1371600"/>
          </a:xfrm>
        </p:spPr>
        <p:txBody>
          <a:bodyPr>
            <a:noAutofit/>
          </a:bodyPr>
          <a:lstStyle/>
          <a:p>
            <a:r>
              <a:rPr lang="en-US" sz="2000" dirty="0" smtClean="0"/>
              <a:t>The user interface provides</a:t>
            </a:r>
          </a:p>
          <a:p>
            <a:pPr lvl="1"/>
            <a:r>
              <a:rPr lang="en-US" sz="1600" dirty="0" smtClean="0"/>
              <a:t>Calories</a:t>
            </a:r>
          </a:p>
          <a:p>
            <a:pPr lvl="1"/>
            <a:r>
              <a:rPr lang="en-US" sz="1600" dirty="0" smtClean="0"/>
              <a:t>Run </a:t>
            </a:r>
            <a:r>
              <a:rPr lang="en-US" sz="1600" dirty="0" err="1" smtClean="0"/>
              <a:t>timeDate</a:t>
            </a:r>
            <a:endParaRPr lang="en-US" sz="1600" dirty="0" smtClean="0"/>
          </a:p>
          <a:p>
            <a:endParaRPr lang="en-US" sz="2000" dirty="0" smtClean="0"/>
          </a:p>
          <a:p>
            <a:endParaRPr lang="en-US" sz="2000" dirty="0" smtClean="0"/>
          </a:p>
          <a:p>
            <a:pPr lvl="1"/>
            <a:endParaRPr lang="en-US" sz="2000" dirty="0" smtClean="0"/>
          </a:p>
        </p:txBody>
      </p:sp>
      <p:sp>
        <p:nvSpPr>
          <p:cNvPr id="5" name="Content Placeholder 2"/>
          <p:cNvSpPr txBox="1">
            <a:spLocks/>
          </p:cNvSpPr>
          <p:nvPr/>
        </p:nvSpPr>
        <p:spPr>
          <a:xfrm>
            <a:off x="4572000" y="5334000"/>
            <a:ext cx="3886200" cy="1219200"/>
          </a:xfrm>
          <a:prstGeom prst="rect">
            <a:avLst/>
          </a:prstGeom>
        </p:spPr>
        <p:txBody>
          <a:bodyPr vert="horz" lIns="54864" tIns="91440" rtlCol="0">
            <a:no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2000" dirty="0" smtClean="0"/>
              <a:t>Multiple ways to view data</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600" dirty="0" smtClean="0"/>
              <a:t>Graphical charts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lang="en-US" sz="1600" dirty="0" smtClean="0"/>
              <a:t>Per session data</a:t>
            </a: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Customize</a:t>
            </a:r>
            <a:r>
              <a:rPr kumimoji="0" lang="en-US" sz="1600" b="0" i="0" u="none" strike="noStrike" kern="1200" cap="none" spc="0" normalizeH="0" noProof="0" dirty="0" smtClean="0">
                <a:ln>
                  <a:noFill/>
                </a:ln>
                <a:solidFill>
                  <a:schemeClr val="tx1"/>
                </a:solidFill>
                <a:effectLst/>
                <a:uLnTx/>
                <a:uFillTx/>
                <a:latin typeface="+mn-lt"/>
                <a:ea typeface="+mn-ea"/>
                <a:cs typeface="+mn-cs"/>
              </a:rPr>
              <a:t> in settings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731520" marR="0" lvl="1" indent="-274320" algn="l" defTabSz="914400" rtl="0" eaLnBrk="1" fontAlgn="auto" latinLnBrk="0" hangingPunct="1">
              <a:lnSpc>
                <a:spcPct val="100000"/>
              </a:lnSpc>
              <a:spcBef>
                <a:spcPct val="20000"/>
              </a:spcBef>
              <a:spcAft>
                <a:spcPts val="0"/>
              </a:spcAft>
              <a:buClr>
                <a:schemeClr val="accent2"/>
              </a:buClr>
              <a:buSzPct val="90000"/>
              <a:buFont typeface="Wingdings"/>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2" name="Picture 4"/>
          <p:cNvPicPr>
            <a:picLocks noChangeAspect="1" noChangeArrowheads="1"/>
          </p:cNvPicPr>
          <p:nvPr/>
        </p:nvPicPr>
        <p:blipFill>
          <a:blip r:embed="rId3" cstate="print"/>
          <a:srcRect/>
          <a:stretch>
            <a:fillRect/>
          </a:stretch>
        </p:blipFill>
        <p:spPr bwMode="auto">
          <a:xfrm>
            <a:off x="1295400" y="1676400"/>
            <a:ext cx="6505575" cy="3519145"/>
          </a:xfrm>
          <a:prstGeom prst="rect">
            <a:avLst/>
          </a:prstGeom>
          <a:noFill/>
          <a:ln w="9525">
            <a:noFill/>
            <a:miter lim="800000"/>
            <a:headEnd/>
            <a:tailEnd/>
          </a:ln>
        </p:spPr>
      </p:pic>
      <p:sp>
        <p:nvSpPr>
          <p:cNvPr id="8" name="Rectangular Callout 7"/>
          <p:cNvSpPr/>
          <p:nvPr/>
        </p:nvSpPr>
        <p:spPr>
          <a:xfrm>
            <a:off x="4724400" y="5257800"/>
            <a:ext cx="4114800" cy="1371600"/>
          </a:xfrm>
          <a:prstGeom prst="wedgeRectCallout">
            <a:avLst>
              <a:gd name="adj1" fmla="val 14430"/>
              <a:gd name="adj2" fmla="val -99956"/>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b="1" dirty="0" smtClean="0"/>
              <a:t>Sort listed sessions:</a:t>
            </a:r>
          </a:p>
          <a:p>
            <a:pPr>
              <a:buFontTx/>
              <a:buChar char="-"/>
            </a:pPr>
            <a:r>
              <a:rPr lang="en-US" dirty="0" smtClean="0"/>
              <a:t>Ascending/Descending calories</a:t>
            </a:r>
          </a:p>
          <a:p>
            <a:pPr>
              <a:buFontTx/>
              <a:buChar char="-"/>
            </a:pPr>
            <a:r>
              <a:rPr lang="en-US" dirty="0" smtClean="0"/>
              <a:t>Ascending/Descending minutes</a:t>
            </a:r>
          </a:p>
          <a:p>
            <a:pPr>
              <a:buFontTx/>
              <a:buChar char="-"/>
            </a:pPr>
            <a:r>
              <a:rPr lang="en-US" dirty="0" smtClean="0"/>
              <a:t>Latest/Oldest date</a:t>
            </a:r>
          </a:p>
        </p:txBody>
      </p:sp>
      <p:sp>
        <p:nvSpPr>
          <p:cNvPr id="11" name="Rectangular Callout 10"/>
          <p:cNvSpPr/>
          <p:nvPr/>
        </p:nvSpPr>
        <p:spPr>
          <a:xfrm>
            <a:off x="304800" y="5257800"/>
            <a:ext cx="4114800" cy="1371600"/>
          </a:xfrm>
          <a:prstGeom prst="wedgeRectCallout">
            <a:avLst>
              <a:gd name="adj1" fmla="val 36653"/>
              <a:gd name="adj2" fmla="val -77734"/>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b="1" dirty="0" smtClean="0"/>
              <a:t>List sessions and data</a:t>
            </a:r>
          </a:p>
          <a:p>
            <a:pPr>
              <a:buFontTx/>
              <a:buChar char="-"/>
            </a:pPr>
            <a:r>
              <a:rPr lang="en-US" dirty="0" smtClean="0"/>
              <a:t>Show Calories burned</a:t>
            </a:r>
          </a:p>
          <a:p>
            <a:pPr>
              <a:buFontTx/>
              <a:buChar char="-"/>
            </a:pPr>
            <a:r>
              <a:rPr lang="en-US" dirty="0" smtClean="0"/>
              <a:t>Show time of session in minutes</a:t>
            </a:r>
          </a:p>
          <a:p>
            <a:pPr>
              <a:buFontTx/>
              <a:buChar char="-"/>
            </a:pPr>
            <a:r>
              <a:rPr lang="en-US" dirty="0" smtClean="0"/>
              <a:t># of Session</a:t>
            </a:r>
          </a:p>
          <a:p>
            <a:pPr>
              <a:buFontTx/>
              <a:buChar char="-"/>
            </a:pPr>
            <a:r>
              <a:rPr lang="en-US" dirty="0" smtClean="0"/>
              <a:t>Time stamp</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CalBOX</a:t>
            </a:r>
            <a:r>
              <a:rPr lang="en-US" dirty="0" smtClean="0"/>
              <a:t> App</a:t>
            </a:r>
            <a:endParaRPr lang="en-US" dirty="0"/>
          </a:p>
        </p:txBody>
      </p:sp>
      <p:pic>
        <p:nvPicPr>
          <p:cNvPr id="80898" name="Picture 2" descr="C:\Users\Pamela\Documents\My Dropbox\Senior Design\SD2\pictures\calboxscreenshot2.png"/>
          <p:cNvPicPr>
            <a:picLocks noChangeAspect="1" noChangeArrowheads="1"/>
          </p:cNvPicPr>
          <p:nvPr/>
        </p:nvPicPr>
        <p:blipFill>
          <a:blip r:embed="rId3" cstate="print"/>
          <a:srcRect/>
          <a:stretch>
            <a:fillRect/>
          </a:stretch>
        </p:blipFill>
        <p:spPr bwMode="auto">
          <a:xfrm>
            <a:off x="1371600" y="1600200"/>
            <a:ext cx="6601658" cy="3581400"/>
          </a:xfrm>
          <a:prstGeom prst="rect">
            <a:avLst/>
          </a:prstGeom>
          <a:noFill/>
        </p:spPr>
      </p:pic>
      <p:sp>
        <p:nvSpPr>
          <p:cNvPr id="7" name="Rectangular Callout 6"/>
          <p:cNvSpPr/>
          <p:nvPr/>
        </p:nvSpPr>
        <p:spPr>
          <a:xfrm>
            <a:off x="4114800" y="5257800"/>
            <a:ext cx="3276600" cy="1371600"/>
          </a:xfrm>
          <a:prstGeom prst="wedgeRectCallout">
            <a:avLst>
              <a:gd name="adj1" fmla="val 43738"/>
              <a:gd name="adj2" fmla="val -86430"/>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t>Show sessions by time span:</a:t>
            </a:r>
          </a:p>
          <a:p>
            <a:pPr>
              <a:buFontTx/>
              <a:buChar char="-"/>
            </a:pPr>
            <a:r>
              <a:rPr lang="en-US" dirty="0" smtClean="0"/>
              <a:t>All Sessions</a:t>
            </a:r>
          </a:p>
          <a:p>
            <a:pPr>
              <a:buFontTx/>
              <a:buChar char="-"/>
            </a:pPr>
            <a:r>
              <a:rPr lang="en-US" dirty="0" smtClean="0"/>
              <a:t>The current day</a:t>
            </a:r>
          </a:p>
          <a:p>
            <a:pPr>
              <a:buFontTx/>
              <a:buChar char="-"/>
            </a:pPr>
            <a:r>
              <a:rPr lang="en-US" dirty="0" smtClean="0"/>
              <a:t>Past month</a:t>
            </a:r>
          </a:p>
          <a:p>
            <a:pPr>
              <a:buFontTx/>
              <a:buChar char="-"/>
            </a:pPr>
            <a:r>
              <a:rPr lang="en-US" dirty="0" smtClean="0"/>
              <a:t>Past 6 months</a:t>
            </a:r>
          </a:p>
        </p:txBody>
      </p:sp>
      <p:sp>
        <p:nvSpPr>
          <p:cNvPr id="8" name="Rectangular Callout 7"/>
          <p:cNvSpPr/>
          <p:nvPr/>
        </p:nvSpPr>
        <p:spPr>
          <a:xfrm>
            <a:off x="304800" y="5257800"/>
            <a:ext cx="3276600" cy="685800"/>
          </a:xfrm>
          <a:prstGeom prst="wedgeRectCallout">
            <a:avLst>
              <a:gd name="adj1" fmla="val 52231"/>
              <a:gd name="adj2" fmla="val -172420"/>
            </a:avLst>
          </a:prstGeom>
        </p:spPr>
        <p:style>
          <a:lnRef idx="0">
            <a:schemeClr val="accent2"/>
          </a:lnRef>
          <a:fillRef idx="3">
            <a:schemeClr val="accent2"/>
          </a:fillRef>
          <a:effectRef idx="3">
            <a:schemeClr val="accent2"/>
          </a:effectRef>
          <a:fontRef idx="minor">
            <a:schemeClr val="lt1"/>
          </a:fontRef>
        </p:style>
        <p:txBody>
          <a:bodyPr rtlCol="0" anchor="ctr"/>
          <a:lstStyle/>
          <a:p>
            <a:r>
              <a:rPr lang="en-US" dirty="0" smtClean="0"/>
              <a:t>X-Axis is time</a:t>
            </a:r>
          </a:p>
          <a:p>
            <a:r>
              <a:rPr lang="en-US" dirty="0" smtClean="0"/>
              <a:t>Y-Axis calories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amela\Documents\My Dropbox\Senior Design\SD2\calbox360logo_black^.jpg"/>
          <p:cNvPicPr>
            <a:picLocks noChangeAspect="1" noChangeArrowheads="1"/>
          </p:cNvPicPr>
          <p:nvPr/>
        </p:nvPicPr>
        <p:blipFill>
          <a:blip r:embed="rId2" cstate="print"/>
          <a:srcRect/>
          <a:stretch>
            <a:fillRect/>
          </a:stretch>
        </p:blipFill>
        <p:spPr bwMode="auto">
          <a:xfrm>
            <a:off x="-228600" y="457200"/>
            <a:ext cx="9144000" cy="456045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Three Systems</a:t>
            </a:r>
            <a:endParaRPr lang="en-US" dirty="0"/>
          </a:p>
        </p:txBody>
      </p:sp>
      <p:graphicFrame>
        <p:nvGraphicFramePr>
          <p:cNvPr id="4" name="Content Placeholder 3"/>
          <p:cNvGraphicFramePr>
            <a:graphicFrameLocks noGrp="1"/>
          </p:cNvGraphicFramePr>
          <p:nvPr>
            <p:ph idx="1"/>
          </p:nvPr>
        </p:nvGraphicFramePr>
        <p:xfrm>
          <a:off x="-76200" y="2003425"/>
          <a:ext cx="8839200" cy="477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 &amp; Financing</a:t>
            </a:r>
            <a:endParaRPr lang="en-US" dirty="0"/>
          </a:p>
        </p:txBody>
      </p:sp>
      <p:graphicFrame>
        <p:nvGraphicFramePr>
          <p:cNvPr id="4" name="Table 3"/>
          <p:cNvGraphicFramePr>
            <a:graphicFrameLocks noGrp="1"/>
          </p:cNvGraphicFramePr>
          <p:nvPr/>
        </p:nvGraphicFramePr>
        <p:xfrm>
          <a:off x="1676400" y="1820260"/>
          <a:ext cx="5943600" cy="4580540"/>
        </p:xfrm>
        <a:graphic>
          <a:graphicData uri="http://schemas.openxmlformats.org/drawingml/2006/table">
            <a:tbl>
              <a:tblPr firstRow="1" lastRow="1" bandRow="1">
                <a:tableStyleId>{5C22544A-7EE6-4342-B048-85BDC9FD1C3A}</a:tableStyleId>
              </a:tblPr>
              <a:tblGrid>
                <a:gridCol w="3124200"/>
                <a:gridCol w="1447800"/>
                <a:gridCol w="1371600"/>
              </a:tblGrid>
              <a:tr h="280111">
                <a:tc>
                  <a:txBody>
                    <a:bodyPr/>
                    <a:lstStyle/>
                    <a:p>
                      <a:r>
                        <a:rPr lang="en-US" sz="1200" dirty="0" smtClean="0"/>
                        <a:t>Item</a:t>
                      </a:r>
                      <a:endParaRPr lang="en-US" sz="1200" dirty="0"/>
                    </a:p>
                  </a:txBody>
                  <a:tcPr/>
                </a:tc>
                <a:tc>
                  <a:txBody>
                    <a:bodyPr/>
                    <a:lstStyle/>
                    <a:p>
                      <a:r>
                        <a:rPr lang="en-US" sz="1200" dirty="0" smtClean="0"/>
                        <a:t>Unit Cost</a:t>
                      </a:r>
                      <a:endParaRPr lang="en-US" sz="1200" dirty="0"/>
                    </a:p>
                  </a:txBody>
                  <a:tcPr/>
                </a:tc>
                <a:tc>
                  <a:txBody>
                    <a:bodyPr/>
                    <a:lstStyle/>
                    <a:p>
                      <a:r>
                        <a:rPr lang="en-US" sz="1200" dirty="0" smtClean="0"/>
                        <a:t>Total Price</a:t>
                      </a:r>
                      <a:endParaRPr lang="en-US" sz="1200" dirty="0"/>
                    </a:p>
                  </a:txBody>
                  <a:tcPr/>
                </a:tc>
              </a:tr>
              <a:tr h="329493">
                <a:tc>
                  <a:txBody>
                    <a:bodyPr/>
                    <a:lstStyle/>
                    <a:p>
                      <a:r>
                        <a:rPr lang="en-US" sz="1200" dirty="0" smtClean="0"/>
                        <a:t>Leeson M1120046 DC Generator</a:t>
                      </a:r>
                      <a:endParaRPr lang="en-US" sz="1200" dirty="0"/>
                    </a:p>
                  </a:txBody>
                  <a:tcPr/>
                </a:tc>
                <a:tc>
                  <a:txBody>
                    <a:bodyPr/>
                    <a:lstStyle/>
                    <a:p>
                      <a:r>
                        <a:rPr lang="en-US" sz="1200" dirty="0" smtClean="0"/>
                        <a:t>$190</a:t>
                      </a:r>
                      <a:endParaRPr lang="en-US" sz="1200" dirty="0"/>
                    </a:p>
                  </a:txBody>
                  <a:tcPr/>
                </a:tc>
                <a:tc>
                  <a:txBody>
                    <a:bodyPr/>
                    <a:lstStyle/>
                    <a:p>
                      <a:r>
                        <a:rPr lang="en-US" sz="1200" dirty="0" smtClean="0"/>
                        <a:t>$190</a:t>
                      </a:r>
                      <a:endParaRPr lang="en-US" sz="1200" dirty="0"/>
                    </a:p>
                  </a:txBody>
                  <a:tcPr/>
                </a:tc>
              </a:tr>
              <a:tr h="280111">
                <a:tc>
                  <a:txBody>
                    <a:bodyPr/>
                    <a:lstStyle/>
                    <a:p>
                      <a:r>
                        <a:rPr lang="en-US" sz="1200" dirty="0" smtClean="0"/>
                        <a:t>12V 35</a:t>
                      </a:r>
                      <a:r>
                        <a:rPr lang="en-US" sz="1200" baseline="0" dirty="0" smtClean="0"/>
                        <a:t> Ah Lead Acid Battery</a:t>
                      </a:r>
                      <a:endParaRPr lang="en-US" sz="1200" dirty="0"/>
                    </a:p>
                  </a:txBody>
                  <a:tcPr/>
                </a:tc>
                <a:tc>
                  <a:txBody>
                    <a:bodyPr/>
                    <a:lstStyle/>
                    <a:p>
                      <a:r>
                        <a:rPr lang="en-US" sz="1200" dirty="0" smtClean="0"/>
                        <a:t>$100</a:t>
                      </a:r>
                      <a:endParaRPr lang="en-US" sz="1200" dirty="0"/>
                    </a:p>
                  </a:txBody>
                  <a:tcPr/>
                </a:tc>
                <a:tc>
                  <a:txBody>
                    <a:bodyPr/>
                    <a:lstStyle/>
                    <a:p>
                      <a:r>
                        <a:rPr lang="en-US" sz="1200" dirty="0" smtClean="0"/>
                        <a:t>$100</a:t>
                      </a:r>
                      <a:endParaRPr lang="en-US" sz="1200" dirty="0"/>
                    </a:p>
                  </a:txBody>
                  <a:tcPr/>
                </a:tc>
              </a:tr>
              <a:tr h="280111">
                <a:tc>
                  <a:txBody>
                    <a:bodyPr/>
                    <a:lstStyle/>
                    <a:p>
                      <a:r>
                        <a:rPr lang="en-US" sz="1200" dirty="0" smtClean="0"/>
                        <a:t>Battery Charger (2)</a:t>
                      </a:r>
                      <a:endParaRPr lang="en-US" sz="1200" dirty="0"/>
                    </a:p>
                  </a:txBody>
                  <a:tcPr/>
                </a:tc>
                <a:tc>
                  <a:txBody>
                    <a:bodyPr/>
                    <a:lstStyle/>
                    <a:p>
                      <a:r>
                        <a:rPr lang="en-US" sz="1200" dirty="0" smtClean="0"/>
                        <a:t>$50</a:t>
                      </a:r>
                      <a:endParaRPr lang="en-US" sz="1200" dirty="0"/>
                    </a:p>
                  </a:txBody>
                  <a:tcPr/>
                </a:tc>
                <a:tc>
                  <a:txBody>
                    <a:bodyPr/>
                    <a:lstStyle/>
                    <a:p>
                      <a:r>
                        <a:rPr lang="en-US" sz="1200" dirty="0" smtClean="0"/>
                        <a:t>$100</a:t>
                      </a:r>
                      <a:endParaRPr lang="en-US" sz="1200" dirty="0"/>
                    </a:p>
                  </a:txBody>
                  <a:tcPr/>
                </a:tc>
              </a:tr>
              <a:tr h="280111">
                <a:tc>
                  <a:txBody>
                    <a:bodyPr/>
                    <a:lstStyle/>
                    <a:p>
                      <a:r>
                        <a:rPr lang="en-US" sz="1200" dirty="0" smtClean="0"/>
                        <a:t>DC-AC</a:t>
                      </a:r>
                      <a:r>
                        <a:rPr lang="en-US" sz="1200" baseline="0" dirty="0" smtClean="0"/>
                        <a:t> inverter</a:t>
                      </a:r>
                      <a:endParaRPr lang="en-US" sz="1200" dirty="0"/>
                    </a:p>
                  </a:txBody>
                  <a:tcPr/>
                </a:tc>
                <a:tc>
                  <a:txBody>
                    <a:bodyPr/>
                    <a:lstStyle/>
                    <a:p>
                      <a:r>
                        <a:rPr lang="en-US" sz="1200" dirty="0" smtClean="0"/>
                        <a:t>$50</a:t>
                      </a:r>
                      <a:endParaRPr lang="en-US" sz="1200" dirty="0"/>
                    </a:p>
                  </a:txBody>
                  <a:tcPr/>
                </a:tc>
                <a:tc>
                  <a:txBody>
                    <a:bodyPr/>
                    <a:lstStyle/>
                    <a:p>
                      <a:r>
                        <a:rPr lang="en-US" sz="1200" dirty="0" smtClean="0"/>
                        <a:t>$50</a:t>
                      </a:r>
                      <a:endParaRPr lang="en-US" sz="1200" dirty="0"/>
                    </a:p>
                  </a:txBody>
                  <a:tcPr/>
                </a:tc>
              </a:tr>
              <a:tr h="321973">
                <a:tc>
                  <a:txBody>
                    <a:bodyPr/>
                    <a:lstStyle/>
                    <a:p>
                      <a:r>
                        <a:rPr lang="en-US" sz="1200" dirty="0" smtClean="0"/>
                        <a:t>Arduino Duemilanove Microcontroller</a:t>
                      </a:r>
                      <a:endParaRPr lang="en-US" sz="1200" dirty="0"/>
                    </a:p>
                  </a:txBody>
                  <a:tcPr/>
                </a:tc>
                <a:tc>
                  <a:txBody>
                    <a:bodyPr/>
                    <a:lstStyle/>
                    <a:p>
                      <a:r>
                        <a:rPr lang="en-US" sz="1200" dirty="0" smtClean="0"/>
                        <a:t>$30</a:t>
                      </a:r>
                      <a:endParaRPr lang="en-US" sz="1200" dirty="0"/>
                    </a:p>
                  </a:txBody>
                  <a:tcPr/>
                </a:tc>
                <a:tc>
                  <a:txBody>
                    <a:bodyPr/>
                    <a:lstStyle/>
                    <a:p>
                      <a:r>
                        <a:rPr lang="en-US" sz="1200" dirty="0" smtClean="0"/>
                        <a:t>$30</a:t>
                      </a:r>
                      <a:endParaRPr lang="en-US" sz="1200" dirty="0"/>
                    </a:p>
                  </a:txBody>
                  <a:tcPr/>
                </a:tc>
              </a:tr>
              <a:tr h="280111">
                <a:tc>
                  <a:txBody>
                    <a:bodyPr/>
                    <a:lstStyle/>
                    <a:p>
                      <a:r>
                        <a:rPr lang="en-US" sz="1200" dirty="0" smtClean="0"/>
                        <a:t>Liquid Crystal Display</a:t>
                      </a:r>
                      <a:endParaRPr lang="en-US" sz="1200" dirty="0"/>
                    </a:p>
                  </a:txBody>
                  <a:tcPr/>
                </a:tc>
                <a:tc>
                  <a:txBody>
                    <a:bodyPr/>
                    <a:lstStyle/>
                    <a:p>
                      <a:r>
                        <a:rPr lang="en-US" sz="1200" dirty="0" smtClean="0"/>
                        <a:t>$12</a:t>
                      </a:r>
                      <a:endParaRPr lang="en-US" sz="1200" dirty="0"/>
                    </a:p>
                  </a:txBody>
                  <a:tcPr/>
                </a:tc>
                <a:tc>
                  <a:txBody>
                    <a:bodyPr/>
                    <a:lstStyle/>
                    <a:p>
                      <a:r>
                        <a:rPr lang="en-US" sz="1200" dirty="0" smtClean="0"/>
                        <a:t>$12</a:t>
                      </a:r>
                      <a:endParaRPr lang="en-US" sz="1200" dirty="0"/>
                    </a:p>
                  </a:txBody>
                  <a:tcPr/>
                </a:tc>
              </a:tr>
              <a:tr h="280111">
                <a:tc>
                  <a:txBody>
                    <a:bodyPr/>
                    <a:lstStyle/>
                    <a:p>
                      <a:r>
                        <a:rPr lang="en-US" sz="1200" dirty="0" smtClean="0"/>
                        <a:t>xBee Chips (2)</a:t>
                      </a:r>
                      <a:endParaRPr lang="en-US" sz="1200" dirty="0"/>
                    </a:p>
                  </a:txBody>
                  <a:tcPr/>
                </a:tc>
                <a:tc>
                  <a:txBody>
                    <a:bodyPr/>
                    <a:lstStyle/>
                    <a:p>
                      <a:r>
                        <a:rPr lang="en-US" sz="1200" dirty="0" smtClean="0"/>
                        <a:t>$23</a:t>
                      </a:r>
                      <a:endParaRPr lang="en-US" sz="1200" dirty="0"/>
                    </a:p>
                  </a:txBody>
                  <a:tcPr/>
                </a:tc>
                <a:tc>
                  <a:txBody>
                    <a:bodyPr/>
                    <a:lstStyle/>
                    <a:p>
                      <a:r>
                        <a:rPr lang="en-US" sz="1200" dirty="0" smtClean="0"/>
                        <a:t>$46</a:t>
                      </a:r>
                      <a:endParaRPr lang="en-US" sz="1200" dirty="0"/>
                    </a:p>
                  </a:txBody>
                  <a:tcPr/>
                </a:tc>
              </a:tr>
              <a:tr h="280111">
                <a:tc>
                  <a:txBody>
                    <a:bodyPr/>
                    <a:lstStyle/>
                    <a:p>
                      <a:r>
                        <a:rPr lang="en-US" sz="1200" dirty="0" smtClean="0"/>
                        <a:t>xBee Shield Kits</a:t>
                      </a:r>
                      <a:r>
                        <a:rPr lang="en-US" sz="1200" baseline="0" dirty="0" smtClean="0"/>
                        <a:t> (2)</a:t>
                      </a:r>
                      <a:endParaRPr lang="en-US" sz="1200" dirty="0"/>
                    </a:p>
                  </a:txBody>
                  <a:tcPr/>
                </a:tc>
                <a:tc>
                  <a:txBody>
                    <a:bodyPr/>
                    <a:lstStyle/>
                    <a:p>
                      <a:r>
                        <a:rPr lang="en-US" sz="1200" dirty="0" smtClean="0"/>
                        <a:t>$6</a:t>
                      </a:r>
                      <a:endParaRPr lang="en-US" sz="1200" dirty="0"/>
                    </a:p>
                  </a:txBody>
                  <a:tcPr/>
                </a:tc>
                <a:tc>
                  <a:txBody>
                    <a:bodyPr/>
                    <a:lstStyle/>
                    <a:p>
                      <a:r>
                        <a:rPr lang="en-US" sz="1200" dirty="0" smtClean="0"/>
                        <a:t>$12</a:t>
                      </a:r>
                      <a:endParaRPr lang="en-US" sz="1200" dirty="0"/>
                    </a:p>
                  </a:txBody>
                  <a:tcPr/>
                </a:tc>
              </a:tr>
              <a:tr h="280111">
                <a:tc>
                  <a:txBody>
                    <a:bodyPr/>
                    <a:lstStyle/>
                    <a:p>
                      <a:r>
                        <a:rPr lang="en-US" sz="1200" dirty="0" smtClean="0"/>
                        <a:t>xBee Explorer USB</a:t>
                      </a:r>
                      <a:endParaRPr lang="en-US" sz="1200" dirty="0"/>
                    </a:p>
                  </a:txBody>
                  <a:tcPr/>
                </a:tc>
                <a:tc>
                  <a:txBody>
                    <a:bodyPr/>
                    <a:lstStyle/>
                    <a:p>
                      <a:r>
                        <a:rPr lang="en-US" sz="1200" dirty="0" smtClean="0"/>
                        <a:t>$25</a:t>
                      </a:r>
                      <a:endParaRPr lang="en-US" sz="1200" dirty="0"/>
                    </a:p>
                  </a:txBody>
                  <a:tcPr/>
                </a:tc>
                <a:tc>
                  <a:txBody>
                    <a:bodyPr/>
                    <a:lstStyle/>
                    <a:p>
                      <a:r>
                        <a:rPr lang="en-US" sz="1200" dirty="0" smtClean="0"/>
                        <a:t>$25</a:t>
                      </a:r>
                      <a:endParaRPr lang="en-US" sz="1200" dirty="0"/>
                    </a:p>
                  </a:txBody>
                  <a:tcPr/>
                </a:tc>
              </a:tr>
              <a:tr h="280111">
                <a:tc>
                  <a:txBody>
                    <a:bodyPr/>
                    <a:lstStyle/>
                    <a:p>
                      <a:r>
                        <a:rPr lang="en-US" sz="1200" dirty="0" smtClean="0"/>
                        <a:t>Circuit Board</a:t>
                      </a:r>
                      <a:r>
                        <a:rPr lang="en-US" sz="1200" baseline="0" dirty="0" smtClean="0"/>
                        <a:t> Printing (3)</a:t>
                      </a:r>
                      <a:endParaRPr lang="en-US" sz="1200" dirty="0"/>
                    </a:p>
                  </a:txBody>
                  <a:tcPr/>
                </a:tc>
                <a:tc>
                  <a:txBody>
                    <a:bodyPr/>
                    <a:lstStyle/>
                    <a:p>
                      <a:r>
                        <a:rPr lang="en-US" sz="1200" dirty="0" smtClean="0"/>
                        <a:t>$33</a:t>
                      </a:r>
                      <a:endParaRPr lang="en-US" sz="1200" dirty="0"/>
                    </a:p>
                  </a:txBody>
                  <a:tcPr/>
                </a:tc>
                <a:tc>
                  <a:txBody>
                    <a:bodyPr/>
                    <a:lstStyle/>
                    <a:p>
                      <a:r>
                        <a:rPr lang="en-US" sz="1200" dirty="0" smtClean="0"/>
                        <a:t>$99</a:t>
                      </a:r>
                      <a:endParaRPr lang="en-US" sz="1200" dirty="0"/>
                    </a:p>
                  </a:txBody>
                  <a:tcPr/>
                </a:tc>
              </a:tr>
              <a:tr h="287631">
                <a:tc>
                  <a:txBody>
                    <a:bodyPr/>
                    <a:lstStyle/>
                    <a:p>
                      <a:r>
                        <a:rPr lang="en-US" sz="1200" dirty="0" smtClean="0"/>
                        <a:t>DC-DC Converter Components</a:t>
                      </a:r>
                      <a:endParaRPr lang="en-US" sz="1200" dirty="0"/>
                    </a:p>
                  </a:txBody>
                  <a:tcPr/>
                </a:tc>
                <a:tc>
                  <a:txBody>
                    <a:bodyPr/>
                    <a:lstStyle/>
                    <a:p>
                      <a:r>
                        <a:rPr lang="en-US" sz="1200" dirty="0" smtClean="0"/>
                        <a:t>$100</a:t>
                      </a:r>
                      <a:endParaRPr lang="en-US" sz="1200" dirty="0"/>
                    </a:p>
                  </a:txBody>
                  <a:tcPr/>
                </a:tc>
                <a:tc>
                  <a:txBody>
                    <a:bodyPr/>
                    <a:lstStyle/>
                    <a:p>
                      <a:r>
                        <a:rPr lang="en-US" sz="1200" dirty="0" smtClean="0"/>
                        <a:t>$100</a:t>
                      </a:r>
                      <a:endParaRPr lang="en-US" sz="1200" dirty="0"/>
                    </a:p>
                  </a:txBody>
                  <a:tcPr/>
                </a:tc>
              </a:tr>
              <a:tr h="280111">
                <a:tc>
                  <a:txBody>
                    <a:bodyPr/>
                    <a:lstStyle/>
                    <a:p>
                      <a:r>
                        <a:rPr lang="en-US" sz="1200" dirty="0" smtClean="0"/>
                        <a:t>Indoor Trainer</a:t>
                      </a:r>
                      <a:endParaRPr lang="en-US" sz="1200" dirty="0"/>
                    </a:p>
                  </a:txBody>
                  <a:tcPr/>
                </a:tc>
                <a:tc>
                  <a:txBody>
                    <a:bodyPr/>
                    <a:lstStyle/>
                    <a:p>
                      <a:r>
                        <a:rPr lang="en-US" sz="1200" dirty="0" smtClean="0"/>
                        <a:t>$80</a:t>
                      </a:r>
                      <a:endParaRPr lang="en-US" sz="1200" dirty="0"/>
                    </a:p>
                  </a:txBody>
                  <a:tcPr/>
                </a:tc>
                <a:tc>
                  <a:txBody>
                    <a:bodyPr/>
                    <a:lstStyle/>
                    <a:p>
                      <a:r>
                        <a:rPr lang="en-US" sz="1200" dirty="0" smtClean="0"/>
                        <a:t>$80</a:t>
                      </a:r>
                      <a:endParaRPr lang="en-US" sz="1200" dirty="0"/>
                    </a:p>
                  </a:txBody>
                  <a:tcPr/>
                </a:tc>
              </a:tr>
              <a:tr h="280111">
                <a:tc>
                  <a:txBody>
                    <a:bodyPr/>
                    <a:lstStyle/>
                    <a:p>
                      <a:r>
                        <a:rPr lang="en-US" sz="1200" dirty="0" smtClean="0"/>
                        <a:t>Power Twist V-belt</a:t>
                      </a:r>
                      <a:endParaRPr lang="en-US" sz="1200" dirty="0"/>
                    </a:p>
                  </a:txBody>
                  <a:tcPr/>
                </a:tc>
                <a:tc>
                  <a:txBody>
                    <a:bodyPr/>
                    <a:lstStyle/>
                    <a:p>
                      <a:r>
                        <a:rPr lang="en-US" sz="1200" dirty="0" smtClean="0"/>
                        <a:t>$80</a:t>
                      </a:r>
                      <a:endParaRPr lang="en-US" sz="1200" dirty="0"/>
                    </a:p>
                  </a:txBody>
                  <a:tcPr/>
                </a:tc>
                <a:tc>
                  <a:txBody>
                    <a:bodyPr/>
                    <a:lstStyle/>
                    <a:p>
                      <a:r>
                        <a:rPr lang="en-US" sz="1200" dirty="0" smtClean="0"/>
                        <a:t>$80</a:t>
                      </a:r>
                      <a:endParaRPr lang="en-US" sz="1200" dirty="0"/>
                    </a:p>
                  </a:txBody>
                  <a:tcPr/>
                </a:tc>
              </a:tr>
              <a:tr h="280111">
                <a:tc>
                  <a:txBody>
                    <a:bodyPr/>
                    <a:lstStyle/>
                    <a:p>
                      <a:r>
                        <a:rPr lang="en-US" sz="1200" dirty="0" smtClean="0"/>
                        <a:t>Building Materials</a:t>
                      </a:r>
                      <a:endParaRPr lang="en-US" sz="1200" dirty="0"/>
                    </a:p>
                  </a:txBody>
                  <a:tcPr/>
                </a:tc>
                <a:tc>
                  <a:txBody>
                    <a:bodyPr/>
                    <a:lstStyle/>
                    <a:p>
                      <a:r>
                        <a:rPr lang="en-US" sz="1200" dirty="0" smtClean="0"/>
                        <a:t>$100</a:t>
                      </a:r>
                      <a:endParaRPr lang="en-US" sz="1200" dirty="0"/>
                    </a:p>
                  </a:txBody>
                  <a:tcPr/>
                </a:tc>
                <a:tc>
                  <a:txBody>
                    <a:bodyPr/>
                    <a:lstStyle/>
                    <a:p>
                      <a:r>
                        <a:rPr lang="en-US" sz="1200" dirty="0" smtClean="0"/>
                        <a:t>$100</a:t>
                      </a:r>
                      <a:endParaRPr lang="en-US" sz="1200" dirty="0"/>
                    </a:p>
                  </a:txBody>
                  <a:tcPr/>
                </a:tc>
              </a:tr>
              <a:tr h="280111">
                <a:tc>
                  <a:txBody>
                    <a:bodyPr/>
                    <a:lstStyle/>
                    <a:p>
                      <a:r>
                        <a:rPr lang="en-US" sz="1200" dirty="0" smtClean="0"/>
                        <a:t>Totals</a:t>
                      </a:r>
                      <a:endParaRPr lang="en-US" sz="1200" dirty="0"/>
                    </a:p>
                  </a:txBody>
                  <a:tcPr/>
                </a:tc>
                <a:tc>
                  <a:txBody>
                    <a:bodyPr/>
                    <a:lstStyle/>
                    <a:p>
                      <a:endParaRPr lang="en-US" sz="1200" dirty="0"/>
                    </a:p>
                  </a:txBody>
                  <a:tcPr/>
                </a:tc>
                <a:tc>
                  <a:txBody>
                    <a:bodyPr/>
                    <a:lstStyle/>
                    <a:p>
                      <a:r>
                        <a:rPr lang="en-US" sz="1200" dirty="0" smtClean="0"/>
                        <a:t>$1024</a:t>
                      </a:r>
                      <a:endParaRPr lang="en-US" sz="1200" dirty="0"/>
                    </a:p>
                  </a:txBody>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amela\Documents\My Dropbox\Senior Design\SD2\calbox360logo_black^.jpg"/>
          <p:cNvPicPr>
            <a:picLocks noChangeAspect="1" noChangeArrowheads="1"/>
          </p:cNvPicPr>
          <p:nvPr/>
        </p:nvPicPr>
        <p:blipFill>
          <a:blip r:embed="rId2" cstate="print"/>
          <a:srcRect/>
          <a:stretch>
            <a:fillRect/>
          </a:stretch>
        </p:blipFill>
        <p:spPr bwMode="auto">
          <a:xfrm>
            <a:off x="-228600" y="381000"/>
            <a:ext cx="9144000" cy="4560455"/>
          </a:xfrm>
          <a:prstGeom prst="rect">
            <a:avLst/>
          </a:prstGeom>
          <a:noFill/>
        </p:spPr>
      </p:pic>
      <p:sp>
        <p:nvSpPr>
          <p:cNvPr id="3" name="Title 1"/>
          <p:cNvSpPr txBox="1">
            <a:spLocks/>
          </p:cNvSpPr>
          <p:nvPr/>
        </p:nvSpPr>
        <p:spPr>
          <a:xfrm>
            <a:off x="457200" y="52578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700" b="1" i="0" u="none" strike="noStrike" kern="1200" cap="none" spc="0" normalizeH="0" baseline="0" noProof="0" dirty="0" smtClean="0">
                <a:ln>
                  <a:noFill/>
                </a:ln>
                <a:solidFill>
                  <a:schemeClr val="accent1">
                    <a:satMod val="150000"/>
                  </a:schemeClr>
                </a:solidFill>
                <a:effectLst/>
                <a:uLnTx/>
                <a:uFillTx/>
                <a:latin typeface="Calibri" pitchFamily="34" charset="0"/>
                <a:ea typeface="+mj-ea"/>
                <a:cs typeface="Calibri" pitchFamily="34" charset="0"/>
              </a:rPr>
              <a:t>QUESTIONS?</a:t>
            </a:r>
            <a:endParaRPr kumimoji="0" lang="es-ES" sz="4700" b="1" i="0" u="none" strike="noStrike" kern="1200" cap="none" spc="0" normalizeH="0" baseline="0" noProof="0" dirty="0">
              <a:ln>
                <a:noFill/>
              </a:ln>
              <a:solidFill>
                <a:schemeClr val="accent1">
                  <a:satMod val="150000"/>
                </a:schemeClr>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Design</a:t>
            </a:r>
            <a:endParaRPr lang="en-US"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26" name="Picture 2" descr="http://blog.lib.umn.edu/salwa002/architecture/old%20bike.jpg"/>
          <p:cNvPicPr>
            <a:picLocks noChangeAspect="1" noChangeArrowheads="1"/>
          </p:cNvPicPr>
          <p:nvPr/>
        </p:nvPicPr>
        <p:blipFill>
          <a:blip r:embed="rId2" cstate="print"/>
          <a:srcRect/>
          <a:stretch>
            <a:fillRect/>
          </a:stretch>
        </p:blipFill>
        <p:spPr bwMode="auto">
          <a:xfrm>
            <a:off x="533400" y="2057399"/>
            <a:ext cx="2438400" cy="32563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Rounded Rectangle 4"/>
          <p:cNvSpPr/>
          <p:nvPr/>
        </p:nvSpPr>
        <p:spPr>
          <a:xfrm>
            <a:off x="3505200" y="5562599"/>
            <a:ext cx="1295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Generator</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ounded Rectangle 5"/>
          <p:cNvSpPr/>
          <p:nvPr/>
        </p:nvSpPr>
        <p:spPr>
          <a:xfrm>
            <a:off x="5257800" y="5562600"/>
            <a:ext cx="1295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DC/DC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030" name="Picture 6" descr="http://img.hisupplier.com/var/userImages/old/hangtian/hangtian$122216169.jpg"/>
          <p:cNvPicPr>
            <a:picLocks noChangeAspect="1" noChangeArrowheads="1"/>
          </p:cNvPicPr>
          <p:nvPr/>
        </p:nvPicPr>
        <p:blipFill>
          <a:blip r:embed="rId3" cstate="print"/>
          <a:srcRect/>
          <a:stretch>
            <a:fillRect/>
          </a:stretch>
        </p:blipFill>
        <p:spPr bwMode="auto">
          <a:xfrm>
            <a:off x="6858000" y="5181599"/>
            <a:ext cx="1676400" cy="1676401"/>
          </a:xfrm>
          <a:prstGeom prst="rect">
            <a:avLst/>
          </a:prstGeom>
          <a:noFill/>
        </p:spPr>
      </p:pic>
      <p:sp>
        <p:nvSpPr>
          <p:cNvPr id="10" name="Rounded Rectangle 9"/>
          <p:cNvSpPr/>
          <p:nvPr/>
        </p:nvSpPr>
        <p:spPr>
          <a:xfrm>
            <a:off x="4953000" y="4114800"/>
            <a:ext cx="12954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µC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ounded Rectangle 10"/>
          <p:cNvSpPr/>
          <p:nvPr/>
        </p:nvSpPr>
        <p:spPr>
          <a:xfrm>
            <a:off x="4953000" y="2971800"/>
            <a:ext cx="1295400" cy="99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Oval 11"/>
          <p:cNvSpPr/>
          <p:nvPr/>
        </p:nvSpPr>
        <p:spPr>
          <a:xfrm>
            <a:off x="3352800" y="4343400"/>
            <a:ext cx="1219200" cy="457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LCD</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Oval 12"/>
          <p:cNvSpPr/>
          <p:nvPr/>
        </p:nvSpPr>
        <p:spPr>
          <a:xfrm>
            <a:off x="3352800" y="3200400"/>
            <a:ext cx="1219200" cy="457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GUI</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 name="Rounded Rectangle 13"/>
          <p:cNvSpPr/>
          <p:nvPr/>
        </p:nvSpPr>
        <p:spPr>
          <a:xfrm>
            <a:off x="4953000" y="1828799"/>
            <a:ext cx="12954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DC/AC</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 name="Oval 14"/>
          <p:cNvSpPr/>
          <p:nvPr/>
        </p:nvSpPr>
        <p:spPr>
          <a:xfrm>
            <a:off x="3352800" y="2133599"/>
            <a:ext cx="1219200" cy="457200"/>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XBOX</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Bent Arrow 15"/>
          <p:cNvSpPr/>
          <p:nvPr/>
        </p:nvSpPr>
        <p:spPr>
          <a:xfrm flipV="1">
            <a:off x="1524000" y="5410200"/>
            <a:ext cx="1828800" cy="9906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Bent Arrow 16"/>
          <p:cNvSpPr/>
          <p:nvPr/>
        </p:nvSpPr>
        <p:spPr>
          <a:xfrm rot="10800000" flipV="1">
            <a:off x="6705600" y="1981200"/>
            <a:ext cx="1143000" cy="3124200"/>
          </a:xfrm>
          <a:prstGeom prst="ben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Chevron 23"/>
          <p:cNvSpPr/>
          <p:nvPr/>
        </p:nvSpPr>
        <p:spPr>
          <a:xfrm rot="10800000">
            <a:off x="4495800" y="21336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5" name="Chevron 24"/>
          <p:cNvSpPr/>
          <p:nvPr/>
        </p:nvSpPr>
        <p:spPr>
          <a:xfrm rot="10800000">
            <a:off x="2895600" y="21336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8" name="Chevron 27"/>
          <p:cNvSpPr/>
          <p:nvPr/>
        </p:nvSpPr>
        <p:spPr>
          <a:xfrm rot="10800000">
            <a:off x="4495800" y="3200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9" name="Chevron 28"/>
          <p:cNvSpPr/>
          <p:nvPr/>
        </p:nvSpPr>
        <p:spPr>
          <a:xfrm rot="10800000">
            <a:off x="2895600" y="3200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Chevron 29"/>
          <p:cNvSpPr/>
          <p:nvPr/>
        </p:nvSpPr>
        <p:spPr>
          <a:xfrm rot="10800000">
            <a:off x="4495800" y="4343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Chevron 30"/>
          <p:cNvSpPr/>
          <p:nvPr/>
        </p:nvSpPr>
        <p:spPr>
          <a:xfrm rot="10800000">
            <a:off x="2895600" y="43434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2" name="Chevron 31"/>
          <p:cNvSpPr/>
          <p:nvPr/>
        </p:nvSpPr>
        <p:spPr>
          <a:xfrm>
            <a:off x="6477000" y="57912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3" name="Chevron 32"/>
          <p:cNvSpPr/>
          <p:nvPr/>
        </p:nvSpPr>
        <p:spPr>
          <a:xfrm>
            <a:off x="4724400" y="5791200"/>
            <a:ext cx="533400" cy="457200"/>
          </a:xfrm>
          <a:prstGeom prst="chevro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Artist’s rendering</a:t>
            </a:r>
            <a:endParaRPr lang="en-US" dirty="0"/>
          </a:p>
        </p:txBody>
      </p:sp>
      <p:sp>
        <p:nvSpPr>
          <p:cNvPr id="3" name="Content Placeholder 2"/>
          <p:cNvSpPr>
            <a:spLocks noGrp="1"/>
          </p:cNvSpPr>
          <p:nvPr>
            <p:ph idx="1"/>
          </p:nvPr>
        </p:nvSpPr>
        <p:spPr>
          <a:xfrm>
            <a:off x="457200" y="4572000"/>
            <a:ext cx="8001000" cy="1828800"/>
          </a:xfrm>
        </p:spPr>
        <p:txBody>
          <a:bodyPr numCol="2">
            <a:normAutofit fontScale="92500" lnSpcReduction="10000"/>
          </a:bodyPr>
          <a:lstStyle/>
          <a:p>
            <a:r>
              <a:rPr lang="en-US" dirty="0" smtClean="0"/>
              <a:t>Convenient design</a:t>
            </a:r>
          </a:p>
          <a:p>
            <a:r>
              <a:rPr lang="en-US" dirty="0" smtClean="0"/>
              <a:t>Active display screen</a:t>
            </a:r>
          </a:p>
          <a:p>
            <a:r>
              <a:rPr lang="en-US" dirty="0" smtClean="0"/>
              <a:t>Wireless data recording</a:t>
            </a:r>
          </a:p>
          <a:p>
            <a:r>
              <a:rPr lang="en-US" dirty="0" smtClean="0"/>
              <a:t>Locked design</a:t>
            </a:r>
          </a:p>
          <a:p>
            <a:r>
              <a:rPr lang="en-US" dirty="0" smtClean="0"/>
              <a:t>Comfort seat</a:t>
            </a:r>
          </a:p>
          <a:p>
            <a:r>
              <a:rPr lang="en-US" dirty="0" smtClean="0"/>
              <a:t>Safety considerations </a:t>
            </a:r>
          </a:p>
          <a:p>
            <a:pPr>
              <a:buNone/>
            </a:pPr>
            <a:endParaRPr lang="en-US" dirty="0"/>
          </a:p>
        </p:txBody>
      </p:sp>
      <p:pic>
        <p:nvPicPr>
          <p:cNvPr id="5" name="Picture 4" descr="calbox_model_chris.png"/>
          <p:cNvPicPr>
            <a:picLocks noChangeAspect="1"/>
          </p:cNvPicPr>
          <p:nvPr/>
        </p:nvPicPr>
        <p:blipFill>
          <a:blip r:embed="rId2" cstate="print"/>
          <a:stretch>
            <a:fillRect/>
          </a:stretch>
        </p:blipFill>
        <p:spPr>
          <a:xfrm>
            <a:off x="1981200" y="1752600"/>
            <a:ext cx="4648200" cy="2582333"/>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514600"/>
            <a:ext cx="8229600" cy="1252728"/>
          </a:xfrm>
          <a:prstGeom prst="rect">
            <a:avLst/>
          </a:prstGeom>
        </p:spPr>
        <p:txBody>
          <a:bodyPr vert="horz" lIns="91440" tIns="0" rIns="45720" bIns="0" rtlCol="0" anchor="t">
            <a:normAutofit/>
            <a:scene3d>
              <a:camera prst="orthographicFront"/>
              <a:lightRig rig="threePt" dir="t">
                <a:rot lat="0" lon="0" rev="4800000"/>
              </a:lightRig>
            </a:scene3d>
            <a:sp3d prstMaterial="matte">
              <a:bevelT w="50800" h="1016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8000" b="1" dirty="0" smtClean="0">
                <a:solidFill>
                  <a:schemeClr val="accent1">
                    <a:satMod val="150000"/>
                  </a:schemeClr>
                </a:solidFill>
                <a:latin typeface="+mj-lt"/>
                <a:ea typeface="+mj-ea"/>
                <a:cs typeface="+mj-cs"/>
              </a:rPr>
              <a:t>EXCERCISE</a:t>
            </a:r>
            <a:endParaRPr kumimoji="0" lang="en-US" sz="8000" b="1" i="0" u="none" strike="noStrike" kern="1200" cap="none" spc="0" normalizeH="0" baseline="0" noProof="0" dirty="0">
              <a:ln>
                <a:noFill/>
              </a:ln>
              <a:solidFill>
                <a:schemeClr val="accent1">
                  <a:satMod val="150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Options</a:t>
            </a:r>
          </a:p>
          <a:p>
            <a:pPr lvl="1"/>
            <a:r>
              <a:rPr lang="en-US" dirty="0" smtClean="0"/>
              <a:t>Alternator</a:t>
            </a:r>
          </a:p>
          <a:p>
            <a:pPr lvl="2"/>
            <a:r>
              <a:rPr lang="en-US" dirty="0" smtClean="0"/>
              <a:t>uses a rotating magnetic field to produce an AC electrical signal</a:t>
            </a:r>
          </a:p>
          <a:p>
            <a:pPr lvl="2"/>
            <a:r>
              <a:rPr lang="en-US" dirty="0" smtClean="0"/>
              <a:t>cheaper</a:t>
            </a:r>
          </a:p>
          <a:p>
            <a:pPr lvl="1"/>
            <a:r>
              <a:rPr lang="en-US" dirty="0" smtClean="0"/>
              <a:t>DC Motor</a:t>
            </a:r>
          </a:p>
          <a:p>
            <a:pPr lvl="2"/>
            <a:r>
              <a:rPr lang="en-US" dirty="0" smtClean="0"/>
              <a:t>If it’s run backwards, it generates electricity instead</a:t>
            </a:r>
          </a:p>
          <a:p>
            <a:pPr lvl="2"/>
            <a:r>
              <a:rPr lang="en-US" dirty="0" smtClean="0"/>
              <a:t>Brush Type - used in applications that are below 5,000 RPM</a:t>
            </a:r>
          </a:p>
          <a:p>
            <a:pPr lvl="2"/>
            <a:r>
              <a:rPr lang="en-US" dirty="0" smtClean="0"/>
              <a:t>Brushless - can reach and exceed 60,000 RPM</a:t>
            </a:r>
          </a:p>
          <a:p>
            <a:pPr lvl="1"/>
            <a:r>
              <a:rPr lang="en-US" dirty="0" smtClean="0"/>
              <a:t>Voltage rating selection</a:t>
            </a:r>
          </a:p>
          <a:p>
            <a:pPr lvl="2"/>
            <a:r>
              <a:rPr lang="en-US" dirty="0" smtClean="0"/>
              <a:t>12V or 24 V motor</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3217</TotalTime>
  <Words>4870</Words>
  <Application>Microsoft Office PowerPoint</Application>
  <PresentationFormat>On-screen Show (4:3)</PresentationFormat>
  <Paragraphs>869</Paragraphs>
  <Slides>51</Slides>
  <Notes>15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Module</vt:lpstr>
      <vt:lpstr>Slide 1</vt:lpstr>
      <vt:lpstr>Conception</vt:lpstr>
      <vt:lpstr>What is a                              ? </vt:lpstr>
      <vt:lpstr>Metrics of Achievement</vt:lpstr>
      <vt:lpstr>The Three Systems</vt:lpstr>
      <vt:lpstr>The Design</vt:lpstr>
      <vt:lpstr>Artist’s rendering</vt:lpstr>
      <vt:lpstr>Slide 8</vt:lpstr>
      <vt:lpstr>Generator</vt:lpstr>
      <vt:lpstr>Leeson M1120046</vt:lpstr>
      <vt:lpstr>Wheel-Driven Option</vt:lpstr>
      <vt:lpstr>Drive Belt Approach</vt:lpstr>
      <vt:lpstr>Gear Ratio</vt:lpstr>
      <vt:lpstr>Boost Converter Functions</vt:lpstr>
      <vt:lpstr>Voltage sense</vt:lpstr>
      <vt:lpstr>Current sense</vt:lpstr>
      <vt:lpstr>Switching Boost</vt:lpstr>
      <vt:lpstr>Power Components</vt:lpstr>
      <vt:lpstr>Switching Boost Simulations</vt:lpstr>
      <vt:lpstr>Layout</vt:lpstr>
      <vt:lpstr>Populated Board</vt:lpstr>
      <vt:lpstr>Smart Charge Controller</vt:lpstr>
      <vt:lpstr>Morningstar SunSaver-10</vt:lpstr>
      <vt:lpstr>Slide 24</vt:lpstr>
      <vt:lpstr>Battery</vt:lpstr>
      <vt:lpstr>Universal Power Group UB12350</vt:lpstr>
      <vt:lpstr>Resistance</vt:lpstr>
      <vt:lpstr>DC-AC Inverter</vt:lpstr>
      <vt:lpstr>XBOX 360</vt:lpstr>
      <vt:lpstr>Final Build</vt:lpstr>
      <vt:lpstr>Final Build</vt:lpstr>
      <vt:lpstr>Slide 32</vt:lpstr>
      <vt:lpstr>Requirements</vt:lpstr>
      <vt:lpstr>Components</vt:lpstr>
      <vt:lpstr>Calorie Calculations</vt:lpstr>
      <vt:lpstr>Microcontroller Platform</vt:lpstr>
      <vt:lpstr>Microcontroller Design: Inputs</vt:lpstr>
      <vt:lpstr>Microcontroller Design: Inputs</vt:lpstr>
      <vt:lpstr>Microcontroller Design: Outputs</vt:lpstr>
      <vt:lpstr>Wireless Communications</vt:lpstr>
      <vt:lpstr>Wireless Communications</vt:lpstr>
      <vt:lpstr>Handlebar Unit</vt:lpstr>
      <vt:lpstr>Software</vt:lpstr>
      <vt:lpstr>Software Platforms</vt:lpstr>
      <vt:lpstr>Classes</vt:lpstr>
      <vt:lpstr>Activity Diagram</vt:lpstr>
      <vt:lpstr>CalBOX App</vt:lpstr>
      <vt:lpstr>CalBOX App</vt:lpstr>
      <vt:lpstr>Slide 49</vt:lpstr>
      <vt:lpstr>Budget &amp; Financing</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Pamela</dc:creator>
  <cp:lastModifiedBy>Christopher Campbell</cp:lastModifiedBy>
  <cp:revision>161</cp:revision>
  <dcterms:created xsi:type="dcterms:W3CDTF">2010-01-16T19:20:45Z</dcterms:created>
  <dcterms:modified xsi:type="dcterms:W3CDTF">2010-04-21T14:18:54Z</dcterms:modified>
</cp:coreProperties>
</file>