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media/image26.png" ContentType="image/png"/>
  <Override PartName="/ppt/media/image30.jpeg" ContentType="image/jpeg"/>
  <Override PartName="/ppt/media/image29.png" ContentType="image/png"/>
  <Override PartName="/ppt/media/image18.jpeg" ContentType="image/jpeg"/>
  <Override PartName="/ppt/media/image33.png" ContentType="image/png"/>
  <Override PartName="/ppt/media/image2.png" ContentType="image/png"/>
  <Override PartName="/ppt/media/image36.png" ContentType="image/png"/>
  <Override PartName="/ppt/media/image4.jpeg" ContentType="image/jpeg"/>
  <Override PartName="/ppt/media/image39.png" ContentType="image/png"/>
  <Override PartName="/ppt/media/image31.jpeg" ContentType="image/jpeg"/>
  <Override PartName="/ppt/media/image40.png" ContentType="image/png"/>
  <Override PartName="/ppt/media/image10.jpeg" ContentType="image/jpeg"/>
  <Override PartName="/ppt/media/image19.jpeg" ContentType="image/jpeg"/>
  <Override PartName="/ppt/media/image43.png" ContentType="image/png"/>
  <Override PartName="/ppt/media/image15.png" ContentType="image/png"/>
  <Override PartName="/ppt/media/image5.jpeg" ContentType="image/jpeg"/>
  <Override PartName="/ppt/media/image11.jpeg" ContentType="image/jpeg"/>
  <Override PartName="/ppt/media/image22.png" ContentType="image/png"/>
  <Override PartName="/ppt/media/image25.png" ContentType="image/png"/>
  <Override PartName="/ppt/media/image6.jpeg" ContentType="image/jpeg"/>
  <Override PartName="/ppt/media/image28.png" ContentType="image/png"/>
  <Override PartName="/ppt/media/image12.jpeg" ContentType="image/jpeg"/>
  <Override PartName="/ppt/media/image32.png" ContentType="image/png"/>
  <Override PartName="/ppt/media/image1.png" ContentType="image/png"/>
  <Override PartName="/ppt/media/image35.png" ContentType="image/png"/>
  <Override PartName="/ppt/media/image7.jpeg" ContentType="image/jpeg"/>
  <Override PartName="/ppt/media/image38.png" ContentType="image/png"/>
  <Override PartName="/ppt/media/image42.png" ContentType="image/png"/>
  <Override PartName="/ppt/media/image14.png" ContentType="image/png"/>
  <Override PartName="/ppt/media/image17.png" ContentType="image/png"/>
  <Override PartName="/ppt/media/image8.jpeg" ContentType="image/jpeg"/>
  <Override PartName="/ppt/media/image24.png" ContentType="image/png"/>
  <Override PartName="/ppt/media/image27.png" ContentType="image/png"/>
  <Override PartName="/ppt/media/image9.jpeg" ContentType="image/jpeg"/>
  <Override PartName="/ppt/media/image34.png" ContentType="image/png"/>
  <Override PartName="/ppt/media/image3.png" ContentType="image/png"/>
  <Override PartName="/ppt/media/image37.png" ContentType="image/png"/>
  <Override PartName="/ppt/media/image21.gif" ContentType="image/gif"/>
  <Override PartName="/ppt/media/image41.png" ContentType="image/png"/>
  <Override PartName="/ppt/media/image13.png" ContentType="image/png"/>
  <Override PartName="/ppt/media/image44.png" ContentType="image/png"/>
  <Override PartName="/ppt/media/image16.png" ContentType="image/png"/>
  <Override PartName="/ppt/media/image20.jpeg" ContentType="image/jpeg"/>
  <Override PartName="/ppt/media/image23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43.xml" ContentType="application/vnd.openxmlformats-officedocument.presentationml.slide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slides/slide1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22.xml" ContentType="application/vnd.openxmlformats-officedocument.presentationml.slide+xml"/>
  <Override PartName="/ppt/slides/slide5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_rels/slide8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1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8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46.xml.rels" ContentType="application/vnd.openxmlformats-package.relationships+xml"/>
  <Override PartName="/ppt/slides/_rels/slide45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slide56.xml" ContentType="application/vnd.openxmlformats-officedocument.presentationml.slide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42.xml" ContentType="application/vnd.openxmlformats-officedocument.presentationml.slide+xml"/>
  <Override PartName="/ppt/slides/slide14.xml" ContentType="application/vnd.openxmlformats-officedocument.presentationml.slide+xml"/>
  <Override PartName="/ppt/slides/slide45.xml" ContentType="application/vnd.openxmlformats-officedocument.presentationml.slide+xml"/>
  <Override PartName="/ppt/slides/slide17.xml" ContentType="application/vnd.openxmlformats-officedocument.presentationml.slide+xml"/>
  <Override PartName="/ppt/slides/slide48.xml" ContentType="application/vnd.openxmlformats-officedocument.presentationml.slide+xml"/>
  <Override PartName="/ppt/slides/slide21.xml" ContentType="application/vnd.openxmlformats-officedocument.presentationml.slide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55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58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41.xml" ContentType="application/vnd.openxmlformats-officedocument.presentationml.slide+xml"/>
  <Override PartName="/ppt/slides/slide13.xml" ContentType="application/vnd.openxmlformats-officedocument.presentationml.slide+xml"/>
  <Override PartName="/ppt/slides/slide44.xml" ContentType="application/vnd.openxmlformats-officedocument.presentationml.slide+xml"/>
  <Override PartName="/ppt/slides/slide16.xml" ContentType="application/vnd.openxmlformats-officedocument.presentationml.slide+xml"/>
  <Override PartName="/ppt/slides/slide4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51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61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Slides/_rels/notesSlide2.xml.rels" ContentType="application/vnd.openxmlformats-package.relationships+xml"/>
  <Override PartName="/ppt/notesSlides/_rels/notesSlide35.xml.rels" ContentType="application/vnd.openxmlformats-package.relationships+xml"/>
  <Override PartName="/ppt/notesSlides/notesSlide35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r>
              <a:rPr lang="en-US"/>
              <a:t>&lt;header&gt;</a:t>
            </a:r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US"/>
              <a:t>&lt;date/time&gt;</a:t>
            </a:r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US"/>
              <a:t>&lt;footer&gt;</a:t>
            </a:r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C1812101-A1A1-41C1-8131-218181614181}" type="slidenum">
              <a:rPr lang="en-US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360900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AUVSI (Association for Unmanned Vehicle Systems International)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Host several student competition each year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Competitions include ground, air and water robots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ONR (Office of Naval Research)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Co-host several competitions with AUVSI</a:t>
            </a:r>
            <a:endParaRPr/>
          </a:p>
          <a:p>
            <a:r>
              <a:rPr lang="en-US">
                <a:solidFill>
                  <a:srgbClr val="000000"/>
                </a:solidFill>
                <a:latin typeface="+mn-lt"/>
                <a:ea typeface="+mn-ea"/>
              </a:rPr>
              <a:t>Provide military and industry judges for competitions</a:t>
            </a:r>
            <a:endParaRPr/>
          </a:p>
          <a:p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811191B1-9121-41F1-81E1-51C1A111616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fld id="{81B1C1C1-D191-4131-A151-61F1316101B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360" cy="4204800"/>
          </a:xfrm>
          <a:prstGeom prst="rect">
            <a:avLst/>
          </a:prstGeom>
        </p:spPr>
      </p:sp>
      <p:sp>
        <p:nvSpPr>
          <p:cNvPr id="599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D1D10071-31E1-4121-81E1-E1A1C1C101B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fld id="{B19191B1-B101-4111-A131-61E111516111}" type="slidenum">
              <a:rPr lang="en-US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</p:spPr>
      </p:sp>
      <p:sp>
        <p:nvSpPr>
          <p:cNvPr id="1" name="Line 2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8d7e40"/>
            </a:solidFill>
            <a:miter/>
          </a:ln>
        </p:spPr>
      </p:sp>
      <p:sp>
        <p:nvSpPr>
          <p:cNvPr id="2" name="CustomShape 3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>
            <a:gsLst>
              <a:gs pos="0">
                <a:srgbClr val="998329"/>
              </a:gs>
              <a:gs pos="100000">
                <a:srgbClr val="998329"/>
              </a:gs>
            </a:gsLst>
            <a:lin ang="3000000"/>
          </a:gradFill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85800" y="1365120"/>
            <a:ext cx="7772040" cy="2216880"/>
          </a:xfrm>
          <a:prstGeom prst="rect">
            <a:avLst/>
          </a:prstGeom>
        </p:spPr>
        <p:txBody>
          <a:bodyPr anchor="b" bIns="45000" lIns="90000" rIns="90000" tIns="45000"/>
          <a:p>
            <a:r>
              <a:rPr b="1" lang="en-US" sz="4800">
                <a:solidFill>
                  <a:srgbClr val="69676d"/>
                </a:solidFill>
                <a:latin typeface="Lucida Sans Unicode"/>
              </a:rPr>
              <a:t>Click to edit the title text formatClick to edit Master title style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85800" y="3611520"/>
            <a:ext cx="7772040" cy="11995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700">
                <a:solidFill>
                  <a:srgbClr val="69676d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700">
                <a:solidFill>
                  <a:srgbClr val="69676d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700">
                <a:solidFill>
                  <a:srgbClr val="69676d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700">
                <a:solidFill>
                  <a:srgbClr val="69676d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700">
                <a:solidFill>
                  <a:srgbClr val="69676d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700">
                <a:solidFill>
                  <a:srgbClr val="69676d"/>
                </a:solidFill>
                <a:latin typeface="Lucida Sans Unicode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700">
                <a:solidFill>
                  <a:srgbClr val="69676d"/>
                </a:solidFill>
                <a:latin typeface="Lucida Sans Unicode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700">
                <a:solidFill>
                  <a:srgbClr val="69676d"/>
                </a:solidFill>
                <a:latin typeface="Lucida Sans Unicode"/>
              </a:rPr>
              <a:t>Eighth Outline Level</a:t>
            </a:r>
            <a:endParaRPr/>
          </a:p>
          <a:p>
            <a:r>
              <a:rPr lang="en-US" sz="2700">
                <a:solidFill>
                  <a:srgbClr val="69676d"/>
                </a:solidFill>
                <a:latin typeface="Lucida Sans Unicode"/>
              </a:rPr>
              <a:t>Ninth Outline LevelClick to edit Master subtitle style</a:t>
            </a:r>
            <a:endParaRPr/>
          </a:p>
        </p:txBody>
      </p:sp>
      <p:sp>
        <p:nvSpPr>
          <p:cNvPr id="5" name="Line 6"/>
          <p:cNvSpPr/>
          <p:nvPr/>
        </p:nvSpPr>
        <p:spPr>
          <a:xfrm>
            <a:off x="-3600" y="4997520"/>
            <a:ext cx="9147600" cy="790200"/>
          </a:xfrm>
          <a:prstGeom prst="line">
            <a:avLst/>
          </a:prstGeom>
          <a:ln w="12240">
            <a:solidFill>
              <a:srgbClr val="8d7e40"/>
            </a:solidFill>
            <a:miter/>
          </a:ln>
        </p:spPr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000">
                <a:solidFill>
                  <a:srgbClr val="ffffff"/>
                </a:solidFill>
                <a:latin typeface="Lucida Sans Unicode"/>
              </a:rPr>
              <a:t>&lt;date/time&gt;</a:t>
            </a:r>
            <a:r>
              <a:rPr lang="en-US" sz="1000">
                <a:solidFill>
                  <a:srgbClr val="ffffff"/>
                </a:solidFill>
                <a:latin typeface="Lucida Sans Unicode"/>
              </a:rPr>
              <a:t>4/22/10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000">
                <a:solidFill>
                  <a:srgbClr val="f6f3ea"/>
                </a:solidFill>
                <a:latin typeface="Lucida Sans Unicode"/>
              </a:rPr>
              <a:t>&lt;footer&gt;</a:t>
            </a:r>
            <a:r>
              <a:rPr lang="en-US" sz="1000">
                <a:solidFill>
                  <a:srgbClr val="f6f3ea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fld id="{7141F131-F161-4111-A1B1-E1F1911111B1}" type="slidenum">
              <a:rPr lang="en-US" sz="1000">
                <a:solidFill>
                  <a:srgbClr val="ffffff"/>
                </a:solidFill>
                <a:latin typeface="Lucida Sans Unicode"/>
              </a:rPr>
              <a:t>&lt;number&gt;</a:t>
            </a:fld>
            <a:fld id="{819101C1-81C1-41F1-B121-B1B181A13191}" type="slidenum">
              <a:rPr lang="en-US" sz="1000">
                <a:solidFill>
                  <a:srgbClr val="ffffff"/>
                </a:solidFill>
                <a:latin typeface="Lucida Sans Unicode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</p:spPr>
      </p:sp>
      <p:sp>
        <p:nvSpPr>
          <p:cNvPr id="10" name="Line 2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8d7e40"/>
            </a:solidFill>
            <a:miter/>
          </a:ln>
        </p:spPr>
      </p:sp>
      <p:sp>
        <p:nvSpPr>
          <p:cNvPr id="11" name="PlaceHolder 3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Click to edit the title text formatClick to edit Master title style</a:t>
            </a:r>
            <a:endParaRPr/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5410080"/>
            <a:ext cx="4039920" cy="7617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Eighth Outline Level</a:t>
            </a:r>
            <a:endParaRPr/>
          </a:p>
          <a:p>
            <a:r>
              <a:rPr lang="en-US" sz="2400">
                <a:solidFill>
                  <a:srgbClr val="ffffff"/>
                </a:solidFill>
                <a:latin typeface="Lucida Sans Unicode"/>
              </a:rPr>
              <a:t>Ninth Outline LevelClick to edit Master text styles</a:t>
            </a:r>
            <a:endParaRPr/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4645080" y="5410080"/>
            <a:ext cx="4041360" cy="7617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400">
                <a:solidFill>
                  <a:srgbClr val="ffffff"/>
                </a:solidFill>
                <a:latin typeface="Lucida Sans Unicode"/>
              </a:rPr>
              <a:t>Eighth Outline Level</a:t>
            </a:r>
            <a:endParaRPr/>
          </a:p>
          <a:p>
            <a:r>
              <a:rPr lang="en-US" sz="2400">
                <a:solidFill>
                  <a:srgbClr val="ffffff"/>
                </a:solidFill>
                <a:latin typeface="Lucida Sans Unicode"/>
              </a:rPr>
              <a:t>Ninth Outline LevelClick to edit Master text styles</a:t>
            </a:r>
            <a:endParaRPr/>
          </a:p>
        </p:txBody>
      </p:sp>
      <p:sp>
        <p:nvSpPr>
          <p:cNvPr id="14" name="PlaceHolder 6"/>
          <p:cNvSpPr>
            <a:spLocks noGrp="1"/>
          </p:cNvSpPr>
          <p:nvPr>
            <p:ph type="body"/>
          </p:nvPr>
        </p:nvSpPr>
        <p:spPr>
          <a:xfrm>
            <a:off x="457200" y="1444320"/>
            <a:ext cx="4039920" cy="39412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Eighth Outline Level</a:t>
            </a:r>
            <a:endParaRPr/>
          </a:p>
          <a:p>
            <a:pPr>
              <a:buSzPct val="68000"/>
              <a:buFont typeface="Wingdings 3"/>
              <a:buChar char="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Verdana"/>
              <a:buChar char="◦"/>
            </a:pPr>
            <a:r>
              <a:rPr lang="en-US" sz="2000">
                <a:solidFill>
                  <a:srgbClr val="000000"/>
                </a:solidFill>
                <a:latin typeface="Lucida Sans Unicode"/>
              </a:rPr>
              <a:t>Second level</a:t>
            </a:r>
            <a:endParaRPr/>
          </a:p>
          <a:p>
            <a:pPr lvl="1">
              <a:buSzPct val="45000"/>
              <a:buFont typeface="Verdana"/>
              <a:buChar char="◦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Third level</a:t>
            </a:r>
            <a:endParaRPr/>
          </a:p>
          <a:p>
            <a:pPr lvl="2">
              <a:buFont typeface="Wingdings 2"/>
              <a:buChar char=""/>
            </a:pPr>
            <a:r>
              <a:rPr lang="en-US" sz="1600">
                <a:solidFill>
                  <a:srgbClr val="000000"/>
                </a:solidFill>
                <a:latin typeface="Lucida Sans Unicode"/>
              </a:rPr>
              <a:t>Fourth level</a:t>
            </a:r>
            <a:endParaRPr/>
          </a:p>
          <a:p>
            <a:pPr lvl="3">
              <a:buSzPct val="45000"/>
              <a:buFont typeface="Wingdings 2"/>
              <a:buChar char=""/>
            </a:pPr>
            <a:r>
              <a:rPr lang="en-US" sz="1600">
                <a:solidFill>
                  <a:srgbClr val="000000"/>
                </a:solidFill>
                <a:latin typeface="Lucida Sans Unicode"/>
              </a:rPr>
              <a:t>Fifth level</a:t>
            </a:r>
            <a:endParaRPr/>
          </a:p>
        </p:txBody>
      </p:sp>
      <p:sp>
        <p:nvSpPr>
          <p:cNvPr id="15" name="PlaceHolder 7"/>
          <p:cNvSpPr>
            <a:spLocks noGrp="1"/>
          </p:cNvSpPr>
          <p:nvPr>
            <p:ph type="body"/>
          </p:nvPr>
        </p:nvSpPr>
        <p:spPr>
          <a:xfrm>
            <a:off x="4645080" y="1444320"/>
            <a:ext cx="4041360" cy="39412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Eighth Outline Level</a:t>
            </a:r>
            <a:endParaRPr/>
          </a:p>
          <a:p>
            <a:pPr>
              <a:buSzPct val="68000"/>
              <a:buFont typeface="Wingdings 3"/>
              <a:buChar char=""/>
            </a:pPr>
            <a:r>
              <a:rPr lang="en-US" sz="2400">
                <a:solidFill>
                  <a:srgbClr val="000000"/>
                </a:solidFill>
                <a:latin typeface="Lucida Sans Unicode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Verdana"/>
              <a:buChar char="◦"/>
            </a:pPr>
            <a:r>
              <a:rPr lang="en-US" sz="2000">
                <a:solidFill>
                  <a:srgbClr val="000000"/>
                </a:solidFill>
                <a:latin typeface="Lucida Sans Unicode"/>
              </a:rPr>
              <a:t>Second level</a:t>
            </a:r>
            <a:endParaRPr/>
          </a:p>
          <a:p>
            <a:pPr lvl="1">
              <a:buSzPct val="45000"/>
              <a:buFont typeface="Verdana"/>
              <a:buChar char="◦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Third level</a:t>
            </a:r>
            <a:endParaRPr/>
          </a:p>
          <a:p>
            <a:pPr lvl="2">
              <a:buFont typeface="Wingdings 2"/>
              <a:buChar char=""/>
            </a:pPr>
            <a:r>
              <a:rPr lang="en-US" sz="1600">
                <a:solidFill>
                  <a:srgbClr val="000000"/>
                </a:solidFill>
                <a:latin typeface="Lucida Sans Unicode"/>
              </a:rPr>
              <a:t>Fourth level</a:t>
            </a:r>
            <a:endParaRPr/>
          </a:p>
          <a:p>
            <a:pPr lvl="3">
              <a:buSzPct val="45000"/>
              <a:buFont typeface="Wingdings 2"/>
              <a:buChar char=""/>
            </a:pPr>
            <a:r>
              <a:rPr lang="en-US" sz="1600">
                <a:solidFill>
                  <a:srgbClr val="000000"/>
                </a:solidFill>
                <a:latin typeface="Lucida Sans Unicode"/>
              </a:rPr>
              <a:t>Fifth level</a:t>
            </a:r>
            <a:endParaRPr/>
          </a:p>
        </p:txBody>
      </p:sp>
      <p:sp>
        <p:nvSpPr>
          <p:cNvPr id="16" name="PlaceHolder 8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000">
                <a:solidFill>
                  <a:srgbClr val="000000"/>
                </a:solidFill>
                <a:latin typeface="Lucida Sans Unicode"/>
              </a:rPr>
              <a:t>&lt;date/time&gt;</a:t>
            </a:r>
            <a:r>
              <a:rPr lang="en-US" sz="1000">
                <a:solidFill>
                  <a:srgbClr val="000000"/>
                </a:solidFill>
                <a:latin typeface="Lucida Sans Unicode"/>
              </a:rPr>
              <a:t>4/22/10</a:t>
            </a:r>
            <a:endParaRPr/>
          </a:p>
        </p:txBody>
      </p:sp>
      <p:sp>
        <p:nvSpPr>
          <p:cNvPr id="17" name="PlaceHolder 9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000">
                <a:solidFill>
                  <a:srgbClr val="000000"/>
                </a:solidFill>
                <a:latin typeface="Lucida Sans Unicode"/>
              </a:rPr>
              <a:t>&lt;footer&gt;</a:t>
            </a: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18" name="PlaceHolder 10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fld id="{814131A1-71E1-41E1-81D1-91C15141D1D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fld id="{D1C101B1-01A1-4161-B161-41517161914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2"/>
            <a:tile/>
          </a:blipFill>
        </p:spPr>
      </p:sp>
      <p:sp>
        <p:nvSpPr>
          <p:cNvPr id="20" name="Line 2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8d7e40"/>
            </a:solidFill>
            <a:miter/>
          </a:ln>
        </p:spPr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Eighth Outline Level</a:t>
            </a:r>
            <a:endParaRPr/>
          </a:p>
          <a:p>
            <a:pPr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Verdana"/>
              <a:buChar char="◦"/>
            </a:pPr>
            <a:r>
              <a:rPr lang="en-US" sz="2300">
                <a:solidFill>
                  <a:srgbClr val="000000"/>
                </a:solidFill>
                <a:latin typeface="Lucida Sans Unicode"/>
              </a:rPr>
              <a:t>Second level</a:t>
            </a:r>
            <a:endParaRPr/>
          </a:p>
          <a:p>
            <a:pPr lvl="1">
              <a:buSzPct val="45000"/>
              <a:buFont typeface="Verdana"/>
              <a:buChar char="◦"/>
            </a:pPr>
            <a:r>
              <a:rPr lang="en-US" sz="2100">
                <a:solidFill>
                  <a:srgbClr val="000000"/>
                </a:solidFill>
                <a:latin typeface="Lucida Sans Unicode"/>
              </a:rPr>
              <a:t>Third level</a:t>
            </a:r>
            <a:endParaRPr/>
          </a:p>
          <a:p>
            <a:pPr lvl="2">
              <a:buFont typeface="Wingdings 2"/>
              <a:buChar char=""/>
            </a:pPr>
            <a:r>
              <a:rPr lang="en-US" sz="1900">
                <a:solidFill>
                  <a:srgbClr val="000000"/>
                </a:solidFill>
                <a:latin typeface="Lucida Sans Unicode"/>
              </a:rPr>
              <a:t>Fourth level</a:t>
            </a:r>
            <a:endParaRPr/>
          </a:p>
          <a:p>
            <a:pPr lvl="3">
              <a:buSzPct val="45000"/>
              <a:buFont typeface="Wingdings 2"/>
              <a:buChar char="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Fifth level</a:t>
            </a:r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000">
                <a:solidFill>
                  <a:srgbClr val="000000"/>
                </a:solidFill>
                <a:latin typeface="Lucida Sans Unicode"/>
              </a:rPr>
              <a:t>&lt;date/time&gt;</a:t>
            </a:r>
            <a:r>
              <a:rPr lang="en-US" sz="1000">
                <a:solidFill>
                  <a:srgbClr val="000000"/>
                </a:solidFill>
                <a:latin typeface="Lucida Sans Unicode"/>
              </a:rPr>
              <a:t>4/22/10</a:t>
            </a:r>
            <a:endParaRPr/>
          </a:p>
        </p:txBody>
      </p:sp>
      <p:sp>
        <p:nvSpPr>
          <p:cNvPr id="23" name="PlaceHolder 5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000">
                <a:solidFill>
                  <a:srgbClr val="000000"/>
                </a:solidFill>
                <a:latin typeface="Lucida Sans Unicode"/>
              </a:rPr>
              <a:t>&lt;footer&gt;</a:t>
            </a: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24" name="PlaceHolder 6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fld id="{7181E1E1-2131-4171-A1D1-21017181D16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fld id="{21F13121-D181-4141-8111-81B1010151C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25" name="PlaceHolder 7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Click to edit the title text formatClick to edit Master title style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gif"/><Relationship Id="rId3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slideLayout" Target="../slideLayouts/slideLayout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Shape 1"/>
          <p:cNvSpPr txBox="1"/>
          <p:nvPr/>
        </p:nvSpPr>
        <p:spPr>
          <a:xfrm>
            <a:off x="685800" y="1752480"/>
            <a:ext cx="7772040" cy="18327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800">
                <a:solidFill>
                  <a:srgbClr val="69676d"/>
                </a:solidFill>
                <a:latin typeface="Lucida Sans Unicode"/>
              </a:rPr>
              <a:t>Acoustic Pinger Locator</a:t>
            </a:r>
            <a:r>
              <a:rPr b="1" lang="en-US" sz="4800">
                <a:solidFill>
                  <a:srgbClr val="69676d"/>
                </a:solidFill>
                <a:latin typeface="Lucida Sans Unicode"/>
              </a:rPr>
              <a:t>
</a:t>
            </a:r>
            <a:r>
              <a:rPr b="1" lang="en-US" sz="2200">
                <a:solidFill>
                  <a:srgbClr val="69676d"/>
                </a:solidFill>
                <a:latin typeface="Lucida Sans Unicode"/>
              </a:rPr>
              <a:t>Sponsor: Robotics Club at UCF</a:t>
            </a:r>
            <a:endParaRPr/>
          </a:p>
        </p:txBody>
      </p:sp>
      <p:sp>
        <p:nvSpPr>
          <p:cNvPr id="32" name="TextShape 2"/>
          <p:cNvSpPr txBox="1"/>
          <p:nvPr/>
        </p:nvSpPr>
        <p:spPr>
          <a:xfrm>
            <a:off x="685800" y="3611520"/>
            <a:ext cx="7772040" cy="46162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r>
              <a:rPr lang="en-US">
                <a:solidFill>
                  <a:srgbClr val="69676d"/>
                </a:solidFill>
              </a:rPr>
              <a:t>Group 19</a:t>
            </a:r>
            <a:endParaRPr/>
          </a:p>
          <a:p>
            <a:pPr algn="r"/>
            <a:r>
              <a:rPr lang="en-US">
                <a:solidFill>
                  <a:srgbClr val="69676d"/>
                </a:solidFill>
              </a:rPr>
              <a:t>Cassondra Puklavage</a:t>
            </a:r>
            <a:endParaRPr/>
          </a:p>
          <a:p>
            <a:pPr algn="r"/>
            <a:r>
              <a:rPr lang="en-US">
                <a:solidFill>
                  <a:srgbClr val="69676d"/>
                </a:solidFill>
              </a:rPr>
              <a:t>Jonathan Mohlenhoff</a:t>
            </a:r>
            <a:endParaRPr/>
          </a:p>
          <a:p>
            <a:pPr algn="r"/>
            <a:r>
              <a:rPr lang="en-US">
                <a:solidFill>
                  <a:srgbClr val="69676d"/>
                </a:solidFill>
              </a:rPr>
              <a:t>Zhen Cai</a:t>
            </a:r>
            <a:endParaRPr/>
          </a:p>
        </p:txBody>
      </p:sp>
      <p:sp>
        <p:nvSpPr>
          <p:cNvPr id="33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C12151C1-5101-41F1-A161-818181215121}" type="slidenum">
              <a:rPr lang="en-US">
                <a:solidFill>
                  <a:srgbClr val="ffffff"/>
                </a:solidFill>
              </a:rPr>
              <a:t>&lt;number&gt;</a:t>
            </a:fld>
            <a:fld id="{11C11101-B161-4121-B191-01419171E111}" type="slidenum">
              <a:rPr lang="en-US">
                <a:solidFill>
                  <a:srgbClr val="ffffff"/>
                </a:solidFill>
              </a:rPr>
              <a:t>&lt;number&gt;</a:t>
            </a:fld>
            <a:endParaRPr/>
          </a:p>
        </p:txBody>
      </p:sp>
      <p:sp>
        <p:nvSpPr>
          <p:cNvPr id="34" name="TextShape 4"/>
          <p:cNvSpPr txBox="1"/>
          <p:nvPr/>
        </p:nvSpPr>
        <p:spPr>
          <a:xfrm>
            <a:off x="57265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f6f3ea"/>
                </a:solidFill>
              </a:rPr>
              <a:t>&lt;footer&gt;</a:t>
            </a:r>
            <a:r>
              <a:rPr lang="en-US">
                <a:solidFill>
                  <a:srgbClr val="f6f3ea"/>
                </a:solidFill>
              </a:rPr>
              <a:t>Group #19</a:t>
            </a:r>
            <a:endParaRPr/>
          </a:p>
        </p:txBody>
      </p:sp>
      <p:sp>
        <p:nvSpPr>
          <p:cNvPr id="35" name="CustomShape 5"/>
          <p:cNvSpPr/>
          <p:nvPr/>
        </p:nvSpPr>
        <p:spPr>
          <a:xfrm>
            <a:off x="457200" y="3886200"/>
            <a:ext cx="4114440" cy="9162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69676d"/>
                </a:solidFill>
                <a:latin typeface="Lucida Sans Unicode"/>
              </a:rPr>
              <a:t>Critical Design Review</a:t>
            </a:r>
            <a:endParaRPr/>
          </a:p>
        </p:txBody>
      </p:sp>
      <p:sp>
        <p:nvSpPr>
          <p:cNvPr id="36" name="CustomShape 6"/>
          <p:cNvSpPr/>
          <p:nvPr/>
        </p:nvSpPr>
        <p:spPr>
          <a:xfrm>
            <a:off x="457200" y="4343400"/>
            <a:ext cx="4114440" cy="3859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69676d"/>
                </a:solidFill>
                <a:latin typeface="Lucida Sans Unicode"/>
              </a:rPr>
              <a:t>March 1, 2010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2181E191-A1A1-41E1-B151-6131E1F181C1}" type="slidenum">
              <a:rPr lang="en-US"/>
              <a:t>&lt;number&gt;</a:t>
            </a:fld>
            <a:fld id="{B1D11101-6101-41F1-81E1-B151B161C181}" type="slidenum">
              <a:rPr lang="en-US"/>
              <a:t>&lt;number&gt;</a:t>
            </a:fld>
            <a:endParaRPr/>
          </a:p>
        </p:txBody>
      </p:sp>
      <p:sp>
        <p:nvSpPr>
          <p:cNvPr id="85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Hydrophone: Reson TC4013</a:t>
            </a:r>
            <a:endParaRPr/>
          </a:p>
        </p:txBody>
      </p:sp>
      <p:sp>
        <p:nvSpPr>
          <p:cNvPr id="86" name="CustomShape 4"/>
          <p:cNvSpPr/>
          <p:nvPr/>
        </p:nvSpPr>
        <p:spPr>
          <a:xfrm>
            <a:off x="4343400" y="4114800"/>
            <a:ext cx="4571640" cy="26888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8000"/>
              <a:buFont typeface="Wingdings 3"/>
              <a:buChar char=""/>
            </a:pPr>
            <a:r>
              <a:rPr b="1" lang="en-US" sz="2700">
                <a:solidFill>
                  <a:srgbClr val="000000"/>
                </a:solidFill>
                <a:latin typeface="Lucida Sans Unicode"/>
              </a:rPr>
              <a:t>Decision</a:t>
            </a:r>
            <a:endParaRPr/>
          </a:p>
          <a:p>
            <a:pPr lvl="1"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Meets all requirements</a:t>
            </a:r>
            <a:endParaRPr/>
          </a:p>
          <a:p>
            <a:pPr lvl="1"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Previously acquired</a:t>
            </a:r>
            <a:endParaRPr/>
          </a:p>
          <a:p>
            <a:pPr lvl="1"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Cost</a:t>
            </a:r>
            <a:endParaRPr/>
          </a:p>
          <a:p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419191F1-0141-41E1-A171-C111316151E1}" type="slidenum">
              <a:rPr lang="en-US"/>
              <a:t>&lt;number&gt;</a:t>
            </a:fld>
            <a:fld id="{C1B16101-C191-4121-9171-D1414121F181}" type="slidenum">
              <a:rPr lang="en-US"/>
              <a:t>&lt;number&gt;</a:t>
            </a:fld>
            <a:endParaRPr/>
          </a:p>
        </p:txBody>
      </p:sp>
      <p:sp>
        <p:nvSpPr>
          <p:cNvPr id="89" name="CustomShape 3"/>
          <p:cNvSpPr/>
          <p:nvPr/>
        </p:nvSpPr>
        <p:spPr>
          <a:xfrm>
            <a:off x="457200" y="497520"/>
            <a:ext cx="8229240" cy="6969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 sz="4100">
                <a:solidFill>
                  <a:srgbClr val="69676d"/>
                </a:solidFill>
                <a:latin typeface="Lucida Sans Unicode"/>
              </a:rPr>
              <a:t>Pre-Amp Parts: MAX414</a:t>
            </a:r>
            <a:endParaRPr/>
          </a:p>
        </p:txBody>
      </p:sp>
      <p:sp>
        <p:nvSpPr>
          <p:cNvPr id="90" name="CustomShape 4"/>
          <p:cNvSpPr/>
          <p:nvPr/>
        </p:nvSpPr>
        <p:spPr>
          <a:xfrm>
            <a:off x="4267080" y="4495680"/>
            <a:ext cx="4647960" cy="21880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8000"/>
              <a:buFont typeface="Wingdings 3"/>
              <a:buChar char=""/>
            </a:pPr>
            <a:r>
              <a:rPr b="1" lang="en-US" sz="2700">
                <a:solidFill>
                  <a:srgbClr val="000000"/>
                </a:solidFill>
                <a:latin typeface="Lucida Sans Unicode"/>
              </a:rPr>
              <a:t>Quad Op-Amp</a:t>
            </a:r>
            <a:endParaRPr/>
          </a:p>
          <a:p>
            <a:pPr lvl="1"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Used for initial low gain stage, separate signal</a:t>
            </a:r>
            <a:endParaRPr/>
          </a:p>
          <a:p>
            <a:endParaRPr/>
          </a:p>
        </p:txBody>
      </p:sp>
      <p:pic>
        <p:nvPicPr>
          <p:cNvPr descr="" id="91" name="Picture 23"/>
          <p:cNvPicPr/>
          <p:nvPr/>
        </p:nvPicPr>
        <p:blipFill>
          <a:blip r:embed="rId1"/>
          <a:stretch>
            <a:fillRect/>
          </a:stretch>
        </p:blipFill>
        <p:spPr>
          <a:xfrm>
            <a:off x="533520" y="4191120"/>
            <a:ext cx="2872440" cy="2209320"/>
          </a:xfrm>
          <a:prstGeom prst="rect">
            <a:avLst/>
          </a:prstGeom>
        </p:spPr>
      </p:pic>
      <p:pic>
        <p:nvPicPr>
          <p:cNvPr descr="" id="92" name="Picture 24"/>
          <p:cNvPicPr/>
          <p:nvPr/>
        </p:nvPicPr>
        <p:blipFill>
          <a:blip r:embed="rId2"/>
          <a:stretch>
            <a:fillRect/>
          </a:stretch>
        </p:blipFill>
        <p:spPr>
          <a:xfrm>
            <a:off x="838080" y="1295280"/>
            <a:ext cx="2361960" cy="25578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A1B10131-9151-41C1-9101-4141C1A17161}" type="slidenum">
              <a:rPr lang="en-US"/>
              <a:t>&lt;number&gt;</a:t>
            </a:fld>
            <a:fld id="{81F1A191-A191-4131-B131-A13191D14161}" type="slidenum">
              <a:rPr lang="en-US"/>
              <a:t>&lt;number&gt;</a:t>
            </a:fld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96" name="CustomShape 4"/>
          <p:cNvSpPr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216131B1-31E1-41C1-9141-F17111D1B11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97" name="CustomShape 5"/>
          <p:cNvSpPr/>
          <p:nvPr/>
        </p:nvSpPr>
        <p:spPr>
          <a:xfrm>
            <a:off x="457200" y="497520"/>
            <a:ext cx="8229240" cy="6969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 sz="4100">
                <a:solidFill>
                  <a:srgbClr val="69676d"/>
                </a:solidFill>
                <a:latin typeface="Lucida Sans Unicode"/>
              </a:rPr>
              <a:t>Pre-Amp Parts: AD605</a:t>
            </a:r>
            <a:endParaRPr/>
          </a:p>
        </p:txBody>
      </p:sp>
      <p:sp>
        <p:nvSpPr>
          <p:cNvPr id="98" name="CustomShape 6"/>
          <p:cNvSpPr/>
          <p:nvPr/>
        </p:nvSpPr>
        <p:spPr>
          <a:xfrm>
            <a:off x="4267080" y="4495680"/>
            <a:ext cx="4647960" cy="2587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8000"/>
              <a:buFont typeface="Wingdings 3"/>
              <a:buChar char=""/>
            </a:pPr>
            <a:r>
              <a:rPr b="1" lang="en-US" sz="2700">
                <a:solidFill>
                  <a:srgbClr val="000000"/>
                </a:solidFill>
                <a:latin typeface="Lucida Sans Unicode"/>
              </a:rPr>
              <a:t>Analog Controlled Variable Gain Amplifier</a:t>
            </a:r>
            <a:endParaRPr/>
          </a:p>
          <a:p>
            <a:pPr lvl="1"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Used for first main gain stage</a:t>
            </a:r>
            <a:endParaRPr/>
          </a:p>
          <a:p>
            <a:endParaRPr/>
          </a:p>
        </p:txBody>
      </p:sp>
      <p:pic>
        <p:nvPicPr>
          <p:cNvPr descr="" id="99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1371600"/>
            <a:ext cx="2222280" cy="2235240"/>
          </a:xfrm>
          <a:prstGeom prst="rect">
            <a:avLst/>
          </a:prstGeom>
        </p:spPr>
      </p:pic>
      <p:pic>
        <p:nvPicPr>
          <p:cNvPr descr="" id="100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762120" y="3886200"/>
            <a:ext cx="2514240" cy="251424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11513121-2101-41E1-91A1-A14131F1F1E1}" type="slidenum">
              <a:rPr lang="en-US"/>
              <a:t>&lt;number&gt;</a:t>
            </a:fld>
            <a:fld id="{F13141A1-D101-4171-9181-11F131E1F121}" type="slidenum">
              <a:rPr lang="en-US"/>
              <a:t>&lt;number&gt;</a:t>
            </a:fld>
            <a:endParaRPr/>
          </a:p>
        </p:txBody>
      </p:sp>
      <p:sp>
        <p:nvSpPr>
          <p:cNvPr id="103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AD605 Configuration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E1C15191-1191-4111-A1B1-41D151412191}" type="slidenum">
              <a:rPr lang="en-US"/>
              <a:t>&lt;number&gt;</a:t>
            </a:fld>
            <a:fld id="{E141B181-B131-4111-8121-D171C1D1C1D1}" type="slidenum">
              <a:rPr lang="en-US"/>
              <a:t>&lt;number&gt;</a:t>
            </a:fld>
            <a:endParaRPr/>
          </a:p>
        </p:txBody>
      </p:sp>
      <p:sp>
        <p:nvSpPr>
          <p:cNvPr id="106" name="CustomShape 3"/>
          <p:cNvSpPr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107" name="CustomShape 4"/>
          <p:cNvSpPr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F181E1A1-91B1-4191-B1D1-51916101210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108" name="CustomShape 5"/>
          <p:cNvSpPr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109" name="CustomShape 6"/>
          <p:cNvSpPr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71A11121-E1F1-4131-81F1-D1A1619161B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110" name="CustomShape 7"/>
          <p:cNvSpPr/>
          <p:nvPr/>
        </p:nvSpPr>
        <p:spPr>
          <a:xfrm>
            <a:off x="457200" y="497520"/>
            <a:ext cx="8229240" cy="6969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 sz="4100">
                <a:solidFill>
                  <a:srgbClr val="69676d"/>
                </a:solidFill>
                <a:latin typeface="Lucida Sans Unicode"/>
              </a:rPr>
              <a:t>Pre-Amp Parts: DS1803</a:t>
            </a:r>
            <a:endParaRPr/>
          </a:p>
        </p:txBody>
      </p:sp>
      <p:sp>
        <p:nvSpPr>
          <p:cNvPr id="111" name="CustomShape 8"/>
          <p:cNvSpPr/>
          <p:nvPr/>
        </p:nvSpPr>
        <p:spPr>
          <a:xfrm>
            <a:off x="3809880" y="4495680"/>
            <a:ext cx="5333760" cy="25873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8000"/>
              <a:buFont typeface="Wingdings 3"/>
              <a:buChar char=""/>
            </a:pPr>
            <a:r>
              <a:rPr b="1" lang="en-US" sz="2700">
                <a:solidFill>
                  <a:srgbClr val="000000"/>
                </a:solidFill>
                <a:latin typeface="Lucida Sans Unicode"/>
              </a:rPr>
              <a:t>Digital Potentiometer</a:t>
            </a:r>
            <a:endParaRPr/>
          </a:p>
          <a:p>
            <a:pPr lvl="1"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Controls the VGA through I2C implemented on the FPGA</a:t>
            </a:r>
            <a:endParaRPr/>
          </a:p>
          <a:p>
            <a:endParaRPr/>
          </a:p>
        </p:txBody>
      </p:sp>
      <p:pic>
        <p:nvPicPr>
          <p:cNvPr descr="" id="112" name="Picture 12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" y="4121640"/>
            <a:ext cx="2590560" cy="2354760"/>
          </a:xfrm>
          <a:prstGeom prst="rect">
            <a:avLst/>
          </a:prstGeom>
        </p:spPr>
      </p:pic>
      <p:pic>
        <p:nvPicPr>
          <p:cNvPr descr="" id="113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571680" y="1295280"/>
            <a:ext cx="2933280" cy="247608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F151C1F1-E111-4151-9100-114161A12151}" type="slidenum">
              <a:rPr lang="en-US"/>
              <a:t>&lt;number&gt;</a:t>
            </a:fld>
            <a:fld id="{C1B121B1-91B1-41F1-B131-D1C1D111E111}" type="slidenum">
              <a:rPr lang="en-US"/>
              <a:t>&lt;number&gt;</a:t>
            </a:fld>
            <a:endParaRPr/>
          </a:p>
        </p:txBody>
      </p:sp>
      <p:sp>
        <p:nvSpPr>
          <p:cNvPr id="116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DS1803 Configuration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7101E141-D1E1-4161-B1C1-C141B1413181}" type="slidenum">
              <a:rPr lang="en-US"/>
              <a:t>&lt;number&gt;</a:t>
            </a:fld>
            <a:fld id="{31815171-7101-4111-8161-312121816101}" type="slidenum">
              <a:rPr lang="en-US"/>
              <a:t>&lt;number&gt;</a:t>
            </a:fld>
            <a:endParaRPr/>
          </a:p>
        </p:txBody>
      </p:sp>
      <p:sp>
        <p:nvSpPr>
          <p:cNvPr id="119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Pre-Amp Stage Schematic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21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114191B1-5111-41D1-B171-E16141F1C161}" type="slidenum">
              <a:rPr lang="en-US"/>
              <a:t>&lt;number&gt;</a:t>
            </a:fld>
            <a:fld id="{A1815161-11E1-41E1-81E1-F161216121A1}" type="slidenum">
              <a:rPr lang="en-US"/>
              <a:t>&lt;number&gt;</a:t>
            </a:fld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123" name="CustomShape 4"/>
          <p:cNvSpPr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E10161C1-6101-41C1-A1D1-812151B1819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124" name="CustomShape 5"/>
          <p:cNvSpPr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125" name="CustomShape 6"/>
          <p:cNvSpPr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91A12161-E151-4151-9181-0101C1A1613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126" name="CustomShape 7"/>
          <p:cNvSpPr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127" name="CustomShape 8"/>
          <p:cNvSpPr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71F1D111-41F1-41B1-9101-F13141E151A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128" name="CustomShape 9"/>
          <p:cNvSpPr/>
          <p:nvPr/>
        </p:nvSpPr>
        <p:spPr>
          <a:xfrm>
            <a:off x="457200" y="497520"/>
            <a:ext cx="8229240" cy="6969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 sz="4100">
                <a:solidFill>
                  <a:srgbClr val="69676d"/>
                </a:solidFill>
                <a:latin typeface="Lucida Sans Unicode"/>
              </a:rPr>
              <a:t>Filter Parts: MAX268</a:t>
            </a:r>
            <a:endParaRPr/>
          </a:p>
        </p:txBody>
      </p:sp>
      <p:sp>
        <p:nvSpPr>
          <p:cNvPr id="129" name="CustomShape 10"/>
          <p:cNvSpPr/>
          <p:nvPr/>
        </p:nvSpPr>
        <p:spPr>
          <a:xfrm>
            <a:off x="4267080" y="4657320"/>
            <a:ext cx="4647960" cy="21880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8000"/>
              <a:buFont typeface="Wingdings 3"/>
              <a:buChar char=""/>
            </a:pPr>
            <a:r>
              <a:rPr b="1" lang="en-US" sz="2700">
                <a:solidFill>
                  <a:srgbClr val="000000"/>
                </a:solidFill>
                <a:latin typeface="Lucida Sans Unicode"/>
              </a:rPr>
              <a:t>Programmable Filter</a:t>
            </a:r>
            <a:endParaRPr/>
          </a:p>
          <a:p>
            <a:pPr lvl="1"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Controlled through clock line and pin settings</a:t>
            </a:r>
            <a:endParaRPr/>
          </a:p>
          <a:p>
            <a:endParaRPr/>
          </a:p>
        </p:txBody>
      </p:sp>
      <p:pic>
        <p:nvPicPr>
          <p:cNvPr descr="" id="130" name="Picture 16"/>
          <p:cNvPicPr/>
          <p:nvPr/>
        </p:nvPicPr>
        <p:blipFill>
          <a:blip r:embed="rId1"/>
          <a:stretch>
            <a:fillRect/>
          </a:stretch>
        </p:blipFill>
        <p:spPr>
          <a:xfrm>
            <a:off x="1052640" y="1143000"/>
            <a:ext cx="2057040" cy="2723760"/>
          </a:xfrm>
          <a:prstGeom prst="rect">
            <a:avLst/>
          </a:prstGeom>
        </p:spPr>
      </p:pic>
      <p:pic>
        <p:nvPicPr>
          <p:cNvPr descr="" id="131" name="Picture 17"/>
          <p:cNvPicPr/>
          <p:nvPr/>
        </p:nvPicPr>
        <p:blipFill>
          <a:blip r:embed="rId2"/>
          <a:stretch>
            <a:fillRect/>
          </a:stretch>
        </p:blipFill>
        <p:spPr>
          <a:xfrm>
            <a:off x="533520" y="4191120"/>
            <a:ext cx="3072960" cy="230472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1481400"/>
            <a:ext cx="4952520" cy="78469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Center Frequency Calculation</a:t>
            </a:r>
            <a:endParaRPr/>
          </a:p>
          <a:p>
            <a:r>
              <a:rPr lang="en-US"/>
              <a:t>Based on fclk/fo ratio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32 steps</a:t>
            </a:r>
            <a:endParaRPr/>
          </a:p>
          <a:p>
            <a:r>
              <a:rPr lang="en-US"/>
              <a:t>Higher ratios are more accurate</a:t>
            </a:r>
            <a:endParaRPr/>
          </a:p>
          <a:p>
            <a:r>
              <a:rPr lang="en-US"/>
              <a:t>Equation: fclk/fo = pi(N+13)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N is set through Fo-F4 pins</a:t>
            </a:r>
            <a:endParaRPr/>
          </a:p>
          <a:p>
            <a:endParaRPr/>
          </a:p>
          <a:p>
            <a:r>
              <a:rPr lang="en-US"/>
              <a:t>Example: fo = 25kHz, large ratio</a:t>
            </a:r>
            <a:endParaRPr/>
          </a:p>
          <a:p>
            <a:r>
              <a:rPr lang="en-US"/>
              <a:t>fclk = fo*pi(31+13) = 3455751</a:t>
            </a:r>
            <a:endParaRPr/>
          </a:p>
          <a:p>
            <a:r>
              <a:rPr lang="en-US"/>
              <a:t>fclk should be 3.45MHz to set a fo of 25kHz</a:t>
            </a:r>
            <a:endParaRPr/>
          </a:p>
        </p:txBody>
      </p:sp>
      <p:sp>
        <p:nvSpPr>
          <p:cNvPr id="133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34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111181A1-B161-4181-B141-513121C1F1B1}" type="slidenum">
              <a:rPr lang="en-US"/>
              <a:t>&lt;number&gt;</a:t>
            </a:fld>
            <a:fld id="{A12101A1-C1B1-41B1-A191-A181D1016151}" type="slidenum">
              <a:rPr lang="en-US"/>
              <a:t>&lt;number&gt;</a:t>
            </a:fld>
            <a:endParaRPr/>
          </a:p>
        </p:txBody>
      </p:sp>
      <p:sp>
        <p:nvSpPr>
          <p:cNvPr id="135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MAX268: Setting fo</a:t>
            </a:r>
            <a:endParaRPr/>
          </a:p>
        </p:txBody>
      </p:sp>
      <p:pic>
        <p:nvPicPr>
          <p:cNvPr descr="" id="136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6019920" y="1219320"/>
            <a:ext cx="2620800" cy="509328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57200" y="1481400"/>
            <a:ext cx="8152920" cy="5976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BW and Q relationship</a:t>
            </a:r>
            <a:endParaRPr/>
          </a:p>
          <a:p>
            <a:r>
              <a:rPr lang="en-US"/>
              <a:t>Q = fo/BW &gt; BW = fo/Q</a:t>
            </a:r>
            <a:endParaRPr/>
          </a:p>
          <a:p>
            <a:r>
              <a:rPr lang="en-US"/>
              <a:t>Higher Q results in smaller acceptance BW around fo for the bandpass filter</a:t>
            </a:r>
            <a:endParaRPr/>
          </a:p>
          <a:p>
            <a:r>
              <a:rPr lang="en-US"/>
              <a:t>Filter will have Gain = Q</a:t>
            </a:r>
            <a:endParaRPr/>
          </a:p>
          <a:p>
            <a:r>
              <a:rPr lang="en-US"/>
              <a:t>Chip allows for 128 Q steps</a:t>
            </a:r>
            <a:endParaRPr/>
          </a:p>
          <a:p>
            <a:r>
              <a:rPr lang="en-US"/>
              <a:t>Provided Equation:</a:t>
            </a:r>
            <a:endParaRPr/>
          </a:p>
          <a:p>
            <a:r>
              <a:rPr lang="en-US"/>
              <a:t>Q = 64/(128-N)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Q programmed through Q0-Q6 pins</a:t>
            </a:r>
            <a:endParaRPr/>
          </a:p>
          <a:p>
            <a:r>
              <a:rPr lang="en-US"/>
              <a:t>Example: Set Q of 32 when fo = 25kHz</a:t>
            </a:r>
            <a:endParaRPr/>
          </a:p>
          <a:p>
            <a:r>
              <a:rPr lang="en-US"/>
              <a:t>BW around fo = fo/Q = 781.25Hz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39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41B15161-21F1-41B1-91A1-31D1D1F16171}" type="slidenum">
              <a:rPr lang="en-US"/>
              <a:t>&lt;number&gt;</a:t>
            </a:fld>
            <a:fld id="{C1016151-8151-41A1-B151-A17181B14181}" type="slidenum">
              <a:rPr lang="en-US"/>
              <a:t>&lt;number&gt;</a:t>
            </a:fld>
            <a:endParaRPr/>
          </a:p>
        </p:txBody>
      </p:sp>
      <p:sp>
        <p:nvSpPr>
          <p:cNvPr id="140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MAX268: Set Q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457200" y="2728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500">
                <a:solidFill>
                  <a:srgbClr val="69676d"/>
                </a:solidFill>
                <a:latin typeface="Lucida Sans Unicode"/>
              </a:rPr>
              <a:t>AUVSI and ONR’s 13th International Autonomous Underwater Vehicle Competition</a:t>
            </a:r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457200" y="5410080"/>
            <a:ext cx="4039920" cy="761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>
                <a:solidFill>
                  <a:srgbClr val="000000"/>
                </a:solidFill>
              </a:rPr>
              <a:t>AUV Tasks</a:t>
            </a:r>
            <a:endParaRPr/>
          </a:p>
        </p:txBody>
      </p:sp>
      <p:sp>
        <p:nvSpPr>
          <p:cNvPr id="39" name="TextShape 3"/>
          <p:cNvSpPr txBox="1"/>
          <p:nvPr/>
        </p:nvSpPr>
        <p:spPr>
          <a:xfrm>
            <a:off x="4645080" y="5410080"/>
            <a:ext cx="404136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>
                <a:solidFill>
                  <a:srgbClr val="000000"/>
                </a:solidFill>
              </a:rPr>
              <a:t>Facility and Competition Layout</a:t>
            </a:r>
            <a:endParaRPr/>
          </a:p>
        </p:txBody>
      </p:sp>
      <p:sp>
        <p:nvSpPr>
          <p:cNvPr id="40" name="TextShape 4"/>
          <p:cNvSpPr txBox="1"/>
          <p:nvPr/>
        </p:nvSpPr>
        <p:spPr>
          <a:xfrm>
            <a:off x="457200" y="1444320"/>
            <a:ext cx="4039920" cy="3941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/>
              <a:t>AUV must complete several missions</a:t>
            </a:r>
            <a:endParaRPr/>
          </a:p>
          <a:p>
            <a:r>
              <a:rPr lang="en-US" sz="2000"/>
              <a:t>Path Planning</a:t>
            </a:r>
            <a:endParaRPr/>
          </a:p>
          <a:p>
            <a:r>
              <a:rPr lang="en-US" sz="2000"/>
              <a:t>Obstacle Avoidance</a:t>
            </a:r>
            <a:endParaRPr/>
          </a:p>
          <a:p>
            <a:r>
              <a:rPr lang="en-US" sz="2000"/>
              <a:t>Vision Tasks</a:t>
            </a:r>
            <a:endParaRPr/>
          </a:p>
          <a:p>
            <a:r>
              <a:rPr lang="en-US" sz="2000"/>
              <a:t>Pinger Challenge</a:t>
            </a:r>
            <a:endParaRPr/>
          </a:p>
        </p:txBody>
      </p:sp>
      <p:sp>
        <p:nvSpPr>
          <p:cNvPr id="41" name="TextShape 5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6161E181-B141-41C1-A111-F151C1F1C151}" type="slidenum">
              <a:rPr lang="en-US"/>
              <a:t>&lt;number&gt;</a:t>
            </a:fld>
            <a:fld id="{11D1D171-81E1-4191-A1A1-8111E1510121}" type="slidenum">
              <a:rPr lang="en-US"/>
              <a:t>&lt;number&gt;</a:t>
            </a:fld>
            <a:endParaRPr/>
          </a:p>
        </p:txBody>
      </p:sp>
      <p:sp>
        <p:nvSpPr>
          <p:cNvPr id="42" name="TextShape 6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41513141-5191-41C1-A161-9161F13141D1}" type="slidenum">
              <a:rPr lang="en-US"/>
              <a:t>&lt;number&gt;</a:t>
            </a:fld>
            <a:fld id="{91311151-51B1-4121-81B1-8121D1914161}" type="slidenum">
              <a:rPr lang="en-US"/>
              <a:t>&lt;number&gt;</a:t>
            </a:fld>
            <a:endParaRPr/>
          </a:p>
        </p:txBody>
      </p:sp>
      <p:sp>
        <p:nvSpPr>
          <p:cNvPr id="143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Filter Stage Schematic</a:t>
            </a:r>
            <a:endParaRPr/>
          </a:p>
        </p:txBody>
      </p:sp>
      <p:sp>
        <p:nvSpPr>
          <p:cNvPr id="144" name="TextShape 4"/>
          <p:cNvSpPr txBox="1"/>
          <p:nvPr/>
        </p:nvSpPr>
        <p:spPr>
          <a:xfrm>
            <a:off x="457200" y="1481400"/>
            <a:ext cx="3276360" cy="4525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Configuration</a:t>
            </a:r>
            <a:endParaRPr/>
          </a:p>
          <a:p>
            <a:r>
              <a:rPr lang="en-US"/>
              <a:t>+5V</a:t>
            </a:r>
            <a:endParaRPr/>
          </a:p>
          <a:p>
            <a:r>
              <a:rPr lang="en-US"/>
              <a:t>Pins set by FPGA</a:t>
            </a:r>
            <a:endParaRPr/>
          </a:p>
          <a:p>
            <a:r>
              <a:rPr lang="en-US"/>
              <a:t>Output A fed into input B to create a 4th order filter bandpass filter</a:t>
            </a:r>
            <a:endParaRPr/>
          </a:p>
        </p:txBody>
      </p:sp>
      <p:pic>
        <p:nvPicPr>
          <p:cNvPr descr="" id="145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5029200" y="1219320"/>
            <a:ext cx="2822400" cy="490176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1481400"/>
            <a:ext cx="3733560" cy="6618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Final gain or attenuation stage using the same VGA and DP configuration</a:t>
            </a:r>
            <a:endParaRPr/>
          </a:p>
          <a:p>
            <a:r>
              <a:rPr lang="en-US"/>
              <a:t>Use the MAX414 in an adder circuit to adjust the signal into the 0 to +5V range</a:t>
            </a:r>
            <a:endParaRPr/>
          </a:p>
          <a:p>
            <a:r>
              <a:rPr lang="en-US"/>
              <a:t>Feed signal through a potentiometer to scale to 3.3V for the ADC</a:t>
            </a:r>
            <a:endParaRPr/>
          </a:p>
          <a:p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48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B141D1B1-0141-4131-91D1-01D1413121B1}" type="slidenum">
              <a:rPr lang="en-US"/>
              <a:t>&lt;number&gt;</a:t>
            </a:fld>
            <a:fld id="{E171F101-F151-41D1-81B1-F1612191C111}" type="slidenum">
              <a:rPr lang="en-US"/>
              <a:t>&lt;number&gt;</a:t>
            </a:fld>
            <a:endParaRPr/>
          </a:p>
        </p:txBody>
      </p:sp>
      <p:sp>
        <p:nvSpPr>
          <p:cNvPr id="149" name="TextShape 4"/>
          <p:cNvSpPr txBox="1"/>
          <p:nvPr/>
        </p:nvSpPr>
        <p:spPr>
          <a:xfrm>
            <a:off x="457200" y="274680"/>
            <a:ext cx="8229240" cy="1303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Signal Conditioning Stage Schematic</a:t>
            </a:r>
            <a:endParaRPr/>
          </a:p>
        </p:txBody>
      </p:sp>
      <p:pic>
        <p:nvPicPr>
          <p:cNvPr descr="" id="150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4391640" y="1447920"/>
            <a:ext cx="4752000" cy="396216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228600" y="1295280"/>
            <a:ext cx="3580920" cy="5652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FPGA Signal Output</a:t>
            </a:r>
            <a:endParaRPr/>
          </a:p>
          <a:p>
            <a:r>
              <a:rPr lang="en-US"/>
              <a:t>0 to 3.3V</a:t>
            </a:r>
            <a:endParaRPr/>
          </a:p>
          <a:p>
            <a:r>
              <a:rPr lang="en-US"/>
              <a:t>Filter Input Range</a:t>
            </a:r>
            <a:endParaRPr/>
          </a:p>
          <a:p>
            <a:r>
              <a:rPr lang="en-US"/>
              <a:t>0 to 5V</a:t>
            </a:r>
            <a:endParaRPr/>
          </a:p>
          <a:p>
            <a:r>
              <a:rPr lang="en-US"/>
              <a:t>NPN Transistor</a:t>
            </a:r>
            <a:endParaRPr/>
          </a:p>
          <a:p>
            <a:r>
              <a:rPr lang="en-US"/>
              <a:t>Pull up resistor to 5V</a:t>
            </a:r>
            <a:endParaRPr/>
          </a:p>
          <a:p>
            <a:r>
              <a:rPr lang="en-US"/>
              <a:t>Ground connected by transistor when logic on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Inverts logic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53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C1F1C111-5191-4111-A1B1-81E1012101E1}" type="slidenum">
              <a:rPr lang="en-US"/>
              <a:t>&lt;number&gt;</a:t>
            </a:fld>
            <a:fld id="{21E1F1D1-D181-4101-9141-519151E11151}" type="slidenum">
              <a:rPr lang="en-US"/>
              <a:t>&lt;number&gt;</a:t>
            </a:fld>
            <a:endParaRPr/>
          </a:p>
        </p:txBody>
      </p:sp>
      <p:sp>
        <p:nvSpPr>
          <p:cNvPr id="154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FPGA Control signals</a:t>
            </a:r>
            <a:endParaRPr/>
          </a:p>
        </p:txBody>
      </p:sp>
      <p:pic>
        <p:nvPicPr>
          <p:cNvPr descr="" id="155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3886200" y="1676520"/>
            <a:ext cx="5049360" cy="426672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57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81512131-4101-4181-91F1-11B131C161D1}" type="slidenum">
              <a:rPr lang="en-US"/>
              <a:t>&lt;number&gt;</a:t>
            </a:fld>
            <a:fld id="{316181F1-31C1-4131-9171-6151A1D191D1}" type="slidenum">
              <a:rPr lang="en-US"/>
              <a:t>&lt;number&gt;</a:t>
            </a:fld>
            <a:endParaRPr/>
          </a:p>
        </p:txBody>
      </p:sp>
      <p:sp>
        <p:nvSpPr>
          <p:cNvPr id="158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Power Usage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C1E1D1E1-B151-41B1-B121-E1C1D121F141}" type="slidenum">
              <a:rPr lang="en-US"/>
              <a:t>&lt;number&gt;</a:t>
            </a:fld>
            <a:fld id="{C1B1A1F1-1151-41D1-81F1-31219171E111}" type="slidenum">
              <a:rPr lang="en-US"/>
              <a:t>&lt;number&gt;</a:t>
            </a:fld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162" name="CustomShape 4"/>
          <p:cNvSpPr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11C1F101-1171-41A1-A101-91815101E1D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163" name="CustomShape 5"/>
          <p:cNvSpPr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164" name="CustomShape 6"/>
          <p:cNvSpPr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71F1C111-2101-4141-8161-51F1E111018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165" name="CustomShape 7"/>
          <p:cNvSpPr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166" name="CustomShape 8"/>
          <p:cNvSpPr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41F10191-21C1-4101-8191-41A121B141F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167" name="CustomShape 9"/>
          <p:cNvSpPr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en-US" sz="1000">
                <a:solidFill>
                  <a:srgbClr val="000000"/>
                </a:solidFill>
                <a:latin typeface="Lucida Sans Unicode"/>
              </a:rPr>
              <a:t>Group #19</a:t>
            </a:r>
            <a:endParaRPr/>
          </a:p>
        </p:txBody>
      </p:sp>
      <p:sp>
        <p:nvSpPr>
          <p:cNvPr id="168" name="CustomShape 10"/>
          <p:cNvSpPr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fld id="{A141D1D1-7121-41B1-8101-317171110181}" type="slidenum">
              <a:rPr lang="en-US" sz="1000">
                <a:solidFill>
                  <a:srgbClr val="000000"/>
                </a:solidFill>
                <a:latin typeface="Lucida Sans Unicode"/>
              </a:rPr>
              <a:t>&lt;number&gt;</a:t>
            </a:fld>
            <a:endParaRPr/>
          </a:p>
        </p:txBody>
      </p:sp>
      <p:sp>
        <p:nvSpPr>
          <p:cNvPr id="169" name="CustomShape 11"/>
          <p:cNvSpPr/>
          <p:nvPr/>
        </p:nvSpPr>
        <p:spPr>
          <a:xfrm>
            <a:off x="457200" y="194400"/>
            <a:ext cx="8229240" cy="130356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 sz="4100">
                <a:solidFill>
                  <a:srgbClr val="69676d"/>
                </a:solidFill>
                <a:latin typeface="Lucida Sans Unicode"/>
              </a:rPr>
              <a:t>Voltage Regulator: JCK1524D05</a:t>
            </a:r>
            <a:endParaRPr/>
          </a:p>
        </p:txBody>
      </p:sp>
      <p:sp>
        <p:nvSpPr>
          <p:cNvPr id="170" name="CustomShape 12"/>
          <p:cNvSpPr/>
          <p:nvPr/>
        </p:nvSpPr>
        <p:spPr>
          <a:xfrm>
            <a:off x="4267080" y="4267080"/>
            <a:ext cx="4647960" cy="218808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68000"/>
              <a:buFont typeface="Wingdings 3"/>
              <a:buChar char=""/>
            </a:pPr>
            <a:r>
              <a:rPr b="1" lang="en-US" sz="2700">
                <a:solidFill>
                  <a:srgbClr val="000000"/>
                </a:solidFill>
                <a:latin typeface="Lucida Sans Unicode"/>
              </a:rPr>
              <a:t>Voltage Regulator</a:t>
            </a:r>
            <a:endParaRPr/>
          </a:p>
          <a:p>
            <a:pPr lvl="1"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Provide power to the analog hardware board</a:t>
            </a:r>
            <a:endParaRPr/>
          </a:p>
          <a:p>
            <a:endParaRPr/>
          </a:p>
        </p:txBody>
      </p:sp>
      <p:pic>
        <p:nvPicPr>
          <p:cNvPr descr="" id="171" name="Picture 18"/>
          <p:cNvPicPr/>
          <p:nvPr/>
        </p:nvPicPr>
        <p:blipFill>
          <a:blip r:embed="rId1"/>
          <a:stretch>
            <a:fillRect/>
          </a:stretch>
        </p:blipFill>
        <p:spPr>
          <a:xfrm>
            <a:off x="533520" y="1143000"/>
            <a:ext cx="3200040" cy="2868120"/>
          </a:xfrm>
          <a:prstGeom prst="rect">
            <a:avLst/>
          </a:prstGeom>
        </p:spPr>
      </p:pic>
      <p:pic>
        <p:nvPicPr>
          <p:cNvPr descr="" id="172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4436640" cy="99036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01515151-61A1-4181-8171-719121F18171}" type="slidenum">
              <a:rPr lang="en-US"/>
              <a:t>&lt;number&gt;</a:t>
            </a:fld>
            <a:fld id="{81E18101-F1D1-41B1-B171-31213101F111}" type="slidenum">
              <a:rPr lang="en-US"/>
              <a:t>&lt;number&gt;</a:t>
            </a:fld>
            <a:endParaRPr/>
          </a:p>
        </p:txBody>
      </p:sp>
      <p:sp>
        <p:nvSpPr>
          <p:cNvPr id="175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Single Signal</a:t>
            </a:r>
            <a:endParaRPr/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215121-B181-41E1-9181-E17101E1B121}" type="slidenum">
              <a:rPr lang="en-US"/>
              <a:t>&lt;number&gt;</a:t>
            </a:fld>
            <a:fld id="{91710121-41D1-41B1-8151-C191C141B151}" type="slidenum">
              <a:rPr lang="en-US"/>
              <a:t>&lt;number&gt;</a:t>
            </a:fld>
            <a:endParaRPr/>
          </a:p>
        </p:txBody>
      </p:sp>
      <p:sp>
        <p:nvSpPr>
          <p:cNvPr id="178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Signal Representation</a:t>
            </a:r>
            <a:endParaRPr/>
          </a:p>
        </p:txBody>
      </p:sp>
      <p:sp>
        <p:nvSpPr>
          <p:cNvPr id="179" name="CustomShape 4"/>
          <p:cNvSpPr/>
          <p:nvPr/>
        </p:nvSpPr>
        <p:spPr>
          <a:xfrm>
            <a:off x="0" y="0"/>
            <a:ext cx="360" cy="36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Hydrophone Signal</a:t>
            </a:r>
            <a:endParaRPr/>
          </a:p>
        </p:txBody>
      </p:sp>
      <p:sp>
        <p:nvSpPr>
          <p:cNvPr id="180" name="CustomShape 5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1" name="CustomShape 6"/>
          <p:cNvSpPr/>
          <p:nvPr/>
        </p:nvSpPr>
        <p:spPr>
          <a:xfrm>
            <a:off x="0" y="0"/>
            <a:ext cx="360" cy="36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Pre-Amplification</a:t>
            </a:r>
            <a:endParaRPr/>
          </a:p>
        </p:txBody>
      </p:sp>
      <p:sp>
        <p:nvSpPr>
          <p:cNvPr id="182" name="CustomShape 7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3" name="CustomShape 8"/>
          <p:cNvSpPr/>
          <p:nvPr/>
        </p:nvSpPr>
        <p:spPr>
          <a:xfrm>
            <a:off x="0" y="0"/>
            <a:ext cx="360" cy="36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Filtering</a:t>
            </a:r>
            <a:endParaRPr/>
          </a:p>
        </p:txBody>
      </p:sp>
      <p:sp>
        <p:nvSpPr>
          <p:cNvPr id="184" name="CustomShape 9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5" name="CustomShape 10"/>
          <p:cNvSpPr/>
          <p:nvPr/>
        </p:nvSpPr>
        <p:spPr>
          <a:xfrm>
            <a:off x="0" y="0"/>
            <a:ext cx="360" cy="36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Signal Scaling</a:t>
            </a:r>
            <a:endParaRPr/>
          </a:p>
        </p:txBody>
      </p:sp>
      <p:sp>
        <p:nvSpPr>
          <p:cNvPr id="186" name="CustomShape 11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7" name="CustomShape 12"/>
          <p:cNvSpPr/>
          <p:nvPr/>
        </p:nvSpPr>
        <p:spPr>
          <a:xfrm>
            <a:off x="0" y="0"/>
            <a:ext cx="360" cy="36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Signal Conditioning</a:t>
            </a:r>
            <a:endParaRPr/>
          </a:p>
        </p:txBody>
      </p:sp>
      <p:sp>
        <p:nvSpPr>
          <p:cNvPr id="188" name="CustomShape 13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  <p:sp>
        <p:nvSpPr>
          <p:cNvPr id="189" name="CustomShape 14"/>
          <p:cNvSpPr/>
          <p:nvPr/>
        </p:nvSpPr>
        <p:spPr>
          <a:xfrm>
            <a:off x="0" y="0"/>
            <a:ext cx="360" cy="36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Post-Amplification</a:t>
            </a:r>
            <a:endParaRPr/>
          </a:p>
        </p:txBody>
      </p:sp>
      <p:sp>
        <p:nvSpPr>
          <p:cNvPr id="190" name="CustomShape 15"/>
          <p:cNvSpPr/>
          <p:nvPr/>
        </p:nvSpPr>
        <p:spPr>
          <a:xfrm>
            <a:off x="0" y="0"/>
            <a:ext cx="360" cy="360"/>
          </a:xfrm>
          <a:prstGeom prst="rect">
            <a:avLst/>
          </a:prstGeom>
        </p:spPr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92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8191F191-1181-41B1-91B1-F1415161A1F1}" type="slidenum">
              <a:rPr lang="en-US"/>
              <a:t>&lt;number&gt;</a:t>
            </a:fld>
            <a:fld id="{91613151-4191-4161-B181-215101317141}" type="slidenum">
              <a:rPr lang="en-US"/>
              <a:t>&lt;number&gt;</a:t>
            </a:fld>
            <a:endParaRPr/>
          </a:p>
        </p:txBody>
      </p:sp>
      <p:sp>
        <p:nvSpPr>
          <p:cNvPr id="193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Full Schematic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1481400"/>
            <a:ext cx="8229240" cy="5395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The digital hardware selection is an important stage of the project</a:t>
            </a:r>
            <a:endParaRPr/>
          </a:p>
          <a:p>
            <a:r>
              <a:rPr lang="en-US"/>
              <a:t>Controls some of the analog hardware</a:t>
            </a:r>
            <a:endParaRPr/>
          </a:p>
          <a:p>
            <a:r>
              <a:rPr lang="en-US"/>
              <a:t>Samples analog signals</a:t>
            </a:r>
            <a:endParaRPr/>
          </a:p>
          <a:p>
            <a:r>
              <a:rPr lang="en-US"/>
              <a:t>Processes data</a:t>
            </a:r>
            <a:endParaRPr/>
          </a:p>
          <a:p>
            <a:r>
              <a:rPr lang="en-US"/>
              <a:t>Various options to consider for our design</a:t>
            </a:r>
            <a:endParaRPr/>
          </a:p>
          <a:p>
            <a:r>
              <a:rPr lang="en-US"/>
              <a:t>The analog signals need to be converted into a digital format to further be processed</a:t>
            </a:r>
            <a:endParaRPr/>
          </a:p>
          <a:p>
            <a:r>
              <a:rPr lang="en-US"/>
              <a:t>The design needs to utilize the Nyquist Sampling Theorem to fully reconstruct the analog signal</a:t>
            </a:r>
            <a:endParaRPr/>
          </a:p>
        </p:txBody>
      </p:sp>
      <p:sp>
        <p:nvSpPr>
          <p:cNvPr id="195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196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51916171-1111-41E1-B111-6111F1312151}" type="slidenum">
              <a:rPr lang="en-US"/>
              <a:t>&lt;number&gt;</a:t>
            </a:fld>
            <a:fld id="{3161D1B1-B1F1-41B1-9171-D1E1B141A1C1}" type="slidenum">
              <a:rPr lang="en-US"/>
              <a:t>&lt;number&gt;</a:t>
            </a:fld>
            <a:endParaRPr/>
          </a:p>
        </p:txBody>
      </p:sp>
      <p:sp>
        <p:nvSpPr>
          <p:cNvPr id="197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Digital System Overview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7200" y="14814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Square wave PWM to select center frequency of analog filters, 500 KHz to 5 MHz</a:t>
            </a:r>
            <a:endParaRPr/>
          </a:p>
          <a:p>
            <a:r>
              <a:rPr lang="en-US"/>
              <a:t>I2C Interface for controlling digital potentiometer</a:t>
            </a:r>
            <a:endParaRPr/>
          </a:p>
          <a:p>
            <a:r>
              <a:rPr lang="en-US"/>
              <a:t>SPI for interfacing with high speed ADCs</a:t>
            </a:r>
            <a:endParaRPr/>
          </a:p>
          <a:p>
            <a:r>
              <a:rPr lang="en-US"/>
              <a:t>UART for interfacing with AUV Host PC</a:t>
            </a:r>
            <a:endParaRPr/>
          </a:p>
          <a:p>
            <a:r>
              <a:rPr lang="en-US"/>
              <a:t>Support large volume of data</a:t>
            </a:r>
            <a:endParaRPr/>
          </a:p>
          <a:p>
            <a:r>
              <a:rPr lang="en-US"/>
              <a:t>4 Channels * 1.5 Bytes * 1 MSPS = 6 MB/S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Digital System Specifications</a:t>
            </a:r>
            <a:endParaRPr/>
          </a:p>
        </p:txBody>
      </p:sp>
      <p:sp>
        <p:nvSpPr>
          <p:cNvPr id="200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31F191D1-4191-4141-91B1-61B16181F1C1}" type="slidenum">
              <a:rPr lang="en-US"/>
              <a:t>&lt;number&gt;</a:t>
            </a:fld>
            <a:fld id="{C1618161-F1B1-4191-81D1-71A111C101E1}" type="slidenum">
              <a:rPr lang="en-US"/>
              <a:t>&lt;number&gt;</a:t>
            </a:fld>
            <a:endParaRPr/>
          </a:p>
        </p:txBody>
      </p:sp>
      <p:sp>
        <p:nvSpPr>
          <p:cNvPr id="201" name="TextShape 4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457200" y="2728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Robotics Club at UCF</a:t>
            </a:r>
            <a:endParaRPr/>
          </a:p>
        </p:txBody>
      </p:sp>
      <p:sp>
        <p:nvSpPr>
          <p:cNvPr id="44" name="TextShape 2"/>
          <p:cNvSpPr txBox="1"/>
          <p:nvPr/>
        </p:nvSpPr>
        <p:spPr>
          <a:xfrm>
            <a:off x="457200" y="5410080"/>
            <a:ext cx="4039920" cy="761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>
                <a:solidFill>
                  <a:srgbClr val="000000"/>
                </a:solidFill>
              </a:rPr>
              <a:t>History</a:t>
            </a:r>
            <a:endParaRPr/>
          </a:p>
        </p:txBody>
      </p:sp>
      <p:sp>
        <p:nvSpPr>
          <p:cNvPr id="45" name="TextShape 3"/>
          <p:cNvSpPr txBox="1"/>
          <p:nvPr/>
        </p:nvSpPr>
        <p:spPr>
          <a:xfrm>
            <a:off x="4645080" y="5410080"/>
            <a:ext cx="4041360" cy="7617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>
                <a:solidFill>
                  <a:srgbClr val="000000"/>
                </a:solidFill>
              </a:rPr>
              <a:t>Past UCF Vehicle</a:t>
            </a:r>
            <a:endParaRPr/>
          </a:p>
        </p:txBody>
      </p:sp>
      <p:sp>
        <p:nvSpPr>
          <p:cNvPr id="46" name="TextShape 4"/>
          <p:cNvSpPr txBox="1"/>
          <p:nvPr/>
        </p:nvSpPr>
        <p:spPr>
          <a:xfrm>
            <a:off x="457200" y="1444320"/>
            <a:ext cx="4039920" cy="3941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/>
              <a:t>Participation</a:t>
            </a:r>
            <a:endParaRPr/>
          </a:p>
          <a:p>
            <a:r>
              <a:rPr lang="en-US" sz="2000"/>
              <a:t>Have entered AUVSI competitions for the past 10 years</a:t>
            </a:r>
            <a:endParaRPr/>
          </a:p>
          <a:p>
            <a:r>
              <a:rPr lang="en-US" sz="2000"/>
              <a:t>Have entered the AUV competition for the past 6 years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2006 Fifth Place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2009 Fourth Place</a:t>
            </a:r>
            <a:endParaRPr/>
          </a:p>
          <a:p>
            <a:r>
              <a:rPr lang="en-US" sz="2000"/>
              <a:t>Top 3 AUVs completed pinger challenge</a:t>
            </a:r>
            <a:endParaRPr/>
          </a:p>
        </p:txBody>
      </p:sp>
      <p:sp>
        <p:nvSpPr>
          <p:cNvPr id="47" name="TextShape 5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D1414161-5141-41B1-9151-710151217101}" type="slidenum">
              <a:rPr lang="en-US"/>
              <a:t>&lt;number&gt;</a:t>
            </a:fld>
            <a:fld id="{71218151-7131-4181-9121-610101411121}" type="slidenum">
              <a:rPr lang="en-US"/>
              <a:t>&lt;number&gt;</a:t>
            </a:fld>
            <a:endParaRPr/>
          </a:p>
        </p:txBody>
      </p:sp>
      <p:sp>
        <p:nvSpPr>
          <p:cNvPr id="48" name="TextShape 6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Hardware Choices</a:t>
            </a:r>
            <a:endParaRPr/>
          </a:p>
        </p:txBody>
      </p:sp>
      <p:sp>
        <p:nvSpPr>
          <p:cNvPr id="203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0161A1A1-A1D1-4161-81F1-21E1F1C19121}" type="slidenum">
              <a:rPr lang="en-US"/>
              <a:t>&lt;number&gt;</a:t>
            </a:fld>
            <a:fld id="{B1D1B121-7131-4181-9181-51C1C1E12101}" type="slidenum">
              <a:rPr lang="en-US"/>
              <a:t>&lt;number&gt;</a:t>
            </a:fld>
            <a:endParaRPr/>
          </a:p>
        </p:txBody>
      </p:sp>
      <p:sp>
        <p:nvSpPr>
          <p:cNvPr id="204" name="TextShape 3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1295280"/>
            <a:ext cx="4571640" cy="9216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20000"/>
              </a:lnSpc>
            </a:pPr>
            <a:r>
              <a:rPr lang="en-US"/>
              <a:t>Development board provides ease of prototyping and interface to FPGA</a:t>
            </a:r>
            <a:endParaRPr/>
          </a:p>
          <a:p>
            <a:pPr>
              <a:lnSpc>
                <a:spcPct val="120000"/>
              </a:lnSpc>
            </a:pPr>
            <a:r>
              <a:rPr lang="en-US"/>
              <a:t>Built in programmer via USB</a:t>
            </a:r>
            <a:endParaRPr/>
          </a:p>
          <a:p>
            <a:pPr>
              <a:lnSpc>
                <a:spcPct val="120000"/>
              </a:lnSpc>
            </a:pPr>
            <a:r>
              <a:rPr lang="en-US"/>
              <a:t>PMOD Digilent Standard interface</a:t>
            </a:r>
            <a:endParaRPr/>
          </a:p>
          <a:p>
            <a:pPr>
              <a:lnSpc>
                <a:spcPct val="120000"/>
              </a:lnSpc>
            </a:pPr>
            <a:r>
              <a:rPr lang="en-US"/>
              <a:t>Size fits within requirements</a:t>
            </a:r>
            <a:endParaRPr/>
          </a:p>
          <a:p>
            <a:pPr>
              <a:lnSpc>
                <a:spcPct val="120000"/>
              </a:lnSpc>
            </a:pPr>
            <a:r>
              <a:rPr lang="en-US"/>
              <a:t>100 pin connector for high speed I/O</a:t>
            </a:r>
            <a:endParaRPr/>
          </a:p>
          <a:p>
            <a:pPr>
              <a:lnSpc>
                <a:spcPct val="120000"/>
              </a:lnSpc>
            </a:pPr>
            <a:r>
              <a:rPr lang="en-US"/>
              <a:t>Built in switches and buttons for user input</a:t>
            </a:r>
            <a:endParaRPr/>
          </a:p>
          <a:p>
            <a:pPr>
              <a:lnSpc>
                <a:spcPct val="120000"/>
              </a:lnSpc>
            </a:pPr>
            <a:r>
              <a:rPr lang="en-US"/>
              <a:t>LEDs and 7 Segment Displays for user output</a:t>
            </a:r>
            <a:endParaRPr/>
          </a:p>
          <a:p>
            <a:endParaRPr/>
          </a:p>
        </p:txBody>
      </p:sp>
      <p:sp>
        <p:nvSpPr>
          <p:cNvPr id="206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207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D181D1A1-C171-41B1-A181-D1613151D181}" type="slidenum">
              <a:rPr lang="en-US"/>
              <a:t>&lt;number&gt;</a:t>
            </a:fld>
            <a:fld id="{31E11111-91A1-4191-A1D1-415181F171C1}" type="slidenum">
              <a:rPr lang="en-US"/>
              <a:t>&lt;number&gt;</a:t>
            </a:fld>
            <a:endParaRPr/>
          </a:p>
        </p:txBody>
      </p:sp>
      <p:sp>
        <p:nvSpPr>
          <p:cNvPr id="208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Digilent Nexys 2</a:t>
            </a:r>
            <a:endParaRPr/>
          </a:p>
        </p:txBody>
      </p:sp>
      <p:pic>
        <p:nvPicPr>
          <p:cNvPr descr="" id="20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5181480" y="0"/>
            <a:ext cx="3962160" cy="3492720"/>
          </a:xfrm>
          <a:prstGeom prst="rect">
            <a:avLst/>
          </a:prstGeom>
        </p:spPr>
      </p:pic>
      <p:pic>
        <p:nvPicPr>
          <p:cNvPr descr="" id="21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181480" y="3352680"/>
            <a:ext cx="3962160" cy="3123720"/>
          </a:xfrm>
          <a:prstGeom prst="rect">
            <a:avLst/>
          </a:prstGeom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212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A1115141-D1B1-41D1-B191-D16181312171}" type="slidenum">
              <a:rPr lang="en-US"/>
              <a:t>&lt;number&gt;</a:t>
            </a:fld>
            <a:fld id="{71911161-B1F1-4101-B181-81D191C1A171}" type="slidenum">
              <a:rPr lang="en-US"/>
              <a:t>&lt;number&gt;</a:t>
            </a:fld>
            <a:endParaRPr/>
          </a:p>
        </p:txBody>
      </p:sp>
      <p:sp>
        <p:nvSpPr>
          <p:cNvPr id="213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A/D Converters</a:t>
            </a: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PmodAD1</a:t>
            </a:r>
            <a:endParaRPr/>
          </a:p>
        </p:txBody>
      </p:sp>
      <p:sp>
        <p:nvSpPr>
          <p:cNvPr id="215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D161E181-1161-4161-9101-314161F1F151}" type="slidenum">
              <a:rPr lang="en-US"/>
              <a:t>&lt;number&gt;</a:t>
            </a:fld>
            <a:fld id="{01E1E1A1-6101-4151-B101-11719101D101}" type="slidenum">
              <a:rPr lang="en-US"/>
              <a:t>&lt;number&gt;</a:t>
            </a:fld>
            <a:endParaRPr/>
          </a:p>
        </p:txBody>
      </p:sp>
      <p:sp>
        <p:nvSpPr>
          <p:cNvPr id="216" name="TextShape 3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pic>
        <p:nvPicPr>
          <p:cNvPr descr="" id="21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324480" y="3581280"/>
            <a:ext cx="2437920" cy="2285640"/>
          </a:xfrm>
          <a:prstGeom prst="rect">
            <a:avLst/>
          </a:prstGeom>
        </p:spPr>
      </p:pic>
      <p:sp>
        <p:nvSpPr>
          <p:cNvPr id="218" name="CustomShape 4"/>
          <p:cNvSpPr/>
          <p:nvPr/>
        </p:nvSpPr>
        <p:spPr>
          <a:xfrm>
            <a:off x="457200" y="1295280"/>
            <a:ext cx="6095520" cy="11120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7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Made by Digilent Inc.</a:t>
            </a:r>
            <a:endParaRPr/>
          </a:p>
          <a:p>
            <a:pPr>
              <a:lnSpc>
                <a:spcPct val="17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2-Pole Sallen-Key Filters cutoff at 500 KHz for anti-aliasing</a:t>
            </a:r>
            <a:endParaRPr/>
          </a:p>
          <a:p>
            <a:pPr>
              <a:lnSpc>
                <a:spcPct val="17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Two simultaneous A/D conversion channels using successive approximation</a:t>
            </a:r>
            <a:endParaRPr/>
          </a:p>
          <a:p>
            <a:pPr>
              <a:lnSpc>
                <a:spcPct val="17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1 MSPS at 12 bits (0 to 4095)</a:t>
            </a:r>
            <a:endParaRPr/>
          </a:p>
          <a:p>
            <a:pPr>
              <a:lnSpc>
                <a:spcPct val="17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Analog Input Range: 0V to 3.3V</a:t>
            </a:r>
            <a:endParaRPr/>
          </a:p>
          <a:p>
            <a:pPr>
              <a:lnSpc>
                <a:spcPct val="17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Low power consumption:</a:t>
            </a:r>
            <a:endParaRPr/>
          </a:p>
          <a:p>
            <a:pPr lvl="1">
              <a:lnSpc>
                <a:spcPct val="17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3.3V @ 0.6mA </a:t>
            </a:r>
            <a:r>
              <a:rPr lang="en-US" sz="2800">
                <a:solidFill>
                  <a:srgbClr val="000000"/>
                </a:solidFill>
                <a:latin typeface="Lucida Sans Unicode"/>
              </a:rPr>
              <a:t>≈ 2 mW * 2 = 4 mW</a:t>
            </a:r>
            <a:endParaRPr/>
          </a:p>
          <a:p>
            <a:pPr>
              <a:lnSpc>
                <a:spcPct val="17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Small Dimensions: 0.95” x 0.80”</a:t>
            </a:r>
            <a:endParaRPr/>
          </a:p>
          <a:p>
            <a:pPr>
              <a:lnSpc>
                <a:spcPct val="17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SPI Interface over PMOD, VHDL Interface and sample code provided by Digilent</a:t>
            </a:r>
            <a:endParaRPr/>
          </a:p>
        </p:txBody>
      </p:sp>
      <p:pic>
        <p:nvPicPr>
          <p:cNvPr descr="" id="21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90920" y="4343400"/>
            <a:ext cx="3276360" cy="2284560"/>
          </a:xfrm>
          <a:prstGeom prst="rect">
            <a:avLst/>
          </a:prstGeom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Xilinx ISE Design Software</a:t>
            </a:r>
            <a:endParaRPr/>
          </a:p>
          <a:p>
            <a:r>
              <a:rPr lang="en-US"/>
              <a:t>Cost is free</a:t>
            </a:r>
            <a:endParaRPr/>
          </a:p>
          <a:p>
            <a:r>
              <a:rPr lang="en-US"/>
              <a:t>Designed to be used with the Spartan 3E FPGA</a:t>
            </a:r>
            <a:endParaRPr/>
          </a:p>
          <a:p>
            <a:r>
              <a:rPr lang="en-US"/>
              <a:t>Full featured for both VHDL and Verilog Hardware Descriptor Languages (HDL)</a:t>
            </a:r>
            <a:endParaRPr/>
          </a:p>
        </p:txBody>
      </p:sp>
      <p:sp>
        <p:nvSpPr>
          <p:cNvPr id="221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222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51A1D1A1-6171-4141-8101-315121D1E161}" type="slidenum">
              <a:rPr lang="en-US"/>
              <a:t>&lt;number&gt;</a:t>
            </a:fld>
            <a:fld id="{81111111-9101-4121-A101-21A1C1A15151}" type="slidenum">
              <a:rPr lang="en-US"/>
              <a:t>&lt;number&gt;</a:t>
            </a:fld>
            <a:endParaRPr/>
          </a:p>
        </p:txBody>
      </p:sp>
      <p:sp>
        <p:nvSpPr>
          <p:cNvPr id="223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Development Software</a:t>
            </a:r>
            <a:endParaRPr/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CustomShape 1"/>
          <p:cNvSpPr/>
          <p:nvPr/>
        </p:nvSpPr>
        <p:spPr>
          <a:xfrm>
            <a:off x="457200" y="2133720"/>
            <a:ext cx="103680" cy="654840"/>
          </a:xfrm>
          <a:prstGeom prst="roundRect">
            <a:avLst>
              <a:gd fmla="val 3600" name="adj"/>
            </a:avLst>
          </a:prstGeom>
          <a:solidFill>
            <a:srgbClr val="ffffff"/>
          </a:solidFill>
          <a:ln w="55080">
            <a:solidFill>
              <a:srgbClr val="61a0b6"/>
            </a:solidFill>
            <a:round/>
          </a:ln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Lucida Sans Unicode"/>
              </a:rPr>
              <a:t>HydrophoneControl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457200" y="291960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/>
              <a:t>ASampleComp</a:t>
            </a:r>
            <a:endParaRPr/>
          </a:p>
        </p:txBody>
      </p:sp>
      <p:sp>
        <p:nvSpPr>
          <p:cNvPr id="226" name="CustomShape 3"/>
          <p:cNvSpPr/>
          <p:nvPr/>
        </p:nvSpPr>
        <p:spPr>
          <a:xfrm>
            <a:off x="45720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227" name="CustomShape 4"/>
          <p:cNvSpPr/>
          <p:nvPr/>
        </p:nvSpPr>
        <p:spPr>
          <a:xfrm>
            <a:off x="457200" y="449172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28" name="CustomShape 5"/>
          <p:cNvSpPr/>
          <p:nvPr/>
        </p:nvSpPr>
        <p:spPr>
          <a:xfrm>
            <a:off x="54612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229" name="CustomShape 6"/>
          <p:cNvSpPr/>
          <p:nvPr/>
        </p:nvSpPr>
        <p:spPr>
          <a:xfrm>
            <a:off x="54612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30" name="CustomShape 7"/>
          <p:cNvSpPr/>
          <p:nvPr/>
        </p:nvSpPr>
        <p:spPr>
          <a:xfrm>
            <a:off x="63504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dcCalc</a:t>
            </a:r>
            <a:endParaRPr/>
          </a:p>
        </p:txBody>
      </p:sp>
      <p:sp>
        <p:nvSpPr>
          <p:cNvPr id="231" name="CustomShape 8"/>
          <p:cNvSpPr/>
          <p:nvPr/>
        </p:nvSpPr>
        <p:spPr>
          <a:xfrm>
            <a:off x="6350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32" name="CustomShape 9"/>
          <p:cNvSpPr/>
          <p:nvPr/>
        </p:nvSpPr>
        <p:spPr>
          <a:xfrm>
            <a:off x="72360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pkToPk</a:t>
            </a:r>
            <a:endParaRPr/>
          </a:p>
        </p:txBody>
      </p:sp>
      <p:sp>
        <p:nvSpPr>
          <p:cNvPr id="233" name="CustomShape 10"/>
          <p:cNvSpPr/>
          <p:nvPr/>
        </p:nvSpPr>
        <p:spPr>
          <a:xfrm>
            <a:off x="7236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34" name="CustomShape 11"/>
          <p:cNvSpPr/>
          <p:nvPr/>
        </p:nvSpPr>
        <p:spPr>
          <a:xfrm>
            <a:off x="812520" y="370584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pingDectect</a:t>
            </a:r>
            <a:endParaRPr/>
          </a:p>
        </p:txBody>
      </p:sp>
      <p:sp>
        <p:nvSpPr>
          <p:cNvPr id="235" name="CustomShape 12"/>
          <p:cNvSpPr/>
          <p:nvPr/>
        </p:nvSpPr>
        <p:spPr>
          <a:xfrm>
            <a:off x="81252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36" name="CustomShape 13"/>
          <p:cNvSpPr/>
          <p:nvPr/>
        </p:nvSpPr>
        <p:spPr>
          <a:xfrm>
            <a:off x="901440" y="3705840"/>
            <a:ext cx="486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Adder x4</a:t>
            </a:r>
            <a:endParaRPr/>
          </a:p>
        </p:txBody>
      </p:sp>
      <p:sp>
        <p:nvSpPr>
          <p:cNvPr id="237" name="CustomShape 14"/>
          <p:cNvSpPr/>
          <p:nvPr/>
        </p:nvSpPr>
        <p:spPr>
          <a:xfrm>
            <a:off x="9014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38" name="CustomShape 15"/>
          <p:cNvSpPr/>
          <p:nvPr/>
        </p:nvSpPr>
        <p:spPr>
          <a:xfrm>
            <a:off x="990360" y="3705840"/>
            <a:ext cx="180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Pwm</a:t>
            </a:r>
            <a:endParaRPr/>
          </a:p>
        </p:txBody>
      </p:sp>
      <p:sp>
        <p:nvSpPr>
          <p:cNvPr id="239" name="CustomShape 16"/>
          <p:cNvSpPr/>
          <p:nvPr/>
        </p:nvSpPr>
        <p:spPr>
          <a:xfrm>
            <a:off x="9903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40" name="CustomShape 17"/>
          <p:cNvSpPr/>
          <p:nvPr/>
        </p:nvSpPr>
        <p:spPr>
          <a:xfrm>
            <a:off x="107928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241" name="CustomShape 18"/>
          <p:cNvSpPr/>
          <p:nvPr/>
        </p:nvSpPr>
        <p:spPr>
          <a:xfrm>
            <a:off x="10792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42" name="CustomShape 19"/>
          <p:cNvSpPr/>
          <p:nvPr/>
        </p:nvSpPr>
        <p:spPr>
          <a:xfrm>
            <a:off x="1168200" y="3705840"/>
            <a:ext cx="1098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ds1803Interface x2</a:t>
            </a:r>
            <a:endParaRPr/>
          </a:p>
        </p:txBody>
      </p:sp>
      <p:sp>
        <p:nvSpPr>
          <p:cNvPr id="243" name="CustomShape 20"/>
          <p:cNvSpPr/>
          <p:nvPr/>
        </p:nvSpPr>
        <p:spPr>
          <a:xfrm>
            <a:off x="11682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44" name="CustomShape 21"/>
          <p:cNvSpPr/>
          <p:nvPr/>
        </p:nvSpPr>
        <p:spPr>
          <a:xfrm>
            <a:off x="128124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245" name="CustomShape 22"/>
          <p:cNvSpPr/>
          <p:nvPr/>
        </p:nvSpPr>
        <p:spPr>
          <a:xfrm>
            <a:off x="12812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46" name="CustomShape 23"/>
          <p:cNvSpPr/>
          <p:nvPr/>
        </p:nvSpPr>
        <p:spPr>
          <a:xfrm>
            <a:off x="1371600" y="291960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/>
              <a:t>ChannelComp</a:t>
            </a:r>
            <a:endParaRPr/>
          </a:p>
        </p:txBody>
      </p:sp>
      <p:sp>
        <p:nvSpPr>
          <p:cNvPr id="247" name="CustomShape 24"/>
          <p:cNvSpPr/>
          <p:nvPr/>
        </p:nvSpPr>
        <p:spPr>
          <a:xfrm>
            <a:off x="137160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248" name="CustomShape 25"/>
          <p:cNvSpPr/>
          <p:nvPr/>
        </p:nvSpPr>
        <p:spPr>
          <a:xfrm>
            <a:off x="1371600" y="449172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49" name="CustomShape 26"/>
          <p:cNvSpPr/>
          <p:nvPr/>
        </p:nvSpPr>
        <p:spPr>
          <a:xfrm>
            <a:off x="146052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250" name="CustomShape 27"/>
          <p:cNvSpPr/>
          <p:nvPr/>
        </p:nvSpPr>
        <p:spPr>
          <a:xfrm>
            <a:off x="146052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51" name="CustomShape 28"/>
          <p:cNvSpPr/>
          <p:nvPr/>
        </p:nvSpPr>
        <p:spPr>
          <a:xfrm>
            <a:off x="154944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dcCalc</a:t>
            </a:r>
            <a:endParaRPr/>
          </a:p>
        </p:txBody>
      </p:sp>
      <p:sp>
        <p:nvSpPr>
          <p:cNvPr id="252" name="CustomShape 29"/>
          <p:cNvSpPr/>
          <p:nvPr/>
        </p:nvSpPr>
        <p:spPr>
          <a:xfrm>
            <a:off x="15494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53" name="CustomShape 30"/>
          <p:cNvSpPr/>
          <p:nvPr/>
        </p:nvSpPr>
        <p:spPr>
          <a:xfrm>
            <a:off x="163836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pkToPk</a:t>
            </a:r>
            <a:endParaRPr/>
          </a:p>
        </p:txBody>
      </p:sp>
      <p:sp>
        <p:nvSpPr>
          <p:cNvPr id="254" name="CustomShape 31"/>
          <p:cNvSpPr/>
          <p:nvPr/>
        </p:nvSpPr>
        <p:spPr>
          <a:xfrm>
            <a:off x="16383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55" name="CustomShape 32"/>
          <p:cNvSpPr/>
          <p:nvPr/>
        </p:nvSpPr>
        <p:spPr>
          <a:xfrm>
            <a:off x="1727280" y="370584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pingDectect</a:t>
            </a:r>
            <a:endParaRPr/>
          </a:p>
        </p:txBody>
      </p:sp>
      <p:sp>
        <p:nvSpPr>
          <p:cNvPr id="256" name="CustomShape 33"/>
          <p:cNvSpPr/>
          <p:nvPr/>
        </p:nvSpPr>
        <p:spPr>
          <a:xfrm>
            <a:off x="17272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57" name="CustomShape 34"/>
          <p:cNvSpPr/>
          <p:nvPr/>
        </p:nvSpPr>
        <p:spPr>
          <a:xfrm>
            <a:off x="1816200" y="3705840"/>
            <a:ext cx="486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Adder x4</a:t>
            </a:r>
            <a:endParaRPr/>
          </a:p>
        </p:txBody>
      </p:sp>
      <p:sp>
        <p:nvSpPr>
          <p:cNvPr id="258" name="CustomShape 35"/>
          <p:cNvSpPr/>
          <p:nvPr/>
        </p:nvSpPr>
        <p:spPr>
          <a:xfrm>
            <a:off x="18162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59" name="CustomShape 36"/>
          <p:cNvSpPr/>
          <p:nvPr/>
        </p:nvSpPr>
        <p:spPr>
          <a:xfrm>
            <a:off x="1904760" y="3705840"/>
            <a:ext cx="180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Pwm</a:t>
            </a:r>
            <a:endParaRPr/>
          </a:p>
        </p:txBody>
      </p:sp>
      <p:sp>
        <p:nvSpPr>
          <p:cNvPr id="260" name="CustomShape 37"/>
          <p:cNvSpPr/>
          <p:nvPr/>
        </p:nvSpPr>
        <p:spPr>
          <a:xfrm>
            <a:off x="19047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61" name="CustomShape 38"/>
          <p:cNvSpPr/>
          <p:nvPr/>
        </p:nvSpPr>
        <p:spPr>
          <a:xfrm>
            <a:off x="199368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262" name="CustomShape 39"/>
          <p:cNvSpPr/>
          <p:nvPr/>
        </p:nvSpPr>
        <p:spPr>
          <a:xfrm>
            <a:off x="19936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63" name="CustomShape 40"/>
          <p:cNvSpPr/>
          <p:nvPr/>
        </p:nvSpPr>
        <p:spPr>
          <a:xfrm>
            <a:off x="2082600" y="3705840"/>
            <a:ext cx="1098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ds1803Interface x2</a:t>
            </a:r>
            <a:endParaRPr/>
          </a:p>
        </p:txBody>
      </p:sp>
      <p:sp>
        <p:nvSpPr>
          <p:cNvPr id="264" name="CustomShape 41"/>
          <p:cNvSpPr/>
          <p:nvPr/>
        </p:nvSpPr>
        <p:spPr>
          <a:xfrm>
            <a:off x="20826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65" name="CustomShape 42"/>
          <p:cNvSpPr/>
          <p:nvPr/>
        </p:nvSpPr>
        <p:spPr>
          <a:xfrm>
            <a:off x="219600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266" name="CustomShape 43"/>
          <p:cNvSpPr/>
          <p:nvPr/>
        </p:nvSpPr>
        <p:spPr>
          <a:xfrm>
            <a:off x="21960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67" name="CustomShape 44"/>
          <p:cNvSpPr/>
          <p:nvPr/>
        </p:nvSpPr>
        <p:spPr>
          <a:xfrm>
            <a:off x="2286360" y="291960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/>
              <a:t>Max268Comp</a:t>
            </a:r>
            <a:endParaRPr/>
          </a:p>
        </p:txBody>
      </p:sp>
      <p:sp>
        <p:nvSpPr>
          <p:cNvPr id="268" name="CustomShape 45"/>
          <p:cNvSpPr/>
          <p:nvPr/>
        </p:nvSpPr>
        <p:spPr>
          <a:xfrm>
            <a:off x="228636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269" name="CustomShape 46"/>
          <p:cNvSpPr/>
          <p:nvPr/>
        </p:nvSpPr>
        <p:spPr>
          <a:xfrm>
            <a:off x="2286360" y="449172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70" name="CustomShape 47"/>
          <p:cNvSpPr/>
          <p:nvPr/>
        </p:nvSpPr>
        <p:spPr>
          <a:xfrm>
            <a:off x="237528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271" name="CustomShape 48"/>
          <p:cNvSpPr/>
          <p:nvPr/>
        </p:nvSpPr>
        <p:spPr>
          <a:xfrm>
            <a:off x="23752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72" name="CustomShape 49"/>
          <p:cNvSpPr/>
          <p:nvPr/>
        </p:nvSpPr>
        <p:spPr>
          <a:xfrm>
            <a:off x="246420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dcCalc</a:t>
            </a:r>
            <a:endParaRPr/>
          </a:p>
        </p:txBody>
      </p:sp>
      <p:sp>
        <p:nvSpPr>
          <p:cNvPr id="273" name="CustomShape 50"/>
          <p:cNvSpPr/>
          <p:nvPr/>
        </p:nvSpPr>
        <p:spPr>
          <a:xfrm>
            <a:off x="24642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74" name="CustomShape 51"/>
          <p:cNvSpPr/>
          <p:nvPr/>
        </p:nvSpPr>
        <p:spPr>
          <a:xfrm>
            <a:off x="255276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pkToPk</a:t>
            </a:r>
            <a:endParaRPr/>
          </a:p>
        </p:txBody>
      </p:sp>
      <p:sp>
        <p:nvSpPr>
          <p:cNvPr id="275" name="CustomShape 52"/>
          <p:cNvSpPr/>
          <p:nvPr/>
        </p:nvSpPr>
        <p:spPr>
          <a:xfrm>
            <a:off x="25527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76" name="CustomShape 53"/>
          <p:cNvSpPr/>
          <p:nvPr/>
        </p:nvSpPr>
        <p:spPr>
          <a:xfrm>
            <a:off x="2641680" y="370584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pingDectect</a:t>
            </a:r>
            <a:endParaRPr/>
          </a:p>
        </p:txBody>
      </p:sp>
      <p:sp>
        <p:nvSpPr>
          <p:cNvPr id="277" name="CustomShape 54"/>
          <p:cNvSpPr/>
          <p:nvPr/>
        </p:nvSpPr>
        <p:spPr>
          <a:xfrm>
            <a:off x="26416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78" name="CustomShape 55"/>
          <p:cNvSpPr/>
          <p:nvPr/>
        </p:nvSpPr>
        <p:spPr>
          <a:xfrm>
            <a:off x="2730600" y="3705840"/>
            <a:ext cx="486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Adder x4</a:t>
            </a:r>
            <a:endParaRPr/>
          </a:p>
        </p:txBody>
      </p:sp>
      <p:sp>
        <p:nvSpPr>
          <p:cNvPr id="279" name="CustomShape 56"/>
          <p:cNvSpPr/>
          <p:nvPr/>
        </p:nvSpPr>
        <p:spPr>
          <a:xfrm>
            <a:off x="27306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80" name="CustomShape 57"/>
          <p:cNvSpPr/>
          <p:nvPr/>
        </p:nvSpPr>
        <p:spPr>
          <a:xfrm>
            <a:off x="2819520" y="3705840"/>
            <a:ext cx="180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Pwm</a:t>
            </a:r>
            <a:endParaRPr/>
          </a:p>
        </p:txBody>
      </p:sp>
      <p:sp>
        <p:nvSpPr>
          <p:cNvPr id="281" name="CustomShape 58"/>
          <p:cNvSpPr/>
          <p:nvPr/>
        </p:nvSpPr>
        <p:spPr>
          <a:xfrm>
            <a:off x="281952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82" name="CustomShape 59"/>
          <p:cNvSpPr/>
          <p:nvPr/>
        </p:nvSpPr>
        <p:spPr>
          <a:xfrm>
            <a:off x="290844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283" name="CustomShape 60"/>
          <p:cNvSpPr/>
          <p:nvPr/>
        </p:nvSpPr>
        <p:spPr>
          <a:xfrm>
            <a:off x="29084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84" name="CustomShape 61"/>
          <p:cNvSpPr/>
          <p:nvPr/>
        </p:nvSpPr>
        <p:spPr>
          <a:xfrm>
            <a:off x="2997000" y="3705840"/>
            <a:ext cx="1098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ds1803Interface x2</a:t>
            </a:r>
            <a:endParaRPr/>
          </a:p>
        </p:txBody>
      </p:sp>
      <p:sp>
        <p:nvSpPr>
          <p:cNvPr id="285" name="CustomShape 62"/>
          <p:cNvSpPr/>
          <p:nvPr/>
        </p:nvSpPr>
        <p:spPr>
          <a:xfrm>
            <a:off x="29970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86" name="CustomShape 63"/>
          <p:cNvSpPr/>
          <p:nvPr/>
        </p:nvSpPr>
        <p:spPr>
          <a:xfrm>
            <a:off x="311040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287" name="CustomShape 64"/>
          <p:cNvSpPr/>
          <p:nvPr/>
        </p:nvSpPr>
        <p:spPr>
          <a:xfrm>
            <a:off x="31104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88" name="CustomShape 65"/>
          <p:cNvSpPr/>
          <p:nvPr/>
        </p:nvSpPr>
        <p:spPr>
          <a:xfrm>
            <a:off x="3200760" y="2919600"/>
            <a:ext cx="1159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/>
              <a:t>SampleFreqInterface</a:t>
            </a:r>
            <a:endParaRPr/>
          </a:p>
        </p:txBody>
      </p:sp>
      <p:sp>
        <p:nvSpPr>
          <p:cNvPr id="289" name="CustomShape 66"/>
          <p:cNvSpPr/>
          <p:nvPr/>
        </p:nvSpPr>
        <p:spPr>
          <a:xfrm>
            <a:off x="320076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290" name="CustomShape 67"/>
          <p:cNvSpPr/>
          <p:nvPr/>
        </p:nvSpPr>
        <p:spPr>
          <a:xfrm>
            <a:off x="3200760" y="449172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91" name="CustomShape 68"/>
          <p:cNvSpPr/>
          <p:nvPr/>
        </p:nvSpPr>
        <p:spPr>
          <a:xfrm>
            <a:off x="328968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292" name="CustomShape 69"/>
          <p:cNvSpPr/>
          <p:nvPr/>
        </p:nvSpPr>
        <p:spPr>
          <a:xfrm>
            <a:off x="32896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93" name="CustomShape 70"/>
          <p:cNvSpPr/>
          <p:nvPr/>
        </p:nvSpPr>
        <p:spPr>
          <a:xfrm>
            <a:off x="337860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dcCalc</a:t>
            </a:r>
            <a:endParaRPr/>
          </a:p>
        </p:txBody>
      </p:sp>
      <p:sp>
        <p:nvSpPr>
          <p:cNvPr id="294" name="CustomShape 71"/>
          <p:cNvSpPr/>
          <p:nvPr/>
        </p:nvSpPr>
        <p:spPr>
          <a:xfrm>
            <a:off x="33786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95" name="CustomShape 72"/>
          <p:cNvSpPr/>
          <p:nvPr/>
        </p:nvSpPr>
        <p:spPr>
          <a:xfrm>
            <a:off x="346752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pkToPk</a:t>
            </a:r>
            <a:endParaRPr/>
          </a:p>
        </p:txBody>
      </p:sp>
      <p:sp>
        <p:nvSpPr>
          <p:cNvPr id="296" name="CustomShape 73"/>
          <p:cNvSpPr/>
          <p:nvPr/>
        </p:nvSpPr>
        <p:spPr>
          <a:xfrm>
            <a:off x="346752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97" name="CustomShape 74"/>
          <p:cNvSpPr/>
          <p:nvPr/>
        </p:nvSpPr>
        <p:spPr>
          <a:xfrm>
            <a:off x="3556440" y="370584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pingDectect</a:t>
            </a:r>
            <a:endParaRPr/>
          </a:p>
        </p:txBody>
      </p:sp>
      <p:sp>
        <p:nvSpPr>
          <p:cNvPr id="298" name="CustomShape 75"/>
          <p:cNvSpPr/>
          <p:nvPr/>
        </p:nvSpPr>
        <p:spPr>
          <a:xfrm>
            <a:off x="35564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299" name="CustomShape 76"/>
          <p:cNvSpPr/>
          <p:nvPr/>
        </p:nvSpPr>
        <p:spPr>
          <a:xfrm>
            <a:off x="3645000" y="3705840"/>
            <a:ext cx="486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Adder x4</a:t>
            </a:r>
            <a:endParaRPr/>
          </a:p>
        </p:txBody>
      </p:sp>
      <p:sp>
        <p:nvSpPr>
          <p:cNvPr id="300" name="CustomShape 77"/>
          <p:cNvSpPr/>
          <p:nvPr/>
        </p:nvSpPr>
        <p:spPr>
          <a:xfrm>
            <a:off x="36450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01" name="CustomShape 78"/>
          <p:cNvSpPr/>
          <p:nvPr/>
        </p:nvSpPr>
        <p:spPr>
          <a:xfrm>
            <a:off x="3733920" y="3705840"/>
            <a:ext cx="180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Pwm</a:t>
            </a:r>
            <a:endParaRPr/>
          </a:p>
        </p:txBody>
      </p:sp>
      <p:sp>
        <p:nvSpPr>
          <p:cNvPr id="302" name="CustomShape 79"/>
          <p:cNvSpPr/>
          <p:nvPr/>
        </p:nvSpPr>
        <p:spPr>
          <a:xfrm>
            <a:off x="373392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03" name="CustomShape 80"/>
          <p:cNvSpPr/>
          <p:nvPr/>
        </p:nvSpPr>
        <p:spPr>
          <a:xfrm>
            <a:off x="382284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304" name="CustomShape 81"/>
          <p:cNvSpPr/>
          <p:nvPr/>
        </p:nvSpPr>
        <p:spPr>
          <a:xfrm>
            <a:off x="38228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05" name="CustomShape 82"/>
          <p:cNvSpPr/>
          <p:nvPr/>
        </p:nvSpPr>
        <p:spPr>
          <a:xfrm>
            <a:off x="3911760" y="3705840"/>
            <a:ext cx="1098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ds1803Interface x2</a:t>
            </a:r>
            <a:endParaRPr/>
          </a:p>
        </p:txBody>
      </p:sp>
      <p:sp>
        <p:nvSpPr>
          <p:cNvPr id="306" name="CustomShape 83"/>
          <p:cNvSpPr/>
          <p:nvPr/>
        </p:nvSpPr>
        <p:spPr>
          <a:xfrm>
            <a:off x="39117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07" name="CustomShape 84"/>
          <p:cNvSpPr/>
          <p:nvPr/>
        </p:nvSpPr>
        <p:spPr>
          <a:xfrm>
            <a:off x="402516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308" name="CustomShape 85"/>
          <p:cNvSpPr/>
          <p:nvPr/>
        </p:nvSpPr>
        <p:spPr>
          <a:xfrm>
            <a:off x="40251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09" name="CustomShape 86"/>
          <p:cNvSpPr/>
          <p:nvPr/>
        </p:nvSpPr>
        <p:spPr>
          <a:xfrm>
            <a:off x="4115520" y="291960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/>
              <a:t>ArbiterComp</a:t>
            </a:r>
            <a:endParaRPr/>
          </a:p>
        </p:txBody>
      </p:sp>
      <p:sp>
        <p:nvSpPr>
          <p:cNvPr id="310" name="CustomShape 87"/>
          <p:cNvSpPr/>
          <p:nvPr/>
        </p:nvSpPr>
        <p:spPr>
          <a:xfrm>
            <a:off x="411552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311" name="CustomShape 88"/>
          <p:cNvSpPr/>
          <p:nvPr/>
        </p:nvSpPr>
        <p:spPr>
          <a:xfrm>
            <a:off x="4115520" y="449172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12" name="CustomShape 89"/>
          <p:cNvSpPr/>
          <p:nvPr/>
        </p:nvSpPr>
        <p:spPr>
          <a:xfrm>
            <a:off x="420444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313" name="CustomShape 90"/>
          <p:cNvSpPr/>
          <p:nvPr/>
        </p:nvSpPr>
        <p:spPr>
          <a:xfrm>
            <a:off x="42044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14" name="CustomShape 91"/>
          <p:cNvSpPr/>
          <p:nvPr/>
        </p:nvSpPr>
        <p:spPr>
          <a:xfrm>
            <a:off x="429336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dcCalc</a:t>
            </a:r>
            <a:endParaRPr/>
          </a:p>
        </p:txBody>
      </p:sp>
      <p:sp>
        <p:nvSpPr>
          <p:cNvPr id="315" name="CustomShape 92"/>
          <p:cNvSpPr/>
          <p:nvPr/>
        </p:nvSpPr>
        <p:spPr>
          <a:xfrm>
            <a:off x="42933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16" name="CustomShape 93"/>
          <p:cNvSpPr/>
          <p:nvPr/>
        </p:nvSpPr>
        <p:spPr>
          <a:xfrm>
            <a:off x="438192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pkToPk</a:t>
            </a:r>
            <a:endParaRPr/>
          </a:p>
        </p:txBody>
      </p:sp>
      <p:sp>
        <p:nvSpPr>
          <p:cNvPr id="317" name="CustomShape 94"/>
          <p:cNvSpPr/>
          <p:nvPr/>
        </p:nvSpPr>
        <p:spPr>
          <a:xfrm>
            <a:off x="438192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18" name="CustomShape 95"/>
          <p:cNvSpPr/>
          <p:nvPr/>
        </p:nvSpPr>
        <p:spPr>
          <a:xfrm>
            <a:off x="4470840" y="370584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pingDectect</a:t>
            </a:r>
            <a:endParaRPr/>
          </a:p>
        </p:txBody>
      </p:sp>
      <p:sp>
        <p:nvSpPr>
          <p:cNvPr id="319" name="CustomShape 96"/>
          <p:cNvSpPr/>
          <p:nvPr/>
        </p:nvSpPr>
        <p:spPr>
          <a:xfrm>
            <a:off x="44708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20" name="CustomShape 97"/>
          <p:cNvSpPr/>
          <p:nvPr/>
        </p:nvSpPr>
        <p:spPr>
          <a:xfrm>
            <a:off x="4559760" y="3705840"/>
            <a:ext cx="486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Adder x4</a:t>
            </a:r>
            <a:endParaRPr/>
          </a:p>
        </p:txBody>
      </p:sp>
      <p:sp>
        <p:nvSpPr>
          <p:cNvPr id="321" name="CustomShape 98"/>
          <p:cNvSpPr/>
          <p:nvPr/>
        </p:nvSpPr>
        <p:spPr>
          <a:xfrm>
            <a:off x="45597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22" name="CustomShape 99"/>
          <p:cNvSpPr/>
          <p:nvPr/>
        </p:nvSpPr>
        <p:spPr>
          <a:xfrm>
            <a:off x="4648680" y="3705840"/>
            <a:ext cx="180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Pwm</a:t>
            </a:r>
            <a:endParaRPr/>
          </a:p>
        </p:txBody>
      </p:sp>
      <p:sp>
        <p:nvSpPr>
          <p:cNvPr id="323" name="CustomShape 100"/>
          <p:cNvSpPr/>
          <p:nvPr/>
        </p:nvSpPr>
        <p:spPr>
          <a:xfrm>
            <a:off x="46486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24" name="CustomShape 101"/>
          <p:cNvSpPr/>
          <p:nvPr/>
        </p:nvSpPr>
        <p:spPr>
          <a:xfrm>
            <a:off x="473760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325" name="CustomShape 102"/>
          <p:cNvSpPr/>
          <p:nvPr/>
        </p:nvSpPr>
        <p:spPr>
          <a:xfrm>
            <a:off x="47376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26" name="CustomShape 103"/>
          <p:cNvSpPr/>
          <p:nvPr/>
        </p:nvSpPr>
        <p:spPr>
          <a:xfrm>
            <a:off x="4826160" y="3705840"/>
            <a:ext cx="1098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ds1803Interface x2</a:t>
            </a:r>
            <a:endParaRPr/>
          </a:p>
        </p:txBody>
      </p:sp>
      <p:sp>
        <p:nvSpPr>
          <p:cNvPr id="327" name="CustomShape 104"/>
          <p:cNvSpPr/>
          <p:nvPr/>
        </p:nvSpPr>
        <p:spPr>
          <a:xfrm>
            <a:off x="48261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28" name="CustomShape 105"/>
          <p:cNvSpPr/>
          <p:nvPr/>
        </p:nvSpPr>
        <p:spPr>
          <a:xfrm>
            <a:off x="493956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329" name="CustomShape 106"/>
          <p:cNvSpPr/>
          <p:nvPr/>
        </p:nvSpPr>
        <p:spPr>
          <a:xfrm>
            <a:off x="49395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30" name="CustomShape 107"/>
          <p:cNvSpPr/>
          <p:nvPr/>
        </p:nvSpPr>
        <p:spPr>
          <a:xfrm>
            <a:off x="5029920" y="291960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/>
              <a:t>MCUPRT</a:t>
            </a:r>
            <a:endParaRPr/>
          </a:p>
        </p:txBody>
      </p:sp>
      <p:sp>
        <p:nvSpPr>
          <p:cNvPr id="331" name="CustomShape 108"/>
          <p:cNvSpPr/>
          <p:nvPr/>
        </p:nvSpPr>
        <p:spPr>
          <a:xfrm>
            <a:off x="502992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332" name="CustomShape 109"/>
          <p:cNvSpPr/>
          <p:nvPr/>
        </p:nvSpPr>
        <p:spPr>
          <a:xfrm>
            <a:off x="5029920" y="449172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33" name="CustomShape 110"/>
          <p:cNvSpPr/>
          <p:nvPr/>
        </p:nvSpPr>
        <p:spPr>
          <a:xfrm>
            <a:off x="5118840" y="370584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334" name="CustomShape 111"/>
          <p:cNvSpPr/>
          <p:nvPr/>
        </p:nvSpPr>
        <p:spPr>
          <a:xfrm>
            <a:off x="51188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35" name="CustomShape 112"/>
          <p:cNvSpPr/>
          <p:nvPr/>
        </p:nvSpPr>
        <p:spPr>
          <a:xfrm>
            <a:off x="520776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dcCalc</a:t>
            </a:r>
            <a:endParaRPr/>
          </a:p>
        </p:txBody>
      </p:sp>
      <p:sp>
        <p:nvSpPr>
          <p:cNvPr id="336" name="CustomShape 113"/>
          <p:cNvSpPr/>
          <p:nvPr/>
        </p:nvSpPr>
        <p:spPr>
          <a:xfrm>
            <a:off x="52077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37" name="CustomShape 114"/>
          <p:cNvSpPr/>
          <p:nvPr/>
        </p:nvSpPr>
        <p:spPr>
          <a:xfrm>
            <a:off x="5296680" y="370584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pkToPk</a:t>
            </a:r>
            <a:endParaRPr/>
          </a:p>
        </p:txBody>
      </p:sp>
      <p:sp>
        <p:nvSpPr>
          <p:cNvPr id="338" name="CustomShape 115"/>
          <p:cNvSpPr/>
          <p:nvPr/>
        </p:nvSpPr>
        <p:spPr>
          <a:xfrm>
            <a:off x="52966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39" name="CustomShape 116"/>
          <p:cNvSpPr/>
          <p:nvPr/>
        </p:nvSpPr>
        <p:spPr>
          <a:xfrm>
            <a:off x="5385600" y="370584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pingDectect</a:t>
            </a:r>
            <a:endParaRPr/>
          </a:p>
        </p:txBody>
      </p:sp>
      <p:sp>
        <p:nvSpPr>
          <p:cNvPr id="340" name="CustomShape 117"/>
          <p:cNvSpPr/>
          <p:nvPr/>
        </p:nvSpPr>
        <p:spPr>
          <a:xfrm>
            <a:off x="53856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41" name="CustomShape 118"/>
          <p:cNvSpPr/>
          <p:nvPr/>
        </p:nvSpPr>
        <p:spPr>
          <a:xfrm>
            <a:off x="5474160" y="3705840"/>
            <a:ext cx="486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Adder x4</a:t>
            </a:r>
            <a:endParaRPr/>
          </a:p>
        </p:txBody>
      </p:sp>
      <p:sp>
        <p:nvSpPr>
          <p:cNvPr id="342" name="CustomShape 119"/>
          <p:cNvSpPr/>
          <p:nvPr/>
        </p:nvSpPr>
        <p:spPr>
          <a:xfrm>
            <a:off x="547416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43" name="CustomShape 120"/>
          <p:cNvSpPr/>
          <p:nvPr/>
        </p:nvSpPr>
        <p:spPr>
          <a:xfrm>
            <a:off x="5563080" y="3705840"/>
            <a:ext cx="180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Pwm</a:t>
            </a:r>
            <a:endParaRPr/>
          </a:p>
        </p:txBody>
      </p:sp>
      <p:sp>
        <p:nvSpPr>
          <p:cNvPr id="344" name="CustomShape 121"/>
          <p:cNvSpPr/>
          <p:nvPr/>
        </p:nvSpPr>
        <p:spPr>
          <a:xfrm>
            <a:off x="55630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45" name="CustomShape 122"/>
          <p:cNvSpPr/>
          <p:nvPr/>
        </p:nvSpPr>
        <p:spPr>
          <a:xfrm>
            <a:off x="565200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346" name="CustomShape 123"/>
          <p:cNvSpPr/>
          <p:nvPr/>
        </p:nvSpPr>
        <p:spPr>
          <a:xfrm>
            <a:off x="565200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47" name="CustomShape 124"/>
          <p:cNvSpPr/>
          <p:nvPr/>
        </p:nvSpPr>
        <p:spPr>
          <a:xfrm>
            <a:off x="5740920" y="3705840"/>
            <a:ext cx="1098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ds1803Interface x2</a:t>
            </a:r>
            <a:endParaRPr/>
          </a:p>
        </p:txBody>
      </p:sp>
      <p:sp>
        <p:nvSpPr>
          <p:cNvPr id="348" name="CustomShape 125"/>
          <p:cNvSpPr/>
          <p:nvPr/>
        </p:nvSpPr>
        <p:spPr>
          <a:xfrm>
            <a:off x="574092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49" name="CustomShape 126"/>
          <p:cNvSpPr/>
          <p:nvPr/>
        </p:nvSpPr>
        <p:spPr>
          <a:xfrm>
            <a:off x="5854320" y="370584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350" name="CustomShape 127"/>
          <p:cNvSpPr/>
          <p:nvPr/>
        </p:nvSpPr>
        <p:spPr>
          <a:xfrm>
            <a:off x="585432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51" name="CustomShape 128"/>
          <p:cNvSpPr/>
          <p:nvPr/>
        </p:nvSpPr>
        <p:spPr>
          <a:xfrm>
            <a:off x="5944680" y="2919600"/>
            <a:ext cx="1404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/>
              <a:t>dPotControllerInterface</a:t>
            </a:r>
            <a:endParaRPr/>
          </a:p>
        </p:txBody>
      </p:sp>
      <p:sp>
        <p:nvSpPr>
          <p:cNvPr id="352" name="CustomShape 129"/>
          <p:cNvSpPr/>
          <p:nvPr/>
        </p:nvSpPr>
        <p:spPr>
          <a:xfrm>
            <a:off x="5944680" y="364032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353" name="CustomShape 130"/>
          <p:cNvSpPr/>
          <p:nvPr/>
        </p:nvSpPr>
        <p:spPr>
          <a:xfrm>
            <a:off x="59446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54" name="CustomShape 131"/>
          <p:cNvSpPr/>
          <p:nvPr/>
        </p:nvSpPr>
        <p:spPr>
          <a:xfrm>
            <a:off x="6033600" y="364032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355" name="CustomShape 132"/>
          <p:cNvSpPr/>
          <p:nvPr/>
        </p:nvSpPr>
        <p:spPr>
          <a:xfrm>
            <a:off x="603360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56" name="CustomShape 133"/>
          <p:cNvSpPr/>
          <p:nvPr/>
        </p:nvSpPr>
        <p:spPr>
          <a:xfrm>
            <a:off x="6122160" y="364032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dcCalc</a:t>
            </a:r>
            <a:endParaRPr/>
          </a:p>
        </p:txBody>
      </p:sp>
      <p:sp>
        <p:nvSpPr>
          <p:cNvPr id="357" name="CustomShape 134"/>
          <p:cNvSpPr/>
          <p:nvPr/>
        </p:nvSpPr>
        <p:spPr>
          <a:xfrm>
            <a:off x="612216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58" name="CustomShape 135"/>
          <p:cNvSpPr/>
          <p:nvPr/>
        </p:nvSpPr>
        <p:spPr>
          <a:xfrm>
            <a:off x="6211080" y="364032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pkToPk</a:t>
            </a:r>
            <a:endParaRPr/>
          </a:p>
        </p:txBody>
      </p:sp>
      <p:sp>
        <p:nvSpPr>
          <p:cNvPr id="359" name="CustomShape 136"/>
          <p:cNvSpPr/>
          <p:nvPr/>
        </p:nvSpPr>
        <p:spPr>
          <a:xfrm>
            <a:off x="621108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60" name="CustomShape 137"/>
          <p:cNvSpPr/>
          <p:nvPr/>
        </p:nvSpPr>
        <p:spPr>
          <a:xfrm>
            <a:off x="6300000" y="364032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pingDectect</a:t>
            </a:r>
            <a:endParaRPr/>
          </a:p>
        </p:txBody>
      </p:sp>
      <p:sp>
        <p:nvSpPr>
          <p:cNvPr id="361" name="CustomShape 138"/>
          <p:cNvSpPr/>
          <p:nvPr/>
        </p:nvSpPr>
        <p:spPr>
          <a:xfrm>
            <a:off x="630000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62" name="CustomShape 139"/>
          <p:cNvSpPr/>
          <p:nvPr/>
        </p:nvSpPr>
        <p:spPr>
          <a:xfrm>
            <a:off x="6388920" y="3640320"/>
            <a:ext cx="486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Adder x4</a:t>
            </a:r>
            <a:endParaRPr/>
          </a:p>
        </p:txBody>
      </p:sp>
      <p:sp>
        <p:nvSpPr>
          <p:cNvPr id="363" name="CustomShape 140"/>
          <p:cNvSpPr/>
          <p:nvPr/>
        </p:nvSpPr>
        <p:spPr>
          <a:xfrm>
            <a:off x="638892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64" name="CustomShape 141"/>
          <p:cNvSpPr/>
          <p:nvPr/>
        </p:nvSpPr>
        <p:spPr>
          <a:xfrm>
            <a:off x="6477840" y="3640320"/>
            <a:ext cx="180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Pwm</a:t>
            </a:r>
            <a:endParaRPr/>
          </a:p>
        </p:txBody>
      </p:sp>
      <p:sp>
        <p:nvSpPr>
          <p:cNvPr id="365" name="CustomShape 142"/>
          <p:cNvSpPr/>
          <p:nvPr/>
        </p:nvSpPr>
        <p:spPr>
          <a:xfrm>
            <a:off x="647784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66" name="CustomShape 143"/>
          <p:cNvSpPr/>
          <p:nvPr/>
        </p:nvSpPr>
        <p:spPr>
          <a:xfrm>
            <a:off x="6566760" y="364032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367" name="CustomShape 144"/>
          <p:cNvSpPr/>
          <p:nvPr/>
        </p:nvSpPr>
        <p:spPr>
          <a:xfrm>
            <a:off x="656676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68" name="CustomShape 145"/>
          <p:cNvSpPr/>
          <p:nvPr/>
        </p:nvSpPr>
        <p:spPr>
          <a:xfrm>
            <a:off x="6655320" y="3640320"/>
            <a:ext cx="1098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ds1803Interface x2</a:t>
            </a:r>
            <a:endParaRPr/>
          </a:p>
        </p:txBody>
      </p:sp>
      <p:sp>
        <p:nvSpPr>
          <p:cNvPr id="369" name="CustomShape 146"/>
          <p:cNvSpPr/>
          <p:nvPr/>
        </p:nvSpPr>
        <p:spPr>
          <a:xfrm>
            <a:off x="665532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70" name="CustomShape 147"/>
          <p:cNvSpPr/>
          <p:nvPr/>
        </p:nvSpPr>
        <p:spPr>
          <a:xfrm>
            <a:off x="6768720" y="364032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371" name="CustomShape 148"/>
          <p:cNvSpPr/>
          <p:nvPr/>
        </p:nvSpPr>
        <p:spPr>
          <a:xfrm>
            <a:off x="676872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72" name="CustomShape 149"/>
          <p:cNvSpPr/>
          <p:nvPr/>
        </p:nvSpPr>
        <p:spPr>
          <a:xfrm>
            <a:off x="6859080" y="2919600"/>
            <a:ext cx="975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/>
              <a:t>rawDataInterface</a:t>
            </a:r>
            <a:endParaRPr/>
          </a:p>
        </p:txBody>
      </p:sp>
      <p:sp>
        <p:nvSpPr>
          <p:cNvPr id="373" name="CustomShape 150"/>
          <p:cNvSpPr/>
          <p:nvPr/>
        </p:nvSpPr>
        <p:spPr>
          <a:xfrm>
            <a:off x="6859080" y="364032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374" name="CustomShape 151"/>
          <p:cNvSpPr/>
          <p:nvPr/>
        </p:nvSpPr>
        <p:spPr>
          <a:xfrm>
            <a:off x="685908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75" name="CustomShape 152"/>
          <p:cNvSpPr/>
          <p:nvPr/>
        </p:nvSpPr>
        <p:spPr>
          <a:xfrm>
            <a:off x="6948000" y="364032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376" name="CustomShape 153"/>
          <p:cNvSpPr/>
          <p:nvPr/>
        </p:nvSpPr>
        <p:spPr>
          <a:xfrm>
            <a:off x="694800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77" name="CustomShape 154"/>
          <p:cNvSpPr/>
          <p:nvPr/>
        </p:nvSpPr>
        <p:spPr>
          <a:xfrm>
            <a:off x="7036920" y="364032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dcCalc</a:t>
            </a:r>
            <a:endParaRPr/>
          </a:p>
        </p:txBody>
      </p:sp>
      <p:sp>
        <p:nvSpPr>
          <p:cNvPr id="378" name="CustomShape 155"/>
          <p:cNvSpPr/>
          <p:nvPr/>
        </p:nvSpPr>
        <p:spPr>
          <a:xfrm>
            <a:off x="703692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79" name="CustomShape 156"/>
          <p:cNvSpPr/>
          <p:nvPr/>
        </p:nvSpPr>
        <p:spPr>
          <a:xfrm>
            <a:off x="7125840" y="364032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pkToPk</a:t>
            </a:r>
            <a:endParaRPr/>
          </a:p>
        </p:txBody>
      </p:sp>
      <p:sp>
        <p:nvSpPr>
          <p:cNvPr id="380" name="CustomShape 157"/>
          <p:cNvSpPr/>
          <p:nvPr/>
        </p:nvSpPr>
        <p:spPr>
          <a:xfrm>
            <a:off x="712584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81" name="CustomShape 158"/>
          <p:cNvSpPr/>
          <p:nvPr/>
        </p:nvSpPr>
        <p:spPr>
          <a:xfrm>
            <a:off x="7214760" y="364032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pingDectect</a:t>
            </a:r>
            <a:endParaRPr/>
          </a:p>
        </p:txBody>
      </p:sp>
      <p:sp>
        <p:nvSpPr>
          <p:cNvPr id="382" name="CustomShape 159"/>
          <p:cNvSpPr/>
          <p:nvPr/>
        </p:nvSpPr>
        <p:spPr>
          <a:xfrm>
            <a:off x="721476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83" name="CustomShape 160"/>
          <p:cNvSpPr/>
          <p:nvPr/>
        </p:nvSpPr>
        <p:spPr>
          <a:xfrm>
            <a:off x="7303320" y="3640320"/>
            <a:ext cx="486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Adder x4</a:t>
            </a:r>
            <a:endParaRPr/>
          </a:p>
        </p:txBody>
      </p:sp>
      <p:sp>
        <p:nvSpPr>
          <p:cNvPr id="384" name="CustomShape 161"/>
          <p:cNvSpPr/>
          <p:nvPr/>
        </p:nvSpPr>
        <p:spPr>
          <a:xfrm>
            <a:off x="730332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85" name="CustomShape 162"/>
          <p:cNvSpPr/>
          <p:nvPr/>
        </p:nvSpPr>
        <p:spPr>
          <a:xfrm>
            <a:off x="7392240" y="3640320"/>
            <a:ext cx="180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Pwm</a:t>
            </a:r>
            <a:endParaRPr/>
          </a:p>
        </p:txBody>
      </p:sp>
      <p:sp>
        <p:nvSpPr>
          <p:cNvPr id="386" name="CustomShape 163"/>
          <p:cNvSpPr/>
          <p:nvPr/>
        </p:nvSpPr>
        <p:spPr>
          <a:xfrm>
            <a:off x="739224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87" name="CustomShape 164"/>
          <p:cNvSpPr/>
          <p:nvPr/>
        </p:nvSpPr>
        <p:spPr>
          <a:xfrm>
            <a:off x="7481160" y="364032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388" name="CustomShape 165"/>
          <p:cNvSpPr/>
          <p:nvPr/>
        </p:nvSpPr>
        <p:spPr>
          <a:xfrm>
            <a:off x="748116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89" name="CustomShape 166"/>
          <p:cNvSpPr/>
          <p:nvPr/>
        </p:nvSpPr>
        <p:spPr>
          <a:xfrm>
            <a:off x="7570080" y="3640320"/>
            <a:ext cx="1098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ds1803Interface x2</a:t>
            </a:r>
            <a:endParaRPr/>
          </a:p>
        </p:txBody>
      </p:sp>
      <p:sp>
        <p:nvSpPr>
          <p:cNvPr id="390" name="CustomShape 167"/>
          <p:cNvSpPr/>
          <p:nvPr/>
        </p:nvSpPr>
        <p:spPr>
          <a:xfrm>
            <a:off x="757008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91" name="CustomShape 168"/>
          <p:cNvSpPr/>
          <p:nvPr/>
        </p:nvSpPr>
        <p:spPr>
          <a:xfrm>
            <a:off x="7683480" y="364032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392" name="CustomShape 169"/>
          <p:cNvSpPr/>
          <p:nvPr/>
        </p:nvSpPr>
        <p:spPr>
          <a:xfrm>
            <a:off x="768348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93" name="CustomShape 170"/>
          <p:cNvSpPr/>
          <p:nvPr/>
        </p:nvSpPr>
        <p:spPr>
          <a:xfrm>
            <a:off x="7773840" y="2919600"/>
            <a:ext cx="1098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/>
              <a:t>pingTimerInterface</a:t>
            </a:r>
            <a:endParaRPr/>
          </a:p>
        </p:txBody>
      </p:sp>
      <p:sp>
        <p:nvSpPr>
          <p:cNvPr id="394" name="CustomShape 171"/>
          <p:cNvSpPr/>
          <p:nvPr/>
        </p:nvSpPr>
        <p:spPr>
          <a:xfrm>
            <a:off x="7773840" y="364032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395" name="CustomShape 172"/>
          <p:cNvSpPr/>
          <p:nvPr/>
        </p:nvSpPr>
        <p:spPr>
          <a:xfrm>
            <a:off x="7773840" y="442620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96" name="CustomShape 173"/>
          <p:cNvSpPr/>
          <p:nvPr/>
        </p:nvSpPr>
        <p:spPr>
          <a:xfrm>
            <a:off x="7862760" y="3640320"/>
            <a:ext cx="6084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AD1RefComp</a:t>
            </a:r>
            <a:endParaRPr/>
          </a:p>
        </p:txBody>
      </p:sp>
      <p:sp>
        <p:nvSpPr>
          <p:cNvPr id="397" name="CustomShape 174"/>
          <p:cNvSpPr/>
          <p:nvPr/>
        </p:nvSpPr>
        <p:spPr>
          <a:xfrm>
            <a:off x="786276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398" name="CustomShape 175"/>
          <p:cNvSpPr/>
          <p:nvPr/>
        </p:nvSpPr>
        <p:spPr>
          <a:xfrm>
            <a:off x="7951320" y="364032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dcCalc</a:t>
            </a:r>
            <a:endParaRPr/>
          </a:p>
        </p:txBody>
      </p:sp>
      <p:sp>
        <p:nvSpPr>
          <p:cNvPr id="399" name="CustomShape 176"/>
          <p:cNvSpPr/>
          <p:nvPr/>
        </p:nvSpPr>
        <p:spPr>
          <a:xfrm>
            <a:off x="795132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400" name="CustomShape 177"/>
          <p:cNvSpPr/>
          <p:nvPr/>
        </p:nvSpPr>
        <p:spPr>
          <a:xfrm>
            <a:off x="8040240" y="3640320"/>
            <a:ext cx="363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pkToPk</a:t>
            </a:r>
            <a:endParaRPr/>
          </a:p>
        </p:txBody>
      </p:sp>
      <p:sp>
        <p:nvSpPr>
          <p:cNvPr id="401" name="CustomShape 178"/>
          <p:cNvSpPr/>
          <p:nvPr/>
        </p:nvSpPr>
        <p:spPr>
          <a:xfrm>
            <a:off x="804024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402" name="CustomShape 179"/>
          <p:cNvSpPr/>
          <p:nvPr/>
        </p:nvSpPr>
        <p:spPr>
          <a:xfrm>
            <a:off x="8129160" y="3640320"/>
            <a:ext cx="6696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pingDectect</a:t>
            </a:r>
            <a:endParaRPr/>
          </a:p>
        </p:txBody>
      </p:sp>
      <p:sp>
        <p:nvSpPr>
          <p:cNvPr id="403" name="CustomShape 180"/>
          <p:cNvSpPr/>
          <p:nvPr/>
        </p:nvSpPr>
        <p:spPr>
          <a:xfrm>
            <a:off x="812916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404" name="CustomShape 181"/>
          <p:cNvSpPr/>
          <p:nvPr/>
        </p:nvSpPr>
        <p:spPr>
          <a:xfrm>
            <a:off x="8218080" y="3640320"/>
            <a:ext cx="486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Adder x4</a:t>
            </a:r>
            <a:endParaRPr/>
          </a:p>
        </p:txBody>
      </p:sp>
      <p:sp>
        <p:nvSpPr>
          <p:cNvPr id="405" name="CustomShape 182"/>
          <p:cNvSpPr/>
          <p:nvPr/>
        </p:nvSpPr>
        <p:spPr>
          <a:xfrm>
            <a:off x="821808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406" name="CustomShape 183"/>
          <p:cNvSpPr/>
          <p:nvPr/>
        </p:nvSpPr>
        <p:spPr>
          <a:xfrm>
            <a:off x="8307000" y="3640320"/>
            <a:ext cx="180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Pwm</a:t>
            </a:r>
            <a:endParaRPr/>
          </a:p>
        </p:txBody>
      </p:sp>
      <p:sp>
        <p:nvSpPr>
          <p:cNvPr id="407" name="CustomShape 184"/>
          <p:cNvSpPr/>
          <p:nvPr/>
        </p:nvSpPr>
        <p:spPr>
          <a:xfrm>
            <a:off x="830700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408" name="CustomShape 185"/>
          <p:cNvSpPr/>
          <p:nvPr/>
        </p:nvSpPr>
        <p:spPr>
          <a:xfrm>
            <a:off x="8395560" y="364032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409" name="CustomShape 186"/>
          <p:cNvSpPr/>
          <p:nvPr/>
        </p:nvSpPr>
        <p:spPr>
          <a:xfrm>
            <a:off x="839556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410" name="CustomShape 187"/>
          <p:cNvSpPr/>
          <p:nvPr/>
        </p:nvSpPr>
        <p:spPr>
          <a:xfrm>
            <a:off x="8484480" y="3640320"/>
            <a:ext cx="10980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ds1803Interface x2</a:t>
            </a:r>
            <a:endParaRPr/>
          </a:p>
        </p:txBody>
      </p:sp>
      <p:sp>
        <p:nvSpPr>
          <p:cNvPr id="411" name="CustomShape 188"/>
          <p:cNvSpPr/>
          <p:nvPr/>
        </p:nvSpPr>
        <p:spPr>
          <a:xfrm>
            <a:off x="848448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412" name="CustomShape 189"/>
          <p:cNvSpPr/>
          <p:nvPr/>
        </p:nvSpPr>
        <p:spPr>
          <a:xfrm>
            <a:off x="8597880" y="3640320"/>
            <a:ext cx="7308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2">
              <a:buSzPct val="45000"/>
              <a:buFont typeface="StarSymbol"/>
              <a:buChar char=""/>
            </a:pPr>
            <a:r>
              <a:rPr lang="en-US"/>
              <a:t>Rs232RefComp</a:t>
            </a:r>
            <a:endParaRPr/>
          </a:p>
        </p:txBody>
      </p:sp>
      <p:sp>
        <p:nvSpPr>
          <p:cNvPr id="413" name="CustomShape 190"/>
          <p:cNvSpPr/>
          <p:nvPr/>
        </p:nvSpPr>
        <p:spPr>
          <a:xfrm>
            <a:off x="8597880" y="4360680"/>
            <a:ext cx="85320" cy="65484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pPr lvl="3">
              <a:buSzPct val="45000"/>
              <a:buFont typeface="StarSymbol"/>
              <a:buChar char=""/>
            </a:pPr>
            <a:r>
              <a:rPr lang="en-US"/>
              <a:t>i2cComponet x2</a:t>
            </a:r>
            <a:endParaRPr/>
          </a:p>
        </p:txBody>
      </p:sp>
      <p:sp>
        <p:nvSpPr>
          <p:cNvPr id="414" name="TextShape 19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15" name="TextShape 19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E1C18101-F101-4181-B1A1-F1F101B1B1E1}" type="slidenum">
              <a:rPr lang="en-US"/>
              <a:t>&lt;number&gt;</a:t>
            </a:fld>
            <a:fld id="{E1D141A1-4191-4101-B1E1-E18141612111}" type="slidenum">
              <a:rPr lang="en-US"/>
              <a:t>&lt;number&gt;</a:t>
            </a:fld>
            <a:endParaRPr/>
          </a:p>
        </p:txBody>
      </p:sp>
      <p:sp>
        <p:nvSpPr>
          <p:cNvPr id="416" name="TextShape 19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VHDL on FPGA</a:t>
            </a:r>
            <a:endParaRPr/>
          </a:p>
        </p:txBody>
      </p:sp>
      <p:sp>
        <p:nvSpPr>
          <p:cNvPr id="417" name="CustomShape 194"/>
          <p:cNvSpPr/>
          <p:nvPr/>
        </p:nvSpPr>
        <p:spPr>
          <a:xfrm>
            <a:off x="457200" y="1481400"/>
            <a:ext cx="8229240" cy="4896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US" sz="2700" u="sng">
                <a:solidFill>
                  <a:srgbClr val="000000"/>
                </a:solidFill>
                <a:latin typeface="Lucida Sans Unicode"/>
              </a:rPr>
              <a:t>Hierarchal Component Structure in FPGA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19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71D131F1-01D1-4121-A191-5141D151D1F1}" type="slidenum">
              <a:rPr lang="en-US"/>
              <a:t>&lt;number&gt;</a:t>
            </a:fld>
            <a:fld id="{B1419191-E1A1-4161-A1C1-01B171214151}" type="slidenum">
              <a:rPr lang="en-US"/>
              <a:t>&lt;number&gt;</a:t>
            </a:fld>
            <a:endParaRPr/>
          </a:p>
        </p:txBody>
      </p:sp>
      <p:sp>
        <p:nvSpPr>
          <p:cNvPr id="420" name="TextShape 3"/>
          <p:cNvSpPr txBox="1"/>
          <p:nvPr/>
        </p:nvSpPr>
        <p:spPr>
          <a:xfrm>
            <a:off x="304920" y="7632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3200">
                <a:solidFill>
                  <a:srgbClr val="69676d"/>
                </a:solidFill>
                <a:latin typeface="Lucida Sans Unicode"/>
              </a:rPr>
              <a:t>HydrophoneControl</a:t>
            </a:r>
            <a:r>
              <a:rPr b="1" lang="en-US" sz="3200">
                <a:solidFill>
                  <a:srgbClr val="69676d"/>
                </a:solidFill>
                <a:latin typeface="Lucida Sans Unicode"/>
              </a:rPr>
              <a:t>
</a:t>
            </a:r>
            <a:r>
              <a:rPr b="1" lang="en-US" sz="3200">
                <a:solidFill>
                  <a:srgbClr val="69676d"/>
                </a:solidFill>
                <a:latin typeface="Lucida Sans Unicode"/>
              </a:rPr>
              <a:t>Logic Overview</a:t>
            </a:r>
            <a:endParaRPr/>
          </a:p>
        </p:txBody>
      </p:sp>
      <p:pic>
        <p:nvPicPr>
          <p:cNvPr descr="" id="4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2057400"/>
            <a:ext cx="2133360" cy="666360"/>
          </a:xfrm>
          <a:prstGeom prst="rect">
            <a:avLst/>
          </a:prstGeom>
        </p:spPr>
      </p:pic>
      <p:sp>
        <p:nvSpPr>
          <p:cNvPr id="422" name="CustomShape 4"/>
          <p:cNvSpPr/>
          <p:nvPr/>
        </p:nvSpPr>
        <p:spPr>
          <a:xfrm>
            <a:off x="5791320" y="152280"/>
            <a:ext cx="360" cy="-1194912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Track max and min of analog signal</a:t>
            </a:r>
            <a:endParaRPr/>
          </a:p>
        </p:txBody>
      </p:sp>
      <p:sp>
        <p:nvSpPr>
          <p:cNvPr id="423" name="CustomShape 5"/>
          <p:cNvSpPr/>
          <p:nvPr/>
        </p:nvSpPr>
        <p:spPr>
          <a:xfrm>
            <a:off x="5791320" y="152280"/>
            <a:ext cx="360" cy="-1194912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Adjust analog gain accordingly</a:t>
            </a:r>
            <a:endParaRPr/>
          </a:p>
        </p:txBody>
      </p:sp>
      <p:sp>
        <p:nvSpPr>
          <p:cNvPr id="424" name="CustomShape 6"/>
          <p:cNvSpPr/>
          <p:nvPr/>
        </p:nvSpPr>
        <p:spPr>
          <a:xfrm>
            <a:off x="6248520" y="4038480"/>
            <a:ext cx="360" cy="-1583532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Rx Commands from AUV Host PC</a:t>
            </a:r>
            <a:endParaRPr/>
          </a:p>
        </p:txBody>
      </p:sp>
      <p:sp>
        <p:nvSpPr>
          <p:cNvPr id="425" name="CustomShape 7"/>
          <p:cNvSpPr/>
          <p:nvPr/>
        </p:nvSpPr>
        <p:spPr>
          <a:xfrm>
            <a:off x="6248520" y="4038480"/>
            <a:ext cx="360" cy="-1583532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Perform directed action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Report status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Select filter frequency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Microcontroller Unit Library supports messaging from an MCU to PC</a:t>
            </a:r>
            <a:endParaRPr/>
          </a:p>
          <a:p>
            <a:r>
              <a:rPr lang="en-US"/>
              <a:t>Developed and maintained by the Robotics Club at UCF</a:t>
            </a:r>
            <a:endParaRPr/>
          </a:p>
          <a:p>
            <a:r>
              <a:rPr lang="en-US"/>
              <a:t>Hosted on public server at SourceForge.net in the Zebulon Code Bank</a:t>
            </a:r>
            <a:endParaRPr/>
          </a:p>
          <a:p>
            <a:r>
              <a:rPr lang="en-US"/>
              <a:t>Supports standard messages and allows expandability</a:t>
            </a:r>
            <a:endParaRPr/>
          </a:p>
          <a:p>
            <a:r>
              <a:rPr lang="en-US"/>
              <a:t>Cross platform support on PC and architectures for MCU: ARMite, PIC, Rabbit</a:t>
            </a:r>
            <a:endParaRPr/>
          </a:p>
        </p:txBody>
      </p:sp>
      <p:sp>
        <p:nvSpPr>
          <p:cNvPr id="427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28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F1413191-E111-4161-91D1-D141A1A1C151}" type="slidenum">
              <a:rPr lang="en-US"/>
              <a:t>&lt;number&gt;</a:t>
            </a:fld>
            <a:fld id="{F1D151E1-F141-4151-81A1-81E1413181F1}" type="slidenum">
              <a:rPr lang="en-US"/>
              <a:t>&lt;number&gt;</a:t>
            </a:fld>
            <a:endParaRPr/>
          </a:p>
        </p:txBody>
      </p:sp>
      <p:sp>
        <p:nvSpPr>
          <p:cNvPr id="429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MCU Library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31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21A19141-4161-41F1-B1C1-8191B14171B1}" type="slidenum">
              <a:rPr lang="en-US"/>
              <a:t>&lt;number&gt;</a:t>
            </a:fld>
            <a:fld id="{91B1A121-D181-41C1-B1B1-C1C15131F1D1}" type="slidenum">
              <a:rPr lang="en-US"/>
              <a:t>&lt;number&gt;</a:t>
            </a:fld>
            <a:endParaRPr/>
          </a:p>
        </p:txBody>
      </p:sp>
      <p:sp>
        <p:nvSpPr>
          <p:cNvPr id="432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MCU Packet Format</a:t>
            </a: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457200" y="14814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Provides communication from FPGA to the Host AUV PC.</a:t>
            </a:r>
            <a:endParaRPr/>
          </a:p>
          <a:p>
            <a:r>
              <a:rPr lang="en-US"/>
              <a:t>Includes a RS232RefComp component for using the RS232 Protocol. Encompasses all code to perform RS232 communications with simple interface.</a:t>
            </a:r>
            <a:endParaRPr/>
          </a:p>
        </p:txBody>
      </p:sp>
      <p:sp>
        <p:nvSpPr>
          <p:cNvPr id="434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35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01E15161-F151-4171-9121-D1B101418141}" type="slidenum">
              <a:rPr lang="en-US"/>
              <a:t>&lt;number&gt;</a:t>
            </a:fld>
            <a:fld id="{2171C171-A171-4131-9111-B1E131113181}" type="slidenum">
              <a:rPr lang="en-US"/>
              <a:t>&lt;number&gt;</a:t>
            </a:fld>
            <a:endParaRPr/>
          </a:p>
        </p:txBody>
      </p:sp>
      <p:sp>
        <p:nvSpPr>
          <p:cNvPr id="436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MCUPRT (Packet Rx and Tx)</a:t>
            </a:r>
            <a:endParaRPr/>
          </a:p>
        </p:txBody>
      </p:sp>
      <p:pic>
        <p:nvPicPr>
          <p:cNvPr descr="" id="43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3657600"/>
            <a:ext cx="7287840" cy="259056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457200" y="1481400"/>
            <a:ext cx="4343040" cy="69397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Locate single pinger in underwater environment</a:t>
            </a:r>
            <a:endParaRPr/>
          </a:p>
          <a:p>
            <a:r>
              <a:rPr lang="en-US"/>
              <a:t>7ms pulse every 2 seconds</a:t>
            </a:r>
            <a:endParaRPr/>
          </a:p>
          <a:p>
            <a:r>
              <a:rPr lang="en-US"/>
              <a:t>Frequencies range from 20KHz to 40KHz</a:t>
            </a:r>
            <a:endParaRPr/>
          </a:p>
          <a:p>
            <a:r>
              <a:rPr lang="en-US"/>
              <a:t>Difficulties</a:t>
            </a:r>
            <a:endParaRPr/>
          </a:p>
          <a:p>
            <a:r>
              <a:rPr lang="en-US"/>
              <a:t>Multiple Pingers in the water</a:t>
            </a:r>
            <a:endParaRPr/>
          </a:p>
          <a:p>
            <a:r>
              <a:rPr lang="en-US"/>
              <a:t>Echoes</a:t>
            </a:r>
            <a:endParaRPr/>
          </a:p>
          <a:p>
            <a:r>
              <a:rPr lang="en-US"/>
              <a:t>Signal interference and attenuation</a:t>
            </a:r>
            <a:endParaRPr/>
          </a:p>
          <a:p>
            <a:r>
              <a:rPr lang="en-US"/>
              <a:t>Low-Power signal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1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B181F181-D1D1-4131-B131-91412141D111}" type="slidenum">
              <a:rPr lang="en-US"/>
              <a:t>&lt;number&gt;</a:t>
            </a:fld>
            <a:fld id="{C17191C1-F1F1-4161-81B1-7191519191B1}" type="slidenum">
              <a:rPr lang="en-US"/>
              <a:t>&lt;number&gt;</a:t>
            </a:fld>
            <a:endParaRPr/>
          </a:p>
        </p:txBody>
      </p:sp>
      <p:sp>
        <p:nvSpPr>
          <p:cNvPr id="52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Pinger Challenge</a:t>
            </a:r>
            <a:endParaRPr/>
          </a:p>
        </p:txBody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3933360" y="0"/>
            <a:ext cx="1809360" cy="21420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 sz="1200"/>
              <a:t>waitForStartBytes</a:t>
            </a:r>
            <a:endParaRPr/>
          </a:p>
        </p:txBody>
      </p:sp>
      <p:sp>
        <p:nvSpPr>
          <p:cNvPr id="439" name="CustomShape 2"/>
          <p:cNvSpPr/>
          <p:nvPr/>
        </p:nvSpPr>
        <p:spPr>
          <a:xfrm>
            <a:off x="5684400" y="321840"/>
            <a:ext cx="360" cy="360"/>
          </a:xfrm>
          <a:prstGeom prst="rect">
            <a:avLst/>
          </a:prstGeom>
        </p:spPr>
      </p:sp>
      <p:sp>
        <p:nvSpPr>
          <p:cNvPr id="440" name="CustomShape 3"/>
          <p:cNvSpPr/>
          <p:nvPr/>
        </p:nvSpPr>
        <p:spPr>
          <a:xfrm>
            <a:off x="7084080" y="1223280"/>
            <a:ext cx="957600" cy="21420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 sz="1200"/>
              <a:t>getHeader</a:t>
            </a:r>
            <a:endParaRPr/>
          </a:p>
        </p:txBody>
      </p:sp>
      <p:sp>
        <p:nvSpPr>
          <p:cNvPr id="441" name="CustomShape 4"/>
          <p:cNvSpPr/>
          <p:nvPr/>
        </p:nvSpPr>
        <p:spPr>
          <a:xfrm>
            <a:off x="7866720" y="2527920"/>
            <a:ext cx="360" cy="360"/>
          </a:xfrm>
          <a:prstGeom prst="rect">
            <a:avLst/>
          </a:prstGeom>
        </p:spPr>
      </p:sp>
      <p:sp>
        <p:nvSpPr>
          <p:cNvPr id="442" name="CustomShape 5"/>
          <p:cNvSpPr/>
          <p:nvPr/>
        </p:nvSpPr>
        <p:spPr>
          <a:xfrm>
            <a:off x="7866720" y="3974400"/>
            <a:ext cx="1276920" cy="21420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 sz="1200"/>
              <a:t>getDataByte0</a:t>
            </a:r>
            <a:endParaRPr/>
          </a:p>
        </p:txBody>
      </p:sp>
      <p:sp>
        <p:nvSpPr>
          <p:cNvPr id="443" name="CustomShape 6"/>
          <p:cNvSpPr/>
          <p:nvPr/>
        </p:nvSpPr>
        <p:spPr>
          <a:xfrm>
            <a:off x="7084080" y="5274720"/>
            <a:ext cx="360" cy="360"/>
          </a:xfrm>
          <a:prstGeom prst="rect">
            <a:avLst/>
          </a:prstGeom>
        </p:spPr>
      </p:sp>
      <p:sp>
        <p:nvSpPr>
          <p:cNvPr id="444" name="CustomShape 7"/>
          <p:cNvSpPr/>
          <p:nvPr/>
        </p:nvSpPr>
        <p:spPr>
          <a:xfrm>
            <a:off x="5684400" y="6180480"/>
            <a:ext cx="1276920" cy="21420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 sz="1200"/>
              <a:t>getDataByte1</a:t>
            </a:r>
            <a:endParaRPr/>
          </a:p>
        </p:txBody>
      </p:sp>
      <p:sp>
        <p:nvSpPr>
          <p:cNvPr id="445" name="CustomShape 8"/>
          <p:cNvSpPr/>
          <p:nvPr/>
        </p:nvSpPr>
        <p:spPr>
          <a:xfrm>
            <a:off x="3933360" y="6502320"/>
            <a:ext cx="360" cy="360"/>
          </a:xfrm>
          <a:prstGeom prst="rect">
            <a:avLst/>
          </a:prstGeom>
        </p:spPr>
      </p:sp>
      <p:sp>
        <p:nvSpPr>
          <p:cNvPr id="446" name="CustomShape 9"/>
          <p:cNvSpPr/>
          <p:nvPr/>
        </p:nvSpPr>
        <p:spPr>
          <a:xfrm>
            <a:off x="2182320" y="6180480"/>
            <a:ext cx="1276920" cy="21420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 sz="1200"/>
              <a:t>getDataByte2</a:t>
            </a:r>
            <a:endParaRPr/>
          </a:p>
        </p:txBody>
      </p:sp>
      <p:sp>
        <p:nvSpPr>
          <p:cNvPr id="447" name="CustomShape 10"/>
          <p:cNvSpPr/>
          <p:nvPr/>
        </p:nvSpPr>
        <p:spPr>
          <a:xfrm>
            <a:off x="782280" y="5274720"/>
            <a:ext cx="360" cy="360"/>
          </a:xfrm>
          <a:prstGeom prst="rect">
            <a:avLst/>
          </a:prstGeom>
        </p:spPr>
      </p:sp>
      <p:sp>
        <p:nvSpPr>
          <p:cNvPr id="448" name="CustomShape 11"/>
          <p:cNvSpPr/>
          <p:nvPr/>
        </p:nvSpPr>
        <p:spPr>
          <a:xfrm>
            <a:off x="0" y="3974400"/>
            <a:ext cx="1276920" cy="21420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 sz="1200"/>
              <a:t>getDataByte3</a:t>
            </a:r>
            <a:endParaRPr/>
          </a:p>
        </p:txBody>
      </p:sp>
      <p:sp>
        <p:nvSpPr>
          <p:cNvPr id="449" name="CustomShape 12"/>
          <p:cNvSpPr/>
          <p:nvPr/>
        </p:nvSpPr>
        <p:spPr>
          <a:xfrm>
            <a:off x="0" y="2527920"/>
            <a:ext cx="360" cy="360"/>
          </a:xfrm>
          <a:prstGeom prst="rect">
            <a:avLst/>
          </a:prstGeom>
        </p:spPr>
      </p:sp>
      <p:sp>
        <p:nvSpPr>
          <p:cNvPr id="450" name="CustomShape 13"/>
          <p:cNvSpPr/>
          <p:nvPr/>
        </p:nvSpPr>
        <p:spPr>
          <a:xfrm>
            <a:off x="782280" y="1223280"/>
            <a:ext cx="1596240" cy="643320"/>
          </a:xfrm>
          <a:prstGeom prst="ellipse">
            <a:avLst/>
          </a:prstGeom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 sz="700"/>
              <a:t>If valid -&gt; </a:t>
            </a:r>
            <a:endParaRPr/>
          </a:p>
          <a:p>
            <a:r>
              <a:rPr lang="en-US" sz="1200"/>
              <a:t>processChecksum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700"/>
              <a:t>Else -&gt; </a:t>
            </a:r>
            <a:endParaRPr/>
          </a:p>
        </p:txBody>
      </p:sp>
      <p:sp>
        <p:nvSpPr>
          <p:cNvPr id="451" name="CustomShape 14"/>
          <p:cNvSpPr/>
          <p:nvPr/>
        </p:nvSpPr>
        <p:spPr>
          <a:xfrm>
            <a:off x="2182320" y="321840"/>
            <a:ext cx="360" cy="360"/>
          </a:xfrm>
          <a:prstGeom prst="rect">
            <a:avLst/>
          </a:prstGeom>
        </p:spPr>
      </p:sp>
      <p:sp>
        <p:nvSpPr>
          <p:cNvPr id="452" name="TextShape 15"/>
          <p:cNvSpPr txBox="1"/>
          <p:nvPr/>
        </p:nvSpPr>
        <p:spPr>
          <a:xfrm>
            <a:off x="2743200" y="2438280"/>
            <a:ext cx="38858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RxProcess</a:t>
            </a:r>
            <a:endParaRPr/>
          </a:p>
          <a:p>
            <a:r>
              <a:rPr lang="en-US"/>
              <a:t>Finite state machine for receiving a valid MCU Packet</a:t>
            </a:r>
            <a:endParaRPr/>
          </a:p>
          <a:p>
            <a:r>
              <a:rPr lang="en-US"/>
              <a:t>Retrieves the Command and Data bytes and puts it on the external port</a:t>
            </a:r>
            <a:endParaRPr/>
          </a:p>
        </p:txBody>
      </p:sp>
      <p:sp>
        <p:nvSpPr>
          <p:cNvPr id="453" name="TextShape 16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54" name="TextShape 17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41E18111-01E1-4161-B161-81410121F151}" type="slidenum">
              <a:rPr lang="en-US"/>
              <a:t>&lt;number&gt;</a:t>
            </a:fld>
            <a:fld id="{8141B151-21F1-41A1-A1D1-C1C1C111C171}" type="slidenum">
              <a:rPr lang="en-US"/>
              <a:t>&lt;number&gt;</a:t>
            </a:fld>
            <a:endParaRPr/>
          </a:p>
        </p:txBody>
      </p:sp>
      <p:sp>
        <p:nvSpPr>
          <p:cNvPr id="455" name="TextShape 18"/>
          <p:cNvSpPr txBox="1"/>
          <p:nvPr/>
        </p:nvSpPr>
        <p:spPr>
          <a:xfrm>
            <a:off x="0" y="0"/>
            <a:ext cx="312372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800">
                <a:solidFill>
                  <a:srgbClr val="69676d"/>
                </a:solidFill>
                <a:latin typeface="Lucida Sans Unicode"/>
              </a:rPr>
              <a:t> </a:t>
            </a:r>
            <a:r>
              <a:rPr b="1" lang="en-US" sz="2800">
                <a:solidFill>
                  <a:srgbClr val="69676d"/>
                </a:solidFill>
                <a:latin typeface="Lucida Sans Unicode"/>
              </a:rPr>
              <a:t>MCUPRT (cont.)</a:t>
            </a:r>
            <a:endParaRPr/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TextShape 1"/>
          <p:cNvSpPr txBox="1"/>
          <p:nvPr/>
        </p:nvSpPr>
        <p:spPr>
          <a:xfrm>
            <a:off x="2362320" y="2209680"/>
            <a:ext cx="4038120" cy="52412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TxProcess</a:t>
            </a:r>
            <a:endParaRPr/>
          </a:p>
          <a:p>
            <a:r>
              <a:rPr lang="en-US"/>
              <a:t>Finite state machine for transmitting a valid MCU Packet that is placed on the components external ports</a:t>
            </a:r>
            <a:endParaRPr/>
          </a:p>
          <a:p>
            <a:r>
              <a:rPr lang="en-US"/>
              <a:t>Encompasses start byte sequence and checksum calculations to module</a:t>
            </a:r>
            <a:endParaRPr/>
          </a:p>
        </p:txBody>
      </p:sp>
      <p:sp>
        <p:nvSpPr>
          <p:cNvPr id="457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58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5161C1F1-E131-41A1-9111-9151C1C111E1}" type="slidenum">
              <a:rPr lang="en-US"/>
              <a:t>&lt;number&gt;</a:t>
            </a:fld>
            <a:fld id="{F11171C1-1111-4131-9151-F1117191C111}" type="slidenum">
              <a:rPr lang="en-US"/>
              <a:t>&lt;number&gt;</a:t>
            </a:fld>
            <a:endParaRPr/>
          </a:p>
        </p:txBody>
      </p:sp>
      <p:sp>
        <p:nvSpPr>
          <p:cNvPr id="459" name="CustomShape 4"/>
          <p:cNvSpPr/>
          <p:nvPr/>
        </p:nvSpPr>
        <p:spPr>
          <a:xfrm>
            <a:off x="0" y="74880"/>
            <a:ext cx="3123720" cy="91620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69676d"/>
                </a:solidFill>
                <a:latin typeface="Lucida Sans Unicode"/>
              </a:rPr>
              <a:t> </a:t>
            </a:r>
            <a:r>
              <a:rPr b="1" lang="en-US" sz="2800">
                <a:solidFill>
                  <a:srgbClr val="69676d"/>
                </a:solidFill>
                <a:latin typeface="Lucida Sans Unicode"/>
              </a:rPr>
              <a:t>MCUPRT (cont.)</a:t>
            </a:r>
            <a:endParaRPr/>
          </a:p>
        </p:txBody>
      </p:sp>
      <p:sp>
        <p:nvSpPr>
          <p:cNvPr id="460" name="CustomShape 5"/>
          <p:cNvSpPr/>
          <p:nvPr/>
        </p:nvSpPr>
        <p:spPr>
          <a:xfrm>
            <a:off x="3926520" y="152280"/>
            <a:ext cx="1392480" cy="21384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waitForPacket</a:t>
            </a:r>
            <a:endParaRPr/>
          </a:p>
        </p:txBody>
      </p:sp>
      <p:sp>
        <p:nvSpPr>
          <p:cNvPr id="461" name="CustomShape 6"/>
          <p:cNvSpPr/>
          <p:nvPr/>
        </p:nvSpPr>
        <p:spPr>
          <a:xfrm>
            <a:off x="5292360" y="340920"/>
            <a:ext cx="360" cy="360"/>
          </a:xfrm>
          <a:prstGeom prst="rect">
            <a:avLst/>
          </a:prstGeom>
        </p:spPr>
      </p:sp>
      <p:sp>
        <p:nvSpPr>
          <p:cNvPr id="462" name="CustomShape 7"/>
          <p:cNvSpPr/>
          <p:nvPr/>
        </p:nvSpPr>
        <p:spPr>
          <a:xfrm>
            <a:off x="6492240" y="897840"/>
            <a:ext cx="1285200" cy="21384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txStartByte1</a:t>
            </a:r>
            <a:endParaRPr/>
          </a:p>
        </p:txBody>
      </p:sp>
      <p:sp>
        <p:nvSpPr>
          <p:cNvPr id="463" name="CustomShape 8"/>
          <p:cNvSpPr/>
          <p:nvPr/>
        </p:nvSpPr>
        <p:spPr>
          <a:xfrm>
            <a:off x="7381800" y="1746000"/>
            <a:ext cx="360" cy="360"/>
          </a:xfrm>
          <a:prstGeom prst="rect">
            <a:avLst/>
          </a:prstGeom>
        </p:spPr>
      </p:sp>
      <p:sp>
        <p:nvSpPr>
          <p:cNvPr id="464" name="CustomShape 9"/>
          <p:cNvSpPr/>
          <p:nvPr/>
        </p:nvSpPr>
        <p:spPr>
          <a:xfrm>
            <a:off x="7858440" y="2787120"/>
            <a:ext cx="1285200" cy="21384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txStartByte2</a:t>
            </a:r>
            <a:endParaRPr/>
          </a:p>
        </p:txBody>
      </p:sp>
      <p:sp>
        <p:nvSpPr>
          <p:cNvPr id="465" name="CustomShape 10"/>
          <p:cNvSpPr/>
          <p:nvPr/>
        </p:nvSpPr>
        <p:spPr>
          <a:xfrm>
            <a:off x="7858440" y="3897000"/>
            <a:ext cx="360" cy="360"/>
          </a:xfrm>
          <a:prstGeom prst="rect">
            <a:avLst/>
          </a:prstGeom>
        </p:spPr>
      </p:sp>
      <p:sp>
        <p:nvSpPr>
          <p:cNvPr id="466" name="CustomShape 11"/>
          <p:cNvSpPr/>
          <p:nvPr/>
        </p:nvSpPr>
        <p:spPr>
          <a:xfrm>
            <a:off x="7381800" y="4938120"/>
            <a:ext cx="963720" cy="21384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txCommand</a:t>
            </a:r>
            <a:endParaRPr/>
          </a:p>
        </p:txBody>
      </p:sp>
      <p:sp>
        <p:nvSpPr>
          <p:cNvPr id="467" name="CustomShape 12"/>
          <p:cNvSpPr/>
          <p:nvPr/>
        </p:nvSpPr>
        <p:spPr>
          <a:xfrm>
            <a:off x="6492240" y="5786280"/>
            <a:ext cx="360" cy="360"/>
          </a:xfrm>
          <a:prstGeom prst="rect">
            <a:avLst/>
          </a:prstGeom>
        </p:spPr>
      </p:sp>
      <p:sp>
        <p:nvSpPr>
          <p:cNvPr id="468" name="CustomShape 13"/>
          <p:cNvSpPr/>
          <p:nvPr/>
        </p:nvSpPr>
        <p:spPr>
          <a:xfrm>
            <a:off x="5292360" y="6338880"/>
            <a:ext cx="1178280" cy="21384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txDataByte0</a:t>
            </a:r>
            <a:endParaRPr/>
          </a:p>
        </p:txBody>
      </p:sp>
      <p:sp>
        <p:nvSpPr>
          <p:cNvPr id="469" name="CustomShape 14"/>
          <p:cNvSpPr/>
          <p:nvPr/>
        </p:nvSpPr>
        <p:spPr>
          <a:xfrm>
            <a:off x="3926520" y="6531840"/>
            <a:ext cx="360" cy="360"/>
          </a:xfrm>
          <a:prstGeom prst="rect">
            <a:avLst/>
          </a:prstGeom>
        </p:spPr>
      </p:sp>
      <p:sp>
        <p:nvSpPr>
          <p:cNvPr id="470" name="CustomShape 15"/>
          <p:cNvSpPr/>
          <p:nvPr/>
        </p:nvSpPr>
        <p:spPr>
          <a:xfrm>
            <a:off x="2565720" y="6338880"/>
            <a:ext cx="1178280" cy="21384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txDataByte1</a:t>
            </a:r>
            <a:endParaRPr/>
          </a:p>
        </p:txBody>
      </p:sp>
      <p:sp>
        <p:nvSpPr>
          <p:cNvPr id="471" name="CustomShape 16"/>
          <p:cNvSpPr/>
          <p:nvPr/>
        </p:nvSpPr>
        <p:spPr>
          <a:xfrm>
            <a:off x="1365840" y="5786280"/>
            <a:ext cx="360" cy="360"/>
          </a:xfrm>
          <a:prstGeom prst="rect">
            <a:avLst/>
          </a:prstGeom>
        </p:spPr>
      </p:sp>
      <p:sp>
        <p:nvSpPr>
          <p:cNvPr id="472" name="CustomShape 17"/>
          <p:cNvSpPr/>
          <p:nvPr/>
        </p:nvSpPr>
        <p:spPr>
          <a:xfrm>
            <a:off x="471240" y="4938120"/>
            <a:ext cx="1178280" cy="21384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txDataByte2</a:t>
            </a:r>
            <a:endParaRPr/>
          </a:p>
        </p:txBody>
      </p:sp>
      <p:sp>
        <p:nvSpPr>
          <p:cNvPr id="473" name="CustomShape 18"/>
          <p:cNvSpPr/>
          <p:nvPr/>
        </p:nvSpPr>
        <p:spPr>
          <a:xfrm>
            <a:off x="0" y="3897000"/>
            <a:ext cx="360" cy="360"/>
          </a:xfrm>
          <a:prstGeom prst="rect">
            <a:avLst/>
          </a:prstGeom>
        </p:spPr>
      </p:sp>
      <p:sp>
        <p:nvSpPr>
          <p:cNvPr id="474" name="CustomShape 19"/>
          <p:cNvSpPr/>
          <p:nvPr/>
        </p:nvSpPr>
        <p:spPr>
          <a:xfrm>
            <a:off x="0" y="2787120"/>
            <a:ext cx="1178280" cy="21384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txDataByte3</a:t>
            </a:r>
            <a:endParaRPr/>
          </a:p>
        </p:txBody>
      </p:sp>
      <p:sp>
        <p:nvSpPr>
          <p:cNvPr id="475" name="CustomShape 20"/>
          <p:cNvSpPr/>
          <p:nvPr/>
        </p:nvSpPr>
        <p:spPr>
          <a:xfrm>
            <a:off x="471240" y="1746000"/>
            <a:ext cx="360" cy="360"/>
          </a:xfrm>
          <a:prstGeom prst="rect">
            <a:avLst/>
          </a:prstGeom>
        </p:spPr>
      </p:sp>
      <p:sp>
        <p:nvSpPr>
          <p:cNvPr id="476" name="CustomShape 21"/>
          <p:cNvSpPr/>
          <p:nvPr/>
        </p:nvSpPr>
        <p:spPr>
          <a:xfrm>
            <a:off x="1365840" y="897840"/>
            <a:ext cx="1071000" cy="21384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txChecksum</a:t>
            </a:r>
            <a:endParaRPr/>
          </a:p>
        </p:txBody>
      </p:sp>
      <p:sp>
        <p:nvSpPr>
          <p:cNvPr id="477" name="CustomShape 22"/>
          <p:cNvSpPr/>
          <p:nvPr/>
        </p:nvSpPr>
        <p:spPr>
          <a:xfrm>
            <a:off x="2565720" y="340920"/>
            <a:ext cx="360" cy="360"/>
          </a:xfrm>
          <a:prstGeom prst="rect">
            <a:avLst/>
          </a:prstGeom>
        </p:spPr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79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11510191-D1D1-41F1-A1D1-51D161E161C1}" type="slidenum">
              <a:rPr lang="en-US"/>
              <a:t>&lt;number&gt;</a:t>
            </a:fld>
            <a:fld id="{713181A1-E161-4151-9131-41F131514151}" type="slidenum">
              <a:rPr lang="en-US"/>
              <a:t>&lt;number&gt;</a:t>
            </a:fld>
            <a:endParaRPr/>
          </a:p>
        </p:txBody>
      </p:sp>
      <p:sp>
        <p:nvSpPr>
          <p:cNvPr id="480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Supported Message Set</a:t>
            </a:r>
            <a:endParaRPr/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Required to control the analog filter’s center frequency.</a:t>
            </a:r>
            <a:endParaRPr/>
          </a:p>
          <a:p>
            <a:r>
              <a:rPr lang="en-US"/>
              <a:t>Must be a 50% duty cycle PWM wave at varying frequencies.</a:t>
            </a:r>
            <a:endParaRPr/>
          </a:p>
          <a:p>
            <a:r>
              <a:rPr lang="en-US"/>
              <a:t>Simple interface for selecting appropriate frequency</a:t>
            </a:r>
            <a:endParaRPr/>
          </a:p>
          <a:p>
            <a:r>
              <a:rPr lang="en-US"/>
              <a:t>Performs calculation to scale from 50 MHz FPGA clock to mapped frequency for filter.</a:t>
            </a:r>
            <a:endParaRPr/>
          </a:p>
        </p:txBody>
      </p:sp>
      <p:sp>
        <p:nvSpPr>
          <p:cNvPr id="482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83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71617171-1141-4181-8191-B1F1017121D1}" type="slidenum">
              <a:rPr lang="en-US"/>
              <a:t>&lt;number&gt;</a:t>
            </a:fld>
            <a:fld id="{31D17171-C131-41C1-81F1-E18101D15191}" type="slidenum">
              <a:rPr lang="en-US"/>
              <a:t>&lt;number&gt;</a:t>
            </a:fld>
            <a:endParaRPr/>
          </a:p>
        </p:txBody>
      </p:sp>
      <p:sp>
        <p:nvSpPr>
          <p:cNvPr id="484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FilterFreqSelect</a:t>
            </a:r>
            <a:endParaRPr/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85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4648320" y="4524480"/>
            <a:ext cx="4495320" cy="2333160"/>
          </a:xfrm>
          <a:prstGeom prst="rect">
            <a:avLst/>
          </a:prstGeom>
        </p:spPr>
      </p:pic>
      <p:sp>
        <p:nvSpPr>
          <p:cNvPr id="486" name="TextShape 1"/>
          <p:cNvSpPr txBox="1"/>
          <p:nvPr/>
        </p:nvSpPr>
        <p:spPr>
          <a:xfrm>
            <a:off x="457200" y="1219320"/>
            <a:ext cx="8229240" cy="724572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/>
              <a:t>A data register is used to store the value for the counter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/>
              <a:t>The Up/Down Counter is loaded with a new value from the data register when the counter reaches its terminal count; 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/>
              <a:t>When the data value is first loaded, the counter begins to count down from the data value to 0.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/>
              <a:t>When the counter transitions through 0, the terminal count is generated and it triggers the Toggle Flip-flop to drive the PWM signal High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/>
              <a:t>The data value is re-loaded and the cycle repeats.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/>
              <a:t>*Counter direction is controlled by output signal: 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/>
              <a:t>count down when low / count up when high</a:t>
            </a:r>
            <a:endParaRPr/>
          </a:p>
        </p:txBody>
      </p:sp>
      <p:sp>
        <p:nvSpPr>
          <p:cNvPr id="487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88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41F13171-7191-4191-8191-0121C181F131}" type="slidenum">
              <a:rPr lang="en-US"/>
              <a:t>&lt;number&gt;</a:t>
            </a:fld>
            <a:fld id="{C1D181C1-2171-4181-B171-6101E1B1A121}" type="slidenum">
              <a:rPr lang="en-US"/>
              <a:t>&lt;number&gt;</a:t>
            </a:fld>
            <a:endParaRPr/>
          </a:p>
        </p:txBody>
      </p:sp>
      <p:sp>
        <p:nvSpPr>
          <p:cNvPr id="489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PWM (Attempt 1)</a:t>
            </a:r>
            <a:endParaRPr/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TextShape 1"/>
          <p:cNvSpPr txBox="1"/>
          <p:nvPr/>
        </p:nvSpPr>
        <p:spPr>
          <a:xfrm>
            <a:off x="457200" y="14814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Designed PWM to meet the requirements of a continuous square wave with a varying frequency</a:t>
            </a:r>
            <a:endParaRPr/>
          </a:p>
          <a:p>
            <a:r>
              <a:rPr lang="en-US"/>
              <a:t>Simple approach</a:t>
            </a:r>
            <a:endParaRPr/>
          </a:p>
          <a:p>
            <a:r>
              <a:rPr lang="en-US"/>
              <a:t>F = 50 MHz / [2 * (1 + Input) ]</a:t>
            </a:r>
            <a:endParaRPr/>
          </a:p>
        </p:txBody>
      </p:sp>
      <p:sp>
        <p:nvSpPr>
          <p:cNvPr id="491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92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D11121D1-1141-41D1-B1E1-A181C1E191B1}" type="slidenum">
              <a:rPr lang="en-US"/>
              <a:t>&lt;number&gt;</a:t>
            </a:fld>
            <a:fld id="{D121B1D1-91A1-4131-A181-210121110061}" type="slidenum">
              <a:rPr lang="en-US"/>
              <a:t>&lt;number&gt;</a:t>
            </a:fld>
            <a:endParaRPr/>
          </a:p>
        </p:txBody>
      </p:sp>
      <p:sp>
        <p:nvSpPr>
          <p:cNvPr id="493" name="TextShape 4"/>
          <p:cNvSpPr txBox="1"/>
          <p:nvPr/>
        </p:nvSpPr>
        <p:spPr>
          <a:xfrm>
            <a:off x="457200" y="274680"/>
            <a:ext cx="8229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PWM</a:t>
            </a:r>
            <a:endParaRPr/>
          </a:p>
        </p:txBody>
      </p:sp>
      <p:pic>
        <p:nvPicPr>
          <p:cNvPr descr="" id="49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80880" y="3809880"/>
            <a:ext cx="5524200" cy="2085480"/>
          </a:xfrm>
          <a:prstGeom prst="rect">
            <a:avLst/>
          </a:prstGeom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TextShape 1"/>
          <p:cNvSpPr txBox="1"/>
          <p:nvPr/>
        </p:nvSpPr>
        <p:spPr>
          <a:xfrm>
            <a:off x="457200" y="14814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Finite state machine for capturing the four channels simultaneously</a:t>
            </a:r>
            <a:endParaRPr/>
          </a:p>
          <a:p>
            <a:r>
              <a:rPr lang="en-US"/>
              <a:t>Contains two AD1RefComp modules for interfacing with the two PmodAD1 over SPI</a:t>
            </a:r>
            <a:endParaRPr/>
          </a:p>
        </p:txBody>
      </p:sp>
      <p:sp>
        <p:nvSpPr>
          <p:cNvPr id="496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497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51000021-41F1-41E1-A121-114181C1E181}" type="slidenum">
              <a:rPr lang="en-US"/>
              <a:t>&lt;number&gt;</a:t>
            </a:fld>
            <a:fld id="{61F1F151-2191-41C1-81B1-31C1F1513141}" type="slidenum">
              <a:rPr lang="en-US"/>
              <a:t>&lt;number&gt;</a:t>
            </a:fld>
            <a:endParaRPr/>
          </a:p>
        </p:txBody>
      </p:sp>
      <p:sp>
        <p:nvSpPr>
          <p:cNvPr id="498" name="TextShape 4"/>
          <p:cNvSpPr txBox="1"/>
          <p:nvPr/>
        </p:nvSpPr>
        <p:spPr>
          <a:xfrm>
            <a:off x="457200" y="274680"/>
            <a:ext cx="8229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ASignalInterface (VHDL)</a:t>
            </a:r>
            <a:endParaRPr/>
          </a:p>
        </p:txBody>
      </p:sp>
      <p:sp>
        <p:nvSpPr>
          <p:cNvPr id="499" name="CustomShape 5"/>
          <p:cNvSpPr/>
          <p:nvPr/>
        </p:nvSpPr>
        <p:spPr>
          <a:xfrm>
            <a:off x="4280760" y="3403440"/>
            <a:ext cx="1952280" cy="18540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Wait for Conversion</a:t>
            </a:r>
            <a:endParaRPr/>
          </a:p>
        </p:txBody>
      </p:sp>
      <p:sp>
        <p:nvSpPr>
          <p:cNvPr id="500" name="CustomShape 6"/>
          <p:cNvSpPr/>
          <p:nvPr/>
        </p:nvSpPr>
        <p:spPr>
          <a:xfrm>
            <a:off x="5899320" y="4075920"/>
            <a:ext cx="360" cy="360"/>
          </a:xfrm>
          <a:prstGeom prst="rect">
            <a:avLst/>
          </a:prstGeom>
        </p:spPr>
      </p:sp>
      <p:sp>
        <p:nvSpPr>
          <p:cNvPr id="501" name="CustomShape 7"/>
          <p:cNvSpPr/>
          <p:nvPr/>
        </p:nvSpPr>
        <p:spPr>
          <a:xfrm>
            <a:off x="5899320" y="5423760"/>
            <a:ext cx="1644120" cy="18540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Store Conversion</a:t>
            </a:r>
            <a:endParaRPr/>
          </a:p>
        </p:txBody>
      </p:sp>
      <p:sp>
        <p:nvSpPr>
          <p:cNvPr id="502" name="CustomShape 8"/>
          <p:cNvSpPr/>
          <p:nvPr/>
        </p:nvSpPr>
        <p:spPr>
          <a:xfrm>
            <a:off x="4280760" y="6095880"/>
            <a:ext cx="360" cy="360"/>
          </a:xfrm>
          <a:prstGeom prst="rect">
            <a:avLst/>
          </a:prstGeom>
        </p:spPr>
      </p:sp>
      <p:sp>
        <p:nvSpPr>
          <p:cNvPr id="503" name="CustomShape 9"/>
          <p:cNvSpPr/>
          <p:nvPr/>
        </p:nvSpPr>
        <p:spPr>
          <a:xfrm>
            <a:off x="2666880" y="5423760"/>
            <a:ext cx="1644120" cy="185400"/>
          </a:xfrm>
          <a:prstGeom prst="ellipse">
            <a:avLst/>
          </a:prstGeom>
        </p:spPr>
        <p:txBody>
          <a:bodyPr bIns="45000" lIns="90000" rIns="90000" tIns="45000"/>
          <a:p>
            <a:r>
              <a:rPr lang="en-US"/>
              <a:t>Start Conversion</a:t>
            </a:r>
            <a:endParaRPr/>
          </a:p>
        </p:txBody>
      </p:sp>
      <p:sp>
        <p:nvSpPr>
          <p:cNvPr id="504" name="CustomShape 10"/>
          <p:cNvSpPr/>
          <p:nvPr/>
        </p:nvSpPr>
        <p:spPr>
          <a:xfrm>
            <a:off x="2666880" y="4075920"/>
            <a:ext cx="360" cy="360"/>
          </a:xfrm>
          <a:prstGeom prst="rect">
            <a:avLst/>
          </a:prstGeom>
        </p:spPr>
      </p:sp>
      <p:sp>
        <p:nvSpPr>
          <p:cNvPr id="505" name="CustomShape 11"/>
          <p:cNvSpPr/>
          <p:nvPr/>
        </p:nvSpPr>
        <p:spPr>
          <a:xfrm>
            <a:off x="5630400" y="4267080"/>
            <a:ext cx="1681920" cy="355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Lucida Sans Unicode"/>
              </a:rPr>
              <a:t>AD_done = 1</a:t>
            </a:r>
            <a:endParaRPr/>
          </a:p>
        </p:txBody>
      </p:sp>
      <p:sp>
        <p:nvSpPr>
          <p:cNvPr id="506" name="CustomShape 12"/>
          <p:cNvSpPr/>
          <p:nvPr/>
        </p:nvSpPr>
        <p:spPr>
          <a:xfrm>
            <a:off x="1414440" y="3581280"/>
            <a:ext cx="2801880" cy="355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Lucida Sans Unicode"/>
              </a:rPr>
              <a:t>AD1RefComp Interface</a:t>
            </a:r>
            <a:endParaRPr/>
          </a:p>
        </p:txBody>
      </p:sp>
      <p:sp>
        <p:nvSpPr>
          <p:cNvPr id="507" name="CustomShape 13"/>
          <p:cNvSpPr/>
          <p:nvPr/>
        </p:nvSpPr>
        <p:spPr>
          <a:xfrm>
            <a:off x="4800600" y="3048120"/>
            <a:ext cx="609120" cy="720000"/>
          </a:xfrm>
          <a:prstGeom prst="arc">
            <a:avLst>
              <a:gd fmla="val 0" name="adj1"/>
              <a:gd fmla="val 0" name="adj2"/>
            </a:avLst>
          </a:prstGeom>
          <a:ln w="88920">
            <a:solidFill>
              <a:srgbClr val="295f71"/>
            </a:solidFill>
            <a:round/>
            <a:tailEnd len="med" type="triangle" w="med"/>
          </a:ln>
        </p:spPr>
      </p:sp>
      <p:sp>
        <p:nvSpPr>
          <p:cNvPr id="508" name="CustomShape 14"/>
          <p:cNvSpPr/>
          <p:nvPr/>
        </p:nvSpPr>
        <p:spPr>
          <a:xfrm>
            <a:off x="5478120" y="3048120"/>
            <a:ext cx="1681920" cy="3556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en-US">
                <a:solidFill>
                  <a:srgbClr val="000000"/>
                </a:solidFill>
                <a:latin typeface="Lucida Sans Unicode"/>
              </a:rPr>
              <a:t>AD_done = 0</a:t>
            </a:r>
            <a:endParaRPr/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10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311191-3181-4101-9161-41E101310161}" type="slidenum">
              <a:rPr lang="en-US"/>
              <a:t>&lt;number&gt;</a:t>
            </a:fld>
            <a:fld id="{815131A1-B1E1-4181-9131-A151B1A18141}" type="slidenum">
              <a:rPr lang="en-US"/>
              <a:t>&lt;number&gt;</a:t>
            </a:fld>
            <a:endParaRPr/>
          </a:p>
        </p:txBody>
      </p:sp>
      <p:sp>
        <p:nvSpPr>
          <p:cNvPr id="511" name="TextShape 3"/>
          <p:cNvSpPr txBox="1"/>
          <p:nvPr/>
        </p:nvSpPr>
        <p:spPr>
          <a:xfrm>
            <a:off x="457200" y="274680"/>
            <a:ext cx="8229240" cy="13035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Hardware interface to PmodAD1</a:t>
            </a:r>
            <a:endParaRPr/>
          </a:p>
        </p:txBody>
      </p:sp>
      <p:pic>
        <p:nvPicPr>
          <p:cNvPr descr="" id="51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295280" y="2514600"/>
            <a:ext cx="5935320" cy="3533400"/>
          </a:xfrm>
          <a:prstGeom prst="rect">
            <a:avLst/>
          </a:prstGeom>
        </p:spPr>
      </p:pic>
      <p:sp>
        <p:nvSpPr>
          <p:cNvPr id="513" name="TextShape 4"/>
          <p:cNvSpPr txBox="1"/>
          <p:nvPr/>
        </p:nvSpPr>
        <p:spPr>
          <a:xfrm>
            <a:off x="457200" y="1481400"/>
            <a:ext cx="8229240" cy="17949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Physical connections made from Nexys2 FPGA to the PmodAD1 peripheral modules</a:t>
            </a:r>
            <a:endParaRPr/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152280" y="1481400"/>
            <a:ext cx="4114440" cy="63997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The DS1803 is a digital potentiometer used for varying the gain in the analog system</a:t>
            </a:r>
            <a:endParaRPr/>
          </a:p>
          <a:p>
            <a:r>
              <a:rPr lang="en-US"/>
              <a:t>Uses the I2C communication protocol</a:t>
            </a:r>
            <a:endParaRPr/>
          </a:p>
          <a:p>
            <a:r>
              <a:rPr lang="en-US"/>
              <a:t>Allows multiple chips to be on the same bus, unique addresses</a:t>
            </a:r>
            <a:endParaRPr/>
          </a:p>
          <a:p>
            <a:r>
              <a:rPr lang="en-US"/>
              <a:t>FPGA will act in master mode</a:t>
            </a:r>
            <a:endParaRPr/>
          </a:p>
          <a:p>
            <a:r>
              <a:rPr lang="en-US"/>
              <a:t>DS1803 in slave mode</a:t>
            </a:r>
            <a:endParaRPr/>
          </a:p>
        </p:txBody>
      </p:sp>
      <p:sp>
        <p:nvSpPr>
          <p:cNvPr id="515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16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11F19181-7121-41A1-9161-71D1217151E1}" type="slidenum">
              <a:rPr lang="en-US"/>
              <a:t>&lt;number&gt;</a:t>
            </a:fld>
            <a:fld id="{71B14151-B171-41D1-8111-21D1E1F101D1}" type="slidenum">
              <a:rPr lang="en-US"/>
              <a:t>&lt;number&gt;</a:t>
            </a:fld>
            <a:endParaRPr/>
          </a:p>
        </p:txBody>
      </p:sp>
      <p:sp>
        <p:nvSpPr>
          <p:cNvPr id="517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DS1803 Interface (VHDL)</a:t>
            </a:r>
            <a:endParaRPr/>
          </a:p>
        </p:txBody>
      </p:sp>
      <p:pic>
        <p:nvPicPr>
          <p:cNvPr descr="" id="5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267080" y="1676520"/>
            <a:ext cx="4638240" cy="3666600"/>
          </a:xfrm>
          <a:prstGeom prst="rect">
            <a:avLst/>
          </a:prstGeom>
        </p:spPr>
      </p:pic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152280" y="1481400"/>
            <a:ext cx="3809520" cy="48420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VHDL I2C Module will be utilized to conform to I2C Standard</a:t>
            </a:r>
            <a:endParaRPr/>
          </a:p>
          <a:p>
            <a:r>
              <a:rPr lang="en-US"/>
              <a:t>Create our own simple I2C module</a:t>
            </a:r>
            <a:endParaRPr/>
          </a:p>
          <a:p>
            <a:r>
              <a:rPr lang="en-US"/>
              <a:t>Use an open source module that implements full standard, more complicated</a:t>
            </a:r>
            <a:endParaRPr/>
          </a:p>
        </p:txBody>
      </p:sp>
      <p:sp>
        <p:nvSpPr>
          <p:cNvPr id="520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21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91D161-A121-4171-B1A1-41B1C1B17101}" type="slidenum">
              <a:rPr lang="en-US"/>
              <a:t>&lt;number&gt;</a:t>
            </a:fld>
            <a:fld id="{91A1F1F1-51F1-4101-A1D1-D191E1E1C191}" type="slidenum">
              <a:rPr lang="en-US"/>
              <a:t>&lt;number&gt;</a:t>
            </a:fld>
            <a:endParaRPr/>
          </a:p>
        </p:txBody>
      </p:sp>
      <p:sp>
        <p:nvSpPr>
          <p:cNvPr id="522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I2C</a:t>
            </a:r>
            <a:endParaRPr/>
          </a:p>
        </p:txBody>
      </p:sp>
      <p:pic>
        <p:nvPicPr>
          <p:cNvPr descr="" id="523" name="Picture 1"/>
          <p:cNvPicPr/>
          <p:nvPr/>
        </p:nvPicPr>
        <p:blipFill>
          <a:blip r:embed="rId1"/>
          <a:stretch>
            <a:fillRect/>
          </a:stretch>
        </p:blipFill>
        <p:spPr>
          <a:xfrm>
            <a:off x="4019400" y="1295280"/>
            <a:ext cx="5124240" cy="4762080"/>
          </a:xfrm>
          <a:prstGeom prst="rect">
            <a:avLst/>
          </a:prstGeom>
        </p:spPr>
      </p:pic>
      <p:sp>
        <p:nvSpPr>
          <p:cNvPr id="524" name="CustomShape 5"/>
          <p:cNvSpPr/>
          <p:nvPr/>
        </p:nvSpPr>
        <p:spPr>
          <a:xfrm>
            <a:off x="4191120" y="838080"/>
            <a:ext cx="4571640" cy="355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Lucida Sans Unicode"/>
              </a:rPr>
              <a:t>Custom I2C Module FSM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Develop acoustic pinger locator system for AUV team</a:t>
            </a:r>
            <a:endParaRPr/>
          </a:p>
          <a:p>
            <a:r>
              <a:rPr lang="en-US"/>
              <a:t>This component will be integrated into this year’s AUV</a:t>
            </a:r>
            <a:endParaRPr/>
          </a:p>
          <a:p>
            <a:r>
              <a:rPr lang="en-US"/>
              <a:t>Black box approach 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Acquires pinger location independently of AUV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Provides location information to host AUV computer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Group 19 Goals</a:t>
            </a:r>
            <a:endParaRPr/>
          </a:p>
        </p:txBody>
      </p:sp>
      <p:sp>
        <p:nvSpPr>
          <p:cNvPr id="55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3191B111-91A1-4101-91F1-E131E1212121}" type="slidenum">
              <a:rPr lang="en-US"/>
              <a:t>&lt;number&gt;</a:t>
            </a:fld>
            <a:fld id="{5151A1D1-2191-4141-B161-F1816101A161}" type="slidenum">
              <a:rPr lang="en-US"/>
              <a:t>&lt;number&gt;</a:t>
            </a:fld>
            <a:endParaRPr/>
          </a:p>
        </p:txBody>
      </p:sp>
      <p:sp>
        <p:nvSpPr>
          <p:cNvPr id="56" name="TextShape 4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TextShape 1"/>
          <p:cNvSpPr txBox="1"/>
          <p:nvPr/>
        </p:nvSpPr>
        <p:spPr>
          <a:xfrm>
            <a:off x="457200" y="1481400"/>
            <a:ext cx="8229240" cy="71028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Trilateration</a:t>
            </a:r>
            <a:endParaRPr/>
          </a:p>
          <a:p>
            <a:r>
              <a:rPr lang="en-US"/>
              <a:t>Multilateration</a:t>
            </a:r>
            <a:endParaRPr/>
          </a:p>
          <a:p>
            <a:r>
              <a:rPr lang="en-US"/>
              <a:t>Input / Output Data Mapping</a:t>
            </a:r>
            <a:endParaRPr/>
          </a:p>
          <a:p>
            <a:r>
              <a:rPr lang="en-US"/>
              <a:t>All Require Timing Acquisition</a:t>
            </a:r>
            <a:endParaRPr/>
          </a:p>
          <a:p>
            <a:r>
              <a:rPr lang="en-US"/>
              <a:t>Acquiring synchronized and accurate timing data from the hydrophones is necessary for acoustic localization of pinger.</a:t>
            </a:r>
            <a:endParaRPr/>
          </a:p>
          <a:p>
            <a:r>
              <a:rPr lang="en-US"/>
              <a:t>Methods: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Counter Method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Frequency Domain Analysis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Cross Correlation</a:t>
            </a:r>
            <a:endParaRPr/>
          </a:p>
          <a:p>
            <a:r>
              <a:rPr lang="en-US"/>
              <a:t>The different methods are used for differences in hydrophone distances</a:t>
            </a:r>
            <a:endParaRPr/>
          </a:p>
          <a:p>
            <a:endParaRPr/>
          </a:p>
        </p:txBody>
      </p:sp>
      <p:sp>
        <p:nvSpPr>
          <p:cNvPr id="526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27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515111A1-7191-4171-8131-617161E111C1}" type="slidenum">
              <a:rPr lang="en-US"/>
              <a:t>&lt;number&gt;</a:t>
            </a:fld>
            <a:fld id="{B141A131-6101-4111-A111-21A11111D1D1}" type="slidenum">
              <a:rPr lang="en-US"/>
              <a:t>&lt;number&gt;</a:t>
            </a:fld>
            <a:endParaRPr/>
          </a:p>
        </p:txBody>
      </p:sp>
      <p:sp>
        <p:nvSpPr>
          <p:cNvPr id="528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Localization Techniques</a:t>
            </a:r>
            <a:endParaRPr/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TextShape 1"/>
          <p:cNvSpPr txBox="1"/>
          <p:nvPr/>
        </p:nvSpPr>
        <p:spPr>
          <a:xfrm>
            <a:off x="457200" y="1481400"/>
            <a:ext cx="8229240" cy="1871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Time of Arrival (ToA) technique requires the receivers to be synchronized with the source</a:t>
            </a:r>
            <a:endParaRPr/>
          </a:p>
          <a:p>
            <a:r>
              <a:rPr lang="en-US"/>
              <a:t>Solves the intersection of three spheres</a:t>
            </a:r>
            <a:endParaRPr/>
          </a:p>
          <a:p>
            <a:r>
              <a:rPr lang="en-US"/>
              <a:t>Not applicable for our situation</a:t>
            </a:r>
            <a:endParaRPr/>
          </a:p>
        </p:txBody>
      </p:sp>
      <p:sp>
        <p:nvSpPr>
          <p:cNvPr id="530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31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71F161B1-C191-41C1-B1D1-61D1612171C1}" type="slidenum">
              <a:rPr lang="en-US"/>
              <a:t>&lt;number&gt;</a:t>
            </a:fld>
            <a:fld id="{51D18121-D1A1-4131-B151-411161614171}" type="slidenum">
              <a:rPr lang="en-US"/>
              <a:t>&lt;number&gt;</a:t>
            </a:fld>
            <a:endParaRPr/>
          </a:p>
        </p:txBody>
      </p:sp>
      <p:sp>
        <p:nvSpPr>
          <p:cNvPr id="532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Trilateration</a:t>
            </a:r>
            <a:endParaRPr/>
          </a:p>
        </p:txBody>
      </p:sp>
      <p:pic>
        <p:nvPicPr>
          <p:cNvPr descr="" id="5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19320" y="3809880"/>
            <a:ext cx="3276360" cy="1371240"/>
          </a:xfrm>
          <a:prstGeom prst="rect">
            <a:avLst/>
          </a:prstGeom>
        </p:spPr>
      </p:pic>
      <p:sp>
        <p:nvSpPr>
          <p:cNvPr id="534" name="CustomShape 5"/>
          <p:cNvSpPr/>
          <p:nvPr/>
        </p:nvSpPr>
        <p:spPr>
          <a:xfrm>
            <a:off x="4495680" y="3429000"/>
            <a:ext cx="4647960" cy="360"/>
          </a:xfrm>
          <a:prstGeom prst="ellipse">
            <a:avLst/>
          </a:prstGeom>
          <a:solidFill>
            <a:srgbClr val="ceb966"/>
          </a:solidFill>
          <a:ln w="5508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535" name="CustomShape 6"/>
          <p:cNvSpPr/>
          <p:nvPr/>
        </p:nvSpPr>
        <p:spPr>
          <a:xfrm>
            <a:off x="4495680" y="3429000"/>
            <a:ext cx="4647960" cy="12697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536" name="CustomShape 7"/>
          <p:cNvSpPr/>
          <p:nvPr/>
        </p:nvSpPr>
        <p:spPr>
          <a:xfrm>
            <a:off x="4495680" y="4699080"/>
            <a:ext cx="4647960" cy="360"/>
          </a:xfrm>
          <a:prstGeom prst="ellipse">
            <a:avLst/>
          </a:prstGeom>
          <a:solidFill>
            <a:srgbClr val="ceb966"/>
          </a:solidFill>
          <a:ln w="5508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537" name="CustomShape 8"/>
          <p:cNvSpPr/>
          <p:nvPr/>
        </p:nvSpPr>
        <p:spPr>
          <a:xfrm>
            <a:off x="4495680" y="4699080"/>
            <a:ext cx="4647960" cy="12697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538" name="CustomShape 9"/>
          <p:cNvSpPr/>
          <p:nvPr/>
        </p:nvSpPr>
        <p:spPr>
          <a:xfrm>
            <a:off x="6734880" y="4743720"/>
            <a:ext cx="304560" cy="304560"/>
          </a:xfrm>
          <a:prstGeom prst="ellipse">
            <a:avLst/>
          </a:prstGeom>
          <a:solidFill>
            <a:srgbClr val="000000"/>
          </a:solidFill>
          <a:ln w="55080">
            <a:solidFill>
              <a:srgbClr val="98884b"/>
            </a:solidFill>
            <a:round/>
          </a:ln>
        </p:spPr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TextShape 1"/>
          <p:cNvSpPr txBox="1"/>
          <p:nvPr/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Hyperbolic positioning of Time Delay of Arrival (TDoA) using a reference receiver</a:t>
            </a:r>
            <a:endParaRPr/>
          </a:p>
          <a:p>
            <a:r>
              <a:rPr lang="en-US"/>
              <a:t>Equations formed results in 3D hyperboloids</a:t>
            </a:r>
            <a:endParaRPr/>
          </a:p>
          <a:p>
            <a:r>
              <a:rPr lang="en-US"/>
              <a:t>Intersection of 3D meshes is the solution, the pinger’s location</a:t>
            </a:r>
            <a:endParaRPr/>
          </a:p>
          <a:p>
            <a:r>
              <a:rPr lang="en-US"/>
              <a:t>Nonlinear system, prone to input error</a:t>
            </a:r>
            <a:endParaRPr/>
          </a:p>
          <a:p>
            <a:r>
              <a:rPr lang="en-US"/>
              <a:t>Initial simulations showed that input with &lt; 1% error resulted in output error &gt; 10%</a:t>
            </a:r>
            <a:endParaRPr/>
          </a:p>
          <a:p>
            <a:r>
              <a:rPr lang="en-US"/>
              <a:t>Tolerances may not be achievable with the system</a:t>
            </a:r>
            <a:endParaRPr/>
          </a:p>
          <a:p>
            <a:endParaRPr/>
          </a:p>
        </p:txBody>
      </p:sp>
      <p:sp>
        <p:nvSpPr>
          <p:cNvPr id="540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41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31B171-9191-4161-B141-21714181F171}" type="slidenum">
              <a:rPr lang="en-US"/>
              <a:t>&lt;number&gt;</a:t>
            </a:fld>
            <a:fld id="{C1A18181-C1E1-4151-91A1-D11171E19171}" type="slidenum">
              <a:rPr lang="en-US"/>
              <a:t>&lt;number&gt;</a:t>
            </a:fld>
            <a:endParaRPr/>
          </a:p>
        </p:txBody>
      </p:sp>
      <p:sp>
        <p:nvSpPr>
          <p:cNvPr id="542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Multilateration</a:t>
            </a:r>
            <a:endParaRPr/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TextShape 1"/>
          <p:cNvSpPr txBox="1"/>
          <p:nvPr/>
        </p:nvSpPr>
        <p:spPr>
          <a:xfrm>
            <a:off x="457200" y="1481400"/>
            <a:ext cx="82292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Map data elements between two separate and distinct sets</a:t>
            </a:r>
            <a:endParaRPr/>
          </a:p>
          <a:p>
            <a:r>
              <a:rPr lang="en-US"/>
              <a:t>Input pinger timing information from each hydrophone</a:t>
            </a:r>
            <a:endParaRPr/>
          </a:p>
          <a:p>
            <a:r>
              <a:rPr lang="en-US"/>
              <a:t>Output pinger heading and distance information</a:t>
            </a:r>
            <a:endParaRPr/>
          </a:p>
          <a:p>
            <a:r>
              <a:rPr lang="en-US"/>
              <a:t>A technique to attempt to linearize the system about some nonlinear function to reduce error within some specified tolerance</a:t>
            </a:r>
            <a:endParaRPr/>
          </a:p>
        </p:txBody>
      </p:sp>
      <p:sp>
        <p:nvSpPr>
          <p:cNvPr id="544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45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C1F15131-91C1-4171-91E1-4141D141B1D1}" type="slidenum">
              <a:rPr lang="en-US"/>
              <a:t>&lt;number&gt;</a:t>
            </a:fld>
            <a:fld id="{C1B1B121-0171-4161-B101-B13171812111}" type="slidenum">
              <a:rPr lang="en-US"/>
              <a:t>&lt;number&gt;</a:t>
            </a:fld>
            <a:endParaRPr/>
          </a:p>
        </p:txBody>
      </p:sp>
      <p:sp>
        <p:nvSpPr>
          <p:cNvPr id="546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Input / Output Data Mapping</a:t>
            </a:r>
            <a:endParaRPr/>
          </a:p>
        </p:txBody>
      </p:sp>
      <p:sp>
        <p:nvSpPr>
          <p:cNvPr id="547" name="CustomShape 5"/>
          <p:cNvSpPr/>
          <p:nvPr/>
        </p:nvSpPr>
        <p:spPr>
          <a:xfrm>
            <a:off x="1752480" y="4267080"/>
            <a:ext cx="1904760" cy="1929960"/>
          </a:xfrm>
          <a:prstGeom prst="ellipse">
            <a:avLst/>
          </a:prstGeom>
          <a:solidFill>
            <a:srgbClr val="ceb966"/>
          </a:solidFill>
          <a:ln w="5508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Lucida Sans Unicode"/>
              </a:rPr>
              <a:t>Pinger</a:t>
            </a:r>
            <a:endParaRPr/>
          </a:p>
        </p:txBody>
      </p:sp>
      <p:sp>
        <p:nvSpPr>
          <p:cNvPr id="548" name="CustomShape 6"/>
          <p:cNvSpPr/>
          <p:nvPr/>
        </p:nvSpPr>
        <p:spPr>
          <a:xfrm>
            <a:off x="5029200" y="4191120"/>
            <a:ext cx="1904760" cy="1929960"/>
          </a:xfrm>
          <a:prstGeom prst="ellipse">
            <a:avLst/>
          </a:prstGeom>
          <a:solidFill>
            <a:srgbClr val="ceb966"/>
          </a:solidFill>
          <a:ln w="55080">
            <a:solidFill>
              <a:srgbClr val="ffffff"/>
            </a:solidFill>
            <a:round/>
          </a:ln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Lucida Sans Unicode"/>
              </a:rPr>
              <a:t>Pinger</a:t>
            </a:r>
            <a:endParaRPr/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extShape 1"/>
          <p:cNvSpPr txBox="1"/>
          <p:nvPr/>
        </p:nvSpPr>
        <p:spPr>
          <a:xfrm>
            <a:off x="457200" y="1481400"/>
            <a:ext cx="4114440" cy="4525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Requires high speed counter</a:t>
            </a:r>
            <a:endParaRPr/>
          </a:p>
          <a:p>
            <a:r>
              <a:rPr lang="en-US"/>
              <a:t>Susceptible to noise</a:t>
            </a:r>
            <a:endParaRPr/>
          </a:p>
          <a:p>
            <a:r>
              <a:rPr lang="en-US"/>
              <a:t>Compared to reference signal</a:t>
            </a:r>
            <a:endParaRPr/>
          </a:p>
          <a:p>
            <a:r>
              <a:rPr lang="en-US"/>
              <a:t>Hydrophones need to be spread out as far as possible </a:t>
            </a:r>
            <a:endParaRPr/>
          </a:p>
        </p:txBody>
      </p:sp>
      <p:sp>
        <p:nvSpPr>
          <p:cNvPr id="550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51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F101D151-A161-4171-81E1-B1F1C191B101}" type="slidenum">
              <a:rPr lang="en-US"/>
              <a:t>&lt;number&gt;</a:t>
            </a:fld>
            <a:fld id="{71111111-B1D1-4191-8141-61C18151C181}" type="slidenum">
              <a:rPr lang="en-US"/>
              <a:t>&lt;number&gt;</a:t>
            </a:fld>
            <a:endParaRPr/>
          </a:p>
        </p:txBody>
      </p:sp>
      <p:sp>
        <p:nvSpPr>
          <p:cNvPr id="552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Counter Method</a:t>
            </a:r>
            <a:endParaRPr/>
          </a:p>
        </p:txBody>
      </p:sp>
      <p:pic>
        <p:nvPicPr>
          <p:cNvPr descr="" id="553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4724280" y="1676520"/>
            <a:ext cx="3999600" cy="2901600"/>
          </a:xfrm>
          <a:prstGeom prst="rect">
            <a:avLst/>
          </a:prstGeom>
        </p:spPr>
      </p:pic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55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E12101-3141-41A1-9141-91A1C1512141}" type="slidenum">
              <a:rPr lang="en-US"/>
              <a:t>&lt;number&gt;</a:t>
            </a:fld>
            <a:fld id="{F161B151-3121-41B1-8191-E111B1212191}" type="slidenum">
              <a:rPr lang="en-US"/>
              <a:t>&lt;number&gt;</a:t>
            </a:fld>
            <a:endParaRPr/>
          </a:p>
        </p:txBody>
      </p:sp>
      <p:sp>
        <p:nvSpPr>
          <p:cNvPr id="556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2400">
                <a:solidFill>
                  <a:srgbClr val="69676d"/>
                </a:solidFill>
                <a:latin typeface="Lucida Sans Unicode"/>
              </a:rPr>
              <a:t>Frequency Domain Analysis (Relative Phase Shift)</a:t>
            </a:r>
            <a:endParaRPr/>
          </a:p>
        </p:txBody>
      </p:sp>
      <p:sp>
        <p:nvSpPr>
          <p:cNvPr id="557" name="TextShape 4"/>
          <p:cNvSpPr txBox="1"/>
          <p:nvPr/>
        </p:nvSpPr>
        <p:spPr>
          <a:xfrm>
            <a:off x="152280" y="1143000"/>
            <a:ext cx="411444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000"/>
              <a:t>Hydrophones have to be placed within half a wavelength</a:t>
            </a:r>
            <a:endParaRPr/>
          </a:p>
          <a:p>
            <a:r>
              <a:rPr lang="en-US" sz="2000"/>
              <a:t>FFT is performed</a:t>
            </a:r>
            <a:endParaRPr/>
          </a:p>
          <a:p>
            <a:r>
              <a:rPr lang="en-US" sz="2000"/>
              <a:t>Assumes pure sine wave</a:t>
            </a:r>
            <a:endParaRPr/>
          </a:p>
          <a:p>
            <a:r>
              <a:rPr lang="en-US" sz="2000"/>
              <a:t>Error due to ‘spill over’ in DFT</a:t>
            </a:r>
            <a:endParaRPr/>
          </a:p>
          <a:p>
            <a:endParaRPr/>
          </a:p>
        </p:txBody>
      </p:sp>
      <p:pic>
        <p:nvPicPr>
          <p:cNvPr descr="" id="558" name="Picture 7"/>
          <p:cNvPicPr/>
          <p:nvPr/>
        </p:nvPicPr>
        <p:blipFill>
          <a:blip r:embed="rId1"/>
          <a:stretch>
            <a:fillRect/>
          </a:stretch>
        </p:blipFill>
        <p:spPr>
          <a:xfrm>
            <a:off x="6477120" y="990720"/>
            <a:ext cx="2666520" cy="2666520"/>
          </a:xfrm>
          <a:prstGeom prst="rect">
            <a:avLst/>
          </a:prstGeom>
        </p:spPr>
      </p:pic>
      <p:pic>
        <p:nvPicPr>
          <p:cNvPr descr="" id="55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733920" y="1143000"/>
            <a:ext cx="1447560" cy="609120"/>
          </a:xfrm>
          <a:prstGeom prst="rect">
            <a:avLst/>
          </a:prstGeom>
        </p:spPr>
      </p:pic>
      <p:pic>
        <p:nvPicPr>
          <p:cNvPr descr="" id="560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733920" y="1828800"/>
            <a:ext cx="1371240" cy="456840"/>
          </a:xfrm>
          <a:prstGeom prst="rect">
            <a:avLst/>
          </a:prstGeom>
        </p:spPr>
      </p:pic>
      <p:pic>
        <p:nvPicPr>
          <p:cNvPr descr="" id="561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733920" y="2438280"/>
            <a:ext cx="1371240" cy="685440"/>
          </a:xfrm>
          <a:prstGeom prst="rect">
            <a:avLst/>
          </a:prstGeom>
        </p:spPr>
      </p:pic>
      <p:pic>
        <p:nvPicPr>
          <p:cNvPr descr="" id="562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5257800" y="1447920"/>
            <a:ext cx="1142640" cy="1447560"/>
          </a:xfrm>
          <a:prstGeom prst="rect">
            <a:avLst/>
          </a:prstGeom>
        </p:spPr>
      </p:pic>
      <p:pic>
        <p:nvPicPr>
          <p:cNvPr descr="" id="563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228600" y="4038480"/>
            <a:ext cx="3733560" cy="2133360"/>
          </a:xfrm>
          <a:prstGeom prst="rect">
            <a:avLst/>
          </a:prstGeom>
        </p:spPr>
      </p:pic>
      <p:pic>
        <p:nvPicPr>
          <p:cNvPr descr="" id="564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4267080" y="4191120"/>
            <a:ext cx="4647960" cy="1980720"/>
          </a:xfrm>
          <a:prstGeom prst="rect">
            <a:avLst/>
          </a:prstGeom>
        </p:spPr>
      </p:pic>
      <p:sp>
        <p:nvSpPr>
          <p:cNvPr id="565" name="CustomShape 5"/>
          <p:cNvSpPr/>
          <p:nvPr/>
        </p:nvSpPr>
        <p:spPr>
          <a:xfrm>
            <a:off x="5181480" y="4038480"/>
            <a:ext cx="456840" cy="369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66" name="CustomShape 6"/>
          <p:cNvSpPr/>
          <p:nvPr/>
        </p:nvSpPr>
        <p:spPr>
          <a:xfrm>
            <a:off x="228600" y="3809880"/>
            <a:ext cx="3733560" cy="355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Lucida Sans Unicode"/>
              </a:rPr>
              <a:t>Time Domain</a:t>
            </a:r>
            <a:endParaRPr/>
          </a:p>
        </p:txBody>
      </p:sp>
      <p:sp>
        <p:nvSpPr>
          <p:cNvPr id="567" name="CustomShape 7"/>
          <p:cNvSpPr/>
          <p:nvPr/>
        </p:nvSpPr>
        <p:spPr>
          <a:xfrm>
            <a:off x="4267080" y="3733920"/>
            <a:ext cx="4647960" cy="355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Lucida Sans Unicode"/>
              </a:rPr>
              <a:t>Frequency Domain</a:t>
            </a:r>
            <a:endParaRPr/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6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380880" y="2895480"/>
            <a:ext cx="3204360" cy="1980720"/>
          </a:xfrm>
          <a:prstGeom prst="rect">
            <a:avLst/>
          </a:prstGeom>
        </p:spPr>
      </p:pic>
      <p:sp>
        <p:nvSpPr>
          <p:cNvPr id="569" name="TextShape 1"/>
          <p:cNvSpPr txBox="1"/>
          <p:nvPr/>
        </p:nvSpPr>
        <p:spPr>
          <a:xfrm>
            <a:off x="457200" y="1143000"/>
            <a:ext cx="6095520" cy="4616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Measures the similarity between two waveforms as a function of time-shifting</a:t>
            </a:r>
            <a:endParaRPr/>
          </a:p>
          <a:p>
            <a:r>
              <a:rPr lang="en-US"/>
              <a:t>Minimum and maximum range of input time and resolution is based on maximum distance between hydrophone pair</a:t>
            </a:r>
            <a:endParaRPr/>
          </a:p>
          <a:p>
            <a:endParaRPr/>
          </a:p>
        </p:txBody>
      </p:sp>
      <p:sp>
        <p:nvSpPr>
          <p:cNvPr id="570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71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E121E1E1-5161-4181-B181-011141A10111}" type="slidenum">
              <a:rPr lang="en-US"/>
              <a:t>&lt;number&gt;</a:t>
            </a:fld>
            <a:fld id="{2191F1F1-B141-4181-A121-619171216131}" type="slidenum">
              <a:rPr lang="en-US"/>
              <a:t>&lt;number&gt;</a:t>
            </a:fld>
            <a:endParaRPr/>
          </a:p>
        </p:txBody>
      </p:sp>
      <p:sp>
        <p:nvSpPr>
          <p:cNvPr id="572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Cross Correlation</a:t>
            </a:r>
            <a:endParaRPr/>
          </a:p>
        </p:txBody>
      </p:sp>
      <p:pic>
        <p:nvPicPr>
          <p:cNvPr descr="" id="57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81280" y="3276720"/>
            <a:ext cx="3047760" cy="761760"/>
          </a:xfrm>
          <a:prstGeom prst="rect">
            <a:avLst/>
          </a:prstGeom>
        </p:spPr>
      </p:pic>
      <p:pic>
        <p:nvPicPr>
          <p:cNvPr descr="" id="574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80880" y="4876920"/>
            <a:ext cx="3733560" cy="1752120"/>
          </a:xfrm>
          <a:prstGeom prst="rect">
            <a:avLst/>
          </a:prstGeom>
        </p:spPr>
      </p:pic>
      <p:sp>
        <p:nvSpPr>
          <p:cNvPr id="575" name="Line 5"/>
          <p:cNvSpPr/>
          <p:nvPr/>
        </p:nvSpPr>
        <p:spPr>
          <a:xfrm>
            <a:off x="380880" y="5778360"/>
            <a:ext cx="3733920" cy="0"/>
          </a:xfrm>
          <a:prstGeom prst="line">
            <a:avLst/>
          </a:prstGeom>
          <a:ln w="38160">
            <a:solidFill>
              <a:srgbClr val="000000"/>
            </a:solidFill>
            <a:round/>
          </a:ln>
        </p:spPr>
      </p:sp>
      <p:pic>
        <p:nvPicPr>
          <p:cNvPr descr="" id="576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029200" y="4419720"/>
            <a:ext cx="3276360" cy="2057040"/>
          </a:xfrm>
          <a:prstGeom prst="rect">
            <a:avLst/>
          </a:prstGeom>
        </p:spPr>
      </p:pic>
      <p:pic>
        <p:nvPicPr>
          <p:cNvPr descr="" id="57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5029200" y="4419720"/>
            <a:ext cx="3352320" cy="2057040"/>
          </a:xfrm>
          <a:prstGeom prst="rect">
            <a:avLst/>
          </a:prstGeom>
        </p:spPr>
      </p:pic>
      <p:pic>
        <p:nvPicPr>
          <p:cNvPr descr="" id="578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6477120" y="380880"/>
            <a:ext cx="1523520" cy="3580920"/>
          </a:xfrm>
          <a:prstGeom prst="rect">
            <a:avLst/>
          </a:prstGeom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80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F19131B1-F161-41D1-B131-21C191A12191}" type="slidenum">
              <a:rPr lang="en-US"/>
              <a:t>&lt;number&gt;</a:t>
            </a:fld>
            <a:fld id="{B1C141B1-7111-4101-81B1-2191A1110141}" type="slidenum">
              <a:rPr lang="en-US"/>
              <a:t>&lt;number&gt;</a:t>
            </a:fld>
            <a:endParaRPr/>
          </a:p>
        </p:txBody>
      </p:sp>
      <p:sp>
        <p:nvSpPr>
          <p:cNvPr id="581" name="TextShape 3"/>
          <p:cNvSpPr txBox="1"/>
          <p:nvPr/>
        </p:nvSpPr>
        <p:spPr>
          <a:xfrm>
            <a:off x="457200" y="0"/>
            <a:ext cx="8229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Budget</a:t>
            </a:r>
            <a:endParaRPr/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83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917181-E141-4181-8111-31419171C1B1}" type="slidenum">
              <a:rPr lang="en-US"/>
              <a:t>&lt;number&gt;</a:t>
            </a:fld>
            <a:fld id="{91211121-9131-41E1-A141-11F1413191D1}" type="slidenum">
              <a:rPr lang="en-US"/>
              <a:t>&lt;number&gt;</a:t>
            </a:fld>
            <a:endParaRPr/>
          </a:p>
        </p:txBody>
      </p:sp>
      <p:sp>
        <p:nvSpPr>
          <p:cNvPr id="584" name="TextShape 3"/>
          <p:cNvSpPr txBox="1"/>
          <p:nvPr/>
        </p:nvSpPr>
        <p:spPr>
          <a:xfrm>
            <a:off x="457200" y="0"/>
            <a:ext cx="8229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Budget</a:t>
            </a:r>
            <a:endParaRPr/>
          </a:p>
        </p:txBody>
      </p:sp>
      <p:sp>
        <p:nvSpPr>
          <p:cNvPr id="585" name="CustomShape 4"/>
          <p:cNvSpPr/>
          <p:nvPr/>
        </p:nvSpPr>
        <p:spPr>
          <a:xfrm>
            <a:off x="457200" y="4038480"/>
            <a:ext cx="8229240" cy="18396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Total Cost: </a:t>
            </a:r>
            <a:r>
              <a:rPr b="1" lang="en-US" sz="2700">
                <a:solidFill>
                  <a:srgbClr val="000000"/>
                </a:solidFill>
                <a:latin typeface="Lucida Sans Unicode"/>
              </a:rPr>
              <a:t>$6579.00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Total AUV Team Cost: </a:t>
            </a:r>
            <a:r>
              <a:rPr b="1" lang="en-US" sz="2700">
                <a:solidFill>
                  <a:srgbClr val="000000"/>
                </a:solidFill>
                <a:latin typeface="Lucida Sans Unicode"/>
              </a:rPr>
              <a:t>$1385.92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Total Out-of-Pocket Expense: </a:t>
            </a:r>
            <a:r>
              <a:rPr b="1" lang="en-US" sz="2700" u="sng">
                <a:solidFill>
                  <a:srgbClr val="000000"/>
                </a:solidFill>
                <a:latin typeface="Lucida Sans Unicode"/>
              </a:rPr>
              <a:t>$0.00</a:t>
            </a:r>
            <a:endParaRPr/>
          </a:p>
          <a:p>
            <a:pPr>
              <a:lnSpc>
                <a:spcPct val="100000"/>
              </a:lnSpc>
              <a:buSzPct val="68000"/>
              <a:buFont typeface="Wingdings 3"/>
              <a:buChar char=""/>
            </a:pPr>
            <a:r>
              <a:rPr lang="en-US" sz="2700">
                <a:solidFill>
                  <a:srgbClr val="000000"/>
                </a:solidFill>
                <a:latin typeface="Lucida Sans Unicode"/>
              </a:rPr>
              <a:t>Percent Purchased: </a:t>
            </a:r>
            <a:r>
              <a:rPr b="1" lang="en-US" sz="2700">
                <a:solidFill>
                  <a:srgbClr val="000000"/>
                </a:solidFill>
                <a:latin typeface="Lucida Sans Unicode"/>
              </a:rPr>
              <a:t>70%</a:t>
            </a:r>
            <a:endParaRPr/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87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B1B101-01C1-4131-9101-C1E1D1410161}" type="slidenum">
              <a:rPr lang="en-US"/>
              <a:t>&lt;number&gt;</a:t>
            </a:fld>
            <a:fld id="{D151E181-C161-41A1-B161-B1F1B1915131}" type="slidenum">
              <a:rPr lang="en-US"/>
              <a:t>&lt;number&gt;</a:t>
            </a:fld>
            <a:endParaRPr/>
          </a:p>
        </p:txBody>
      </p:sp>
      <p:sp>
        <p:nvSpPr>
          <p:cNvPr id="588" name="TextShape 3"/>
          <p:cNvSpPr txBox="1"/>
          <p:nvPr/>
        </p:nvSpPr>
        <p:spPr>
          <a:xfrm>
            <a:off x="457200" y="0"/>
            <a:ext cx="8229240" cy="123516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Progress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457200" y="1481400"/>
            <a:ext cx="8229240" cy="10080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50000"/>
              </a:lnSpc>
            </a:pPr>
            <a:r>
              <a:rPr lang="en-US"/>
              <a:t>Provided by AUVSI competition rules and AUV Team</a:t>
            </a:r>
            <a:endParaRPr/>
          </a:p>
          <a:p>
            <a:pPr>
              <a:lnSpc>
                <a:spcPct val="150000"/>
              </a:lnSpc>
            </a:pPr>
            <a:r>
              <a:rPr lang="en-US"/>
              <a:t>Pinger frequency selection from 20KHz to 40KHz</a:t>
            </a:r>
            <a:endParaRPr/>
          </a:p>
          <a:p>
            <a:pPr>
              <a:lnSpc>
                <a:spcPct val="150000"/>
              </a:lnSpc>
            </a:pPr>
            <a:r>
              <a:rPr lang="en-US"/>
              <a:t>Powered through unregulated 22.2V Li-Po Batteries</a:t>
            </a:r>
            <a:endParaRPr/>
          </a:p>
          <a:p>
            <a:pPr>
              <a:lnSpc>
                <a:spcPct val="150000"/>
              </a:lnSpc>
            </a:pPr>
            <a:r>
              <a:rPr lang="en-US"/>
              <a:t>Serial interface to AUV computer</a:t>
            </a:r>
            <a:endParaRPr/>
          </a:p>
          <a:p>
            <a:pPr>
              <a:lnSpc>
                <a:spcPct val="150000"/>
              </a:lnSpc>
            </a:pPr>
            <a:r>
              <a:rPr lang="en-US"/>
              <a:t>Easy physical integration with AUV</a:t>
            </a:r>
            <a:endParaRPr/>
          </a:p>
          <a:p>
            <a:pPr lvl="1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-US"/>
              <a:t> </a:t>
            </a:r>
            <a:r>
              <a:rPr lang="en-US"/>
              <a:t>7.5” diameter tube, allocated 6” length</a:t>
            </a:r>
            <a:endParaRPr/>
          </a:p>
          <a:p>
            <a:pPr lvl="1">
              <a:lnSpc>
                <a:spcPct val="150000"/>
              </a:lnSpc>
              <a:buSzPct val="45000"/>
              <a:buFont typeface="StarSymbol"/>
              <a:buChar char=""/>
            </a:pPr>
            <a:r>
              <a:rPr lang="en-US"/>
              <a:t>Hydrophone array externally mounted</a:t>
            </a:r>
            <a:endParaRPr/>
          </a:p>
          <a:p>
            <a:pPr lvl="2">
              <a:lnSpc>
                <a:spcPct val="150000"/>
              </a:lnSpc>
              <a:buSzPct val="75000"/>
              <a:buFont typeface="StarSymbol"/>
              <a:buChar char=""/>
            </a:pPr>
            <a:r>
              <a:rPr lang="en-US"/>
              <a:t>Actual AUV integration will depend on AUV Team</a:t>
            </a:r>
            <a:endParaRPr/>
          </a:p>
          <a:p>
            <a:pPr>
              <a:lnSpc>
                <a:spcPct val="150000"/>
              </a:lnSpc>
            </a:pPr>
            <a:r>
              <a:rPr lang="en-US"/>
              <a:t>Heading accuracy to within 10 degrees of pinger location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58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Specifications</a:t>
            </a:r>
            <a:endParaRPr/>
          </a:p>
        </p:txBody>
      </p:sp>
      <p:sp>
        <p:nvSpPr>
          <p:cNvPr id="59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B161C1B1-5151-41D1-9131-81B1B1717161}" type="slidenum">
              <a:rPr lang="en-US"/>
              <a:t>&lt;number&gt;</a:t>
            </a:fld>
            <a:fld id="{F1C1A1F1-C1A1-4131-B141-7141A1015101}" type="slidenum">
              <a:rPr lang="en-US"/>
              <a:t>&lt;number&gt;</a:t>
            </a:fld>
            <a:endParaRPr/>
          </a:p>
        </p:txBody>
      </p:sp>
      <p:sp>
        <p:nvSpPr>
          <p:cNvPr id="60" name="TextShape 4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590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A1A1C171-A101-41C1-9191-6181317131C1}" type="slidenum">
              <a:rPr lang="en-US"/>
              <a:t>&lt;number&gt;</a:t>
            </a:fld>
            <a:fld id="{81C1F161-0131-41D1-8131-315151A1E1C1}" type="slidenum">
              <a:rPr lang="en-US"/>
              <a:t>&lt;number&gt;</a:t>
            </a:fld>
            <a:endParaRPr/>
          </a:p>
        </p:txBody>
      </p:sp>
      <p:sp>
        <p:nvSpPr>
          <p:cNvPr id="591" name="TextShape 3"/>
          <p:cNvSpPr txBox="1"/>
          <p:nvPr/>
        </p:nvSpPr>
        <p:spPr>
          <a:xfrm>
            <a:off x="457200" y="304920"/>
            <a:ext cx="8229240" cy="9140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Timeline</a:t>
            </a:r>
            <a:endParaRPr/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59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9000" y="0"/>
            <a:ext cx="9152640" cy="6857640"/>
          </a:xfrm>
          <a:prstGeom prst="rect">
            <a:avLst/>
          </a:prstGeom>
        </p:spPr>
      </p:pic>
      <p:sp>
        <p:nvSpPr>
          <p:cNvPr id="593" name="TextShape 1"/>
          <p:cNvSpPr txBox="1"/>
          <p:nvPr/>
        </p:nvSpPr>
        <p:spPr>
          <a:xfrm>
            <a:off x="-838080" y="-380880"/>
            <a:ext cx="7772040" cy="182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800">
                <a:solidFill>
                  <a:srgbClr val="69676d"/>
                </a:solidFill>
                <a:latin typeface="Lucida Sans Unicode"/>
              </a:rPr>
              <a:t>Questions?</a:t>
            </a:r>
            <a:endParaRPr/>
          </a:p>
        </p:txBody>
      </p:sp>
      <p:sp>
        <p:nvSpPr>
          <p:cNvPr id="594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f6f3ea"/>
                </a:solidFill>
              </a:rPr>
              <a:t>&lt;footer&gt;</a:t>
            </a:r>
            <a:r>
              <a:rPr lang="en-US">
                <a:solidFill>
                  <a:srgbClr val="f6f3ea"/>
                </a:solidFill>
              </a:rPr>
              <a:t>Group #19</a:t>
            </a:r>
            <a:endParaRPr/>
          </a:p>
        </p:txBody>
      </p:sp>
      <p:sp>
        <p:nvSpPr>
          <p:cNvPr id="595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71A17181-81A1-41A1-81A1-1131C141E141}" type="slidenum">
              <a:rPr lang="en-US">
                <a:solidFill>
                  <a:srgbClr val="ffffff"/>
                </a:solidFill>
              </a:rPr>
              <a:t>&lt;number&gt;</a:t>
            </a:fld>
            <a:fld id="{D1016191-B101-4151-B1E1-91B131A161F1}" type="slidenum">
              <a:rPr lang="en-US">
                <a:solidFill>
                  <a:srgbClr val="ffffff"/>
                </a:solidFill>
              </a:rPr>
              <a:t>&lt;number&gt;</a:t>
            </a:fld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Technical Design</a:t>
            </a:r>
            <a:endParaRPr/>
          </a:p>
        </p:txBody>
      </p:sp>
      <p:sp>
        <p:nvSpPr>
          <p:cNvPr id="62" name="CustomShape 2"/>
          <p:cNvSpPr/>
          <p:nvPr/>
        </p:nvSpPr>
        <p:spPr>
          <a:xfrm>
            <a:off x="457200" y="1481040"/>
            <a:ext cx="2123280" cy="90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Analog</a:t>
            </a:r>
            <a:endParaRPr/>
          </a:p>
        </p:txBody>
      </p:sp>
      <p:sp>
        <p:nvSpPr>
          <p:cNvPr id="63" name="CustomShape 3"/>
          <p:cNvSpPr/>
          <p:nvPr/>
        </p:nvSpPr>
        <p:spPr>
          <a:xfrm>
            <a:off x="457200" y="2386440"/>
            <a:ext cx="2123280" cy="36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Analog</a:t>
            </a:r>
            <a:endParaRPr/>
          </a:p>
        </p:txBody>
      </p:sp>
      <p:sp>
        <p:nvSpPr>
          <p:cNvPr id="64" name="CustomShape 4"/>
          <p:cNvSpPr/>
          <p:nvPr/>
        </p:nvSpPr>
        <p:spPr>
          <a:xfrm>
            <a:off x="457200" y="2386440"/>
            <a:ext cx="2123280" cy="2715120"/>
          </a:xfrm>
          <a:prstGeom prst="roundRect">
            <a:avLst>
              <a:gd fmla="val 3600" name="adj"/>
            </a:avLst>
          </a:prstGeom>
          <a:solidFill>
            <a:srgbClr val="ffffff"/>
          </a:solidFill>
          <a:ln w="55080">
            <a:solidFill>
              <a:srgbClr val="a379bb"/>
            </a:solidFill>
            <a:round/>
          </a:ln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Filters for specific frequency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Amplifies hydrophone signals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Condition signal for A/D</a:t>
            </a:r>
            <a:endParaRPr/>
          </a:p>
        </p:txBody>
      </p:sp>
      <p:sp>
        <p:nvSpPr>
          <p:cNvPr id="65" name="CustomShape 5"/>
          <p:cNvSpPr/>
          <p:nvPr/>
        </p:nvSpPr>
        <p:spPr>
          <a:xfrm>
            <a:off x="2598840" y="1481040"/>
            <a:ext cx="360" cy="360"/>
          </a:xfrm>
          <a:prstGeom prst="rect">
            <a:avLst/>
          </a:prstGeom>
        </p:spPr>
      </p:sp>
      <p:sp>
        <p:nvSpPr>
          <p:cNvPr id="66" name="CustomShape 6"/>
          <p:cNvSpPr/>
          <p:nvPr/>
        </p:nvSpPr>
        <p:spPr>
          <a:xfrm>
            <a:off x="2616480" y="1481040"/>
            <a:ext cx="3326760" cy="90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Digital</a:t>
            </a:r>
            <a:endParaRPr/>
          </a:p>
        </p:txBody>
      </p:sp>
      <p:sp>
        <p:nvSpPr>
          <p:cNvPr id="67" name="CustomShape 7"/>
          <p:cNvSpPr/>
          <p:nvPr/>
        </p:nvSpPr>
        <p:spPr>
          <a:xfrm>
            <a:off x="2616480" y="2386440"/>
            <a:ext cx="3326760" cy="36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Digital</a:t>
            </a:r>
            <a:endParaRPr/>
          </a:p>
        </p:txBody>
      </p:sp>
      <p:sp>
        <p:nvSpPr>
          <p:cNvPr id="68" name="CustomShape 8"/>
          <p:cNvSpPr/>
          <p:nvPr/>
        </p:nvSpPr>
        <p:spPr>
          <a:xfrm>
            <a:off x="2616480" y="2386440"/>
            <a:ext cx="3326760" cy="3620520"/>
          </a:xfrm>
          <a:prstGeom prst="roundRect">
            <a:avLst>
              <a:gd fmla="val 3600" name="adj"/>
            </a:avLst>
          </a:prstGeom>
          <a:solidFill>
            <a:srgbClr val="ffffff"/>
          </a:solidFill>
          <a:ln w="55080">
            <a:solidFill>
              <a:srgbClr val="a379bb"/>
            </a:solidFill>
            <a:round/>
          </a:ln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A/D Capturing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Mathematics for acoustic localization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Control analog hardware: filters and amplifiers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Digital signal processing</a:t>
            </a:r>
            <a:endParaRPr/>
          </a:p>
        </p:txBody>
      </p:sp>
      <p:sp>
        <p:nvSpPr>
          <p:cNvPr id="69" name="CustomShape 9"/>
          <p:cNvSpPr/>
          <p:nvPr/>
        </p:nvSpPr>
        <p:spPr>
          <a:xfrm>
            <a:off x="5961240" y="1481040"/>
            <a:ext cx="360" cy="360"/>
          </a:xfrm>
          <a:prstGeom prst="rect">
            <a:avLst/>
          </a:prstGeom>
        </p:spPr>
      </p:sp>
      <p:sp>
        <p:nvSpPr>
          <p:cNvPr id="70" name="CustomShape 10"/>
          <p:cNvSpPr/>
          <p:nvPr/>
        </p:nvSpPr>
        <p:spPr>
          <a:xfrm>
            <a:off x="5978880" y="1481040"/>
            <a:ext cx="2689920" cy="90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AUV Host</a:t>
            </a:r>
            <a:endParaRPr/>
          </a:p>
        </p:txBody>
      </p:sp>
      <p:sp>
        <p:nvSpPr>
          <p:cNvPr id="71" name="CustomShape 11"/>
          <p:cNvSpPr/>
          <p:nvPr/>
        </p:nvSpPr>
        <p:spPr>
          <a:xfrm>
            <a:off x="5978880" y="2386440"/>
            <a:ext cx="2689920" cy="360"/>
          </a:xfrm>
          <a:prstGeom prst="roundRect">
            <a:avLst>
              <a:gd fmla="val 3600" name="adj"/>
            </a:avLst>
          </a:prstGeom>
        </p:spPr>
        <p:txBody>
          <a:bodyPr bIns="45000" lIns="90000" rIns="90000" tIns="45000"/>
          <a:p>
            <a:r>
              <a:rPr lang="en-US"/>
              <a:t>AUV Host</a:t>
            </a:r>
            <a:endParaRPr/>
          </a:p>
        </p:txBody>
      </p:sp>
      <p:sp>
        <p:nvSpPr>
          <p:cNvPr id="72" name="CustomShape 12"/>
          <p:cNvSpPr/>
          <p:nvPr/>
        </p:nvSpPr>
        <p:spPr>
          <a:xfrm>
            <a:off x="5978880" y="2386440"/>
            <a:ext cx="2689920" cy="2715120"/>
          </a:xfrm>
          <a:prstGeom prst="roundRect">
            <a:avLst>
              <a:gd fmla="val 3600" name="adj"/>
            </a:avLst>
          </a:prstGeom>
          <a:solidFill>
            <a:srgbClr val="ffffff"/>
          </a:solidFill>
          <a:ln w="55080">
            <a:solidFill>
              <a:srgbClr val="a379bb"/>
            </a:solidFill>
            <a:round/>
          </a:ln>
        </p:spPr>
        <p:txBody>
          <a:bodyPr bIns="45000" lIns="90000" rIns="90000" tIns="45000"/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Send commands to APL: pinger frequency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Queries pinger location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>
                <a:solidFill>
                  <a:srgbClr val="000000"/>
                </a:solidFill>
                <a:latin typeface="Lucida Sans Unicode"/>
              </a:rPr>
              <a:t>Connects to APL</a:t>
            </a:r>
            <a:endParaRPr/>
          </a:p>
        </p:txBody>
      </p:sp>
      <p:sp>
        <p:nvSpPr>
          <p:cNvPr id="73" name="CustomShape 13"/>
          <p:cNvSpPr/>
          <p:nvPr/>
        </p:nvSpPr>
        <p:spPr>
          <a:xfrm>
            <a:off x="8686800" y="1481040"/>
            <a:ext cx="360" cy="360"/>
          </a:xfrm>
          <a:prstGeom prst="rect">
            <a:avLst/>
          </a:prstGeom>
        </p:spPr>
      </p:sp>
      <p:sp>
        <p:nvSpPr>
          <p:cNvPr id="74" name="TextShape 14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91013101-0151-4131-A1B1-8111F1714181}" type="slidenum">
              <a:rPr lang="en-US"/>
              <a:t>&lt;number&gt;</a:t>
            </a:fld>
            <a:fld id="{21618111-7131-41E1-9151-B1E101718181}" type="slidenum">
              <a:rPr lang="en-US"/>
              <a:t>&lt;number&gt;</a:t>
            </a:fld>
            <a:endParaRPr/>
          </a:p>
        </p:txBody>
      </p:sp>
      <p:sp>
        <p:nvSpPr>
          <p:cNvPr id="75" name="TextShape 15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457200" y="1481400"/>
            <a:ext cx="8229240" cy="6156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/>
              <a:t>Incoming signal</a:t>
            </a:r>
            <a:endParaRPr/>
          </a:p>
          <a:p>
            <a:r>
              <a:rPr lang="en-US"/>
              <a:t>Less than 10mV</a:t>
            </a:r>
            <a:endParaRPr/>
          </a:p>
          <a:p>
            <a:r>
              <a:rPr lang="en-US"/>
              <a:t>Amplification</a:t>
            </a:r>
            <a:endParaRPr/>
          </a:p>
          <a:p>
            <a:r>
              <a:rPr lang="en-US"/>
              <a:t>Needed for the ADC and digital processing</a:t>
            </a:r>
            <a:endParaRPr/>
          </a:p>
          <a:p>
            <a:r>
              <a:rPr lang="en-US"/>
              <a:t>Voltage range from 0 to 3.3V for the ADC</a:t>
            </a:r>
            <a:endParaRPr/>
          </a:p>
          <a:p>
            <a:r>
              <a:rPr lang="en-US"/>
              <a:t>Noise Removal</a:t>
            </a:r>
            <a:endParaRPr/>
          </a:p>
          <a:p>
            <a:r>
              <a:rPr lang="en-US"/>
              <a:t>Filtering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Bandpass</a:t>
            </a:r>
            <a:endParaRPr/>
          </a:p>
          <a:p>
            <a:r>
              <a:rPr lang="en-US"/>
              <a:t>Minimal distortion</a:t>
            </a:r>
            <a:endParaRPr/>
          </a:p>
          <a:p>
            <a:r>
              <a:rPr lang="en-US"/>
              <a:t>Especially between hydrophones</a:t>
            </a:r>
            <a:endParaRPr/>
          </a:p>
          <a:p>
            <a:r>
              <a:rPr lang="en-US"/>
              <a:t>Phase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78" name="TextShape 3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D12101F1-A151-4191-B101-11D1E1317151}" type="slidenum">
              <a:rPr lang="en-US"/>
              <a:t>&lt;number&gt;</a:t>
            </a:fld>
            <a:fld id="{E13151A1-8111-4161-8181-114191B1A1A1}" type="slidenum">
              <a:rPr lang="en-US"/>
              <a:t>&lt;number&gt;</a:t>
            </a:fld>
            <a:endParaRPr/>
          </a:p>
        </p:txBody>
      </p:sp>
      <p:sp>
        <p:nvSpPr>
          <p:cNvPr id="79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Analog Hardware Specifications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/>
              <a:t>&lt;footer&gt;</a:t>
            </a:r>
            <a:r>
              <a:rPr lang="en-US"/>
              <a:t>Group #19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bIns="45000" lIns="90000" rIns="90000" tIns="45000"/>
          <a:p>
            <a:pPr algn="r"/>
            <a:fld id="{E16161A1-2101-4151-B131-816151916101}" type="slidenum">
              <a:rPr lang="en-US"/>
              <a:t>&lt;number&gt;</a:t>
            </a:fld>
            <a:fld id="{21615131-1101-41F1-9191-E161A1E1E161}" type="slidenum">
              <a:rPr lang="en-US"/>
              <a:t>&lt;number&gt;</a:t>
            </a:fld>
            <a:endParaRPr/>
          </a:p>
        </p:txBody>
      </p:sp>
      <p:sp>
        <p:nvSpPr>
          <p:cNvPr id="82" name="TextShape 3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4100">
                <a:solidFill>
                  <a:srgbClr val="69676d"/>
                </a:solidFill>
                <a:latin typeface="Lucida Sans Unicode"/>
              </a:rPr>
              <a:t>Analog Hardware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