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sldIdLst>
    <p:sldId id="257" r:id="rId2"/>
    <p:sldId id="256" r:id="rId3"/>
    <p:sldId id="259" r:id="rId4"/>
    <p:sldId id="302" r:id="rId5"/>
    <p:sldId id="286" r:id="rId6"/>
    <p:sldId id="287" r:id="rId7"/>
    <p:sldId id="288" r:id="rId8"/>
    <p:sldId id="285" r:id="rId9"/>
    <p:sldId id="307" r:id="rId10"/>
    <p:sldId id="309" r:id="rId11"/>
    <p:sldId id="310" r:id="rId12"/>
    <p:sldId id="311" r:id="rId13"/>
    <p:sldId id="312" r:id="rId14"/>
    <p:sldId id="313" r:id="rId15"/>
    <p:sldId id="329" r:id="rId16"/>
    <p:sldId id="314" r:id="rId17"/>
    <p:sldId id="315" r:id="rId18"/>
    <p:sldId id="320" r:id="rId19"/>
    <p:sldId id="316" r:id="rId20"/>
    <p:sldId id="317" r:id="rId21"/>
    <p:sldId id="318" r:id="rId22"/>
    <p:sldId id="284" r:id="rId23"/>
    <p:sldId id="289" r:id="rId24"/>
    <p:sldId id="291" r:id="rId25"/>
    <p:sldId id="321" r:id="rId26"/>
    <p:sldId id="322" r:id="rId27"/>
    <p:sldId id="323" r:id="rId28"/>
    <p:sldId id="324" r:id="rId29"/>
    <p:sldId id="325" r:id="rId30"/>
    <p:sldId id="326" r:id="rId31"/>
    <p:sldId id="282" r:id="rId32"/>
    <p:sldId id="272" r:id="rId33"/>
    <p:sldId id="273" r:id="rId34"/>
    <p:sldId id="274" r:id="rId35"/>
    <p:sldId id="279" r:id="rId36"/>
    <p:sldId id="275" r:id="rId37"/>
    <p:sldId id="276" r:id="rId38"/>
    <p:sldId id="277" r:id="rId39"/>
    <p:sldId id="278" r:id="rId40"/>
    <p:sldId id="327" r:id="rId41"/>
    <p:sldId id="328" r:id="rId42"/>
    <p:sldId id="283" r:id="rId43"/>
    <p:sldId id="266" r:id="rId44"/>
    <p:sldId id="267" r:id="rId45"/>
    <p:sldId id="268" r:id="rId46"/>
    <p:sldId id="269" r:id="rId47"/>
    <p:sldId id="270" r:id="rId48"/>
    <p:sldId id="271" r:id="rId49"/>
    <p:sldId id="264" r:id="rId50"/>
    <p:sldId id="33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59B3-261A-4D4B-AD4C-ED3CFF7576B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7ECF-FC5F-418B-AED9-E1D40BDD3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F0C14D-6B7C-4604-9FE7-2CD7653E0DC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Electric Golf Cart</a:t>
            </a:r>
            <a:br>
              <a:rPr lang="en-US" dirty="0" smtClean="0"/>
            </a:br>
            <a:r>
              <a:rPr lang="en-US" sz="2800" dirty="0" smtClean="0"/>
              <a:t>Progress Energy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numCol="1"/>
          <a:lstStyle/>
          <a:p>
            <a:pPr algn="ctr">
              <a:tabLst>
                <a:tab pos="914400" algn="l"/>
                <a:tab pos="4572000" algn="l"/>
              </a:tabLst>
            </a:pPr>
            <a:r>
              <a:rPr lang="en-US" dirty="0" smtClean="0"/>
              <a:t>Group 5:</a:t>
            </a:r>
          </a:p>
          <a:p>
            <a:pPr algn="l">
              <a:tabLst>
                <a:tab pos="914400" algn="l"/>
                <a:tab pos="4348163" algn="l"/>
                <a:tab pos="6288088" algn="l"/>
                <a:tab pos="7427913" algn="l"/>
              </a:tabLst>
            </a:pPr>
            <a:r>
              <a:rPr lang="en-US" dirty="0" smtClean="0"/>
              <a:t>	Nick Paperno	Patrick Taylor</a:t>
            </a:r>
          </a:p>
          <a:p>
            <a:pPr algn="l">
              <a:tabLst>
                <a:tab pos="914400" algn="l"/>
                <a:tab pos="4348163" algn="l"/>
                <a:tab pos="6288088" algn="l"/>
                <a:tab pos="7427913" algn="l"/>
              </a:tabLst>
            </a:pPr>
            <a:r>
              <a:rPr lang="en-US" dirty="0"/>
              <a:t>	</a:t>
            </a:r>
            <a:r>
              <a:rPr lang="en-US" dirty="0" smtClean="0"/>
              <a:t>David Yeung	Andrew Bridges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990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Energy Density vs. Power density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199"/>
            <a:ext cx="7848600" cy="440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066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Cell voltage vs. Discharge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42386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vonwentzel.net/Battery/00.Glossary/Peukert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914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Peukert’s </a:t>
            </a:r>
            <a:r>
              <a:rPr lang="en-US" sz="2000" dirty="0" smtClean="0"/>
              <a:t>Equation</a:t>
            </a:r>
            <a:r>
              <a:rPr lang="en-US" dirty="0" smtClean="0"/>
              <a:t>:  </a:t>
            </a:r>
            <a:endParaRPr lang="en-US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14400"/>
            <a:ext cx="1752600" cy="37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298700"/>
          <a:ext cx="6858000" cy="32385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Battery</a:t>
                      </a:r>
                      <a:r>
                        <a:rPr lang="en-US" baseline="0" dirty="0" smtClean="0">
                          <a:latin typeface="+mj-lt"/>
                        </a:rPr>
                        <a:t> Type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Approximate</a:t>
                      </a:r>
                      <a:r>
                        <a:rPr lang="en-US" baseline="0" dirty="0" smtClean="0">
                          <a:latin typeface="+mj-lt"/>
                        </a:rPr>
                        <a:t> Peukert Number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Cost Per Battery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Cost To Change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</a:t>
                      </a:r>
                      <a:r>
                        <a:rPr lang="en-US" baseline="0" dirty="0" smtClean="0">
                          <a:latin typeface="+mj-lt"/>
                        </a:rPr>
                        <a:t>V </a:t>
                      </a:r>
                      <a:r>
                        <a:rPr lang="en-US" dirty="0" smtClean="0">
                          <a:latin typeface="+mj-lt"/>
                        </a:rPr>
                        <a:t>AGM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1.08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$329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$1974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6V gel cell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1.12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$269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$1614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6V</a:t>
                      </a:r>
                      <a:r>
                        <a:rPr lang="en-US" baseline="0" dirty="0" smtClean="0">
                          <a:latin typeface="+mj-lt"/>
                        </a:rPr>
                        <a:t> wet Cell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1.2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$159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1143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Battery Comparison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Resister vs. PWM speed control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7924800" cy="274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1" y="487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PWM speed controllers are programmable and can support regenerative breaking.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Width Modulation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PWM signal supplies </a:t>
            </a:r>
            <a:r>
              <a:rPr lang="en-US" dirty="0" smtClean="0"/>
              <a:t>positive gate </a:t>
            </a:r>
            <a:r>
              <a:rPr lang="en-US" dirty="0" smtClean="0"/>
              <a:t>voltage to an n-channel power MOSFET which drives the motor</a:t>
            </a:r>
          </a:p>
          <a:p>
            <a:r>
              <a:rPr lang="en-US" dirty="0" smtClean="0"/>
              <a:t>Motor on when the PWM signal is high and off when the PWM signal is low</a:t>
            </a:r>
          </a:p>
          <a:p>
            <a:r>
              <a:rPr lang="en-US" dirty="0" smtClean="0"/>
              <a:t>Decrease speed of the golf cart</a:t>
            </a:r>
          </a:p>
          <a:p>
            <a:r>
              <a:rPr lang="en-US" dirty="0" smtClean="0"/>
              <a:t>Increases battery charge’s length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19" y="1920875"/>
            <a:ext cx="3264161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PWM controllers considered.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5029200"/>
            <a:ext cx="192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Altrax</a:t>
            </a:r>
            <a:r>
              <a:rPr lang="en-US" dirty="0" smtClean="0"/>
              <a:t> </a:t>
            </a:r>
            <a:r>
              <a:rPr lang="en-US" sz="2800" dirty="0" smtClean="0">
                <a:latin typeface="+mj-lt"/>
              </a:rPr>
              <a:t>8434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4648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Integrated anodized heat sink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Fully encapsulated epoxy fill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Operating temperature -25ᵒC to 75ᵒC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Automatic shutdown at 95ᵒC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Can not adjust running mode without connecting to a computer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Adjustable via Controller Pro software allows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Armature current limit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Throttle acceleration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PWM </a:t>
            </a:r>
            <a:r>
              <a:rPr lang="en-US" sz="3600" dirty="0" smtClean="0"/>
              <a:t>controllers</a:t>
            </a:r>
            <a:r>
              <a:rPr lang="en-US" sz="3200" dirty="0" smtClean="0"/>
              <a:t> considered cont.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3263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48768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TPM</a:t>
            </a:r>
            <a:r>
              <a:rPr lang="en-US" dirty="0" smtClean="0">
                <a:latin typeface="+mj-lt"/>
              </a:rPr>
              <a:t>400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Regenerative breaking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Can not adjust running mode without connecting to a computer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Resistive or voltage throttle input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Battery over-discharge protection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Current limiting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Thermal limiting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PWM </a:t>
            </a:r>
            <a:r>
              <a:rPr lang="en-US" sz="3600" dirty="0" smtClean="0"/>
              <a:t>controllers</a:t>
            </a:r>
            <a:r>
              <a:rPr lang="en-US" sz="3200" dirty="0" smtClean="0"/>
              <a:t> considered cont.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2098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Complete control over PWM voltage output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Can switch to different modes while the golf cart is running, without connecting to a computer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Voltage and </a:t>
            </a:r>
            <a:r>
              <a:rPr lang="en-US" sz="2400" smtClean="0"/>
              <a:t>current sensing</a:t>
            </a:r>
            <a:endParaRPr lang="en-US" sz="2400" dirty="0" smtClean="0"/>
          </a:p>
        </p:txBody>
      </p:sp>
      <p:pic>
        <p:nvPicPr>
          <p:cNvPr id="8" name="Picture 7" descr="DSC00529.JPG"/>
          <p:cNvPicPr>
            <a:picLocks noChangeAspect="1"/>
          </p:cNvPicPr>
          <p:nvPr/>
        </p:nvPicPr>
        <p:blipFill>
          <a:blip r:embed="rId2" cstate="print"/>
          <a:srcRect l="3947" t="13158" r="3289" b="10526"/>
          <a:stretch>
            <a:fillRect/>
          </a:stretch>
        </p:blipFill>
        <p:spPr>
          <a:xfrm>
            <a:off x="4876800" y="2133600"/>
            <a:ext cx="395189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4800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Stellaris</a:t>
            </a:r>
            <a:r>
              <a:rPr lang="en-US" dirty="0" smtClean="0"/>
              <a:t> LM</a:t>
            </a:r>
            <a:r>
              <a:rPr lang="en-US" dirty="0" smtClean="0">
                <a:latin typeface="+mj-lt"/>
              </a:rPr>
              <a:t>3</a:t>
            </a:r>
            <a:r>
              <a:rPr lang="en-US" dirty="0" smtClean="0"/>
              <a:t>S</a:t>
            </a:r>
            <a:r>
              <a:rPr lang="en-US" dirty="0" smtClean="0">
                <a:latin typeface="+mj-lt"/>
              </a:rPr>
              <a:t>2965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 controller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057400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143000"/>
                <a:gridCol w="1676400"/>
                <a:gridCol w="1676400"/>
                <a:gridCol w="1676400"/>
                <a:gridCol w="762000"/>
              </a:tblGrid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current control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Voltage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and current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monitoring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Change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mode while running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Regenerative breaking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Alltrax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+mj-lt"/>
                        </a:rPr>
                        <a:t>8434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$387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TPM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+mj-lt"/>
                        </a:rPr>
                        <a:t>400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$695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Stellaris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LM</a:t>
                      </a:r>
                      <a:r>
                        <a:rPr lang="en-US" dirty="0" smtClean="0">
                          <a:latin typeface="+mj-lt"/>
                        </a:rPr>
                        <a:t>3</a:t>
                      </a:r>
                      <a:r>
                        <a:rPr lang="en-US" dirty="0" smtClean="0">
                          <a:latin typeface="+mn-lt"/>
                        </a:rPr>
                        <a:t>S</a:t>
                      </a:r>
                      <a:r>
                        <a:rPr lang="en-US" dirty="0" smtClean="0">
                          <a:latin typeface="+mj-lt"/>
                        </a:rPr>
                        <a:t>2965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$250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Industries are becoming more focused on saving nonrenewable resources</a:t>
            </a:r>
          </a:p>
          <a:p>
            <a:r>
              <a:rPr lang="en-US" dirty="0" smtClean="0"/>
              <a:t>There are two main ways of accomplishing this:</a:t>
            </a:r>
          </a:p>
          <a:p>
            <a:pPr lvl="1"/>
            <a:r>
              <a:rPr lang="en-US" dirty="0" smtClean="0"/>
              <a:t>Use nonrenewable resources in a more efficient manner</a:t>
            </a:r>
          </a:p>
          <a:p>
            <a:pPr lvl="1"/>
            <a:r>
              <a:rPr lang="en-US" dirty="0" smtClean="0"/>
              <a:t>Focus on using renewable resources</a:t>
            </a:r>
          </a:p>
          <a:p>
            <a:r>
              <a:rPr lang="en-US" dirty="0" smtClean="0"/>
              <a:t>Our project focuses on applying these principles to an electric golf cart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Speed controller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2362200"/>
            <a:ext cx="30391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810000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2286000"/>
            <a:ext cx="376202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Testing the golf cart</a:t>
            </a:r>
            <a:endParaRPr lang="en-US" dirty="0"/>
          </a:p>
        </p:txBody>
      </p:sp>
      <p:pic>
        <p:nvPicPr>
          <p:cNvPr id="7" name="Picture 6" descr="DSC0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4368800" cy="3276600"/>
          </a:xfrm>
          <a:prstGeom prst="rect">
            <a:avLst/>
          </a:prstGeom>
        </p:spPr>
      </p:pic>
      <p:pic>
        <p:nvPicPr>
          <p:cNvPr id="8" name="Picture 7" descr="DSC0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368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6425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Needs to be able to charge 36 V battery bank.</a:t>
            </a:r>
          </a:p>
          <a:p>
            <a:r>
              <a:rPr lang="en-US" dirty="0" smtClean="0"/>
              <a:t>Will be attached to the roof of the golf cart</a:t>
            </a:r>
          </a:p>
          <a:p>
            <a:r>
              <a:rPr lang="en-US" dirty="0" smtClean="0"/>
              <a:t>Must be able to endure Elements and Floridian Humidity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Solar Panel System must have a kill-switch system</a:t>
            </a:r>
          </a:p>
          <a:p>
            <a:r>
              <a:rPr lang="en-US" dirty="0" smtClean="0"/>
              <a:t>Must try to optimize charge</a:t>
            </a:r>
          </a:p>
          <a:p>
            <a:r>
              <a:rPr lang="en-US" dirty="0" smtClean="0"/>
              <a:t>System must not drain the batteries</a:t>
            </a:r>
          </a:p>
          <a:p>
            <a:r>
              <a:rPr lang="en-US" dirty="0" smtClean="0"/>
              <a:t>Temperature Coefficient is -0.5 %/°C and is for 80°F or 27°C</a:t>
            </a: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486400"/>
            <a:ext cx="6197600" cy="609600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6019800"/>
            <a:ext cx="6197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Setup</a:t>
            </a:r>
            <a:endParaRPr lang="en-US" dirty="0"/>
          </a:p>
        </p:txBody>
      </p:sp>
      <p:pic>
        <p:nvPicPr>
          <p:cNvPr id="8" name="Content Placeholder 7" descr="Solar Panel Design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03800" y="1905000"/>
            <a:ext cx="4740200" cy="2287639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have 2 Polycrystalline Solar Panels connected in series</a:t>
            </a:r>
          </a:p>
          <a:p>
            <a:r>
              <a:rPr lang="en-US" dirty="0" smtClean="0"/>
              <a:t>Will use a single Pulse Width Modulation Charge Controller</a:t>
            </a:r>
          </a:p>
          <a:p>
            <a:r>
              <a:rPr lang="en-US" dirty="0" smtClean="0"/>
              <a:t>System will be connected in parallel to the Battery Bank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29567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Canadian Solar PV Module 215W B </a:t>
            </a:r>
          </a:p>
          <a:p>
            <a:r>
              <a:rPr lang="en-US" dirty="0" smtClean="0"/>
              <a:t>(CS6P-215-B)</a:t>
            </a:r>
          </a:p>
          <a:p>
            <a:r>
              <a:rPr lang="en-US" dirty="0" smtClean="0"/>
              <a:t>Connected in Series</a:t>
            </a:r>
          </a:p>
          <a:p>
            <a:r>
              <a:rPr lang="en-US" dirty="0" smtClean="0"/>
              <a:t>Relativity cheap for the amount of Voltage and Wattage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8200" y="838200"/>
          <a:ext cx="4038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Manufacturer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Canadian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Solar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Model Number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CS6P-215-P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Cell Type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Poly-Crystalline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Power Rating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215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W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Open Circuit Voltage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36.5 V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Short Circuit Current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8.01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Voltage at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Pmax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 V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Current at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Pmax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  <a:r>
                        <a:rPr lang="en-US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V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Efficiency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12%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Power Tolerance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+5 W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Vmax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1000 V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Dimensions 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HxWxD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64.5”x38.7”x1.57”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Weight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44.1 lbs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Price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$406.35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pic>
        <p:nvPicPr>
          <p:cNvPr id="5" name="Content Placeholder 4" descr="pic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051" y="1935163"/>
            <a:ext cx="545189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Charge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use Pulse Width Modulation (PWD) charge controller</a:t>
            </a:r>
          </a:p>
          <a:p>
            <a:pPr lvl="1"/>
            <a:r>
              <a:rPr lang="en-US" dirty="0" smtClean="0"/>
              <a:t>Cheaper price</a:t>
            </a:r>
          </a:p>
          <a:p>
            <a:pPr lvl="1"/>
            <a:r>
              <a:rPr lang="en-US" dirty="0" smtClean="0"/>
              <a:t>High Efficiency</a:t>
            </a:r>
          </a:p>
          <a:p>
            <a:r>
              <a:rPr lang="en-US" dirty="0" smtClean="0"/>
              <a:t>Switches off power to the batteries when batteries are full</a:t>
            </a:r>
          </a:p>
          <a:p>
            <a:r>
              <a:rPr lang="en-US" dirty="0" smtClean="0"/>
              <a:t>Prevents power being drained from the batteries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Charge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Morningstar TS-45</a:t>
            </a:r>
          </a:p>
          <a:p>
            <a:r>
              <a:rPr lang="en-US" dirty="0" smtClean="0"/>
              <a:t>High Efficiency</a:t>
            </a:r>
          </a:p>
          <a:p>
            <a:r>
              <a:rPr lang="en-US" dirty="0" smtClean="0"/>
              <a:t>Moderate Price</a:t>
            </a:r>
          </a:p>
          <a:p>
            <a:endParaRPr 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343400" cy="40969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71700"/>
                <a:gridCol w="2171700"/>
              </a:tblGrid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Manufacturer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Morningstar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Model Number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TS-45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Type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PWD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Max Battery Current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45 </a:t>
                      </a:r>
                      <a:r>
                        <a:rPr lang="en-US" sz="1200" dirty="0"/>
                        <a:t>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Nominal System Voltage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12 - 48 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Peak Efficiency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99%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Max Solar Voltage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125 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Self-Consumption (Controller)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&lt;20 </a:t>
                      </a:r>
                      <a:r>
                        <a:rPr lang="en-US" sz="1200" dirty="0" err="1"/>
                        <a:t>mA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Self-Consumption (Meter)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7.5 mA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Dimensions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10.3"x5"x2.8"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Weight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3.5 lbs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/>
                        <a:t>169.40 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Roof Mount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Will replace old flimsy roof with new roof to mount solar panels on top</a:t>
            </a:r>
          </a:p>
          <a:p>
            <a:r>
              <a:rPr lang="en-US" dirty="0" smtClean="0"/>
              <a:t>Made with treated plywood and metal support beams</a:t>
            </a:r>
          </a:p>
          <a:p>
            <a:r>
              <a:rPr lang="en-US" dirty="0" smtClean="0"/>
              <a:t>Will attach to existing support beams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Problems Foreseen:</a:t>
            </a:r>
          </a:p>
          <a:p>
            <a:pPr lvl="1"/>
            <a:r>
              <a:rPr lang="en-US" dirty="0" smtClean="0"/>
              <a:t>Too much weight</a:t>
            </a:r>
          </a:p>
          <a:p>
            <a:pPr lvl="2"/>
            <a:r>
              <a:rPr lang="en-US" dirty="0" smtClean="0"/>
              <a:t>Slow cart down</a:t>
            </a:r>
          </a:p>
          <a:p>
            <a:pPr lvl="2"/>
            <a:r>
              <a:rPr lang="en-US" dirty="0" smtClean="0"/>
              <a:t>Columns might not support roof and Solar Panels</a:t>
            </a:r>
          </a:p>
          <a:p>
            <a:pPr lvl="1"/>
            <a:r>
              <a:rPr lang="en-US" dirty="0" smtClean="0"/>
              <a:t>Heat from solar panel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Use light and durable material</a:t>
            </a:r>
          </a:p>
          <a:p>
            <a:pPr lvl="1"/>
            <a:r>
              <a:rPr lang="en-US" dirty="0" smtClean="0"/>
              <a:t>Have openings below the solar Panels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&amp;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Allows Driver to change modes of operation from Display</a:t>
            </a:r>
          </a:p>
          <a:p>
            <a:r>
              <a:rPr lang="en-US" dirty="0" smtClean="0"/>
              <a:t>Displays Current Speed, Current Battery Charge,  and Current Mode of Operation</a:t>
            </a:r>
          </a:p>
          <a:p>
            <a:r>
              <a:rPr lang="en-US" dirty="0" smtClean="0"/>
              <a:t>Can be charged by Solar Power from Solar Panels attached to the roof</a:t>
            </a:r>
          </a:p>
          <a:p>
            <a:pPr lvl="0"/>
            <a:r>
              <a:rPr lang="en-US" dirty="0" smtClean="0"/>
              <a:t>Must implement a power control and saving system on an electric golf cart</a:t>
            </a:r>
          </a:p>
          <a:p>
            <a:pPr lvl="0"/>
            <a:r>
              <a:rPr lang="en-US" dirty="0" smtClean="0"/>
              <a:t>Must have a power efficiency mode</a:t>
            </a:r>
          </a:p>
          <a:p>
            <a:pPr lvl="0"/>
            <a:r>
              <a:rPr lang="en-US" dirty="0" smtClean="0"/>
              <a:t>Must have a high performance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Roof Mount</a:t>
            </a:r>
            <a:endParaRPr lang="en-US" dirty="0"/>
          </a:p>
        </p:txBody>
      </p:sp>
      <p:pic>
        <p:nvPicPr>
          <p:cNvPr id="6" name="Content Placeholder 5" descr="Pic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2058" y="1935163"/>
            <a:ext cx="531988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Microcontrollers, Voltage Regulator, and Sensors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 to have 12V and 5V supply voltage for sensors and controllers</a:t>
            </a:r>
          </a:p>
          <a:p>
            <a:r>
              <a:rPr lang="en-US" sz="2400" dirty="0" smtClean="0"/>
              <a:t>LM 2576 switching regulator and LM 7805 linear regulator</a:t>
            </a:r>
          </a:p>
          <a:p>
            <a:r>
              <a:rPr lang="en-US" sz="2400" dirty="0" smtClean="0"/>
              <a:t>Originally going to use LM 117HV in place of 7805</a:t>
            </a:r>
            <a:endParaRPr lang="en-US" sz="2400" dirty="0"/>
          </a:p>
        </p:txBody>
      </p:sp>
      <p:pic>
        <p:nvPicPr>
          <p:cNvPr id="4" name="Picture 3" descr="Senior Design -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4267200" cy="3200400"/>
          </a:xfrm>
          <a:prstGeom prst="rect">
            <a:avLst/>
          </a:prstGeom>
        </p:spPr>
      </p:pic>
      <p:pic>
        <p:nvPicPr>
          <p:cNvPr id="5" name="Picture 4" descr="Senior Design - 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60045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LM 2576 Adjustable Switching Regulator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drop voltage from 36V to 12V</a:t>
            </a:r>
          </a:p>
          <a:p>
            <a:r>
              <a:rPr lang="en-US" dirty="0" smtClean="0"/>
              <a:t>Power speed sensor </a:t>
            </a:r>
          </a:p>
          <a:p>
            <a:r>
              <a:rPr lang="en-US" dirty="0" smtClean="0"/>
              <a:t>Make easier to reduce voltage to 5V</a:t>
            </a:r>
            <a:endParaRPr lang="en-US" dirty="0"/>
          </a:p>
        </p:txBody>
      </p:sp>
      <p:pic>
        <p:nvPicPr>
          <p:cNvPr id="4" name="Picture 3" descr="rss.jpg"/>
          <p:cNvPicPr>
            <a:picLocks noChangeAspect="1"/>
          </p:cNvPicPr>
          <p:nvPr/>
        </p:nvPicPr>
        <p:blipFill>
          <a:blip r:embed="rId3" cstate="print"/>
          <a:srcRect l="16667" t="34000" r="15833" b="20667"/>
          <a:stretch>
            <a:fillRect/>
          </a:stretch>
        </p:blipFill>
        <p:spPr>
          <a:xfrm>
            <a:off x="1143000" y="3401718"/>
            <a:ext cx="7871012" cy="330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LM 7805 Linear Regulator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voltage from 12V to 5V</a:t>
            </a:r>
          </a:p>
          <a:p>
            <a:r>
              <a:rPr lang="en-US" dirty="0" smtClean="0"/>
              <a:t>Power Microcontroller, Display controller, current sensor, and provide voltage for switch</a:t>
            </a:r>
            <a:endParaRPr lang="en-US" dirty="0"/>
          </a:p>
        </p:txBody>
      </p:sp>
      <p:pic>
        <p:nvPicPr>
          <p:cNvPr id="4" name="Picture 3" descr="rrr.jpg"/>
          <p:cNvPicPr>
            <a:picLocks noChangeAspect="1"/>
          </p:cNvPicPr>
          <p:nvPr/>
        </p:nvPicPr>
        <p:blipFill>
          <a:blip r:embed="rId3" cstate="print"/>
          <a:srcRect l="13333" t="30000" r="52500" b="43333"/>
          <a:stretch>
            <a:fillRect/>
          </a:stretch>
        </p:blipFill>
        <p:spPr>
          <a:xfrm>
            <a:off x="2362200" y="3495907"/>
            <a:ext cx="6496050" cy="316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controllers for whole system</a:t>
            </a:r>
          </a:p>
          <a:p>
            <a:pPr lvl="1"/>
            <a:r>
              <a:rPr lang="en-US" dirty="0" smtClean="0"/>
              <a:t>Speed controller</a:t>
            </a:r>
          </a:p>
          <a:p>
            <a:pPr lvl="1"/>
            <a:r>
              <a:rPr lang="en-US" dirty="0" smtClean="0"/>
              <a:t>Display controller</a:t>
            </a:r>
          </a:p>
          <a:p>
            <a:pPr lvl="1"/>
            <a:r>
              <a:rPr lang="en-US" dirty="0" smtClean="0"/>
              <a:t>ATmega644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quantities that need to be measured</a:t>
            </a:r>
          </a:p>
          <a:p>
            <a:pPr lvl="1"/>
            <a:r>
              <a:rPr lang="en-US" dirty="0" smtClean="0"/>
              <a:t>Voltage across the batteries</a:t>
            </a:r>
          </a:p>
          <a:p>
            <a:pPr lvl="1"/>
            <a:r>
              <a:rPr lang="en-US" dirty="0" smtClean="0"/>
              <a:t>Current output of batteries</a:t>
            </a:r>
          </a:p>
          <a:p>
            <a:pPr lvl="1"/>
            <a:r>
              <a:rPr lang="en-US" dirty="0" smtClean="0"/>
              <a:t>Speed of golf cart</a:t>
            </a:r>
          </a:p>
          <a:p>
            <a:r>
              <a:rPr lang="en-US" dirty="0" smtClean="0"/>
              <a:t>Devices that will be used</a:t>
            </a:r>
          </a:p>
          <a:p>
            <a:pPr lvl="1"/>
            <a:r>
              <a:rPr lang="en-US" dirty="0" smtClean="0"/>
              <a:t>Voltage divider</a:t>
            </a:r>
          </a:p>
          <a:p>
            <a:pPr lvl="1"/>
            <a:r>
              <a:rPr lang="en-US" dirty="0" smtClean="0"/>
              <a:t>CSLT6B100 Open-Loop Hall effect sensor</a:t>
            </a:r>
          </a:p>
          <a:p>
            <a:pPr lvl="1"/>
            <a:r>
              <a:rPr lang="en-US" dirty="0" smtClean="0"/>
              <a:t>55110 Flange Mount Hall effect Sensor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Three resistors </a:t>
            </a:r>
          </a:p>
          <a:p>
            <a:pPr lvl="1"/>
            <a:r>
              <a:rPr lang="en-US" sz="2400" dirty="0" smtClean="0"/>
              <a:t>560k</a:t>
            </a:r>
            <a:r>
              <a:rPr lang="el-GR" sz="2400" dirty="0" smtClean="0"/>
              <a:t>Ω</a:t>
            </a:r>
            <a:endParaRPr lang="en-US" sz="2400" dirty="0" smtClean="0"/>
          </a:p>
          <a:p>
            <a:pPr lvl="1"/>
            <a:r>
              <a:rPr lang="en-US" sz="2400" dirty="0" smtClean="0"/>
              <a:t>20k</a:t>
            </a:r>
            <a:r>
              <a:rPr lang="el-GR" sz="2400" dirty="0" smtClean="0"/>
              <a:t> Ω</a:t>
            </a:r>
            <a:endParaRPr lang="en-US" sz="2400" dirty="0" smtClean="0"/>
          </a:p>
          <a:p>
            <a:pPr lvl="1"/>
            <a:r>
              <a:rPr lang="en-US" sz="2400" dirty="0" smtClean="0"/>
              <a:t>100k</a:t>
            </a:r>
            <a:r>
              <a:rPr lang="el-GR" sz="2400" dirty="0" smtClean="0"/>
              <a:t> Ω</a:t>
            </a:r>
            <a:endParaRPr lang="en-US" sz="2400" dirty="0" smtClean="0"/>
          </a:p>
          <a:p>
            <a:r>
              <a:rPr lang="en-US" sz="2400" dirty="0" smtClean="0"/>
              <a:t>Reduces input voltage to 5.29V</a:t>
            </a:r>
          </a:p>
          <a:p>
            <a:endParaRPr lang="en-US" sz="2400" dirty="0" smtClean="0"/>
          </a:p>
        </p:txBody>
      </p:sp>
      <p:pic>
        <p:nvPicPr>
          <p:cNvPr id="5" name="Picture 4" descr="vd.jpg"/>
          <p:cNvPicPr>
            <a:picLocks noChangeAspect="1"/>
          </p:cNvPicPr>
          <p:nvPr/>
        </p:nvPicPr>
        <p:blipFill>
          <a:blip r:embed="rId3" cstate="print"/>
          <a:srcRect r="84218" b="63843"/>
          <a:stretch>
            <a:fillRect/>
          </a:stretch>
        </p:blipFill>
        <p:spPr>
          <a:xfrm>
            <a:off x="4953000" y="1581004"/>
            <a:ext cx="3352800" cy="419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>CSLT6B100 Open-Loop Hall effect sensor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Placed after ignition switch</a:t>
            </a:r>
          </a:p>
          <a:p>
            <a:r>
              <a:rPr lang="en-US" dirty="0" smtClean="0"/>
              <a:t>Can sense up to 100A current</a:t>
            </a:r>
          </a:p>
          <a:p>
            <a:r>
              <a:rPr lang="en-US" dirty="0" smtClean="0"/>
              <a:t>Gives output voltage</a:t>
            </a:r>
            <a:endParaRPr lang="en-US" dirty="0"/>
          </a:p>
        </p:txBody>
      </p:sp>
      <p:pic>
        <p:nvPicPr>
          <p:cNvPr id="4" name="Picture 3" descr="Senior Design -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914650"/>
            <a:ext cx="52578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>55110 Flange Mount Hall effect Sensor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Mounted near axel and connected to display controller</a:t>
            </a:r>
          </a:p>
          <a:p>
            <a:r>
              <a:rPr lang="en-US" sz="2400" dirty="0" smtClean="0"/>
              <a:t>Voltage output</a:t>
            </a:r>
          </a:p>
          <a:p>
            <a:r>
              <a:rPr lang="en-US" sz="2400" dirty="0" smtClean="0"/>
              <a:t>Durable housing</a:t>
            </a:r>
          </a:p>
          <a:p>
            <a:r>
              <a:rPr lang="en-US" sz="2400" dirty="0" smtClean="0"/>
              <a:t>Originally going to use 55100 </a:t>
            </a:r>
          </a:p>
          <a:p>
            <a:endParaRPr lang="en-US" dirty="0"/>
          </a:p>
        </p:txBody>
      </p:sp>
      <p:pic>
        <p:nvPicPr>
          <p:cNvPr id="4" name="Picture 3" descr="Senior Design -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600" y="35052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Specifications and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Must have 6, 6V flooded lead acid batteries</a:t>
            </a:r>
          </a:p>
          <a:p>
            <a:pPr lvl="0"/>
            <a:r>
              <a:rPr lang="en-US" dirty="0" smtClean="0"/>
              <a:t>Will go into a power saving mode at 15% charge remaining</a:t>
            </a:r>
          </a:p>
          <a:p>
            <a:pPr lvl="0"/>
            <a:r>
              <a:rPr lang="en-US" dirty="0" smtClean="0"/>
              <a:t>The HUD must display the charge remaining within a 3% accuracy</a:t>
            </a:r>
          </a:p>
          <a:p>
            <a:pPr lvl="0"/>
            <a:r>
              <a:rPr lang="en-US" dirty="0" smtClean="0"/>
              <a:t>The HUD must display the power usage of all components in the vehicle to a 3% accuracy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4236" t="15454" r="14958" b="16009"/>
          <a:stretch>
            <a:fillRect/>
          </a:stretch>
        </p:blipFill>
        <p:spPr bwMode="auto">
          <a:xfrm>
            <a:off x="944196" y="1935163"/>
            <a:ext cx="725560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Steps voltage from 36 Volts to 10 Volts</a:t>
            </a:r>
          </a:p>
          <a:p>
            <a:r>
              <a:rPr lang="en-US" dirty="0" smtClean="0"/>
              <a:t>Steps voltage from 10 Volts to 5 Volts</a:t>
            </a:r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Parts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Value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R1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1kΩ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R2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7.15kΩ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</a:rPr>
                        <a:t>in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470µF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</a:rPr>
                        <a:t>out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470µF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330µH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Interactive Display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Modes of Operation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0"/>
          <a:ext cx="8229600" cy="173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79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</a:t>
                      </a:r>
                      <a:r>
                        <a:rPr lang="en-US" baseline="0" dirty="0" smtClean="0"/>
                        <a:t>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Performance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Efficient Mode</a:t>
                      </a:r>
                      <a:endParaRPr lang="en-US" dirty="0"/>
                    </a:p>
                  </a:txBody>
                  <a:tcPr/>
                </a:tc>
              </a:tr>
              <a:tr h="109168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Uses</a:t>
                      </a:r>
                      <a:r>
                        <a:rPr lang="en-US" baseline="0" dirty="0" smtClean="0"/>
                        <a:t> typical golf cart settings before modifications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Top</a:t>
                      </a:r>
                      <a:r>
                        <a:rPr lang="en-US" baseline="0" dirty="0" smtClean="0"/>
                        <a:t> speed increases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Acceleration increases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Battery life decreases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Top speed decreases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Acceleration decreases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Battery life increases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9812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Three modes of operation are available to   provide a balance between performance and efficiency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A switch in the golf cart will allow the driver to change the modes of operation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Interactive Display: Goals and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Provide the driver with information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Charge remaining</a:t>
            </a:r>
          </a:p>
          <a:p>
            <a:pPr lvl="1"/>
            <a:r>
              <a:rPr lang="en-US" dirty="0" smtClean="0"/>
              <a:t>Current mode of operation</a:t>
            </a:r>
            <a:endParaRPr lang="en-US" dirty="0"/>
          </a:p>
          <a:p>
            <a:r>
              <a:rPr lang="en-US" dirty="0" smtClean="0"/>
              <a:t>Allow the driver to switch modes of operation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33800"/>
            <a:ext cx="714216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Interactive Display: Requirements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for modes of operation</a:t>
            </a:r>
          </a:p>
          <a:p>
            <a:r>
              <a:rPr lang="en-US" dirty="0" smtClean="0"/>
              <a:t>Display speed in MPH within 5% accuracy</a:t>
            </a:r>
          </a:p>
          <a:p>
            <a:r>
              <a:rPr lang="en-US" dirty="0" smtClean="0"/>
              <a:t>Display charge remaining as percentage within 3% accuracy</a:t>
            </a:r>
          </a:p>
          <a:p>
            <a:r>
              <a:rPr lang="en-US" dirty="0" smtClean="0"/>
              <a:t>Display charge remaining as time in the format HH:MM within 5 minute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Interactive Display: Inputs to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Voltage and current sensors</a:t>
            </a:r>
          </a:p>
          <a:p>
            <a:pPr lvl="1"/>
            <a:r>
              <a:rPr lang="en-US" dirty="0" smtClean="0"/>
              <a:t>Measures charge remaining</a:t>
            </a:r>
          </a:p>
          <a:p>
            <a:r>
              <a:rPr lang="en-US" dirty="0" smtClean="0"/>
              <a:t>Speed sensor</a:t>
            </a:r>
          </a:p>
          <a:p>
            <a:pPr lvl="1"/>
            <a:r>
              <a:rPr lang="en-US" dirty="0" smtClean="0"/>
              <a:t>Measures speed</a:t>
            </a:r>
          </a:p>
          <a:p>
            <a:r>
              <a:rPr lang="en-US" dirty="0" smtClean="0"/>
              <a:t>Single pull triple switch</a:t>
            </a:r>
          </a:p>
          <a:p>
            <a:pPr lvl="1"/>
            <a:r>
              <a:rPr lang="en-US" dirty="0" smtClean="0"/>
              <a:t>Change modes of operation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76600"/>
            <a:ext cx="6172200" cy="343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 Uno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2578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14 digital input/output pins</a:t>
            </a:r>
          </a:p>
          <a:p>
            <a:r>
              <a:rPr lang="en-US" dirty="0" smtClean="0"/>
              <a:t>6 analog input pins</a:t>
            </a:r>
          </a:p>
          <a:p>
            <a:r>
              <a:rPr lang="en-US" dirty="0" smtClean="0"/>
              <a:t>Performs the following functions:</a:t>
            </a:r>
          </a:p>
          <a:p>
            <a:pPr lvl="1"/>
            <a:r>
              <a:rPr lang="en-US" dirty="0" smtClean="0"/>
              <a:t>Reads analog and digital signals from sensors</a:t>
            </a:r>
          </a:p>
          <a:p>
            <a:pPr lvl="1"/>
            <a:r>
              <a:rPr lang="en-US" dirty="0" smtClean="0"/>
              <a:t>Controls the LCD display</a:t>
            </a:r>
          </a:p>
          <a:p>
            <a:pPr lvl="1"/>
            <a:r>
              <a:rPr lang="en-US" dirty="0" smtClean="0"/>
              <a:t>Controls  which PWM signal is sent to the motor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67000"/>
            <a:ext cx="3240116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HD44780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Text LCD</a:t>
            </a:r>
          </a:p>
          <a:p>
            <a:r>
              <a:rPr lang="en-US" sz="2400" dirty="0" smtClean="0"/>
              <a:t>LED backlight</a:t>
            </a:r>
          </a:p>
          <a:p>
            <a:r>
              <a:rPr lang="en-US" sz="2400" dirty="0" smtClean="0"/>
              <a:t>20 characters by 4 lines</a:t>
            </a:r>
          </a:p>
          <a:p>
            <a:r>
              <a:rPr lang="en-US" sz="2400" dirty="0" smtClean="0"/>
              <a:t>Connected to the Arduino Uno</a:t>
            </a:r>
          </a:p>
          <a:p>
            <a:r>
              <a:rPr lang="en-US" sz="2400" dirty="0" smtClean="0"/>
              <a:t>Displays</a:t>
            </a:r>
            <a:r>
              <a:rPr lang="en-US" sz="2200" dirty="0"/>
              <a:t> </a:t>
            </a:r>
            <a:r>
              <a:rPr lang="en-US" sz="2200" dirty="0" smtClean="0"/>
              <a:t>the following:</a:t>
            </a:r>
          </a:p>
          <a:p>
            <a:pPr lvl="1"/>
            <a:r>
              <a:rPr lang="en-US" sz="2000" dirty="0" smtClean="0"/>
              <a:t>Speed</a:t>
            </a:r>
          </a:p>
          <a:p>
            <a:pPr lvl="1"/>
            <a:r>
              <a:rPr lang="en-US" sz="2000" dirty="0" smtClean="0"/>
              <a:t>Mode of operation</a:t>
            </a:r>
          </a:p>
          <a:p>
            <a:pPr lvl="1"/>
            <a:r>
              <a:rPr lang="en-US" sz="2000" dirty="0" smtClean="0"/>
              <a:t>Charge remaining as time</a:t>
            </a:r>
          </a:p>
          <a:p>
            <a:pPr lvl="1"/>
            <a:r>
              <a:rPr lang="en-US" sz="2000" dirty="0" smtClean="0"/>
              <a:t>Charge remaining as percent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338" y="2438400"/>
            <a:ext cx="4157662" cy="284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708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8000"/>
                <a:gridCol w="274320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Cost to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Golf Cart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 (Donated)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 (Donated)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 Panels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$791.20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 Panel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 Board and 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$64.67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r>
                        <a:rPr lang="en-US" baseline="0" dirty="0" smtClean="0"/>
                        <a:t>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$300.00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Interactive Displays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$66.65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Misc.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$590.06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$1962.58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Project Block Diagram</a:t>
            </a:r>
            <a:endParaRPr lang="en-US" dirty="0"/>
          </a:p>
        </p:txBody>
      </p:sp>
      <p:pic>
        <p:nvPicPr>
          <p:cNvPr id="5" name="Content Placeholder 4" descr="Block 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7549" y="1935163"/>
            <a:ext cx="724890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When donated the golf cart did not run (Fixed)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Right rear breaks were locked (Fixed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Operational amplifier failed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Connection issues (Fixed)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Frame failed (Fixed)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Micro-switch on Pot-box failed (Fixed)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System Block Diagram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3276601"/>
            <a:ext cx="9144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700" b="1" dirty="0" smtClean="0">
                <a:latin typeface="Arial" pitchFamily="34" charset="0"/>
                <a:cs typeface="Arial" pitchFamily="34" charset="0"/>
              </a:rPr>
              <a:t>Speed Controller</a:t>
            </a:r>
          </a:p>
          <a:p>
            <a:r>
              <a:rPr lang="en-US" sz="700" b="1" dirty="0" smtClean="0">
                <a:latin typeface="Arial" pitchFamily="34" charset="0"/>
                <a:cs typeface="Arial" pitchFamily="34" charset="0"/>
              </a:rPr>
              <a:t>T, A</a:t>
            </a:r>
          </a:p>
        </p:txBody>
      </p:sp>
      <p:pic>
        <p:nvPicPr>
          <p:cNvPr id="7" name="Content Placeholder 6" descr="Prim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8325" y="1953419"/>
            <a:ext cx="5467350" cy="435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Block Diagram</a:t>
            </a:r>
            <a:endParaRPr lang="en-US" dirty="0"/>
          </a:p>
        </p:txBody>
      </p:sp>
      <p:pic>
        <p:nvPicPr>
          <p:cNvPr id="6" name="Content Placeholder 5" descr="Second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6825" y="2839244"/>
            <a:ext cx="6610350" cy="2581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Golf Cart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Battery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Li-ion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Light weight, high energy density, consistent discharge voltage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High cost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NiCd</a:t>
            </a:r>
            <a:endParaRPr lang="en-US" sz="32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Moderate energy density, consistent discharge voltage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Lower cell voltage per cell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Lead Acid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 cost, most battery found in golf carts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Lower energy efficiency, high weight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827</TotalTime>
  <Words>1426</Words>
  <Application>Microsoft Office PowerPoint</Application>
  <PresentationFormat>On-screen Show (4:3)</PresentationFormat>
  <Paragraphs>366</Paragraphs>
  <Slides>50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Flow</vt:lpstr>
      <vt:lpstr>The Electric Golf Cart Progress Energy</vt:lpstr>
      <vt:lpstr>Introduction</vt:lpstr>
      <vt:lpstr>Objectives &amp; Goals</vt:lpstr>
      <vt:lpstr>Specifications and Requirements</vt:lpstr>
      <vt:lpstr>Project Block Diagram</vt:lpstr>
      <vt:lpstr>Primary System Block Diagram</vt:lpstr>
      <vt:lpstr>Secondary Block Diagram</vt:lpstr>
      <vt:lpstr>Golf Cart</vt:lpstr>
      <vt:lpstr>Battery consideration</vt:lpstr>
      <vt:lpstr>Slide 10</vt:lpstr>
      <vt:lpstr>Slide 11</vt:lpstr>
      <vt:lpstr>Slide 12</vt:lpstr>
      <vt:lpstr>Slide 13</vt:lpstr>
      <vt:lpstr>Resister vs. PWM speed control</vt:lpstr>
      <vt:lpstr>Pulse Width Modulation</vt:lpstr>
      <vt:lpstr>PWM controllers considered.</vt:lpstr>
      <vt:lpstr>PWM controllers considered cont.</vt:lpstr>
      <vt:lpstr>PWM controllers considered cont.</vt:lpstr>
      <vt:lpstr>Speed controller Comparison</vt:lpstr>
      <vt:lpstr>Implementing Speed controller</vt:lpstr>
      <vt:lpstr>Testing the golf cart</vt:lpstr>
      <vt:lpstr>Solar Panel</vt:lpstr>
      <vt:lpstr>Solar Panel System</vt:lpstr>
      <vt:lpstr>Solar Panel Setup</vt:lpstr>
      <vt:lpstr>Solar Panel</vt:lpstr>
      <vt:lpstr>Solar Panel</vt:lpstr>
      <vt:lpstr>Solar Power Charge Controller</vt:lpstr>
      <vt:lpstr>Solar Power Charge Controller</vt:lpstr>
      <vt:lpstr>Solar Panel Roof Mount</vt:lpstr>
      <vt:lpstr>Solar Panel Roof Mount</vt:lpstr>
      <vt:lpstr>Microcontrollers, Voltage Regulator, and Sensors</vt:lpstr>
      <vt:lpstr>Voltage Regulators</vt:lpstr>
      <vt:lpstr>LM 2576 Adjustable Switching Regulator</vt:lpstr>
      <vt:lpstr>LM 7805 Linear Regulator</vt:lpstr>
      <vt:lpstr>Microcontroller</vt:lpstr>
      <vt:lpstr>Sensors</vt:lpstr>
      <vt:lpstr>Voltage divider</vt:lpstr>
      <vt:lpstr>CSLT6B100 Open-Loop Hall effect sensor </vt:lpstr>
      <vt:lpstr>55110 Flange Mount Hall effect Sensor </vt:lpstr>
      <vt:lpstr>PCB Board</vt:lpstr>
      <vt:lpstr>PCB Board</vt:lpstr>
      <vt:lpstr>Human Interactive Display</vt:lpstr>
      <vt:lpstr>Modes of Operation</vt:lpstr>
      <vt:lpstr>Human Interactive Display: Goals and Objectives</vt:lpstr>
      <vt:lpstr>Human Interactive Display: Requirements and Specifications</vt:lpstr>
      <vt:lpstr>Human Interactive Display: Inputs to Display</vt:lpstr>
      <vt:lpstr>Arduino Uno Microcontroller</vt:lpstr>
      <vt:lpstr>HD44780 Display</vt:lpstr>
      <vt:lpstr>Budget</vt:lpstr>
      <vt:lpstr>Problems encountered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</dc:creator>
  <cp:lastModifiedBy>pa379086</cp:lastModifiedBy>
  <cp:revision>87</cp:revision>
  <dcterms:created xsi:type="dcterms:W3CDTF">2011-01-30T20:57:14Z</dcterms:created>
  <dcterms:modified xsi:type="dcterms:W3CDTF">2011-04-20T16:12:28Z</dcterms:modified>
</cp:coreProperties>
</file>