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4" r:id="rId4"/>
    <p:sldId id="263" r:id="rId5"/>
    <p:sldId id="265" r:id="rId6"/>
    <p:sldId id="259" r:id="rId7"/>
    <p:sldId id="260" r:id="rId8"/>
    <p:sldId id="266" r:id="rId9"/>
    <p:sldId id="261"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9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2E0495-D610-449F-966C-E35DD08BD10C}" type="datetimeFigureOut">
              <a:rPr lang="en-US" smtClean="0"/>
              <a:pPr/>
              <a:t>1/31/2011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E0495-D610-449F-966C-E35DD08BD10C}" type="datetimeFigureOut">
              <a:rPr lang="en-US" smtClean="0"/>
              <a:pPr/>
              <a:t>1/31/2011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E0495-D610-449F-966C-E35DD08BD10C}" type="datetimeFigureOut">
              <a:rPr lang="en-US" smtClean="0"/>
              <a:pPr/>
              <a:t>1/31/2011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2E0495-D610-449F-966C-E35DD08BD10C}" type="datetimeFigureOut">
              <a:rPr lang="en-US" smtClean="0"/>
              <a:pPr/>
              <a:t>1/31/2011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2E0495-D610-449F-966C-E35DD08BD10C}" type="datetimeFigureOut">
              <a:rPr lang="en-US" smtClean="0"/>
              <a:pPr/>
              <a:t>1/31/2011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2E0495-D610-449F-966C-E35DD08BD10C}" type="datetimeFigureOut">
              <a:rPr lang="en-US" smtClean="0"/>
              <a:pPr/>
              <a:t>1/31/2011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2E0495-D610-449F-966C-E35DD08BD10C}" type="datetimeFigureOut">
              <a:rPr lang="en-US" smtClean="0"/>
              <a:pPr/>
              <a:t>1/31/2011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2E0495-D610-449F-966C-E35DD08BD10C}" type="datetimeFigureOut">
              <a:rPr lang="en-US" smtClean="0"/>
              <a:pPr/>
              <a:t>1/31/2011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2E0495-D610-449F-966C-E35DD08BD10C}" type="datetimeFigureOut">
              <a:rPr lang="en-US" smtClean="0"/>
              <a:pPr/>
              <a:t>1/31/2011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2E0495-D610-449F-966C-E35DD08BD10C}" type="datetimeFigureOut">
              <a:rPr lang="en-US" smtClean="0"/>
              <a:pPr/>
              <a:t>1/31/2011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2E0495-D610-449F-966C-E35DD08BD10C}" type="datetimeFigureOut">
              <a:rPr lang="en-US" smtClean="0"/>
              <a:pPr/>
              <a:t>1/31/2011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32C042-662D-40A8-938C-8F6DD3B4DD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E0495-D610-449F-966C-E35DD08BD10C}" type="datetimeFigureOut">
              <a:rPr lang="en-US" smtClean="0"/>
              <a:pPr/>
              <a:t>1/31/2011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32C042-662D-40A8-938C-8F6DD3B4DD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Sources</a:t>
            </a:r>
            <a:endParaRPr lang="en-US" dirty="0"/>
          </a:p>
        </p:txBody>
      </p:sp>
      <p:sp>
        <p:nvSpPr>
          <p:cNvPr id="3" name="Content Placeholder 2"/>
          <p:cNvSpPr>
            <a:spLocks noGrp="1"/>
          </p:cNvSpPr>
          <p:nvPr>
            <p:ph idx="1"/>
          </p:nvPr>
        </p:nvSpPr>
        <p:spPr/>
        <p:txBody>
          <a:bodyPr/>
          <a:lstStyle/>
          <a:p>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78" y="2743200"/>
            <a:ext cx="8260760" cy="3400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9513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Cell</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The load cell is a type of force transducer. It changes the applied force to an electrical signal that must be read by another device.</a:t>
            </a:r>
          </a:p>
          <a:p>
            <a:r>
              <a:rPr lang="en-US" sz="2400" dirty="0" smtClean="0"/>
              <a:t>The load cell system the second part of the program loop algorithm, it measures the force applied by the actuator. This loop between the load cell and the actuator tells the actuator to apply more or less force to the test specimen.</a:t>
            </a:r>
          </a:p>
          <a:p>
            <a:r>
              <a:rPr lang="en-US" sz="2400" dirty="0" smtClean="0"/>
              <a:t>The load cell that we are using uses a 6-line cable which consists of a Excitation +/-, Signal +/-, and Sense +/-.</a:t>
            </a:r>
          </a:p>
          <a:p>
            <a:pPr lvl="1"/>
            <a:r>
              <a:rPr lang="en-US" sz="1600" dirty="0" smtClean="0"/>
              <a:t>Excitation is simply the input voltage (up to 18V)</a:t>
            </a:r>
          </a:p>
          <a:p>
            <a:pPr lvl="1"/>
            <a:r>
              <a:rPr lang="en-US" sz="1600" dirty="0" smtClean="0"/>
              <a:t>Signal is the output voltage in 2 mV/V</a:t>
            </a:r>
          </a:p>
          <a:p>
            <a:pPr lvl="1"/>
            <a:r>
              <a:rPr lang="en-US" sz="1600" dirty="0" smtClean="0"/>
              <a:t>Sense is the input voltage control. It makes sure the input voltage to the excitation is constant regardless of the change in internal resistance</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Cell</a:t>
            </a:r>
            <a:endParaRPr lang="en-US" dirty="0"/>
          </a:p>
        </p:txBody>
      </p:sp>
      <p:sp>
        <p:nvSpPr>
          <p:cNvPr id="5" name="Content Placeholder 4"/>
          <p:cNvSpPr>
            <a:spLocks noGrp="1"/>
          </p:cNvSpPr>
          <p:nvPr>
            <p:ph idx="1"/>
          </p:nvPr>
        </p:nvSpPr>
        <p:spPr/>
        <p:txBody>
          <a:bodyPr/>
          <a:lstStyle/>
          <a:p>
            <a:r>
              <a:rPr lang="en-US" dirty="0" err="1" smtClean="0"/>
              <a:t>Futek</a:t>
            </a:r>
            <a:r>
              <a:rPr lang="en-US" dirty="0" smtClean="0"/>
              <a:t> Rod End load cell – rated 2000 </a:t>
            </a:r>
            <a:r>
              <a:rPr lang="en-US" dirty="0" err="1" smtClean="0"/>
              <a:t>lbs</a:t>
            </a:r>
            <a:r>
              <a:rPr lang="en-US" dirty="0" smtClean="0"/>
              <a:t> with a 6-wire receptacle</a:t>
            </a:r>
          </a:p>
          <a:p>
            <a:r>
              <a:rPr lang="en-US" dirty="0" smtClean="0"/>
              <a:t> </a:t>
            </a:r>
            <a:endParaRPr lang="en-US" dirty="0"/>
          </a:p>
        </p:txBody>
      </p:sp>
      <p:pic>
        <p:nvPicPr>
          <p:cNvPr id="3074" name="Picture 2" descr="C:\Users\Student User\Desktop\lcb400T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3048000"/>
            <a:ext cx="2870586" cy="330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5844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Cell</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524000"/>
            <a:ext cx="9144000"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7409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Cell</a:t>
            </a:r>
            <a:endParaRPr lang="en-US" dirty="0"/>
          </a:p>
        </p:txBody>
      </p:sp>
      <p:sp>
        <p:nvSpPr>
          <p:cNvPr id="3" name="Content Placeholder 2"/>
          <p:cNvSpPr>
            <a:spLocks noGrp="1"/>
          </p:cNvSpPr>
          <p:nvPr>
            <p:ph idx="1"/>
          </p:nvPr>
        </p:nvSpPr>
        <p:spPr/>
        <p:txBody>
          <a:bodyPr/>
          <a:lstStyle/>
          <a:p>
            <a:r>
              <a:rPr lang="en-US" dirty="0" smtClean="0"/>
              <a:t>Load Cell Circuit</a:t>
            </a:r>
          </a:p>
          <a:p>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041593"/>
            <a:ext cx="7315200" cy="3851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2160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Strain Gauge</a:t>
            </a:r>
            <a:endParaRPr lang="en-US" dirty="0"/>
          </a:p>
        </p:txBody>
      </p:sp>
      <p:sp>
        <p:nvSpPr>
          <p:cNvPr id="3" name="Content Placeholder 2"/>
          <p:cNvSpPr>
            <a:spLocks noGrp="1"/>
          </p:cNvSpPr>
          <p:nvPr>
            <p:ph idx="1"/>
          </p:nvPr>
        </p:nvSpPr>
        <p:spPr/>
        <p:txBody>
          <a:bodyPr>
            <a:normAutofit/>
          </a:bodyPr>
          <a:lstStyle/>
          <a:p>
            <a:r>
              <a:rPr lang="en-US" sz="2400" dirty="0" smtClean="0"/>
              <a:t>The strain on the specimen in the primary purpose of this experiment.</a:t>
            </a:r>
          </a:p>
          <a:p>
            <a:r>
              <a:rPr lang="en-US" sz="2400" dirty="0" smtClean="0"/>
              <a:t>The strain gauge will not be directly on the specimen as the experiment will be used at up to 1000 degrees Celsius. At this point, the strain gauge itself temperatures would break down from heat exhaustion, so we will use a strain gauge with extended leads to measure the strain on the specimen.</a:t>
            </a:r>
            <a:endParaRPr lang="en-US" sz="2400" dirty="0"/>
          </a:p>
        </p:txBody>
      </p:sp>
    </p:spTree>
    <p:extLst>
      <p:ext uri="{BB962C8B-B14F-4D97-AF65-F5344CB8AC3E}">
        <p14:creationId xmlns:p14="http://schemas.microsoft.com/office/powerpoint/2010/main" val="30677312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Strain Gauge</a:t>
            </a:r>
            <a:endParaRPr lang="en-US" dirty="0"/>
          </a:p>
        </p:txBody>
      </p:sp>
      <p:sp>
        <p:nvSpPr>
          <p:cNvPr id="3" name="Content Placeholder 2"/>
          <p:cNvSpPr>
            <a:spLocks noGrp="1"/>
          </p:cNvSpPr>
          <p:nvPr>
            <p:ph idx="1"/>
          </p:nvPr>
        </p:nvSpPr>
        <p:spPr/>
        <p:txBody>
          <a:bodyPr/>
          <a:lstStyle/>
          <a:p>
            <a:r>
              <a:rPr lang="en-US" sz="2400" dirty="0" smtClean="0"/>
              <a:t>The strain gauge essentially functions as a variable resistor. The change in this is measured using a Wheatstone bridge formation.</a:t>
            </a:r>
          </a:p>
          <a:p>
            <a:r>
              <a:rPr lang="en-US" sz="2400" dirty="0" smtClean="0"/>
              <a:t>The resistors on the independent side of the strain gauge must be of the same value, while the resistor on the same side as the strain gauge component must have the same resistance as the initial resistance of the strain gauge.</a:t>
            </a:r>
          </a:p>
          <a:p>
            <a:r>
              <a:rPr lang="en-US" sz="2400" dirty="0" smtClean="0"/>
              <a:t>As the specimen changes due to outside forces and conditions, the resistance of the strain gauge will change and there will be a voltage read on the voltmeter. This goes into an equation that determines the motion of the </a:t>
            </a:r>
            <a:r>
              <a:rPr lang="en-US" sz="2400" smtClean="0"/>
              <a:t>strain gauge.</a:t>
            </a:r>
            <a:endParaRPr lang="en-US"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86995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Supply</a:t>
            </a:r>
            <a:endParaRPr lang="en-US" dirty="0"/>
          </a:p>
        </p:txBody>
      </p:sp>
      <p:sp>
        <p:nvSpPr>
          <p:cNvPr id="3" name="Content Placeholder 2"/>
          <p:cNvSpPr>
            <a:spLocks noGrp="1"/>
          </p:cNvSpPr>
          <p:nvPr>
            <p:ph idx="1"/>
          </p:nvPr>
        </p:nvSpPr>
        <p:spPr/>
        <p:txBody>
          <a:bodyPr/>
          <a:lstStyle/>
          <a:p>
            <a:r>
              <a:rPr lang="en-US" dirty="0" smtClean="0"/>
              <a:t>System requires a minimum output of 12V to 20A</a:t>
            </a:r>
          </a:p>
          <a:p>
            <a:r>
              <a:rPr lang="en-US" dirty="0" smtClean="0"/>
              <a:t>Large power output and because of the scope of the project, we decide to use </a:t>
            </a:r>
            <a:r>
              <a:rPr lang="en-US" smtClean="0"/>
              <a:t>multiple power sources.</a:t>
            </a:r>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653</TotalTime>
  <Words>379</Words>
  <Application>Microsoft Office PowerPoint</Application>
  <PresentationFormat>On-screen Show (4:3)</PresentationFormat>
  <Paragraphs>24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Load Cell</vt:lpstr>
      <vt:lpstr>Load Cell</vt:lpstr>
      <vt:lpstr>Load Cell</vt:lpstr>
      <vt:lpstr>Load Cell</vt:lpstr>
      <vt:lpstr>Strain Gauge</vt:lpstr>
      <vt:lpstr>Strain Gauge</vt:lpstr>
      <vt:lpstr>PowerPoint Presentation</vt:lpstr>
      <vt:lpstr>Power Supply</vt:lpstr>
      <vt:lpstr>Power Sources</vt:lpstr>
    </vt:vector>
  </TitlesOfParts>
  <Company>University of Central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ASF User</dc:creator>
  <cp:lastModifiedBy>Student User</cp:lastModifiedBy>
  <cp:revision>50</cp:revision>
  <dcterms:created xsi:type="dcterms:W3CDTF">2011-01-18T17:21:24Z</dcterms:created>
  <dcterms:modified xsi:type="dcterms:W3CDTF">2011-02-01T03:23:15Z</dcterms:modified>
</cp:coreProperties>
</file>