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6"/>
  </p:notesMasterIdLst>
  <p:sldIdLst>
    <p:sldId id="327" r:id="rId2"/>
    <p:sldId id="307" r:id="rId3"/>
    <p:sldId id="329" r:id="rId4"/>
    <p:sldId id="275" r:id="rId5"/>
    <p:sldId id="276" r:id="rId6"/>
    <p:sldId id="260" r:id="rId7"/>
    <p:sldId id="261" r:id="rId8"/>
    <p:sldId id="263" r:id="rId9"/>
    <p:sldId id="265" r:id="rId10"/>
    <p:sldId id="262" r:id="rId11"/>
    <p:sldId id="326" r:id="rId12"/>
    <p:sldId id="264" r:id="rId13"/>
    <p:sldId id="266" r:id="rId14"/>
    <p:sldId id="267" r:id="rId15"/>
    <p:sldId id="268" r:id="rId16"/>
    <p:sldId id="269" r:id="rId17"/>
    <p:sldId id="295" r:id="rId18"/>
    <p:sldId id="274" r:id="rId19"/>
    <p:sldId id="272" r:id="rId20"/>
    <p:sldId id="271" r:id="rId21"/>
    <p:sldId id="273" r:id="rId22"/>
    <p:sldId id="294" r:id="rId23"/>
    <p:sldId id="296" r:id="rId24"/>
    <p:sldId id="303" r:id="rId25"/>
    <p:sldId id="304" r:id="rId26"/>
    <p:sldId id="305" r:id="rId27"/>
    <p:sldId id="306" r:id="rId28"/>
    <p:sldId id="297" r:id="rId29"/>
    <p:sldId id="298" r:id="rId30"/>
    <p:sldId id="299" r:id="rId31"/>
    <p:sldId id="300" r:id="rId32"/>
    <p:sldId id="301" r:id="rId33"/>
    <p:sldId id="302" r:id="rId34"/>
    <p:sldId id="293"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30" r:id="rId54"/>
    <p:sldId id="33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6283" autoAdjust="0"/>
  </p:normalViewPr>
  <p:slideViewPr>
    <p:cSldViewPr>
      <p:cViewPr>
        <p:scale>
          <a:sx n="100" d="100"/>
          <a:sy n="100" d="100"/>
        </p:scale>
        <p:origin x="-432"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99B5A-C6C8-4456-A4CB-47BCEDE283EB}" type="datetimeFigureOut">
              <a:rPr lang="en-US" smtClean="0"/>
              <a:pPr/>
              <a:t>4/22/2011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1D9CD1-EB05-41B3-B4E8-50A7252E2C36}" type="slidenum">
              <a:rPr lang="en-US" smtClean="0"/>
              <a:pPr/>
              <a:t>‹#›</a:t>
            </a:fld>
            <a:endParaRPr lang="en-US"/>
          </a:p>
        </p:txBody>
      </p:sp>
    </p:spTree>
    <p:extLst>
      <p:ext uri="{BB962C8B-B14F-4D97-AF65-F5344CB8AC3E}">
        <p14:creationId xmlns:p14="http://schemas.microsoft.com/office/powerpoint/2010/main" xmlns="" val="132933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11450A-CEC3-4AB2-937F-0869FAA5998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11450A-CEC3-4AB2-937F-0869FAA5998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11450A-CEC3-4AB2-937F-0869FAA5998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1D9CD1-EB05-41B3-B4E8-50A7252E2C3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1450A-CEC3-4AB2-937F-0869FAA5998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 val="220740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1450A-CEC3-4AB2-937F-0869FAA5998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163642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43EDCD5-32CA-4E6C-8E68-8454C5424C20}" type="datetimeFigureOut">
              <a:rPr lang="en-US" smtClean="0"/>
              <a:pPr/>
              <a:t>4/22/2011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6C32B05-7FCE-4981-88DA-151E2293D2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3EDCD5-32CA-4E6C-8E68-8454C5424C20}" type="datetimeFigureOut">
              <a:rPr lang="en-US" smtClean="0"/>
              <a:pPr/>
              <a:t>4/22/2011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32B05-7FCE-4981-88DA-151E2293D2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3EDCD5-32CA-4E6C-8E68-8454C5424C20}" type="datetimeFigureOut">
              <a:rPr lang="en-US" smtClean="0"/>
              <a:pPr/>
              <a:t>4/22/2011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32B05-7FCE-4981-88DA-151E2293D2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endParaRPr lang="en-US" dirty="0"/>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endParaRPr lang="en-US" dirty="0"/>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fld id="{173AEDAF-4F38-4CF6-9C39-558490199713}" type="slidenum">
              <a:rPr lang="en-US"/>
              <a:pPr/>
              <a:t>‹#›</a:t>
            </a:fld>
            <a:endParaRPr lang="en-US" dirty="0"/>
          </a:p>
        </p:txBody>
      </p:sp>
    </p:spTree>
    <p:extLst>
      <p:ext uri="{BB962C8B-B14F-4D97-AF65-F5344CB8AC3E}">
        <p14:creationId xmlns:p14="http://schemas.microsoft.com/office/powerpoint/2010/main" xmlns="" val="104082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3EDCD5-32CA-4E6C-8E68-8454C5424C20}" type="datetimeFigureOut">
              <a:rPr lang="en-US" smtClean="0"/>
              <a:pPr/>
              <a:t>4/22/2011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32B05-7FCE-4981-88DA-151E2293D2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3EDCD5-32CA-4E6C-8E68-8454C5424C20}" type="datetimeFigureOut">
              <a:rPr lang="en-US" smtClean="0"/>
              <a:pPr/>
              <a:t>4/22/2011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32B05-7FCE-4981-88DA-151E2293D2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3EDCD5-32CA-4E6C-8E68-8454C5424C20}" type="datetimeFigureOut">
              <a:rPr lang="en-US" smtClean="0"/>
              <a:pPr/>
              <a:t>4/22/2011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32B05-7FCE-4981-88DA-151E2293D2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3EDCD5-32CA-4E6C-8E68-8454C5424C20}" type="datetimeFigureOut">
              <a:rPr lang="en-US" smtClean="0"/>
              <a:pPr/>
              <a:t>4/22/2011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32B05-7FCE-4981-88DA-151E2293D2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3EDCD5-32CA-4E6C-8E68-8454C5424C20}" type="datetimeFigureOut">
              <a:rPr lang="en-US" smtClean="0"/>
              <a:pPr/>
              <a:t>4/22/2011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32B05-7FCE-4981-88DA-151E2293D2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EDCD5-32CA-4E6C-8E68-8454C5424C20}" type="datetimeFigureOut">
              <a:rPr lang="en-US" smtClean="0"/>
              <a:pPr/>
              <a:t>4/22/2011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32B05-7FCE-4981-88DA-151E2293D2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3EDCD5-32CA-4E6C-8E68-8454C5424C20}" type="datetimeFigureOut">
              <a:rPr lang="en-US" smtClean="0"/>
              <a:pPr/>
              <a:t>4/22/2011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32B05-7FCE-4981-88DA-151E2293D2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3EDCD5-32CA-4E6C-8E68-8454C5424C20}" type="datetimeFigureOut">
              <a:rPr lang="en-US" smtClean="0"/>
              <a:pPr/>
              <a:t>4/22/2011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6C32B05-7FCE-4981-88DA-151E2293D2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3EDCD5-32CA-4E6C-8E68-8454C5424C20}" type="datetimeFigureOut">
              <a:rPr lang="en-US" smtClean="0"/>
              <a:pPr/>
              <a:t>4/22/2011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C32B05-7FCE-4981-88DA-151E2293D2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Automatic Tensile Tester 4000</a:t>
            </a:r>
            <a:endParaRPr lang="en-US" dirty="0"/>
          </a:p>
        </p:txBody>
      </p:sp>
      <p:sp>
        <p:nvSpPr>
          <p:cNvPr id="3" name="Subtitle 2"/>
          <p:cNvSpPr>
            <a:spLocks noGrp="1"/>
          </p:cNvSpPr>
          <p:nvPr>
            <p:ph type="subTitle" idx="1"/>
          </p:nvPr>
        </p:nvSpPr>
        <p:spPr/>
        <p:txBody>
          <a:bodyPr>
            <a:noAutofit/>
          </a:bodyPr>
          <a:lstStyle/>
          <a:p>
            <a:pPr algn="ctr"/>
            <a:r>
              <a:rPr lang="en-US" sz="2800" dirty="0" smtClean="0"/>
              <a:t>Group 6</a:t>
            </a:r>
          </a:p>
          <a:p>
            <a:pPr algn="ctr"/>
            <a:r>
              <a:rPr lang="en-US" sz="2800" dirty="0" smtClean="0"/>
              <a:t>Alan Beauchamp</a:t>
            </a:r>
          </a:p>
          <a:p>
            <a:pPr algn="ctr"/>
            <a:r>
              <a:rPr lang="en-US" sz="2800" dirty="0" smtClean="0"/>
              <a:t>Justin Ewing</a:t>
            </a:r>
          </a:p>
          <a:p>
            <a:pPr algn="ctr"/>
            <a:r>
              <a:rPr lang="en-US" sz="2800" dirty="0" smtClean="0"/>
              <a:t>Devon Jackson</a:t>
            </a:r>
          </a:p>
        </p:txBody>
      </p:sp>
    </p:spTree>
    <p:extLst>
      <p:ext uri="{BB962C8B-B14F-4D97-AF65-F5344CB8AC3E}">
        <p14:creationId xmlns:p14="http://schemas.microsoft.com/office/powerpoint/2010/main" xmlns="" val="609562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and Control Power</a:t>
            </a:r>
            <a:endParaRPr lang="en-US" dirty="0"/>
          </a:p>
        </p:txBody>
      </p:sp>
      <p:sp>
        <p:nvSpPr>
          <p:cNvPr id="4" name="Content Placeholder 3"/>
          <p:cNvSpPr>
            <a:spLocks noGrp="1"/>
          </p:cNvSpPr>
          <p:nvPr>
            <p:ph sz="half" idx="1"/>
          </p:nvPr>
        </p:nvSpPr>
        <p:spPr/>
        <p:txBody>
          <a:bodyPr/>
          <a:lstStyle/>
          <a:p>
            <a:pPr>
              <a:buNone/>
            </a:pPr>
            <a:r>
              <a:rPr lang="en-US" dirty="0" smtClean="0"/>
              <a:t>The PCB is designed so that:</a:t>
            </a:r>
          </a:p>
          <a:p>
            <a:pPr lvl="1"/>
            <a:r>
              <a:rPr lang="en-US" sz="1800" dirty="0" smtClean="0"/>
              <a:t>All of the common components are on the same side of the board.</a:t>
            </a:r>
          </a:p>
          <a:p>
            <a:pPr lvl="1"/>
            <a:r>
              <a:rPr lang="en-US" sz="1800" dirty="0" smtClean="0"/>
              <a:t>Similar  parts are next to each other</a:t>
            </a:r>
          </a:p>
          <a:p>
            <a:pPr>
              <a:buNone/>
            </a:pPr>
            <a:r>
              <a:rPr lang="en-US" dirty="0" smtClean="0"/>
              <a:t>Located on the top is the voltage input and on the bottom is the H-Bridge.</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85" t="23500" r="3802" b="24947"/>
          <a:stretch/>
        </p:blipFill>
        <p:spPr bwMode="auto">
          <a:xfrm>
            <a:off x="3086100" y="140205"/>
            <a:ext cx="5600700" cy="4441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125" t="9863" r="5469" b="4004"/>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2821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Actuator Power</a:t>
            </a:r>
            <a:endParaRPr lang="en-US" dirty="0"/>
          </a:p>
        </p:txBody>
      </p:sp>
      <p:sp>
        <p:nvSpPr>
          <p:cNvPr id="3" name="Content Placeholder 2"/>
          <p:cNvSpPr>
            <a:spLocks noGrp="1"/>
          </p:cNvSpPr>
          <p:nvPr>
            <p:ph sz="half" idx="1"/>
          </p:nvPr>
        </p:nvSpPr>
        <p:spPr/>
        <p:txBody>
          <a:bodyPr>
            <a:normAutofit/>
          </a:bodyPr>
          <a:lstStyle/>
          <a:p>
            <a:pPr>
              <a:buNone/>
            </a:pPr>
            <a:r>
              <a:rPr lang="en-US" dirty="0" smtClean="0"/>
              <a:t>For the Actuator’s power source, we chose the MMK320S-12.</a:t>
            </a:r>
          </a:p>
          <a:p>
            <a:pPr>
              <a:buNone/>
            </a:pPr>
            <a:r>
              <a:rPr lang="en-US" dirty="0" smtClean="0"/>
              <a:t>Output of 300W (12V, 25A) at maximum output which will also power 2 small fans</a:t>
            </a:r>
          </a:p>
          <a:p>
            <a:pPr>
              <a:buNone/>
            </a:pPr>
            <a:r>
              <a:rPr lang="en-US" dirty="0" smtClean="0"/>
              <a:t>Self-ventilating  convection system.</a:t>
            </a:r>
            <a:endParaRPr lang="en-US" dirty="0"/>
          </a:p>
        </p:txBody>
      </p:sp>
      <p:pic>
        <p:nvPicPr>
          <p:cNvPr id="5" name="Picture 3"/>
          <p:cNvPicPr>
            <a:picLocks noGrp="1" noChangeAspect="1" noChangeArrowheads="1"/>
          </p:cNvPicPr>
          <p:nvPr>
            <p:ph sz="half" idx="2"/>
          </p:nvPr>
        </p:nvPicPr>
        <p:blipFill>
          <a:blip r:embed="rId2" cstate="print"/>
          <a:stretch>
            <a:fillRect/>
          </a:stretch>
        </p:blipFill>
        <p:spPr bwMode="auto">
          <a:xfrm>
            <a:off x="5505450" y="3328194"/>
            <a:ext cx="2324100"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Actuator Power</a:t>
            </a:r>
            <a:endParaRPr lang="en-US" dirty="0"/>
          </a:p>
        </p:txBody>
      </p:sp>
      <p:sp>
        <p:nvSpPr>
          <p:cNvPr id="3" name="Content Placeholder 2"/>
          <p:cNvSpPr>
            <a:spLocks noGrp="1"/>
          </p:cNvSpPr>
          <p:nvPr>
            <p:ph idx="1"/>
          </p:nvPr>
        </p:nvSpPr>
        <p:spPr>
          <a:xfrm>
            <a:off x="457200" y="1935480"/>
            <a:ext cx="8077200" cy="4389120"/>
          </a:xfrm>
        </p:spPr>
        <p:txBody>
          <a:bodyPr/>
          <a:lstStyle/>
          <a:p>
            <a:r>
              <a:rPr lang="en-US" dirty="0" smtClean="0"/>
              <a:t>The same power source will activate two cooling fans, that will provide air the rest of the components in the case and allow for convection cooling.</a:t>
            </a:r>
          </a:p>
          <a:p>
            <a:endParaRPr lang="en-US" dirty="0"/>
          </a:p>
        </p:txBody>
      </p:sp>
      <p:pic>
        <p:nvPicPr>
          <p:cNvPr id="5" name="Picture 2"/>
          <p:cNvPicPr>
            <a:picLocks noChangeAspect="1" noChangeArrowheads="1"/>
          </p:cNvPicPr>
          <p:nvPr/>
        </p:nvPicPr>
        <p:blipFill>
          <a:blip r:embed="rId2" cstate="print"/>
          <a:srcRect l="22225" t="39242" r="47221" b="32981"/>
          <a:stretch>
            <a:fillRect/>
          </a:stretch>
        </p:blipFill>
        <p:spPr bwMode="auto">
          <a:xfrm>
            <a:off x="2057400" y="3429000"/>
            <a:ext cx="33528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Control</a:t>
            </a:r>
            <a:endParaRPr lang="en-US" dirty="0"/>
          </a:p>
        </p:txBody>
      </p:sp>
      <p:sp>
        <p:nvSpPr>
          <p:cNvPr id="3" name="Content Placeholder 2"/>
          <p:cNvSpPr>
            <a:spLocks noGrp="1"/>
          </p:cNvSpPr>
          <p:nvPr>
            <p:ph idx="1"/>
          </p:nvPr>
        </p:nvSpPr>
        <p:spPr/>
        <p:txBody>
          <a:bodyPr/>
          <a:lstStyle/>
          <a:p>
            <a:r>
              <a:rPr lang="en-US" dirty="0" smtClean="0"/>
              <a:t>Both power sources use wall power by means of stripped computer wire.</a:t>
            </a:r>
          </a:p>
          <a:p>
            <a:r>
              <a:rPr lang="en-US" dirty="0" smtClean="0"/>
              <a:t>Main on/off will be the switch on the power strip.</a:t>
            </a:r>
          </a:p>
          <a:p>
            <a:r>
              <a:rPr lang="en-US" dirty="0" smtClean="0"/>
              <a:t>Emergency shut off will take the positive outputs of both sources and the input to the devices they control.</a:t>
            </a:r>
          </a:p>
          <a:p>
            <a:pPr lvl="1"/>
            <a:r>
              <a:rPr lang="en-US" dirty="0" smtClean="0"/>
              <a:t>Quick and easy installment.</a:t>
            </a:r>
          </a:p>
          <a:p>
            <a:pPr lvl="1"/>
            <a:r>
              <a:rPr lang="en-US" dirty="0" smtClean="0"/>
              <a:t>Big Red Button is common sign for emergency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Sensors</a:t>
            </a:r>
            <a:endParaRPr lang="en-US" dirty="0"/>
          </a:p>
        </p:txBody>
      </p:sp>
      <p:sp>
        <p:nvSpPr>
          <p:cNvPr id="3" name="Text Placeholder 2"/>
          <p:cNvSpPr>
            <a:spLocks noGrp="1"/>
          </p:cNvSpPr>
          <p:nvPr>
            <p:ph type="body" idx="1"/>
          </p:nvPr>
        </p:nvSpPr>
        <p:spPr/>
        <p:txBody>
          <a:bodyPr/>
          <a:lstStyle/>
          <a:p>
            <a:pPr algn="ctr"/>
            <a:r>
              <a:rPr lang="en-US" dirty="0" smtClean="0"/>
              <a:t>Justin Ewing &amp; Devon Jackson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sz="half" idx="1"/>
          </p:nvPr>
        </p:nvSpPr>
        <p:spPr/>
        <p:txBody>
          <a:bodyPr/>
          <a:lstStyle/>
          <a:p>
            <a:r>
              <a:rPr lang="en-US" dirty="0" smtClean="0"/>
              <a:t>For the tests performed, we will use the following sensors</a:t>
            </a:r>
          </a:p>
          <a:p>
            <a:pPr lvl="1"/>
            <a:r>
              <a:rPr lang="en-US" dirty="0" smtClean="0"/>
              <a:t>Load Cell</a:t>
            </a:r>
          </a:p>
          <a:p>
            <a:pPr lvl="1"/>
            <a:r>
              <a:rPr lang="en-US" dirty="0" smtClean="0"/>
              <a:t>Linear Variable Differential Transformer</a:t>
            </a:r>
          </a:p>
          <a:p>
            <a:pPr lvl="1"/>
            <a:r>
              <a:rPr lang="en-US" dirty="0" smtClean="0"/>
              <a:t>Thermocouple</a:t>
            </a:r>
            <a:endParaRPr lang="en-US" dirty="0"/>
          </a:p>
        </p:txBody>
      </p:sp>
      <p:pic>
        <p:nvPicPr>
          <p:cNvPr id="22530" name="Picture 2"/>
          <p:cNvPicPr>
            <a:picLocks noGrp="1" noChangeAspect="1" noChangeArrowheads="1"/>
          </p:cNvPicPr>
          <p:nvPr>
            <p:ph sz="half" idx="2"/>
          </p:nvPr>
        </p:nvPicPr>
        <p:blipFill>
          <a:blip r:embed="rId2" cstate="print"/>
          <a:srcRect/>
          <a:stretch>
            <a:fillRect/>
          </a:stretch>
        </p:blipFill>
        <p:spPr bwMode="auto">
          <a:xfrm>
            <a:off x="4762500" y="1942307"/>
            <a:ext cx="1752792" cy="2020093"/>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6781800" y="3657600"/>
            <a:ext cx="1858537" cy="1524000"/>
          </a:xfrm>
          <a:prstGeom prst="rect">
            <a:avLst/>
          </a:prstGeom>
          <a:noFill/>
          <a:ln w="9525">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4648200" y="4419600"/>
            <a:ext cx="20955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Cell</a:t>
            </a:r>
            <a:endParaRPr lang="en-US" dirty="0"/>
          </a:p>
        </p:txBody>
      </p:sp>
      <p:sp>
        <p:nvSpPr>
          <p:cNvPr id="4" name="Content Placeholder 3"/>
          <p:cNvSpPr>
            <a:spLocks noGrp="1"/>
          </p:cNvSpPr>
          <p:nvPr>
            <p:ph sz="half" idx="2"/>
          </p:nvPr>
        </p:nvSpPr>
        <p:spPr/>
        <p:txBody>
          <a:bodyPr/>
          <a:lstStyle/>
          <a:p>
            <a:r>
              <a:rPr lang="en-US" dirty="0" smtClean="0"/>
              <a:t>Two way load cell that detects both tension and compression</a:t>
            </a:r>
          </a:p>
          <a:p>
            <a:r>
              <a:rPr lang="en-US" dirty="0" smtClean="0"/>
              <a:t>6 wire-receptacle</a:t>
            </a:r>
          </a:p>
          <a:p>
            <a:r>
              <a:rPr lang="en-US" dirty="0" smtClean="0"/>
              <a:t>Positive and negative outputs at 2mV/V</a:t>
            </a:r>
          </a:p>
          <a:p>
            <a:r>
              <a:rPr lang="en-US" dirty="0" smtClean="0"/>
              <a:t>Rated 2000 lbs.</a:t>
            </a:r>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571500" y="1942306"/>
            <a:ext cx="3810000"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Cell (INA118)</a:t>
            </a:r>
            <a:endParaRPr lang="en-US" dirty="0"/>
          </a:p>
        </p:txBody>
      </p:sp>
      <p:sp>
        <p:nvSpPr>
          <p:cNvPr id="3" name="Content Placeholder 2"/>
          <p:cNvSpPr>
            <a:spLocks noGrp="1"/>
          </p:cNvSpPr>
          <p:nvPr>
            <p:ph sz="half" idx="1"/>
          </p:nvPr>
        </p:nvSpPr>
        <p:spPr/>
        <p:txBody>
          <a:bodyPr/>
          <a:lstStyle/>
          <a:p>
            <a:r>
              <a:rPr lang="en-US" dirty="0" smtClean="0"/>
              <a:t>Amplifies the difference between the terminals and outputs a voltage referenced to ground.</a:t>
            </a:r>
          </a:p>
          <a:p>
            <a:r>
              <a:rPr lang="en-US" dirty="0" smtClean="0"/>
              <a:t>Amplification is:</a:t>
            </a:r>
          </a:p>
          <a:p>
            <a:pPr lvl="1">
              <a:buNone/>
            </a:pPr>
            <a:r>
              <a:rPr lang="en-US" dirty="0" smtClean="0"/>
              <a:t>	A</a:t>
            </a:r>
            <a:r>
              <a:rPr lang="en-US" baseline="-25000" dirty="0" smtClean="0"/>
              <a:t>v</a:t>
            </a:r>
            <a:r>
              <a:rPr lang="en-US" dirty="0" smtClean="0"/>
              <a:t> = 1 + 50K/</a:t>
            </a:r>
            <a:r>
              <a:rPr lang="en-US" dirty="0" err="1" smtClean="0"/>
              <a:t>R</a:t>
            </a:r>
            <a:r>
              <a:rPr lang="en-US" baseline="-25000" dirty="0" err="1" smtClean="0"/>
              <a:t>g</a:t>
            </a:r>
            <a:endParaRPr lang="en-US" baseline="-25000" dirty="0" smtClean="0"/>
          </a:p>
          <a:p>
            <a:r>
              <a:rPr lang="en-US" dirty="0" smtClean="0"/>
              <a:t>Our application requires </a:t>
            </a:r>
            <a:r>
              <a:rPr lang="en-US" dirty="0" err="1" smtClean="0"/>
              <a:t>R</a:t>
            </a:r>
            <a:r>
              <a:rPr lang="en-US" baseline="-25000" dirty="0" err="1" smtClean="0"/>
              <a:t>g</a:t>
            </a:r>
            <a:r>
              <a:rPr lang="en-US" dirty="0" smtClean="0"/>
              <a:t> to be 250</a:t>
            </a:r>
            <a:r>
              <a:rPr lang="el-GR" dirty="0" smtClean="0"/>
              <a:t>Ω</a:t>
            </a:r>
            <a:r>
              <a:rPr lang="en-US" dirty="0" smtClean="0"/>
              <a:t> for a gain  A</a:t>
            </a:r>
            <a:r>
              <a:rPr lang="en-US" baseline="-25000" dirty="0" smtClean="0"/>
              <a:t>v</a:t>
            </a:r>
            <a:r>
              <a:rPr lang="en-US" dirty="0" smtClean="0"/>
              <a:t>≈200</a:t>
            </a:r>
          </a:p>
        </p:txBody>
      </p:sp>
      <p:pic>
        <p:nvPicPr>
          <p:cNvPr id="5" name="Content Placeholder 4" descr="INA.png"/>
          <p:cNvPicPr>
            <a:picLocks noGrp="1" noChangeAspect="1"/>
          </p:cNvPicPr>
          <p:nvPr>
            <p:ph sz="half" idx="2"/>
          </p:nvPr>
        </p:nvPicPr>
        <p:blipFill>
          <a:blip r:embed="rId2" cstate="print"/>
          <a:srcRect b="14149"/>
          <a:stretch>
            <a:fillRect/>
          </a:stretch>
        </p:blipFill>
        <p:spPr>
          <a:xfrm>
            <a:off x="4847971" y="2894633"/>
            <a:ext cx="3639058" cy="213456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89888"/>
          </a:xfrm>
        </p:spPr>
        <p:txBody>
          <a:bodyPr>
            <a:noAutofit/>
          </a:bodyPr>
          <a:lstStyle/>
          <a:p>
            <a:r>
              <a:rPr lang="en-US" dirty="0" smtClean="0"/>
              <a:t>Load Cell</a:t>
            </a:r>
            <a:br>
              <a:rPr lang="en-US" dirty="0" smtClean="0"/>
            </a:br>
            <a:r>
              <a:rPr lang="en-US" dirty="0" smtClean="0"/>
              <a:t>(Tension/Compression Sensor)</a:t>
            </a:r>
            <a:endParaRPr lang="en-US" dirty="0"/>
          </a:p>
        </p:txBody>
      </p:sp>
      <p:sp>
        <p:nvSpPr>
          <p:cNvPr id="3" name="Content Placeholder 2"/>
          <p:cNvSpPr>
            <a:spLocks noGrp="1"/>
          </p:cNvSpPr>
          <p:nvPr>
            <p:ph sz="half" idx="1"/>
          </p:nvPr>
        </p:nvSpPr>
        <p:spPr>
          <a:xfrm>
            <a:off x="381000" y="2286000"/>
            <a:ext cx="4038600" cy="3871115"/>
          </a:xfrm>
        </p:spPr>
        <p:txBody>
          <a:bodyPr>
            <a:normAutofit/>
          </a:bodyPr>
          <a:lstStyle/>
          <a:p>
            <a:r>
              <a:rPr lang="en-US" dirty="0" smtClean="0"/>
              <a:t>Uses LM 339 Comparator (open-drain)</a:t>
            </a:r>
          </a:p>
          <a:p>
            <a:pPr lvl="1"/>
            <a:r>
              <a:rPr lang="en-US" dirty="0" smtClean="0"/>
              <a:t>Tension (positive input) will yield LOW output</a:t>
            </a:r>
          </a:p>
          <a:p>
            <a:pPr lvl="1"/>
            <a:r>
              <a:rPr lang="en-US" dirty="0" smtClean="0"/>
              <a:t>Compression (negative input) will yield HIGH output.</a:t>
            </a:r>
          </a:p>
          <a:p>
            <a:pPr marL="274320" lvl="1" indent="-274320">
              <a:buClr>
                <a:schemeClr val="accent3"/>
              </a:buClr>
              <a:buSzPct val="95000"/>
            </a:pPr>
            <a:r>
              <a:rPr lang="en-US" sz="2800" dirty="0" smtClean="0"/>
              <a:t>Output goes to the “sense” line in the MC</a:t>
            </a:r>
            <a:endParaRPr lang="en-US" dirty="0" smtClean="0"/>
          </a:p>
        </p:txBody>
      </p:sp>
      <p:pic>
        <p:nvPicPr>
          <p:cNvPr id="5" name="Content Placeholder 4" descr="select.png"/>
          <p:cNvPicPr>
            <a:picLocks noGrp="1" noChangeAspect="1"/>
          </p:cNvPicPr>
          <p:nvPr>
            <p:ph sz="half" idx="2"/>
          </p:nvPr>
        </p:nvPicPr>
        <p:blipFill>
          <a:blip r:embed="rId2" cstate="print"/>
          <a:stretch>
            <a:fillRect/>
          </a:stretch>
        </p:blipFill>
        <p:spPr>
          <a:xfrm>
            <a:off x="5314761" y="2537395"/>
            <a:ext cx="2705478" cy="320084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Material testing is a very expensive and exclusive exercise, from sending the material out to buying a specific test frame.</a:t>
            </a:r>
          </a:p>
          <a:p>
            <a:r>
              <a:rPr lang="en-US" dirty="0" smtClean="0"/>
              <a:t>When the test frames are purchased for local use, they come with software that is cumbersome for the computers that use them, forcing them to use all of their memory.</a:t>
            </a:r>
          </a:p>
          <a:p>
            <a:r>
              <a:rPr lang="en-US" dirty="0" smtClean="0"/>
              <a:t>This project enters with the goal to make a comparable test frame that is cost efficient and is autonomous, being able to function without a computer.</a:t>
            </a:r>
            <a:endParaRPr lang="en-US" dirty="0"/>
          </a:p>
        </p:txBody>
      </p:sp>
    </p:spTree>
    <p:extLst>
      <p:ext uri="{BB962C8B-B14F-4D97-AF65-F5344CB8AC3E}">
        <p14:creationId xmlns:p14="http://schemas.microsoft.com/office/powerpoint/2010/main" xmlns="" val="1505660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 Cell (Full Wave Rectifier)</a:t>
            </a:r>
            <a:endParaRPr lang="en-US" dirty="0"/>
          </a:p>
        </p:txBody>
      </p:sp>
      <p:sp>
        <p:nvSpPr>
          <p:cNvPr id="3" name="Content Placeholder 2"/>
          <p:cNvSpPr>
            <a:spLocks noGrp="1"/>
          </p:cNvSpPr>
          <p:nvPr>
            <p:ph sz="half" idx="1"/>
          </p:nvPr>
        </p:nvSpPr>
        <p:spPr/>
        <p:txBody>
          <a:bodyPr/>
          <a:lstStyle/>
          <a:p>
            <a:r>
              <a:rPr lang="en-US" dirty="0" smtClean="0"/>
              <a:t>Designed as a precision rectifier that doesn’t have the loss of the diode version</a:t>
            </a:r>
          </a:p>
          <a:p>
            <a:r>
              <a:rPr lang="en-US" dirty="0" smtClean="0"/>
              <a:t>Quick response to MC</a:t>
            </a:r>
          </a:p>
          <a:p>
            <a:r>
              <a:rPr lang="en-US" dirty="0" smtClean="0"/>
              <a:t>Rejects ALL negative voltage, protects MC</a:t>
            </a:r>
            <a:endParaRPr lang="en-US" dirty="0"/>
          </a:p>
        </p:txBody>
      </p:sp>
      <p:pic>
        <p:nvPicPr>
          <p:cNvPr id="5" name="Content Placeholder 4" descr="rectifier.png"/>
          <p:cNvPicPr>
            <a:picLocks noGrp="1" noChangeAspect="1"/>
          </p:cNvPicPr>
          <p:nvPr>
            <p:ph sz="half" idx="2"/>
          </p:nvPr>
        </p:nvPicPr>
        <p:blipFill>
          <a:blip r:embed="rId2" cstate="print"/>
          <a:stretch>
            <a:fillRect/>
          </a:stretch>
        </p:blipFill>
        <p:spPr>
          <a:xfrm>
            <a:off x="4648200" y="2038282"/>
            <a:ext cx="4038600" cy="419907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Cell</a:t>
            </a:r>
            <a:endParaRPr lang="en-US" dirty="0"/>
          </a:p>
        </p:txBody>
      </p:sp>
      <p:sp>
        <p:nvSpPr>
          <p:cNvPr id="3" name="Content Placeholder 2"/>
          <p:cNvSpPr>
            <a:spLocks noGrp="1"/>
          </p:cNvSpPr>
          <p:nvPr>
            <p:ph idx="1"/>
          </p:nvPr>
        </p:nvSpPr>
        <p:spPr/>
        <p:txBody>
          <a:bodyPr/>
          <a:lstStyle/>
          <a:p>
            <a:r>
              <a:rPr lang="en-US" dirty="0" smtClean="0"/>
              <a:t>The two previous circuits will take both of their inputs from the output of the INA118</a:t>
            </a:r>
          </a:p>
          <a:p>
            <a:r>
              <a:rPr lang="en-US" dirty="0" smtClean="0"/>
              <a:t>Instead of using the datasheet to predict output values of the load cell, we will develop our own calibration system to more accurately determine the load applied.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Autofit/>
          </a:bodyPr>
          <a:lstStyle/>
          <a:p>
            <a:r>
              <a:rPr lang="en-US" dirty="0" smtClean="0"/>
              <a:t>Linear Variable Difference Transformer</a:t>
            </a:r>
            <a:endParaRPr lang="en-US" dirty="0"/>
          </a:p>
        </p:txBody>
      </p:sp>
      <p:sp>
        <p:nvSpPr>
          <p:cNvPr id="4" name="Content Placeholder 3"/>
          <p:cNvSpPr>
            <a:spLocks noGrp="1"/>
          </p:cNvSpPr>
          <p:nvPr>
            <p:ph sz="half" idx="2"/>
          </p:nvPr>
        </p:nvSpPr>
        <p:spPr>
          <a:xfrm>
            <a:off x="4648200" y="2438400"/>
            <a:ext cx="4038600" cy="3916524"/>
          </a:xfrm>
        </p:spPr>
        <p:txBody>
          <a:bodyPr/>
          <a:lstStyle/>
          <a:p>
            <a:r>
              <a:rPr lang="en-US" dirty="0" smtClean="0"/>
              <a:t>Precise tool to measure displacement</a:t>
            </a:r>
          </a:p>
          <a:p>
            <a:r>
              <a:rPr lang="en-US" dirty="0" smtClean="0"/>
              <a:t>4-wire interface</a:t>
            </a:r>
          </a:p>
          <a:p>
            <a:r>
              <a:rPr lang="en-US" dirty="0" smtClean="0"/>
              <a:t>-1.5-11V output (0-10V functional)</a:t>
            </a:r>
            <a:endParaRPr lang="en-US" dirty="0"/>
          </a:p>
        </p:txBody>
      </p:sp>
      <p:pic>
        <p:nvPicPr>
          <p:cNvPr id="5" name="Picture 3"/>
          <p:cNvPicPr>
            <a:picLocks noGrp="1" noChangeAspect="1" noChangeArrowheads="1"/>
          </p:cNvPicPr>
          <p:nvPr>
            <p:ph sz="half" idx="1"/>
          </p:nvPr>
        </p:nvPicPr>
        <p:blipFill>
          <a:blip r:embed="rId2" cstate="print"/>
          <a:srcRect/>
          <a:stretch>
            <a:fillRect/>
          </a:stretch>
        </p:blipFill>
        <p:spPr bwMode="auto">
          <a:xfrm>
            <a:off x="457200" y="2481993"/>
            <a:ext cx="4038600" cy="3311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LVDT</a:t>
            </a:r>
            <a:endParaRPr lang="en-US" dirty="0"/>
          </a:p>
        </p:txBody>
      </p:sp>
      <p:sp>
        <p:nvSpPr>
          <p:cNvPr id="3" name="Content Placeholder 2"/>
          <p:cNvSpPr>
            <a:spLocks noGrp="1"/>
          </p:cNvSpPr>
          <p:nvPr>
            <p:ph sz="half" idx="1"/>
          </p:nvPr>
        </p:nvSpPr>
        <p:spPr/>
        <p:txBody>
          <a:bodyPr/>
          <a:lstStyle/>
          <a:p>
            <a:r>
              <a:rPr lang="en-US" dirty="0"/>
              <a:t>T</a:t>
            </a:r>
            <a:r>
              <a:rPr lang="en-US" dirty="0" smtClean="0"/>
              <a:t>o reduce the output signal to the range of the MC, we used a voltage divider to reduce the output from 11V to 5V</a:t>
            </a:r>
          </a:p>
          <a:p>
            <a:r>
              <a:rPr lang="en-US" dirty="0" smtClean="0"/>
              <a:t>Finally to eliminate the negative response, a diode was placed before the output to protect the microcontroller</a:t>
            </a:r>
            <a:endParaRPr lang="en-US" dirty="0"/>
          </a:p>
        </p:txBody>
      </p:sp>
      <p:sp>
        <p:nvSpPr>
          <p:cNvPr id="4" name="Content Placeholder 3"/>
          <p:cNvSpPr>
            <a:spLocks noGrp="1"/>
          </p:cNvSpPr>
          <p:nvPr>
            <p:ph sz="half" idx="2"/>
          </p:nvPr>
        </p:nvSpPr>
        <p:spPr/>
        <p:txBody>
          <a:bodyPr/>
          <a:lstStyle/>
          <a:p>
            <a:r>
              <a:rPr lang="en-US" dirty="0" smtClean="0"/>
              <a:t>Like the load cell, the LVDT will be calibrated so that the initial position will be the “Zero” and displacement will read from the “Zero” reference.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p:txBody>
          <a:bodyPr/>
          <a:lstStyle/>
          <a:p>
            <a:r>
              <a:rPr lang="en-US" dirty="0"/>
              <a:t>Temperature</a:t>
            </a:r>
          </a:p>
        </p:txBody>
      </p:sp>
      <p:pic>
        <p:nvPicPr>
          <p:cNvPr id="3076" name="Picture 4"/>
          <p:cNvPicPr>
            <a:picLocks noGrp="1" noChangeAspect="1" noChangeArrowheads="1"/>
          </p:cNvPicPr>
          <p:nvPr>
            <p:ph type="body" sz="half" idx="1"/>
          </p:nvPr>
        </p:nvPicPr>
        <p:blipFill>
          <a:blip r:embed="rId2" cstate="print">
            <a:extLst>
              <a:ext uri="{28A0092B-C50C-407E-A947-70E740481C1C}">
                <a14:useLocalDpi xmlns:a14="http://schemas.microsoft.com/office/drawing/2010/main" xmlns="" val="0"/>
              </a:ext>
            </a:extLst>
          </a:blip>
          <a:srcRect/>
          <a:stretch>
            <a:fillRect/>
          </a:stretch>
        </p:blipFill>
        <p:spPr>
          <a:xfrm>
            <a:off x="762000" y="2286000"/>
            <a:ext cx="4038600" cy="2286000"/>
          </a:xfrm>
          <a:noFill/>
          <a:ln/>
        </p:spPr>
      </p:pic>
      <p:sp>
        <p:nvSpPr>
          <p:cNvPr id="3081" name="Rectangle 9"/>
          <p:cNvSpPr>
            <a:spLocks noGrp="1" noChangeArrowheads="1"/>
          </p:cNvSpPr>
          <p:nvPr>
            <p:ph sz="half" idx="2"/>
          </p:nvPr>
        </p:nvSpPr>
        <p:spPr>
          <a:xfrm>
            <a:off x="4756150" y="2362200"/>
            <a:ext cx="3775075" cy="3724275"/>
          </a:xfrm>
        </p:spPr>
        <p:txBody>
          <a:bodyPr/>
          <a:lstStyle/>
          <a:p>
            <a:r>
              <a:rPr lang="en-US" sz="2400" dirty="0"/>
              <a:t>Thermocouple </a:t>
            </a:r>
          </a:p>
          <a:p>
            <a:endParaRPr lang="en-US" sz="2400" dirty="0"/>
          </a:p>
          <a:p>
            <a:r>
              <a:rPr lang="en-US" sz="2400" dirty="0"/>
              <a:t>PID captures the signal</a:t>
            </a:r>
          </a:p>
          <a:p>
            <a:endParaRPr lang="en-US" sz="2400" dirty="0"/>
          </a:p>
          <a:p>
            <a:r>
              <a:rPr lang="en-US" sz="2400" dirty="0"/>
              <a:t>The data pulled and saved to a file</a:t>
            </a:r>
          </a:p>
          <a:p>
            <a:endParaRPr lang="en-US" sz="2400" dirty="0"/>
          </a:p>
          <a:p>
            <a:r>
              <a:rPr lang="en-US" sz="2400" dirty="0"/>
              <a:t>Specification</a:t>
            </a:r>
          </a:p>
        </p:txBody>
      </p:sp>
      <p:pic>
        <p:nvPicPr>
          <p:cNvPr id="308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572000"/>
            <a:ext cx="4035425"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1274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r>
              <a:rPr lang="en-US" dirty="0" smtClean="0"/>
              <a:t>Thermocouple</a:t>
            </a:r>
            <a:endParaRPr lang="en-US" dirty="0"/>
          </a:p>
        </p:txBody>
      </p:sp>
      <p:sp>
        <p:nvSpPr>
          <p:cNvPr id="15363" name="Rectangle 3"/>
          <p:cNvSpPr>
            <a:spLocks noGrp="1" noChangeArrowheads="1"/>
          </p:cNvSpPr>
          <p:nvPr>
            <p:ph type="body" idx="1"/>
          </p:nvPr>
        </p:nvSpPr>
        <p:spPr/>
        <p:txBody>
          <a:bodyPr>
            <a:normAutofit/>
          </a:bodyPr>
          <a:lstStyle/>
          <a:p>
            <a:r>
              <a:rPr lang="en-US" dirty="0"/>
              <a:t>Thermocouple has more range, sensitivity, more </a:t>
            </a:r>
            <a:r>
              <a:rPr lang="en-US" dirty="0" smtClean="0"/>
              <a:t>cost </a:t>
            </a:r>
            <a:r>
              <a:rPr lang="en-US" dirty="0"/>
              <a:t>effective, and more </a:t>
            </a:r>
            <a:r>
              <a:rPr lang="en-US" dirty="0" smtClean="0"/>
              <a:t>ruggedness</a:t>
            </a:r>
          </a:p>
          <a:p>
            <a:r>
              <a:rPr lang="en-US" dirty="0" smtClean="0"/>
              <a:t>36" high temperature Type-K Thermocouple with glass braid insulation.</a:t>
            </a:r>
          </a:p>
          <a:p>
            <a:r>
              <a:rPr lang="en-US" dirty="0" smtClean="0"/>
              <a:t>Type-K Thermocouple (Ni-Cr)</a:t>
            </a:r>
          </a:p>
          <a:p>
            <a:r>
              <a:rPr lang="en-US" dirty="0" smtClean="0"/>
              <a:t>30 gauge stripped and prepped wires</a:t>
            </a:r>
          </a:p>
          <a:p>
            <a:r>
              <a:rPr lang="en-US" dirty="0" smtClean="0"/>
              <a:t>Thermocouple range : -270 to +1372C (-454 to +2501F)</a:t>
            </a:r>
          </a:p>
          <a:p>
            <a:r>
              <a:rPr lang="en-US" dirty="0" smtClean="0"/>
              <a:t>Yellow + / Red –</a:t>
            </a:r>
          </a:p>
          <a:p>
            <a:endParaRPr lang="en-US" dirty="0" smtClean="0"/>
          </a:p>
          <a:p>
            <a:endParaRPr lang="en-US" dirty="0"/>
          </a:p>
        </p:txBody>
      </p:sp>
      <p:pic>
        <p:nvPicPr>
          <p:cNvPr id="4" name="Picture 3" descr="thermocouple.jpg"/>
          <p:cNvPicPr>
            <a:picLocks noChangeAspect="1"/>
          </p:cNvPicPr>
          <p:nvPr/>
        </p:nvPicPr>
        <p:blipFill>
          <a:blip r:embed="rId2" cstate="print"/>
          <a:stretch>
            <a:fillRect/>
          </a:stretch>
        </p:blipFill>
        <p:spPr>
          <a:xfrm>
            <a:off x="5486400" y="5257800"/>
            <a:ext cx="3048000" cy="1295400"/>
          </a:xfrm>
          <a:prstGeom prst="rect">
            <a:avLst/>
          </a:prstGeom>
        </p:spPr>
      </p:pic>
    </p:spTree>
    <p:extLst>
      <p:ext uri="{BB962C8B-B14F-4D97-AF65-F5344CB8AC3E}">
        <p14:creationId xmlns:p14="http://schemas.microsoft.com/office/powerpoint/2010/main" xmlns="" val="3933120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685800"/>
            <a:ext cx="6553200" cy="857250"/>
          </a:xfrm>
        </p:spPr>
        <p:txBody>
          <a:bodyPr/>
          <a:lstStyle/>
          <a:p>
            <a:r>
              <a:rPr lang="en-US" sz="3000" dirty="0"/>
              <a:t>Thermocouple Amplifier </a:t>
            </a:r>
            <a:r>
              <a:rPr lang="en-US" sz="3000" dirty="0" smtClean="0"/>
              <a:t>AD595-AQ</a:t>
            </a:r>
            <a:endParaRPr lang="en-US" sz="3000" dirty="0"/>
          </a:p>
        </p:txBody>
      </p:sp>
      <p:pic>
        <p:nvPicPr>
          <p:cNvPr id="7" name="Content Placeholder 6" descr="AD595AQ.jpg"/>
          <p:cNvPicPr>
            <a:picLocks noGrp="1" noChangeAspect="1"/>
          </p:cNvPicPr>
          <p:nvPr>
            <p:ph idx="1"/>
          </p:nvPr>
        </p:nvPicPr>
        <p:blipFill>
          <a:blip r:embed="rId2" cstate="print"/>
          <a:stretch>
            <a:fillRect/>
          </a:stretch>
        </p:blipFill>
        <p:spPr>
          <a:xfrm>
            <a:off x="4229100" y="1580356"/>
            <a:ext cx="3810000" cy="2058194"/>
          </a:xfrm>
        </p:spPr>
      </p:pic>
      <p:sp>
        <p:nvSpPr>
          <p:cNvPr id="6" name="Text Placeholder 5"/>
          <p:cNvSpPr>
            <a:spLocks noGrp="1"/>
          </p:cNvSpPr>
          <p:nvPr>
            <p:ph type="body" sz="half" idx="2"/>
          </p:nvPr>
        </p:nvSpPr>
        <p:spPr/>
        <p:txBody>
          <a:bodyPr/>
          <a:lstStyle/>
          <a:p>
            <a:r>
              <a:rPr lang="en-US" dirty="0" smtClean="0"/>
              <a:t>•Analog Devices Thermocouple Type-K Amplifier. </a:t>
            </a:r>
          </a:p>
          <a:p>
            <a:endParaRPr lang="en-US" dirty="0" smtClean="0"/>
          </a:p>
          <a:p>
            <a:r>
              <a:rPr lang="en-US" dirty="0" smtClean="0"/>
              <a:t>•The 10mV/C analog output interfaces nicely with 10-bit ADCs found on many types of microcontrollers.</a:t>
            </a:r>
          </a:p>
          <a:p>
            <a:endParaRPr lang="en-US" dirty="0" smtClean="0"/>
          </a:p>
          <a:p>
            <a:r>
              <a:rPr lang="el-GR" dirty="0" smtClean="0"/>
              <a:t>±</a:t>
            </a:r>
            <a:r>
              <a:rPr lang="en-US" dirty="0" smtClean="0"/>
              <a:t>3</a:t>
            </a:r>
            <a:r>
              <a:rPr lang="en-US" baseline="30000" dirty="0" smtClean="0"/>
              <a:t>o</a:t>
            </a:r>
            <a:r>
              <a:rPr lang="en-US" dirty="0" smtClean="0"/>
              <a:t> C Accuracy</a:t>
            </a:r>
          </a:p>
          <a:p>
            <a:endParaRPr lang="en-US" dirty="0" smtClean="0"/>
          </a:p>
          <a:p>
            <a:r>
              <a:rPr lang="en-US" dirty="0" smtClean="0"/>
              <a:t>•5V-15V Power Supply</a:t>
            </a:r>
          </a:p>
          <a:p>
            <a:endParaRPr lang="en-US" dirty="0"/>
          </a:p>
        </p:txBody>
      </p:sp>
      <p:pic>
        <p:nvPicPr>
          <p:cNvPr id="9" name="Picture 8" descr="AD595-pinout.jpg"/>
          <p:cNvPicPr>
            <a:picLocks noChangeAspect="1"/>
          </p:cNvPicPr>
          <p:nvPr/>
        </p:nvPicPr>
        <p:blipFill>
          <a:blip r:embed="rId3" cstate="print"/>
          <a:stretch>
            <a:fillRect/>
          </a:stretch>
        </p:blipFill>
        <p:spPr>
          <a:xfrm>
            <a:off x="4038600" y="3657600"/>
            <a:ext cx="4191000" cy="2695575"/>
          </a:xfrm>
          <a:prstGeom prst="rect">
            <a:avLst/>
          </a:prstGeom>
        </p:spPr>
      </p:pic>
    </p:spTree>
    <p:extLst>
      <p:ext uri="{BB962C8B-B14F-4D97-AF65-F5344CB8AC3E}">
        <p14:creationId xmlns:p14="http://schemas.microsoft.com/office/powerpoint/2010/main" xmlns="" val="1483015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normAutofit/>
          </a:bodyPr>
          <a:lstStyle/>
          <a:p>
            <a:r>
              <a:rPr lang="en-US" dirty="0" smtClean="0"/>
              <a:t>PID Controller</a:t>
            </a:r>
            <a:endParaRPr lang="en-US" dirty="0"/>
          </a:p>
        </p:txBody>
      </p:sp>
      <p:sp>
        <p:nvSpPr>
          <p:cNvPr id="3" name="Text Placeholder 2"/>
          <p:cNvSpPr>
            <a:spLocks noGrp="1"/>
          </p:cNvSpPr>
          <p:nvPr>
            <p:ph type="body" sz="half" idx="1"/>
          </p:nvPr>
        </p:nvSpPr>
        <p:spPr/>
        <p:txBody>
          <a:bodyPr>
            <a:normAutofit/>
          </a:bodyPr>
          <a:lstStyle/>
          <a:p>
            <a:endParaRPr lang="en-US" dirty="0"/>
          </a:p>
        </p:txBody>
      </p:sp>
      <p:sp>
        <p:nvSpPr>
          <p:cNvPr id="4" name="Content Placeholder 3"/>
          <p:cNvSpPr>
            <a:spLocks noGrp="1"/>
          </p:cNvSpPr>
          <p:nvPr>
            <p:ph sz="half" idx="2"/>
          </p:nvPr>
        </p:nvSpPr>
        <p:spPr/>
        <p:txBody>
          <a:bodyPr>
            <a:normAutofit fontScale="85000" lnSpcReduction="20000"/>
          </a:bodyPr>
          <a:lstStyle/>
          <a:p>
            <a:r>
              <a:rPr lang="en-US" sz="2800" dirty="0"/>
              <a:t>Trident and Trident X2 Digital Process and Temperature Panel Meter</a:t>
            </a:r>
            <a:endParaRPr lang="en-US" dirty="0" smtClean="0"/>
          </a:p>
          <a:p>
            <a:r>
              <a:rPr lang="en-US" dirty="0" smtClean="0"/>
              <a:t>A </a:t>
            </a:r>
            <a:r>
              <a:rPr lang="en-US" dirty="0"/>
              <a:t>third party PID </a:t>
            </a:r>
            <a:r>
              <a:rPr lang="en-US" dirty="0" smtClean="0"/>
              <a:t>temperature </a:t>
            </a:r>
            <a:r>
              <a:rPr lang="en-US" dirty="0"/>
              <a:t>controller captures signal from thermocouple</a:t>
            </a:r>
          </a:p>
          <a:p>
            <a:r>
              <a:rPr lang="en-US" dirty="0"/>
              <a:t>Temperature controller has an channel available for an analog input (i.e. remote set point)</a:t>
            </a:r>
          </a:p>
          <a:p>
            <a:endParaRPr lang="en-US" dirty="0"/>
          </a:p>
        </p:txBody>
      </p:sp>
      <p:pic>
        <p:nvPicPr>
          <p:cNvPr id="6" name="Picture 5" descr="PD865.jpg"/>
          <p:cNvPicPr>
            <a:picLocks noChangeAspect="1"/>
          </p:cNvPicPr>
          <p:nvPr/>
        </p:nvPicPr>
        <p:blipFill>
          <a:blip r:embed="rId2" cstate="print"/>
          <a:stretch>
            <a:fillRect/>
          </a:stretch>
        </p:blipFill>
        <p:spPr>
          <a:xfrm>
            <a:off x="838200" y="2362200"/>
            <a:ext cx="3810000" cy="3733800"/>
          </a:xfrm>
          <a:prstGeom prst="rect">
            <a:avLst/>
          </a:prstGeom>
        </p:spPr>
      </p:pic>
    </p:spTree>
    <p:extLst>
      <p:ext uri="{BB962C8B-B14F-4D97-AF65-F5344CB8AC3E}">
        <p14:creationId xmlns:p14="http://schemas.microsoft.com/office/powerpoint/2010/main" xmlns="" val="1920710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0" dirty="0" smtClean="0">
                <a:effectLst/>
              </a:rPr>
              <a:t>Motor Control</a:t>
            </a:r>
            <a:endParaRPr lang="en-US" b="0" dirty="0">
              <a:effectLst/>
            </a:endParaRPr>
          </a:p>
        </p:txBody>
      </p:sp>
      <p:sp>
        <p:nvSpPr>
          <p:cNvPr id="3" name="Subtitle 2"/>
          <p:cNvSpPr>
            <a:spLocks noGrp="1"/>
          </p:cNvSpPr>
          <p:nvPr>
            <p:ph type="subTitle" idx="1"/>
          </p:nvPr>
        </p:nvSpPr>
        <p:spPr/>
        <p:txBody>
          <a:bodyPr/>
          <a:lstStyle/>
          <a:p>
            <a:pPr algn="ctr"/>
            <a:r>
              <a:rPr lang="en-US" dirty="0" smtClean="0"/>
              <a:t>Devon L. Jackson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r>
              <a:rPr lang="en-US" dirty="0"/>
              <a:t>Motor Control </a:t>
            </a:r>
          </a:p>
        </p:txBody>
      </p:sp>
      <p:sp>
        <p:nvSpPr>
          <p:cNvPr id="16387" name="Rectangle 3"/>
          <p:cNvSpPr>
            <a:spLocks noGrp="1" noChangeArrowheads="1"/>
          </p:cNvSpPr>
          <p:nvPr>
            <p:ph type="body" idx="1"/>
          </p:nvPr>
        </p:nvSpPr>
        <p:spPr/>
        <p:txBody>
          <a:bodyPr/>
          <a:lstStyle/>
          <a:p>
            <a:r>
              <a:rPr lang="en-US" dirty="0"/>
              <a:t>Be able to control the motor manual</a:t>
            </a:r>
          </a:p>
          <a:p>
            <a:r>
              <a:rPr lang="en-US" dirty="0"/>
              <a:t>Be able to have the ability to go down, reverse, and stop</a:t>
            </a:r>
          </a:p>
          <a:p>
            <a:r>
              <a:rPr lang="en-US" dirty="0"/>
              <a:t>Be able to apply a certain amount of force as desired by the sponsor</a:t>
            </a:r>
          </a:p>
          <a:p>
            <a:r>
              <a:rPr lang="en-US" dirty="0"/>
              <a:t>Be able to apply a constant load</a:t>
            </a:r>
          </a:p>
        </p:txBody>
      </p:sp>
    </p:spTree>
    <p:extLst>
      <p:ext uri="{BB962C8B-B14F-4D97-AF65-F5344CB8AC3E}">
        <p14:creationId xmlns:p14="http://schemas.microsoft.com/office/powerpoint/2010/main" xmlns="" val="2290191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Content Placeholder 3"/>
          <p:cNvSpPr>
            <a:spLocks noGrp="1"/>
          </p:cNvSpPr>
          <p:nvPr>
            <p:ph idx="1"/>
          </p:nvPr>
        </p:nvSpPr>
        <p:spPr/>
        <p:txBody>
          <a:bodyPr>
            <a:noAutofit/>
          </a:bodyPr>
          <a:lstStyle/>
          <a:p>
            <a:pPr fontAlgn="base"/>
            <a:r>
              <a:rPr lang="en-US" sz="2200" dirty="0" smtClean="0"/>
              <a:t>This product is called the Automatic Tensile Tester 4000</a:t>
            </a:r>
            <a:endParaRPr lang="en-US" sz="2200" dirty="0" smtClean="0"/>
          </a:p>
          <a:p>
            <a:pPr fontAlgn="base"/>
            <a:r>
              <a:rPr lang="en-US" sz="2200" dirty="0" smtClean="0"/>
              <a:t>A </a:t>
            </a:r>
            <a:r>
              <a:rPr lang="en-US" sz="2200" dirty="0"/>
              <a:t>small scale test device for creep, creep-fatigue, and creep crack growth testing. </a:t>
            </a:r>
            <a:endParaRPr lang="en-US" sz="2200" dirty="0" smtClean="0"/>
          </a:p>
          <a:p>
            <a:pPr fontAlgn="base"/>
            <a:r>
              <a:rPr lang="en-US" sz="2200" dirty="0" smtClean="0"/>
              <a:t>Creep </a:t>
            </a:r>
            <a:r>
              <a:rPr lang="en-US" sz="2200" dirty="0"/>
              <a:t>is a deformation that occurs below the yield strength of a material at temperatures above 40% of the melting </a:t>
            </a:r>
            <a:r>
              <a:rPr lang="en-US" sz="2200" dirty="0" smtClean="0"/>
              <a:t>temperature.</a:t>
            </a:r>
          </a:p>
          <a:p>
            <a:pPr fontAlgn="base"/>
            <a:r>
              <a:rPr lang="en-US" sz="2200" dirty="0" smtClean="0"/>
              <a:t>Fatigue </a:t>
            </a:r>
            <a:r>
              <a:rPr lang="en-US" sz="2200" dirty="0"/>
              <a:t>is the non-recoverable loss in strength that occurs when a material is subject to cyclic loading. </a:t>
            </a:r>
            <a:endParaRPr lang="en-US" sz="2200" dirty="0" smtClean="0"/>
          </a:p>
          <a:p>
            <a:pPr fontAlgn="base"/>
            <a:r>
              <a:rPr lang="en-US" sz="2200" dirty="0" smtClean="0"/>
              <a:t>Often</a:t>
            </a:r>
            <a:r>
              <a:rPr lang="en-US" sz="2200" dirty="0"/>
              <a:t>, the effects of creep and fatigue are idealized as damage. This device will be used to study those effects, because creep damage is the primary design consideration for steam and gas turbine OEM’s.  </a:t>
            </a:r>
          </a:p>
        </p:txBody>
      </p:sp>
    </p:spTree>
    <p:extLst>
      <p:ext uri="{BB962C8B-B14F-4D97-AF65-F5344CB8AC3E}">
        <p14:creationId xmlns="" xmlns:p14="http://schemas.microsoft.com/office/powerpoint/2010/main" val="3588581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r>
              <a:rPr lang="en-US" dirty="0"/>
              <a:t>Actuator </a:t>
            </a:r>
          </a:p>
        </p:txBody>
      </p:sp>
      <p:sp>
        <p:nvSpPr>
          <p:cNvPr id="17411" name="Rectangle 3"/>
          <p:cNvSpPr>
            <a:spLocks noGrp="1" noChangeArrowheads="1"/>
          </p:cNvSpPr>
          <p:nvPr>
            <p:ph type="body" idx="1"/>
          </p:nvPr>
        </p:nvSpPr>
        <p:spPr/>
        <p:txBody>
          <a:bodyPr/>
          <a:lstStyle/>
          <a:p>
            <a:r>
              <a:rPr lang="en-US" dirty="0"/>
              <a:t>Heavy Duty Linear Actuator (Stroke Size 12", Force 2000 Lbs, Speed 0.24"/sec) </a:t>
            </a:r>
          </a:p>
        </p:txBody>
      </p:sp>
      <p:pic>
        <p:nvPicPr>
          <p:cNvPr id="17413" name="Picture 5" descr="PA-17_pi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3276600"/>
            <a:ext cx="4762500" cy="3057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5020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H-Bridge</a:t>
            </a:r>
            <a:endParaRPr lang="en-US" dirty="0"/>
          </a:p>
        </p:txBody>
      </p:sp>
      <p:sp>
        <p:nvSpPr>
          <p:cNvPr id="4" name="Text Placeholder 3"/>
          <p:cNvSpPr>
            <a:spLocks noGrp="1"/>
          </p:cNvSpPr>
          <p:nvPr>
            <p:ph type="body" sz="half" idx="1"/>
          </p:nvPr>
        </p:nvSpPr>
        <p:spPr/>
        <p:txBody>
          <a:bodyPr>
            <a:normAutofit/>
          </a:bodyPr>
          <a:lstStyle/>
          <a:p>
            <a:r>
              <a:rPr lang="en-US" sz="1800" dirty="0" smtClean="0"/>
              <a:t>An h-bridge is used to convert low-power control signals into high-power drive for motor control as well as other high power applications</a:t>
            </a:r>
          </a:p>
          <a:p>
            <a:r>
              <a:rPr lang="en-US" sz="1800" dirty="0" smtClean="0"/>
              <a:t>The microcontroller connects to the h-bridge's logic level inputs, and the h-bridge converts those low power control signals into high power outputs suitable for driving the motor, controlling the motor's direction, and varying the motor's speed. </a:t>
            </a:r>
            <a:endParaRPr lang="en-US" sz="1800" dirty="0"/>
          </a:p>
        </p:txBody>
      </p:sp>
      <p:pic>
        <p:nvPicPr>
          <p:cNvPr id="2050" name="Picture 2"/>
          <p:cNvPicPr>
            <a:picLocks noChangeAspect="1" noChangeArrowheads="1"/>
          </p:cNvPicPr>
          <p:nvPr/>
        </p:nvPicPr>
        <p:blipFill>
          <a:blip r:embed="rId2" cstate="print"/>
          <a:srcRect/>
          <a:stretch>
            <a:fillRect/>
          </a:stretch>
        </p:blipFill>
        <p:spPr bwMode="auto">
          <a:xfrm>
            <a:off x="4648200" y="1676400"/>
            <a:ext cx="4495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057400"/>
            <a:ext cx="9144000" cy="1477328"/>
          </a:xfrm>
          <a:prstGeom prst="rect">
            <a:avLst/>
          </a:prstGeom>
        </p:spPr>
        <p:txBody>
          <a:bodyPr wrap="square">
            <a:spAutoFit/>
          </a:bodyPr>
          <a:lstStyle/>
          <a:p>
            <a:endParaRPr lang="en-US" dirty="0" smtClean="0"/>
          </a:p>
          <a:p>
            <a:endParaRPr lang="en-US" dirty="0" smtClean="0"/>
          </a:p>
          <a:p>
            <a:endParaRPr lang="en-US" dirty="0"/>
          </a:p>
          <a:p>
            <a:endParaRPr lang="en-US" dirty="0" smtClean="0"/>
          </a:p>
          <a:p>
            <a:endParaRPr lang="en-US" dirty="0"/>
          </a:p>
        </p:txBody>
      </p:sp>
      <p:sp>
        <p:nvSpPr>
          <p:cNvPr id="6" name="Rectangle 5"/>
          <p:cNvSpPr/>
          <p:nvPr/>
        </p:nvSpPr>
        <p:spPr>
          <a:xfrm>
            <a:off x="762000" y="304800"/>
            <a:ext cx="4572000" cy="3754874"/>
          </a:xfrm>
          <a:prstGeom prst="rect">
            <a:avLst/>
          </a:prstGeom>
        </p:spPr>
        <p:txBody>
          <a:bodyPr wrap="square">
            <a:spAutoFit/>
          </a:bodyPr>
          <a:lstStyle/>
          <a:p>
            <a:r>
              <a:rPr lang="en-US" sz="1400" b="1" dirty="0" smtClean="0"/>
              <a:t>• With optional heat sink installed:</a:t>
            </a:r>
            <a:r>
              <a:rPr lang="en-US" sz="1400" dirty="0" smtClean="0"/>
              <a:t/>
            </a:r>
            <a:br>
              <a:rPr lang="en-US" sz="1400" dirty="0" smtClean="0"/>
            </a:br>
            <a:r>
              <a:rPr lang="en-US" sz="1400" dirty="0" smtClean="0"/>
              <a:t>30 Amps continuous, 40 Amps peak </a:t>
            </a:r>
          </a:p>
          <a:p>
            <a:r>
              <a:rPr lang="en-US" sz="1400" b="1" dirty="0" smtClean="0"/>
              <a:t>•With NO heat-sink installed:</a:t>
            </a:r>
            <a:r>
              <a:rPr lang="en-US" sz="1400" dirty="0" smtClean="0"/>
              <a:t/>
            </a:r>
            <a:br>
              <a:rPr lang="en-US" sz="1400" dirty="0" smtClean="0"/>
            </a:br>
            <a:r>
              <a:rPr lang="en-US" sz="1400" dirty="0" smtClean="0"/>
              <a:t>10 Amps continuous </a:t>
            </a:r>
          </a:p>
          <a:p>
            <a:r>
              <a:rPr lang="en-US" sz="1400" dirty="0" smtClean="0"/>
              <a:t>• 5 to 24 Volts (30V absolute max) </a:t>
            </a:r>
          </a:p>
          <a:p>
            <a:r>
              <a:rPr lang="en-US" sz="1400" dirty="0" smtClean="0"/>
              <a:t>• </a:t>
            </a:r>
            <a:r>
              <a:rPr lang="en-US" sz="1400" dirty="0"/>
              <a:t>H</a:t>
            </a:r>
            <a:r>
              <a:rPr lang="en-US" sz="1400" dirty="0" smtClean="0"/>
              <a:t>igh frequency PWM, frequencies to 100 kHz </a:t>
            </a:r>
          </a:p>
          <a:p>
            <a:r>
              <a:rPr lang="en-US" sz="1400" dirty="0" smtClean="0"/>
              <a:t>• ATO style fuse on-board </a:t>
            </a:r>
          </a:p>
          <a:p>
            <a:r>
              <a:rPr lang="en-US" sz="1400" dirty="0" smtClean="0"/>
              <a:t>•Status and power indicator LEDs </a:t>
            </a:r>
          </a:p>
          <a:p>
            <a:r>
              <a:rPr lang="en-US" sz="1400" dirty="0" smtClean="0"/>
              <a:t>• </a:t>
            </a:r>
            <a:r>
              <a:rPr lang="en-US" sz="1400" dirty="0"/>
              <a:t>C</a:t>
            </a:r>
            <a:r>
              <a:rPr lang="en-US" sz="1400" dirty="0" smtClean="0"/>
              <a:t>onvenient FAST-ON blade type connectors </a:t>
            </a:r>
          </a:p>
          <a:p>
            <a:r>
              <a:rPr lang="en-US" sz="1400" dirty="0" smtClean="0"/>
              <a:t>• </a:t>
            </a:r>
            <a:r>
              <a:rPr lang="en-US" sz="1400" dirty="0"/>
              <a:t>C</a:t>
            </a:r>
            <a:r>
              <a:rPr lang="en-US" sz="1400" dirty="0" smtClean="0"/>
              <a:t>onvenient screw terminals for control logic </a:t>
            </a:r>
          </a:p>
          <a:p>
            <a:r>
              <a:rPr lang="en-US" sz="1400" dirty="0" smtClean="0"/>
              <a:t>• </a:t>
            </a:r>
            <a:r>
              <a:rPr lang="en-US" sz="1400" dirty="0"/>
              <a:t>L</a:t>
            </a:r>
            <a:r>
              <a:rPr lang="en-US" sz="1400" dirty="0" smtClean="0"/>
              <a:t>ocked anti-phase native control method </a:t>
            </a:r>
          </a:p>
          <a:p>
            <a:r>
              <a:rPr lang="en-US" sz="1400" dirty="0" smtClean="0"/>
              <a:t>• </a:t>
            </a:r>
            <a:r>
              <a:rPr lang="en-US" sz="1400" dirty="0"/>
              <a:t>S</a:t>
            </a:r>
            <a:r>
              <a:rPr lang="en-US" sz="1400" dirty="0" smtClean="0"/>
              <a:t>ign magnitude / synchronous rectification also possible </a:t>
            </a:r>
          </a:p>
          <a:p>
            <a:r>
              <a:rPr lang="en-US" sz="1400" dirty="0" smtClean="0"/>
              <a:t>• </a:t>
            </a:r>
            <a:r>
              <a:rPr lang="en-US" sz="1400" dirty="0"/>
              <a:t>S</a:t>
            </a:r>
            <a:r>
              <a:rPr lang="en-US" sz="1400" dirty="0" smtClean="0"/>
              <a:t>mall size - 2.5 x 2.6 inches </a:t>
            </a:r>
          </a:p>
          <a:p>
            <a:r>
              <a:rPr lang="en-US" sz="1400" dirty="0" smtClean="0"/>
              <a:t>• </a:t>
            </a:r>
            <a:r>
              <a:rPr lang="en-US" sz="1400" dirty="0"/>
              <a:t>H</a:t>
            </a:r>
            <a:r>
              <a:rPr lang="en-US" sz="1400" dirty="0" smtClean="0"/>
              <a:t>igh quality 4-layer board, large ground and power planes</a:t>
            </a:r>
          </a:p>
          <a:p>
            <a:r>
              <a:rPr lang="en-US" sz="1400" dirty="0" smtClean="0"/>
              <a:t>•Truth table </a:t>
            </a:r>
            <a:r>
              <a:rPr lang="en-US" sz="1400" dirty="0"/>
              <a:t>for the possible control states</a:t>
            </a:r>
            <a:r>
              <a:rPr lang="en-US" sz="1400" dirty="0" smtClean="0"/>
              <a:t>:</a:t>
            </a:r>
            <a:endParaRPr lang="en-US" sz="1400" dirty="0"/>
          </a:p>
        </p:txBody>
      </p:sp>
      <p:graphicFrame>
        <p:nvGraphicFramePr>
          <p:cNvPr id="4" name="Table 3"/>
          <p:cNvGraphicFramePr>
            <a:graphicFrameLocks noGrp="1"/>
          </p:cNvGraphicFramePr>
          <p:nvPr/>
        </p:nvGraphicFramePr>
        <p:xfrm>
          <a:off x="838200" y="4114800"/>
          <a:ext cx="7620001" cy="2433320"/>
        </p:xfrm>
        <a:graphic>
          <a:graphicData uri="http://schemas.openxmlformats.org/drawingml/2006/table">
            <a:tbl>
              <a:tblPr firstRow="1" bandRow="1">
                <a:tableStyleId>{5C22544A-7EE6-4342-B048-85BDC9FD1C3A}</a:tableStyleId>
              </a:tblPr>
              <a:tblGrid>
                <a:gridCol w="662609"/>
                <a:gridCol w="662609"/>
                <a:gridCol w="655982"/>
                <a:gridCol w="685800"/>
                <a:gridCol w="1219200"/>
                <a:gridCol w="1219200"/>
                <a:gridCol w="2514601"/>
              </a:tblGrid>
              <a:tr h="370840">
                <a:tc>
                  <a:txBody>
                    <a:bodyPr/>
                    <a:lstStyle/>
                    <a:p>
                      <a:r>
                        <a:rPr lang="en-US" sz="1600" dirty="0" smtClean="0"/>
                        <a:t>EN1 </a:t>
                      </a:r>
                      <a:endParaRPr lang="en-US" sz="1600" dirty="0"/>
                    </a:p>
                  </a:txBody>
                  <a:tcPr/>
                </a:tc>
                <a:tc>
                  <a:txBody>
                    <a:bodyPr/>
                    <a:lstStyle/>
                    <a:p>
                      <a:r>
                        <a:rPr lang="en-US" sz="1600" dirty="0" smtClean="0"/>
                        <a:t>EN2 </a:t>
                      </a:r>
                      <a:endParaRPr lang="en-US" sz="1600" dirty="0"/>
                    </a:p>
                  </a:txBody>
                  <a:tcPr/>
                </a:tc>
                <a:tc>
                  <a:txBody>
                    <a:bodyPr/>
                    <a:lstStyle/>
                    <a:p>
                      <a:r>
                        <a:rPr lang="en-US" sz="1600" dirty="0" smtClean="0"/>
                        <a:t>IN1 </a:t>
                      </a:r>
                      <a:endParaRPr lang="en-US" sz="1600" dirty="0"/>
                    </a:p>
                  </a:txBody>
                  <a:tcPr/>
                </a:tc>
                <a:tc>
                  <a:txBody>
                    <a:bodyPr/>
                    <a:lstStyle/>
                    <a:p>
                      <a:r>
                        <a:rPr lang="en-US" sz="1600" dirty="0" smtClean="0"/>
                        <a:t>IN2 </a:t>
                      </a:r>
                      <a:endParaRPr lang="en-US" sz="1600" dirty="0"/>
                    </a:p>
                  </a:txBody>
                  <a:tcPr/>
                </a:tc>
                <a:tc>
                  <a:txBody>
                    <a:bodyPr/>
                    <a:lstStyle/>
                    <a:p>
                      <a:r>
                        <a:rPr lang="en-US" sz="1600" dirty="0" smtClean="0"/>
                        <a:t>MOTOR+</a:t>
                      </a:r>
                      <a:endParaRPr lang="en-US" sz="1600" dirty="0"/>
                    </a:p>
                  </a:txBody>
                  <a:tcPr/>
                </a:tc>
                <a:tc>
                  <a:txBody>
                    <a:bodyPr/>
                    <a:lstStyle/>
                    <a:p>
                      <a:r>
                        <a:rPr lang="en-US" sz="1600" dirty="0" smtClean="0"/>
                        <a:t>MOTOR -</a:t>
                      </a:r>
                      <a:endParaRPr lang="en-US" sz="1600" dirty="0"/>
                    </a:p>
                  </a:txBody>
                  <a:tcPr/>
                </a:tc>
                <a:tc>
                  <a:txBody>
                    <a:bodyPr/>
                    <a:lstStyle/>
                    <a:p>
                      <a:r>
                        <a:rPr lang="en-US" sz="1600" dirty="0" smtClean="0"/>
                        <a:t>Description</a:t>
                      </a:r>
                      <a:endParaRPr lang="en-US" sz="1600" dirty="0"/>
                    </a:p>
                  </a:txBody>
                  <a:tcPr/>
                </a:tc>
              </a:tr>
              <a:tr h="370840">
                <a:tc>
                  <a:txBody>
                    <a:bodyPr/>
                    <a:lstStyle/>
                    <a:p>
                      <a:r>
                        <a:rPr lang="en-US" sz="1600" dirty="0" smtClean="0"/>
                        <a:t>0</a:t>
                      </a:r>
                      <a:endParaRPr lang="en-US" sz="1600" dirty="0"/>
                    </a:p>
                  </a:txBody>
                  <a:tcPr/>
                </a:tc>
                <a:tc>
                  <a:txBody>
                    <a:bodyPr/>
                    <a:lstStyle/>
                    <a:p>
                      <a:r>
                        <a:rPr lang="en-US" sz="1600" dirty="0" smtClean="0"/>
                        <a:t>0</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OPEN</a:t>
                      </a:r>
                      <a:endParaRPr lang="en-US" sz="1600" dirty="0"/>
                    </a:p>
                  </a:txBody>
                  <a:tcPr/>
                </a:tc>
                <a:tc>
                  <a:txBody>
                    <a:bodyPr/>
                    <a:lstStyle/>
                    <a:p>
                      <a:r>
                        <a:rPr lang="en-US" sz="1600" dirty="0" smtClean="0"/>
                        <a:t>OPEN</a:t>
                      </a:r>
                      <a:endParaRPr lang="en-US" sz="1600" dirty="0"/>
                    </a:p>
                  </a:txBody>
                  <a:tcPr/>
                </a:tc>
                <a:tc>
                  <a:txBody>
                    <a:bodyPr/>
                    <a:lstStyle/>
                    <a:p>
                      <a:r>
                        <a:rPr lang="en-US" sz="1600" dirty="0" smtClean="0"/>
                        <a:t>Bridge disabled, motor freewheels</a:t>
                      </a:r>
                      <a:endParaRPr lang="en-US" sz="1600" dirty="0"/>
                    </a:p>
                  </a:txBody>
                  <a:tcPr/>
                </a:tc>
              </a:tr>
              <a:tr h="370840">
                <a:tc>
                  <a:txBody>
                    <a:bodyPr/>
                    <a:lstStyle/>
                    <a:p>
                      <a:r>
                        <a:rPr lang="en-US" sz="1600" dirty="0" smtClean="0"/>
                        <a:t>1</a:t>
                      </a:r>
                      <a:endParaRPr lang="en-US" sz="1600" dirty="0"/>
                    </a:p>
                  </a:txBody>
                  <a:tcPr/>
                </a:tc>
                <a:tc>
                  <a:txBody>
                    <a:bodyPr/>
                    <a:lstStyle/>
                    <a:p>
                      <a:r>
                        <a:rPr lang="en-US" sz="1600" dirty="0" smtClean="0"/>
                        <a:t>1</a:t>
                      </a:r>
                      <a:endParaRPr lang="en-US" sz="1600" dirty="0"/>
                    </a:p>
                  </a:txBody>
                  <a:tcPr/>
                </a:tc>
                <a:tc>
                  <a:txBody>
                    <a:bodyPr/>
                    <a:lstStyle/>
                    <a:p>
                      <a:r>
                        <a:rPr lang="en-US" sz="1600" dirty="0" smtClean="0"/>
                        <a:t>0</a:t>
                      </a:r>
                      <a:endParaRPr lang="en-US" sz="1600" dirty="0"/>
                    </a:p>
                  </a:txBody>
                  <a:tcPr/>
                </a:tc>
                <a:tc>
                  <a:txBody>
                    <a:bodyPr/>
                    <a:lstStyle/>
                    <a:p>
                      <a:r>
                        <a:rPr lang="en-US" sz="1600" dirty="0" smtClean="0"/>
                        <a:t>0</a:t>
                      </a:r>
                      <a:endParaRPr lang="en-US" sz="1600" dirty="0"/>
                    </a:p>
                  </a:txBody>
                  <a:tcPr/>
                </a:tc>
                <a:tc>
                  <a:txBody>
                    <a:bodyPr/>
                    <a:lstStyle/>
                    <a:p>
                      <a:r>
                        <a:rPr lang="en-US" sz="1600" dirty="0" smtClean="0"/>
                        <a:t>GND</a:t>
                      </a:r>
                      <a:endParaRPr lang="en-US" sz="1600" dirty="0"/>
                    </a:p>
                  </a:txBody>
                  <a:tcPr/>
                </a:tc>
                <a:tc>
                  <a:txBody>
                    <a:bodyPr/>
                    <a:lstStyle/>
                    <a:p>
                      <a:r>
                        <a:rPr lang="en-US" sz="1600" dirty="0" smtClean="0"/>
                        <a:t>GND</a:t>
                      </a:r>
                      <a:endParaRPr lang="en-US" sz="1600" dirty="0"/>
                    </a:p>
                  </a:txBody>
                  <a:tcPr/>
                </a:tc>
                <a:tc>
                  <a:txBody>
                    <a:bodyPr/>
                    <a:lstStyle/>
                    <a:p>
                      <a:r>
                        <a:rPr lang="en-US" sz="1600" dirty="0" smtClean="0"/>
                        <a:t>Motor</a:t>
                      </a:r>
                      <a:r>
                        <a:rPr lang="en-US" sz="1600" baseline="0" dirty="0" smtClean="0"/>
                        <a:t> leads break to GND</a:t>
                      </a:r>
                      <a:endParaRPr lang="en-US" sz="1600" dirty="0"/>
                    </a:p>
                  </a:txBody>
                  <a:tcPr/>
                </a:tc>
              </a:tr>
              <a:tr h="370840">
                <a:tc>
                  <a:txBody>
                    <a:bodyPr/>
                    <a:lstStyle/>
                    <a:p>
                      <a:r>
                        <a:rPr lang="en-US" sz="1600" dirty="0" smtClean="0"/>
                        <a:t>1</a:t>
                      </a:r>
                      <a:endParaRPr lang="en-US" sz="1600" dirty="0"/>
                    </a:p>
                  </a:txBody>
                  <a:tcPr/>
                </a:tc>
                <a:tc>
                  <a:txBody>
                    <a:bodyPr/>
                    <a:lstStyle/>
                    <a:p>
                      <a:r>
                        <a:rPr lang="en-US" sz="1600" dirty="0" smtClean="0"/>
                        <a:t>1</a:t>
                      </a:r>
                      <a:endParaRPr lang="en-US" sz="1600" dirty="0"/>
                    </a:p>
                  </a:txBody>
                  <a:tcPr/>
                </a:tc>
                <a:tc>
                  <a:txBody>
                    <a:bodyPr/>
                    <a:lstStyle/>
                    <a:p>
                      <a:r>
                        <a:rPr lang="en-US" sz="1600" dirty="0" smtClean="0"/>
                        <a:t>1</a:t>
                      </a:r>
                      <a:endParaRPr lang="en-US" sz="1600" dirty="0"/>
                    </a:p>
                  </a:txBody>
                  <a:tcPr/>
                </a:tc>
                <a:tc>
                  <a:txBody>
                    <a:bodyPr/>
                    <a:lstStyle/>
                    <a:p>
                      <a:r>
                        <a:rPr lang="en-US" sz="1600" dirty="0" smtClean="0"/>
                        <a:t>1</a:t>
                      </a:r>
                      <a:endParaRPr lang="en-US" sz="1600" dirty="0"/>
                    </a:p>
                  </a:txBody>
                  <a:tcPr/>
                </a:tc>
                <a:tc>
                  <a:txBody>
                    <a:bodyPr/>
                    <a:lstStyle/>
                    <a:p>
                      <a:r>
                        <a:rPr lang="en-US" sz="1600" dirty="0" smtClean="0"/>
                        <a:t>V+</a:t>
                      </a:r>
                      <a:endParaRPr lang="en-US" sz="1600" dirty="0"/>
                    </a:p>
                  </a:txBody>
                  <a:tcPr/>
                </a:tc>
                <a:tc>
                  <a:txBody>
                    <a:bodyPr/>
                    <a:lstStyle/>
                    <a:p>
                      <a:r>
                        <a:rPr lang="en-US" sz="1600" dirty="0" smtClean="0"/>
                        <a:t>V+</a:t>
                      </a:r>
                      <a:endParaRPr lang="en-US" sz="1600" dirty="0"/>
                    </a:p>
                  </a:txBody>
                  <a:tcPr/>
                </a:tc>
                <a:tc>
                  <a:txBody>
                    <a:bodyPr/>
                    <a:lstStyle/>
                    <a:p>
                      <a:r>
                        <a:rPr lang="en-US" sz="1600" dirty="0" smtClean="0"/>
                        <a:t>Motor leads break to V+</a:t>
                      </a:r>
                      <a:endParaRPr lang="en-US" sz="1600" dirty="0"/>
                    </a:p>
                  </a:txBody>
                  <a:tcPr/>
                </a:tc>
              </a:tr>
              <a:tr h="370840">
                <a:tc>
                  <a:txBody>
                    <a:bodyPr/>
                    <a:lstStyle/>
                    <a:p>
                      <a:r>
                        <a:rPr lang="en-US" sz="1600" dirty="0" smtClean="0"/>
                        <a:t>1</a:t>
                      </a:r>
                      <a:endParaRPr lang="en-US" sz="1600" dirty="0"/>
                    </a:p>
                  </a:txBody>
                  <a:tcPr/>
                </a:tc>
                <a:tc>
                  <a:txBody>
                    <a:bodyPr/>
                    <a:lstStyle/>
                    <a:p>
                      <a:r>
                        <a:rPr lang="en-US" sz="1600" dirty="0" smtClean="0"/>
                        <a:t>1</a:t>
                      </a:r>
                      <a:endParaRPr lang="en-US" sz="1600" dirty="0"/>
                    </a:p>
                  </a:txBody>
                  <a:tcPr/>
                </a:tc>
                <a:tc>
                  <a:txBody>
                    <a:bodyPr/>
                    <a:lstStyle/>
                    <a:p>
                      <a:r>
                        <a:rPr lang="en-US" sz="1600" dirty="0" smtClean="0"/>
                        <a:t>0</a:t>
                      </a:r>
                      <a:endParaRPr lang="en-US" sz="1600" dirty="0"/>
                    </a:p>
                  </a:txBody>
                  <a:tcPr/>
                </a:tc>
                <a:tc>
                  <a:txBody>
                    <a:bodyPr/>
                    <a:lstStyle/>
                    <a:p>
                      <a:r>
                        <a:rPr lang="en-US" sz="1600" dirty="0" smtClean="0"/>
                        <a:t>1</a:t>
                      </a:r>
                      <a:endParaRPr lang="en-US" sz="1600" dirty="0"/>
                    </a:p>
                  </a:txBody>
                  <a:tcPr/>
                </a:tc>
                <a:tc>
                  <a:txBody>
                    <a:bodyPr/>
                    <a:lstStyle/>
                    <a:p>
                      <a:r>
                        <a:rPr lang="en-US" sz="1600" dirty="0" smtClean="0"/>
                        <a:t>GND</a:t>
                      </a:r>
                      <a:endParaRPr lang="en-US" sz="1600" dirty="0"/>
                    </a:p>
                  </a:txBody>
                  <a:tcPr/>
                </a:tc>
                <a:tc>
                  <a:txBody>
                    <a:bodyPr/>
                    <a:lstStyle/>
                    <a:p>
                      <a:r>
                        <a:rPr lang="en-US" sz="1600" dirty="0" smtClean="0"/>
                        <a:t>V+</a:t>
                      </a:r>
                      <a:endParaRPr lang="en-US" sz="1600" dirty="0"/>
                    </a:p>
                  </a:txBody>
                  <a:tcPr/>
                </a:tc>
                <a:tc>
                  <a:txBody>
                    <a:bodyPr/>
                    <a:lstStyle/>
                    <a:p>
                      <a:r>
                        <a:rPr lang="en-US" sz="1600" dirty="0" smtClean="0"/>
                        <a:t>Motor turns CW</a:t>
                      </a:r>
                      <a:endParaRPr lang="en-US" sz="1600" dirty="0"/>
                    </a:p>
                  </a:txBody>
                  <a:tcPr/>
                </a:tc>
              </a:tr>
              <a:tr h="370840">
                <a:tc>
                  <a:txBody>
                    <a:bodyPr/>
                    <a:lstStyle/>
                    <a:p>
                      <a:r>
                        <a:rPr lang="en-US" sz="1600" dirty="0" smtClean="0"/>
                        <a:t>1</a:t>
                      </a:r>
                      <a:endParaRPr lang="en-US" sz="1600" dirty="0"/>
                    </a:p>
                  </a:txBody>
                  <a:tcPr/>
                </a:tc>
                <a:tc>
                  <a:txBody>
                    <a:bodyPr/>
                    <a:lstStyle/>
                    <a:p>
                      <a:r>
                        <a:rPr lang="en-US" sz="1600" dirty="0" smtClean="0"/>
                        <a:t>1</a:t>
                      </a:r>
                      <a:endParaRPr lang="en-US" sz="1600" dirty="0"/>
                    </a:p>
                  </a:txBody>
                  <a:tcPr/>
                </a:tc>
                <a:tc>
                  <a:txBody>
                    <a:bodyPr/>
                    <a:lstStyle/>
                    <a:p>
                      <a:r>
                        <a:rPr lang="en-US" sz="1600" dirty="0" smtClean="0"/>
                        <a:t>1</a:t>
                      </a:r>
                      <a:endParaRPr lang="en-US" sz="1600" dirty="0"/>
                    </a:p>
                  </a:txBody>
                  <a:tcPr/>
                </a:tc>
                <a:tc>
                  <a:txBody>
                    <a:bodyPr/>
                    <a:lstStyle/>
                    <a:p>
                      <a:r>
                        <a:rPr lang="en-US" sz="1600" dirty="0" smtClean="0"/>
                        <a:t>0</a:t>
                      </a:r>
                      <a:endParaRPr lang="en-US" sz="1600" dirty="0"/>
                    </a:p>
                  </a:txBody>
                  <a:tcPr/>
                </a:tc>
                <a:tc>
                  <a:txBody>
                    <a:bodyPr/>
                    <a:lstStyle/>
                    <a:p>
                      <a:r>
                        <a:rPr lang="en-US" sz="1600" dirty="0" smtClean="0"/>
                        <a:t>V+</a:t>
                      </a:r>
                      <a:endParaRPr lang="en-US" sz="1600" dirty="0"/>
                    </a:p>
                  </a:txBody>
                  <a:tcPr/>
                </a:tc>
                <a:tc>
                  <a:txBody>
                    <a:bodyPr/>
                    <a:lstStyle/>
                    <a:p>
                      <a:r>
                        <a:rPr lang="en-US" sz="1600" dirty="0" smtClean="0"/>
                        <a:t>GND</a:t>
                      </a:r>
                      <a:endParaRPr lang="en-US" sz="1600" dirty="0"/>
                    </a:p>
                  </a:txBody>
                  <a:tcPr/>
                </a:tc>
                <a:tc>
                  <a:txBody>
                    <a:bodyPr/>
                    <a:lstStyle/>
                    <a:p>
                      <a:r>
                        <a:rPr lang="en-US" sz="1600" dirty="0" smtClean="0"/>
                        <a:t>Motor turns CCW</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3886200" cy="1162050"/>
          </a:xfrm>
        </p:spPr>
        <p:txBody>
          <a:bodyPr/>
          <a:lstStyle/>
          <a:p>
            <a:r>
              <a:rPr lang="en-US" sz="5000" dirty="0" smtClean="0"/>
              <a:t>Rocker Switch</a:t>
            </a:r>
            <a:endParaRPr lang="en-US" sz="5000" dirty="0"/>
          </a:p>
        </p:txBody>
      </p:sp>
      <p:pic>
        <p:nvPicPr>
          <p:cNvPr id="9" name="Content Placeholder 8" descr="RC-01.jpg"/>
          <p:cNvPicPr>
            <a:picLocks noGrp="1" noChangeAspect="1"/>
          </p:cNvPicPr>
          <p:nvPr>
            <p:ph idx="1"/>
          </p:nvPr>
        </p:nvPicPr>
        <p:blipFill>
          <a:blip r:embed="rId2" cstate="print"/>
          <a:stretch>
            <a:fillRect/>
          </a:stretch>
        </p:blipFill>
        <p:spPr>
          <a:xfrm>
            <a:off x="4648200" y="381000"/>
            <a:ext cx="3352800" cy="2057400"/>
          </a:xfrm>
        </p:spPr>
      </p:pic>
      <p:sp>
        <p:nvSpPr>
          <p:cNvPr id="8" name="Text Placeholder 7"/>
          <p:cNvSpPr>
            <a:spLocks noGrp="1"/>
          </p:cNvSpPr>
          <p:nvPr>
            <p:ph type="body" sz="half" idx="2"/>
          </p:nvPr>
        </p:nvSpPr>
        <p:spPr>
          <a:xfrm>
            <a:off x="685800" y="1676400"/>
            <a:ext cx="2971800" cy="4572000"/>
          </a:xfrm>
        </p:spPr>
        <p:txBody>
          <a:bodyPr>
            <a:normAutofit lnSpcReduction="10000"/>
          </a:bodyPr>
          <a:lstStyle/>
          <a:p>
            <a:r>
              <a:rPr lang="en-US" dirty="0" smtClean="0"/>
              <a:t>•Press a button and the actuator will fully extend and will stop once fully extended. Push a button in opposite direction and the actuator will fully retract. In addition, the switch has a middle position that can stop a linear actuator at any point.</a:t>
            </a:r>
          </a:p>
          <a:p>
            <a:r>
              <a:rPr lang="en-US" dirty="0" smtClean="0"/>
              <a:t>•Specifications:</a:t>
            </a:r>
          </a:p>
          <a:p>
            <a:r>
              <a:rPr lang="en-US" dirty="0" smtClean="0"/>
              <a:t>Switch Operation: 3 positions: On-Off-On</a:t>
            </a:r>
          </a:p>
          <a:p>
            <a:r>
              <a:rPr lang="en-US" dirty="0" smtClean="0"/>
              <a:t>Can be used outdoors</a:t>
            </a:r>
          </a:p>
          <a:p>
            <a:r>
              <a:rPr lang="en-US" dirty="0" smtClean="0"/>
              <a:t>Circuitry: DPDT</a:t>
            </a:r>
          </a:p>
          <a:p>
            <a:r>
              <a:rPr lang="en-US" dirty="0" smtClean="0"/>
              <a:t>Switch Terminals: Quick Connect</a:t>
            </a:r>
          </a:p>
          <a:p>
            <a:r>
              <a:rPr lang="en-US" dirty="0" smtClean="0"/>
              <a:t>Actuator / Cap Color: Black </a:t>
            </a:r>
          </a:p>
          <a:p>
            <a:r>
              <a:rPr lang="en-US" dirty="0" smtClean="0"/>
              <a:t>Color: Black</a:t>
            </a:r>
          </a:p>
          <a:p>
            <a:r>
              <a:rPr lang="en-US" dirty="0" smtClean="0"/>
              <a:t>Contact Current Max:10A</a:t>
            </a:r>
          </a:p>
          <a:p>
            <a:r>
              <a:rPr lang="en-US" dirty="0" smtClean="0"/>
              <a:t>Leaded Process Compatible: Yes </a:t>
            </a:r>
          </a:p>
          <a:p>
            <a:r>
              <a:rPr lang="en-US" dirty="0" smtClean="0"/>
              <a:t>Mounting Type: 0.187in Quick-Connect Tab</a:t>
            </a:r>
          </a:p>
          <a:p>
            <a:r>
              <a:rPr lang="en-US" dirty="0" err="1" smtClean="0"/>
              <a:t>RoHS</a:t>
            </a:r>
            <a:r>
              <a:rPr lang="en-US" dirty="0" smtClean="0"/>
              <a:t> Compliant: Yes</a:t>
            </a:r>
          </a:p>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810000" y="2667000"/>
            <a:ext cx="5791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System Control and Interface</a:t>
            </a:r>
            <a:endParaRPr lang="en-US" dirty="0"/>
          </a:p>
        </p:txBody>
      </p:sp>
      <p:sp>
        <p:nvSpPr>
          <p:cNvPr id="3" name="Text Placeholder 2"/>
          <p:cNvSpPr>
            <a:spLocks noGrp="1"/>
          </p:cNvSpPr>
          <p:nvPr>
            <p:ph type="body" idx="1"/>
          </p:nvPr>
        </p:nvSpPr>
        <p:spPr/>
        <p:txBody>
          <a:bodyPr/>
          <a:lstStyle/>
          <a:p>
            <a:pPr algn="ctr"/>
            <a:r>
              <a:rPr lang="en-US" dirty="0" smtClean="0"/>
              <a:t>Alan Beauchamp</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 control loop</a:t>
            </a:r>
            <a:endParaRPr lang="en-US" dirty="0"/>
          </a:p>
        </p:txBody>
      </p:sp>
      <p:sp>
        <p:nvSpPr>
          <p:cNvPr id="3" name="Content Placeholder 2"/>
          <p:cNvSpPr>
            <a:spLocks noGrp="1"/>
          </p:cNvSpPr>
          <p:nvPr>
            <p:ph sz="half" idx="1"/>
          </p:nvPr>
        </p:nvSpPr>
        <p:spPr/>
        <p:txBody>
          <a:bodyPr>
            <a:normAutofit/>
          </a:bodyPr>
          <a:lstStyle/>
          <a:p>
            <a:pPr lvl="1">
              <a:buNone/>
            </a:pPr>
            <a:r>
              <a:rPr lang="en-US" dirty="0" smtClean="0"/>
              <a:t>	The ATT 4000 uses a basic PID feedback control loop.</a:t>
            </a:r>
            <a:r>
              <a:rPr lang="en-US" dirty="0"/>
              <a:t> </a:t>
            </a:r>
            <a:r>
              <a:rPr lang="en-US" dirty="0" smtClean="0"/>
              <a:t>The load is used to calculate the PWM percentage applied to the actuators motor which then to increase or decrease force to the test specimen.</a:t>
            </a:r>
          </a:p>
        </p:txBody>
      </p:sp>
      <p:pic>
        <p:nvPicPr>
          <p:cNvPr id="5" name="Content Placeholder 3"/>
          <p:cNvPicPr>
            <a:picLocks noGrp="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2150134"/>
            <a:ext cx="4038600" cy="3975369"/>
          </a:xfrm>
          <a:prstGeom prst="rect">
            <a:avLst/>
          </a:prstGeom>
          <a:noFill/>
          <a:ln>
            <a:noFill/>
          </a:ln>
        </p:spPr>
      </p:pic>
    </p:spTree>
    <p:extLst>
      <p:ext uri="{BB962C8B-B14F-4D97-AF65-F5344CB8AC3E}">
        <p14:creationId xmlns:p14="http://schemas.microsoft.com/office/powerpoint/2010/main" xmlns="" val="1299425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61288"/>
          </a:xfrm>
        </p:spPr>
        <p:txBody>
          <a:bodyPr>
            <a:normAutofit/>
          </a:bodyPr>
          <a:lstStyle/>
          <a:p>
            <a:r>
              <a:rPr lang="en-US" dirty="0" smtClean="0"/>
              <a:t>PID Controller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PWM Signal = Motor Speed </a:t>
            </a:r>
          </a:p>
          <a:p>
            <a:pPr marL="0" indent="0">
              <a:buNone/>
            </a:pPr>
            <a:r>
              <a:rPr lang="en-US" dirty="0" smtClean="0"/>
              <a:t>			= (</a:t>
            </a:r>
            <a:r>
              <a:rPr lang="en-US" dirty="0" err="1" smtClean="0"/>
              <a:t>Kp</a:t>
            </a:r>
            <a:r>
              <a:rPr lang="en-US" dirty="0" smtClean="0"/>
              <a:t> * P) + (Ki * I) + (</a:t>
            </a:r>
            <a:r>
              <a:rPr lang="en-US" dirty="0" err="1" smtClean="0"/>
              <a:t>Kd</a:t>
            </a:r>
            <a:r>
              <a:rPr lang="en-US" dirty="0" smtClean="0"/>
              <a:t> * D)</a:t>
            </a:r>
          </a:p>
          <a:p>
            <a:r>
              <a:rPr lang="en-US" dirty="0" smtClean="0"/>
              <a:t>P = error</a:t>
            </a:r>
          </a:p>
          <a:p>
            <a:pPr lvl="1"/>
            <a:r>
              <a:rPr lang="en-US" dirty="0" smtClean="0"/>
              <a:t>Desired Load – Load Cell Reading(Converted to number ranging from 0 to 1023)</a:t>
            </a:r>
          </a:p>
          <a:p>
            <a:r>
              <a:rPr lang="en-US" dirty="0" smtClean="0"/>
              <a:t>I = Integral</a:t>
            </a:r>
          </a:p>
          <a:p>
            <a:pPr lvl="1"/>
            <a:r>
              <a:rPr lang="en-US" dirty="0" smtClean="0"/>
              <a:t>I = (I * </a:t>
            </a:r>
            <a:r>
              <a:rPr lang="en-US" dirty="0" err="1" smtClean="0"/>
              <a:t>IDamp</a:t>
            </a:r>
            <a:r>
              <a:rPr lang="en-US" dirty="0" smtClean="0"/>
              <a:t>) + (error * </a:t>
            </a:r>
            <a:r>
              <a:rPr lang="en-US" dirty="0" err="1" smtClean="0"/>
              <a:t>Dt</a:t>
            </a:r>
            <a:r>
              <a:rPr lang="en-US" dirty="0" smtClean="0"/>
              <a:t>)</a:t>
            </a:r>
          </a:p>
          <a:p>
            <a:pPr lvl="1"/>
            <a:r>
              <a:rPr lang="en-US" dirty="0" smtClean="0"/>
              <a:t>Sum of all the errors. </a:t>
            </a:r>
          </a:p>
          <a:p>
            <a:pPr lvl="1"/>
            <a:r>
              <a:rPr lang="en-US" dirty="0" smtClean="0"/>
              <a:t>Controlled using a damping variable </a:t>
            </a:r>
          </a:p>
          <a:p>
            <a:pPr lvl="1"/>
            <a:r>
              <a:rPr lang="en-US" dirty="0" smtClean="0"/>
              <a:t>Resets if error is close to zero</a:t>
            </a:r>
          </a:p>
          <a:p>
            <a:r>
              <a:rPr lang="en-US" dirty="0" smtClean="0"/>
              <a:t>D = Derivate </a:t>
            </a:r>
          </a:p>
          <a:p>
            <a:pPr lvl="1"/>
            <a:r>
              <a:rPr lang="en-US" dirty="0" smtClean="0"/>
              <a:t>Current error – previous error</a:t>
            </a:r>
            <a:endParaRPr lang="en-US" dirty="0"/>
          </a:p>
        </p:txBody>
      </p:sp>
    </p:spTree>
    <p:extLst>
      <p:ext uri="{BB962C8B-B14F-4D97-AF65-F5344CB8AC3E}">
        <p14:creationId xmlns:p14="http://schemas.microsoft.com/office/powerpoint/2010/main" xmlns="" val="2828644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73162"/>
          </a:xfrm>
        </p:spPr>
        <p:txBody>
          <a:bodyPr>
            <a:normAutofit fontScale="90000"/>
          </a:bodyPr>
          <a:lstStyle/>
          <a:p>
            <a:r>
              <a:rPr lang="en-US" i="1" dirty="0" smtClean="0"/>
              <a:t>System Logic</a:t>
            </a:r>
            <a:r>
              <a:rPr lang="en-US" b="1" i="1" dirty="0" smtClean="0"/>
              <a:t> </a:t>
            </a:r>
            <a:r>
              <a:rPr lang="en-US" b="1" i="1" dirty="0"/>
              <a:t/>
            </a:r>
            <a:br>
              <a:rPr lang="en-US" b="1" i="1" dirty="0"/>
            </a:b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xmlns="" val="0"/>
              </a:ext>
            </a:extLst>
          </a:blip>
          <a:srcRect r="664"/>
          <a:stretch/>
        </p:blipFill>
        <p:spPr bwMode="auto">
          <a:xfrm>
            <a:off x="762000" y="762000"/>
            <a:ext cx="7772400" cy="57912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768554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PID Constant Effect 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66965705"/>
              </p:ext>
            </p:extLst>
          </p:nvPr>
        </p:nvGraphicFramePr>
        <p:xfrm>
          <a:off x="380999" y="1600199"/>
          <a:ext cx="8458202" cy="4304385"/>
        </p:xfrm>
        <a:graphic>
          <a:graphicData uri="http://schemas.openxmlformats.org/drawingml/2006/table">
            <a:tbl>
              <a:tblPr firstRow="1" firstCol="1" bandRow="1">
                <a:tableStyleId>{5C22544A-7EE6-4342-B048-85BDC9FD1C3A}</a:tableStyleId>
              </a:tblPr>
              <a:tblGrid>
                <a:gridCol w="1425013"/>
                <a:gridCol w="1425013"/>
                <a:gridCol w="1425013"/>
                <a:gridCol w="1425013"/>
                <a:gridCol w="1295814"/>
                <a:gridCol w="1462336"/>
              </a:tblGrid>
              <a:tr h="1224483">
                <a:tc>
                  <a:txBody>
                    <a:bodyPr/>
                    <a:lstStyle/>
                    <a:p>
                      <a:pPr marL="0" marR="0">
                        <a:lnSpc>
                          <a:spcPct val="115000"/>
                        </a:lnSpc>
                        <a:spcBef>
                          <a:spcPts val="1200"/>
                        </a:spcBef>
                        <a:spcAft>
                          <a:spcPts val="1200"/>
                        </a:spcAft>
                      </a:pPr>
                      <a:r>
                        <a:rPr lang="en-US" sz="1800" dirty="0">
                          <a:effectLst/>
                        </a:rPr>
                        <a:t>Parameter</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Rise time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Overshoot</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Settling time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Steady-state error</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dirty="0" smtClean="0">
                          <a:effectLst/>
                        </a:rPr>
                        <a:t>Stability</a:t>
                      </a:r>
                      <a:endParaRPr lang="en-US" sz="1800" dirty="0">
                        <a:effectLst/>
                        <a:latin typeface="Calibri"/>
                        <a:ea typeface="Times New Roman"/>
                        <a:cs typeface="Times New Roman"/>
                      </a:endParaRPr>
                    </a:p>
                  </a:txBody>
                  <a:tcPr marL="68580" marR="68580" marT="0" marB="0"/>
                </a:tc>
              </a:tr>
              <a:tr h="593751">
                <a:tc>
                  <a:txBody>
                    <a:bodyPr/>
                    <a:lstStyle/>
                    <a:p>
                      <a:pPr marL="0" marR="0">
                        <a:lnSpc>
                          <a:spcPct val="115000"/>
                        </a:lnSpc>
                        <a:spcBef>
                          <a:spcPts val="1200"/>
                        </a:spcBef>
                        <a:spcAft>
                          <a:spcPts val="1200"/>
                        </a:spcAft>
                      </a:pPr>
                      <a:r>
                        <a:rPr lang="en-US" sz="1800">
                          <a:effectLst/>
                        </a:rPr>
                        <a:t>K</a:t>
                      </a:r>
                      <a:r>
                        <a:rPr lang="en-US" sz="1800" baseline="-25000">
                          <a:effectLst/>
                        </a:rPr>
                        <a:t>p</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Decrease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dirty="0">
                          <a:effectLst/>
                        </a:rPr>
                        <a:t>Increase</a:t>
                      </a:r>
                      <a:endParaRPr lang="en-US" sz="1800" dirty="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Small change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Decrease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Degrade</a:t>
                      </a:r>
                      <a:endParaRPr lang="en-US" sz="1800">
                        <a:effectLst/>
                        <a:latin typeface="Calibri"/>
                        <a:ea typeface="Times New Roman"/>
                        <a:cs typeface="Times New Roman"/>
                      </a:endParaRPr>
                    </a:p>
                  </a:txBody>
                  <a:tcPr marL="68580" marR="68580" marT="0" marB="0"/>
                </a:tc>
              </a:tr>
              <a:tr h="1224483">
                <a:tc>
                  <a:txBody>
                    <a:bodyPr/>
                    <a:lstStyle/>
                    <a:p>
                      <a:pPr marL="0" marR="0">
                        <a:lnSpc>
                          <a:spcPct val="115000"/>
                        </a:lnSpc>
                        <a:spcBef>
                          <a:spcPts val="1200"/>
                        </a:spcBef>
                        <a:spcAft>
                          <a:spcPts val="1200"/>
                        </a:spcAft>
                      </a:pPr>
                      <a:r>
                        <a:rPr lang="en-US" sz="1800">
                          <a:effectLst/>
                        </a:rPr>
                        <a:t>K</a:t>
                      </a:r>
                      <a:r>
                        <a:rPr lang="en-US" sz="1800" baseline="-25000">
                          <a:effectLst/>
                        </a:rPr>
                        <a:t>i</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Decrease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Increase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Increase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Decrease significantly</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Degrade</a:t>
                      </a:r>
                      <a:endParaRPr lang="en-US" sz="1800">
                        <a:effectLst/>
                        <a:latin typeface="Calibri"/>
                        <a:ea typeface="Times New Roman"/>
                        <a:cs typeface="Times New Roman"/>
                      </a:endParaRPr>
                    </a:p>
                  </a:txBody>
                  <a:tcPr marL="68580" marR="68580" marT="0" marB="0"/>
                </a:tc>
              </a:tr>
              <a:tr h="1224483">
                <a:tc>
                  <a:txBody>
                    <a:bodyPr/>
                    <a:lstStyle/>
                    <a:p>
                      <a:pPr marL="0" marR="0">
                        <a:lnSpc>
                          <a:spcPct val="115000"/>
                        </a:lnSpc>
                        <a:spcBef>
                          <a:spcPts val="1200"/>
                        </a:spcBef>
                        <a:spcAft>
                          <a:spcPts val="1200"/>
                        </a:spcAft>
                      </a:pPr>
                      <a:r>
                        <a:rPr lang="en-US" sz="1800">
                          <a:effectLst/>
                        </a:rPr>
                        <a:t>K</a:t>
                      </a:r>
                      <a:r>
                        <a:rPr lang="en-US" sz="1800" baseline="-25000">
                          <a:effectLst/>
                        </a:rPr>
                        <a:t>d</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Minor decrease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Minor decrease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a:effectLst/>
                        </a:rPr>
                        <a:t>Minor decrease</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1200"/>
                        </a:spcAft>
                      </a:pPr>
                      <a:r>
                        <a:rPr lang="en-US" sz="1800">
                          <a:effectLst/>
                        </a:rPr>
                        <a:t>No effect in theory</a:t>
                      </a:r>
                      <a:endParaRPr lang="en-US" sz="1800">
                        <a:effectLst/>
                        <a:latin typeface="Calibri"/>
                        <a:ea typeface="Times New Roman"/>
                        <a:cs typeface="Times New Roman"/>
                      </a:endParaRPr>
                    </a:p>
                  </a:txBody>
                  <a:tcPr marL="68580" marR="68580" marT="0" marB="0"/>
                </a:tc>
                <a:tc>
                  <a:txBody>
                    <a:bodyPr/>
                    <a:lstStyle/>
                    <a:p>
                      <a:pPr marL="0" marR="0">
                        <a:lnSpc>
                          <a:spcPct val="115000"/>
                        </a:lnSpc>
                        <a:spcBef>
                          <a:spcPts val="1200"/>
                        </a:spcBef>
                        <a:spcAft>
                          <a:spcPts val="1200"/>
                        </a:spcAft>
                      </a:pPr>
                      <a:r>
                        <a:rPr lang="en-US" sz="1800" dirty="0">
                          <a:effectLst/>
                        </a:rPr>
                        <a:t>Improve if </a:t>
                      </a:r>
                      <a:r>
                        <a:rPr lang="en-US" sz="1800" dirty="0" err="1">
                          <a:effectLst/>
                        </a:rPr>
                        <a:t>K</a:t>
                      </a:r>
                      <a:r>
                        <a:rPr lang="en-US" sz="1800" baseline="-25000" dirty="0" err="1">
                          <a:effectLst/>
                        </a:rPr>
                        <a:t>d</a:t>
                      </a:r>
                      <a:r>
                        <a:rPr lang="en-US" sz="1800" dirty="0">
                          <a:effectLst/>
                        </a:rPr>
                        <a:t> small</a:t>
                      </a:r>
                      <a:endParaRPr lang="en-US" sz="18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1866480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b="1" dirty="0" smtClean="0"/>
              <a:t>Data Storage Device</a:t>
            </a:r>
            <a:endParaRPr lang="en-US" dirty="0"/>
          </a:p>
        </p:txBody>
      </p:sp>
      <p:sp>
        <p:nvSpPr>
          <p:cNvPr id="3" name="Content Placeholder 2"/>
          <p:cNvSpPr>
            <a:spLocks noGrp="1"/>
          </p:cNvSpPr>
          <p:nvPr>
            <p:ph idx="1"/>
          </p:nvPr>
        </p:nvSpPr>
        <p:spPr>
          <a:xfrm>
            <a:off x="457200" y="1600201"/>
            <a:ext cx="8077200" cy="2590800"/>
          </a:xfrm>
        </p:spPr>
        <p:txBody>
          <a:bodyPr>
            <a:normAutofit fontScale="85000" lnSpcReduction="20000"/>
          </a:bodyPr>
          <a:lstStyle/>
          <a:p>
            <a:r>
              <a:rPr lang="en-US" dirty="0" smtClean="0"/>
              <a:t>The A.T.T 4000 uses SD </a:t>
            </a:r>
            <a:r>
              <a:rPr lang="en-US" dirty="0"/>
              <a:t>/ MMC </a:t>
            </a:r>
            <a:r>
              <a:rPr lang="en-US" dirty="0" smtClean="0"/>
              <a:t>Card for data logging. </a:t>
            </a:r>
          </a:p>
          <a:p>
            <a:pPr lvl="1"/>
            <a:r>
              <a:rPr lang="en-US" dirty="0"/>
              <a:t>SD </a:t>
            </a:r>
            <a:r>
              <a:rPr lang="en-US" dirty="0" smtClean="0"/>
              <a:t>transfer rate of </a:t>
            </a:r>
            <a:r>
              <a:rPr lang="en-US" dirty="0"/>
              <a:t>80–160 </a:t>
            </a:r>
            <a:r>
              <a:rPr lang="en-US" dirty="0" smtClean="0"/>
              <a:t>Mbit/s</a:t>
            </a:r>
          </a:p>
          <a:p>
            <a:pPr lvl="1"/>
            <a:r>
              <a:rPr lang="en-US" dirty="0" smtClean="0"/>
              <a:t>Capacity 4GB to 32GB</a:t>
            </a:r>
          </a:p>
          <a:p>
            <a:pPr lvl="1"/>
            <a:r>
              <a:rPr lang="en-US" dirty="0" smtClean="0"/>
              <a:t>Small footprint. 24.0mm x 32.0mm max</a:t>
            </a:r>
          </a:p>
          <a:p>
            <a:pPr lvl="1"/>
            <a:r>
              <a:rPr lang="en-US" dirty="0" smtClean="0"/>
              <a:t>File System: Fat 16</a:t>
            </a:r>
          </a:p>
          <a:p>
            <a:r>
              <a:rPr lang="en-US" dirty="0" smtClean="0"/>
              <a:t>The </a:t>
            </a:r>
            <a:r>
              <a:rPr lang="en-US" dirty="0" err="1" smtClean="0"/>
              <a:t>SdFat</a:t>
            </a:r>
            <a:r>
              <a:rPr lang="en-US" dirty="0" smtClean="0"/>
              <a:t> V2 library is utilized on the data logging microcontroller to allow access Fat 16/32 partitions on the SD card. </a:t>
            </a:r>
          </a:p>
          <a:p>
            <a:endParaRPr lang="en-US" dirty="0"/>
          </a:p>
          <a:p>
            <a:endParaRPr lang="en-US" dirty="0"/>
          </a:p>
        </p:txBody>
      </p:sp>
      <p:pic>
        <p:nvPicPr>
          <p:cNvPr id="7" name="Picture 6" descr="http://upload.wikimedia.org/wikipedia/commons/thumb/6/67/SD_Cards.svg/2000px-SD_Cards.svg.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4038600"/>
            <a:ext cx="3479800" cy="2646680"/>
          </a:xfrm>
          <a:prstGeom prst="rect">
            <a:avLst/>
          </a:prstGeom>
          <a:noFill/>
          <a:ln>
            <a:noFill/>
          </a:ln>
        </p:spPr>
      </p:pic>
    </p:spTree>
    <p:extLst>
      <p:ext uri="{BB962C8B-B14F-4D97-AF65-F5344CB8AC3E}">
        <p14:creationId xmlns:p14="http://schemas.microsoft.com/office/powerpoint/2010/main" xmlns="" val="96663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Goals</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lvl="0"/>
            <a:r>
              <a:rPr lang="en-US" sz="1600" dirty="0" smtClean="0"/>
              <a:t>Low </a:t>
            </a:r>
            <a:r>
              <a:rPr lang="en-US" sz="1600" dirty="0"/>
              <a:t>cost  </a:t>
            </a:r>
          </a:p>
          <a:p>
            <a:pPr lvl="0"/>
            <a:r>
              <a:rPr lang="en-US" sz="1600" dirty="0"/>
              <a:t>Accurate </a:t>
            </a:r>
          </a:p>
          <a:p>
            <a:pPr lvl="0"/>
            <a:r>
              <a:rPr lang="en-US" sz="1600" dirty="0"/>
              <a:t>Portable </a:t>
            </a:r>
          </a:p>
          <a:p>
            <a:pPr lvl="0"/>
            <a:r>
              <a:rPr lang="en-US" sz="1600" dirty="0"/>
              <a:t>Work without a computer connection </a:t>
            </a:r>
          </a:p>
          <a:p>
            <a:pPr lvl="0"/>
            <a:r>
              <a:rPr lang="en-US" sz="1600" dirty="0"/>
              <a:t>Must be able to pause/re-edit/resume </a:t>
            </a:r>
          </a:p>
          <a:p>
            <a:pPr lvl="0"/>
            <a:r>
              <a:rPr lang="en-US" sz="1600" dirty="0"/>
              <a:t>Must be able to data dump to or read data from USB </a:t>
            </a:r>
          </a:p>
          <a:p>
            <a:pPr lvl="0"/>
            <a:r>
              <a:rPr lang="en-US" sz="1600" dirty="0"/>
              <a:t>Must be able to manually control entire experiment from box </a:t>
            </a:r>
          </a:p>
          <a:p>
            <a:pPr lvl="0"/>
            <a:r>
              <a:rPr lang="en-US" sz="1600" dirty="0"/>
              <a:t>Must be able to program experiment from computer connection </a:t>
            </a:r>
          </a:p>
          <a:p>
            <a:pPr lvl="0"/>
            <a:r>
              <a:rPr lang="en-US" sz="1600" dirty="0"/>
              <a:t>Control two material testers simultaneously </a:t>
            </a:r>
          </a:p>
          <a:p>
            <a:pPr lvl="0"/>
            <a:r>
              <a:rPr lang="en-US" sz="1600" dirty="0"/>
              <a:t>Interfacing accessible on web (Linux, Windows) </a:t>
            </a:r>
          </a:p>
          <a:p>
            <a:pPr lvl="0"/>
            <a:r>
              <a:rPr lang="en-US" sz="1600" dirty="0"/>
              <a:t>LCD must display status and cycle </a:t>
            </a:r>
          </a:p>
          <a:p>
            <a:pPr lvl="0"/>
            <a:r>
              <a:rPr lang="en-US" sz="1600" dirty="0"/>
              <a:t>Implement fat16 file system for data logging </a:t>
            </a:r>
          </a:p>
          <a:p>
            <a:pPr lvl="0"/>
            <a:r>
              <a:rPr lang="en-US" sz="1600" dirty="0"/>
              <a:t>Status light for experiment </a:t>
            </a:r>
          </a:p>
          <a:p>
            <a:pPr lvl="0"/>
            <a:r>
              <a:rPr lang="en-US" sz="1600" dirty="0"/>
              <a:t>Wall powered </a:t>
            </a:r>
          </a:p>
          <a:p>
            <a:pPr lvl="0"/>
            <a:r>
              <a:rPr lang="en-US" sz="1600" dirty="0" smtClean="0"/>
              <a:t>Plug and play components</a:t>
            </a:r>
          </a:p>
          <a:p>
            <a:pPr lvl="0"/>
            <a:r>
              <a:rPr lang="en-US" sz="1600" dirty="0" smtClean="0"/>
              <a:t>Software </a:t>
            </a:r>
            <a:r>
              <a:rPr lang="en-US" sz="1600" dirty="0"/>
              <a:t>must be user friendly and open </a:t>
            </a:r>
            <a:r>
              <a:rPr lang="en-US" sz="1600" dirty="0" smtClean="0"/>
              <a:t>source</a:t>
            </a:r>
            <a:endParaRPr lang="en-US" sz="1600" dirty="0"/>
          </a:p>
        </p:txBody>
      </p:sp>
    </p:spTree>
    <p:extLst>
      <p:ext uri="{BB962C8B-B14F-4D97-AF65-F5344CB8AC3E}">
        <p14:creationId xmlns:p14="http://schemas.microsoft.com/office/powerpoint/2010/main" xmlns="" val="3296579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Acquisition</a:t>
            </a:r>
          </a:p>
        </p:txBody>
      </p:sp>
      <p:sp>
        <p:nvSpPr>
          <p:cNvPr id="4" name="Text Placeholder 3"/>
          <p:cNvSpPr>
            <a:spLocks noGrp="1"/>
          </p:cNvSpPr>
          <p:nvPr>
            <p:ph type="body" idx="2"/>
          </p:nvPr>
        </p:nvSpPr>
        <p:spPr>
          <a:xfrm>
            <a:off x="533400" y="1676400"/>
            <a:ext cx="3429000" cy="4572000"/>
          </a:xfrm>
        </p:spPr>
        <p:txBody>
          <a:bodyPr>
            <a:normAutofit fontScale="62500" lnSpcReduction="20000"/>
          </a:bodyPr>
          <a:lstStyle/>
          <a:p>
            <a:pPr algn="just"/>
            <a:r>
              <a:rPr lang="en-US" sz="3400" dirty="0" smtClean="0"/>
              <a:t>The output file will consist of raw ADC conversion values from the microcontroller’s ADC pins. </a:t>
            </a:r>
          </a:p>
          <a:p>
            <a:pPr algn="just"/>
            <a:endParaRPr lang="en-US" sz="3400" dirty="0" smtClean="0"/>
          </a:p>
          <a:p>
            <a:pPr algn="just"/>
            <a:r>
              <a:rPr lang="en-US" sz="3400" dirty="0" smtClean="0"/>
              <a:t>The A.T.T </a:t>
            </a:r>
            <a:r>
              <a:rPr lang="en-US" sz="3400" dirty="0"/>
              <a:t>4000 </a:t>
            </a:r>
            <a:r>
              <a:rPr lang="en-US" sz="3400" dirty="0" smtClean="0"/>
              <a:t>logs data using the comma-separated file type. CSV is a simple </a:t>
            </a:r>
            <a:r>
              <a:rPr lang="en-US" sz="3400" dirty="0"/>
              <a:t>format </a:t>
            </a:r>
            <a:r>
              <a:rPr lang="en-US" sz="3400" dirty="0" smtClean="0"/>
              <a:t>than is easily </a:t>
            </a:r>
            <a:r>
              <a:rPr lang="en-US" sz="3400" dirty="0"/>
              <a:t>imported into a standard program such as excel or open office spreadsheet. </a:t>
            </a:r>
            <a:endParaRPr lang="en-US" sz="3400" dirty="0" smtClean="0"/>
          </a:p>
          <a:p>
            <a:pPr algn="just"/>
            <a:endParaRPr lang="en-US" sz="3400" dirty="0" smtClean="0"/>
          </a:p>
          <a:p>
            <a:pPr algn="just"/>
            <a:r>
              <a:rPr lang="en-US" sz="3400" dirty="0" smtClean="0"/>
              <a:t>To the left we have the break up of each line of data in the CSV file.</a:t>
            </a:r>
          </a:p>
          <a:p>
            <a:pPr algn="just"/>
            <a:endParaRPr lang="en-US" sz="3400" dirty="0" smtClean="0"/>
          </a:p>
          <a:p>
            <a:pPr algn="just"/>
            <a:endParaRPr lang="en-US" sz="3400" dirty="0" smtClean="0"/>
          </a:p>
          <a:p>
            <a:pPr algn="just"/>
            <a:endParaRPr lang="en-US" sz="3400" dirty="0" smtClean="0"/>
          </a:p>
          <a:p>
            <a:pPr algn="just"/>
            <a:endParaRPr lang="en-US" sz="3400" dirty="0"/>
          </a:p>
          <a:p>
            <a:endParaRPr lang="en-US" dirty="0"/>
          </a:p>
        </p:txBody>
      </p:sp>
      <p:sp>
        <p:nvSpPr>
          <p:cNvPr id="3" name="Content Placeholder 2"/>
          <p:cNvSpPr>
            <a:spLocks noGrp="1"/>
          </p:cNvSpPr>
          <p:nvPr>
            <p:ph sz="half" idx="1"/>
          </p:nvPr>
        </p:nvSpPr>
        <p:spPr/>
        <p:txBody>
          <a:bodyPr>
            <a:normAutofit/>
          </a:bodyPr>
          <a:lstStyle/>
          <a:p>
            <a:endParaRPr lang="en-US" dirty="0"/>
          </a:p>
          <a:p>
            <a:endParaRPr lang="en-US" dirty="0" smtClean="0"/>
          </a:p>
          <a:p>
            <a:pPr marL="0" indent="0">
              <a:buNone/>
            </a:pPr>
            <a:endParaRPr lang="en-US" dirty="0" smtClean="0"/>
          </a:p>
          <a:p>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164335205"/>
              </p:ext>
            </p:extLst>
          </p:nvPr>
        </p:nvGraphicFramePr>
        <p:xfrm>
          <a:off x="4572000" y="1676400"/>
          <a:ext cx="3200400" cy="4026333"/>
        </p:xfrm>
        <a:graphic>
          <a:graphicData uri="http://schemas.openxmlformats.org/drawingml/2006/table">
            <a:tbl>
              <a:tblPr firstRow="1" firstCol="1" bandRow="1" bandCol="1">
                <a:tableStyleId>{5C22544A-7EE6-4342-B048-85BDC9FD1C3A}</a:tableStyleId>
              </a:tblPr>
              <a:tblGrid>
                <a:gridCol w="1925350"/>
                <a:gridCol w="1275050"/>
              </a:tblGrid>
              <a:tr h="381000">
                <a:tc>
                  <a:txBody>
                    <a:bodyPr/>
                    <a:lstStyle/>
                    <a:p>
                      <a:pPr marL="0" marR="0" algn="just" hangingPunct="0">
                        <a:lnSpc>
                          <a:spcPts val="1380"/>
                        </a:lnSpc>
                        <a:spcBef>
                          <a:spcPts val="0"/>
                        </a:spcBef>
                        <a:spcAft>
                          <a:spcPts val="0"/>
                        </a:spcAft>
                        <a:tabLst>
                          <a:tab pos="450215" algn="l"/>
                        </a:tabLst>
                      </a:pPr>
                      <a:r>
                        <a:rPr lang="en-US" sz="1400" dirty="0">
                          <a:effectLst/>
                        </a:rPr>
                        <a:t>Output</a:t>
                      </a:r>
                      <a:endParaRPr lang="en-US" sz="1200" dirty="0">
                        <a:solidFill>
                          <a:srgbClr val="00000A"/>
                        </a:solidFill>
                        <a:effectLst/>
                        <a:latin typeface="Calibri"/>
                        <a:ea typeface="DejaVu Sans"/>
                        <a:cs typeface="DejaVu Sans"/>
                      </a:endParaRPr>
                    </a:p>
                  </a:txBody>
                  <a:tcPr marL="100372" marR="100372" marT="0" marB="0"/>
                </a:tc>
                <a:tc>
                  <a:txBody>
                    <a:bodyPr/>
                    <a:lstStyle/>
                    <a:p>
                      <a:pPr marL="0" marR="0" algn="just" hangingPunct="0">
                        <a:lnSpc>
                          <a:spcPts val="1380"/>
                        </a:lnSpc>
                        <a:spcBef>
                          <a:spcPts val="0"/>
                        </a:spcBef>
                        <a:spcAft>
                          <a:spcPts val="0"/>
                        </a:spcAft>
                        <a:tabLst>
                          <a:tab pos="450215" algn="l"/>
                        </a:tabLst>
                      </a:pPr>
                      <a:r>
                        <a:rPr lang="en-US" sz="1400" dirty="0">
                          <a:effectLst/>
                        </a:rPr>
                        <a:t>Type</a:t>
                      </a:r>
                      <a:endParaRPr lang="en-US" sz="1200" dirty="0">
                        <a:solidFill>
                          <a:srgbClr val="00000A"/>
                        </a:solidFill>
                        <a:effectLst/>
                        <a:latin typeface="Calibri"/>
                        <a:ea typeface="DejaVu Sans"/>
                        <a:cs typeface="DejaVu Sans"/>
                      </a:endParaRPr>
                    </a:p>
                  </a:txBody>
                  <a:tcPr marL="100372" marR="100372" marT="0" marB="0"/>
                </a:tc>
              </a:tr>
              <a:tr h="302323">
                <a:tc>
                  <a:txBody>
                    <a:bodyPr/>
                    <a:lstStyle/>
                    <a:p>
                      <a:pPr marL="0" marR="0" algn="just" hangingPunct="0">
                        <a:lnSpc>
                          <a:spcPts val="1380"/>
                        </a:lnSpc>
                        <a:spcBef>
                          <a:spcPts val="0"/>
                        </a:spcBef>
                        <a:spcAft>
                          <a:spcPts val="0"/>
                        </a:spcAft>
                        <a:tabLst>
                          <a:tab pos="450215" algn="l"/>
                        </a:tabLst>
                      </a:pPr>
                      <a:r>
                        <a:rPr lang="en-US" sz="1400" dirty="0">
                          <a:effectLst/>
                        </a:rPr>
                        <a:t>Cycle </a:t>
                      </a:r>
                      <a:endParaRPr lang="en-US" sz="1200" dirty="0">
                        <a:solidFill>
                          <a:srgbClr val="00000A"/>
                        </a:solidFill>
                        <a:effectLst/>
                        <a:latin typeface="Calibri"/>
                        <a:ea typeface="DejaVu Sans"/>
                        <a:cs typeface="DejaVu Sans"/>
                      </a:endParaRPr>
                    </a:p>
                  </a:txBody>
                  <a:tcPr marL="100372" marR="100372" marT="0" marB="0"/>
                </a:tc>
                <a:tc>
                  <a:txBody>
                    <a:bodyPr/>
                    <a:lstStyle/>
                    <a:p>
                      <a:pPr marL="0" marR="0" lvl="0" indent="0" algn="just" defTabSz="914400" rtl="0" eaLnBrk="1" fontAlgn="auto" latinLnBrk="0" hangingPunct="0">
                        <a:lnSpc>
                          <a:spcPts val="1380"/>
                        </a:lnSpc>
                        <a:spcBef>
                          <a:spcPts val="0"/>
                        </a:spcBef>
                        <a:spcAft>
                          <a:spcPts val="0"/>
                        </a:spcAft>
                        <a:buClrTx/>
                        <a:buSzTx/>
                        <a:buFontTx/>
                        <a:buNone/>
                        <a:tabLst>
                          <a:tab pos="450215" algn="l"/>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Unsigned long</a:t>
                      </a:r>
                      <a:endParaRPr lang="en-US" sz="1200" dirty="0">
                        <a:solidFill>
                          <a:srgbClr val="00000A"/>
                        </a:solidFill>
                        <a:effectLst/>
                        <a:latin typeface="Calibri"/>
                        <a:ea typeface="DejaVu Sans"/>
                        <a:cs typeface="DejaVu Sans"/>
                      </a:endParaRPr>
                    </a:p>
                  </a:txBody>
                  <a:tcPr marL="100372" marR="100372" marT="0" marB="0"/>
                </a:tc>
              </a:tr>
              <a:tr h="209841">
                <a:tc>
                  <a:txBody>
                    <a:bodyPr/>
                    <a:lstStyle/>
                    <a:p>
                      <a:pPr marL="0" marR="0" algn="just" hangingPunct="0">
                        <a:lnSpc>
                          <a:spcPts val="1380"/>
                        </a:lnSpc>
                        <a:spcBef>
                          <a:spcPts val="0"/>
                        </a:spcBef>
                        <a:spcAft>
                          <a:spcPts val="0"/>
                        </a:spcAft>
                        <a:tabLst>
                          <a:tab pos="450215" algn="l"/>
                        </a:tabLst>
                      </a:pPr>
                      <a:r>
                        <a:rPr lang="en-US" sz="1400" dirty="0" smtClean="0">
                          <a:effectLst/>
                        </a:rPr>
                        <a:t>Load</a:t>
                      </a:r>
                      <a:endParaRPr lang="en-US" sz="1200" dirty="0">
                        <a:solidFill>
                          <a:srgbClr val="00000A"/>
                        </a:solidFill>
                        <a:effectLst/>
                        <a:latin typeface="Calibri"/>
                        <a:ea typeface="DejaVu Sans"/>
                        <a:cs typeface="DejaVu Sans"/>
                      </a:endParaRPr>
                    </a:p>
                  </a:txBody>
                  <a:tcPr marL="100372" marR="100372" marT="0" marB="0"/>
                </a:tc>
                <a:tc>
                  <a:txBody>
                    <a:bodyPr/>
                    <a:lstStyle/>
                    <a:p>
                      <a:pPr marL="0" marR="0" lvl="0" indent="0" algn="just" defTabSz="914400" rtl="0" eaLnBrk="1" fontAlgn="auto" latinLnBrk="0" hangingPunct="0">
                        <a:lnSpc>
                          <a:spcPts val="1380"/>
                        </a:lnSpc>
                        <a:spcBef>
                          <a:spcPts val="0"/>
                        </a:spcBef>
                        <a:spcAft>
                          <a:spcPts val="0"/>
                        </a:spcAft>
                        <a:buClrTx/>
                        <a:buSzTx/>
                        <a:buFontTx/>
                        <a:buNone/>
                        <a:tabLst>
                          <a:tab pos="450215" algn="l"/>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unsigned </a:t>
                      </a:r>
                      <a:r>
                        <a:rPr kumimoji="0" lang="en-US" sz="1200" b="1" i="0" u="none" strike="noStrike" kern="1200" cap="none" spc="0" normalizeH="0" baseline="0" noProof="0" dirty="0" err="1" smtClean="0">
                          <a:ln>
                            <a:noFill/>
                          </a:ln>
                          <a:solidFill>
                            <a:prstClr val="white"/>
                          </a:solidFill>
                          <a:effectLst/>
                          <a:uLnTx/>
                          <a:uFillTx/>
                          <a:latin typeface="+mn-lt"/>
                          <a:ea typeface="+mn-ea"/>
                          <a:cs typeface="+mn-cs"/>
                        </a:rPr>
                        <a:t>int</a:t>
                      </a:r>
                      <a:endParaRPr kumimoji="0" lang="en-US" sz="1100" b="1" i="0" u="none" strike="noStrike" kern="1200" cap="none" spc="0" normalizeH="0" baseline="0" noProof="0" dirty="0" smtClean="0">
                        <a:ln>
                          <a:noFill/>
                        </a:ln>
                        <a:solidFill>
                          <a:srgbClr val="00000A"/>
                        </a:solidFill>
                        <a:effectLst/>
                        <a:uLnTx/>
                        <a:uFillTx/>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r>
              <a:tr h="209841">
                <a:tc>
                  <a:txBody>
                    <a:bodyPr/>
                    <a:lstStyle/>
                    <a:p>
                      <a:pPr marL="0" marR="0" algn="just" hangingPunct="0">
                        <a:lnSpc>
                          <a:spcPts val="1380"/>
                        </a:lnSpc>
                        <a:spcBef>
                          <a:spcPts val="0"/>
                        </a:spcBef>
                        <a:spcAft>
                          <a:spcPts val="0"/>
                        </a:spcAft>
                        <a:tabLst>
                          <a:tab pos="450215" algn="l"/>
                        </a:tabLst>
                      </a:pPr>
                      <a:r>
                        <a:rPr lang="en-US" sz="1400" dirty="0" smtClean="0">
                          <a:effectLst/>
                        </a:rPr>
                        <a:t>Error</a:t>
                      </a:r>
                      <a:endParaRPr lang="en-US" sz="1200" dirty="0">
                        <a:solidFill>
                          <a:srgbClr val="00000A"/>
                        </a:solidFill>
                        <a:effectLst/>
                        <a:latin typeface="Calibri"/>
                        <a:ea typeface="DejaVu Sans"/>
                        <a:cs typeface="DejaVu Sans"/>
                      </a:endParaRPr>
                    </a:p>
                  </a:txBody>
                  <a:tcPr marL="100372" marR="100372" marT="0" marB="0"/>
                </a:tc>
                <a:tc>
                  <a:txBody>
                    <a:bodyPr/>
                    <a:lstStyle/>
                    <a:p>
                      <a:pPr marL="0" marR="0" lvl="0" indent="0" algn="just" defTabSz="914400" rtl="0" eaLnBrk="1" fontAlgn="auto" latinLnBrk="0" hangingPunct="0">
                        <a:lnSpc>
                          <a:spcPts val="1380"/>
                        </a:lnSpc>
                        <a:spcBef>
                          <a:spcPts val="0"/>
                        </a:spcBef>
                        <a:spcAft>
                          <a:spcPts val="0"/>
                        </a:spcAft>
                        <a:buClrTx/>
                        <a:buSzTx/>
                        <a:buFontTx/>
                        <a:buNone/>
                        <a:tabLst>
                          <a:tab pos="450215" algn="l"/>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unsigned </a:t>
                      </a:r>
                      <a:r>
                        <a:rPr kumimoji="0" lang="en-US" sz="1200" b="1" i="0" u="none" strike="noStrike" kern="1200" cap="none" spc="0" normalizeH="0" baseline="0" noProof="0" dirty="0" err="1" smtClean="0">
                          <a:ln>
                            <a:noFill/>
                          </a:ln>
                          <a:solidFill>
                            <a:prstClr val="white"/>
                          </a:solidFill>
                          <a:effectLst/>
                          <a:uLnTx/>
                          <a:uFillTx/>
                          <a:latin typeface="+mn-lt"/>
                          <a:ea typeface="+mn-ea"/>
                          <a:cs typeface="+mn-cs"/>
                        </a:rPr>
                        <a:t>int</a:t>
                      </a:r>
                      <a:endParaRPr kumimoji="0" lang="en-US" sz="1100" b="1" i="0" u="none" strike="noStrike" kern="1200" cap="none" spc="0" normalizeH="0" baseline="0" noProof="0" dirty="0" smtClean="0">
                        <a:ln>
                          <a:noFill/>
                        </a:ln>
                        <a:solidFill>
                          <a:srgbClr val="00000A"/>
                        </a:solidFill>
                        <a:effectLst/>
                        <a:uLnTx/>
                        <a:uFillTx/>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r>
              <a:tr h="533400">
                <a:tc>
                  <a:txBody>
                    <a:bodyPr/>
                    <a:lstStyle/>
                    <a:p>
                      <a:pPr marL="0" marR="0" algn="just" hangingPunct="0">
                        <a:lnSpc>
                          <a:spcPts val="1380"/>
                        </a:lnSpc>
                        <a:spcBef>
                          <a:spcPts val="0"/>
                        </a:spcBef>
                        <a:spcAft>
                          <a:spcPts val="0"/>
                        </a:spcAft>
                        <a:tabLst>
                          <a:tab pos="450215" algn="l"/>
                        </a:tabLst>
                      </a:pPr>
                      <a:r>
                        <a:rPr lang="en-US" sz="1400" dirty="0" smtClean="0">
                          <a:effectLst/>
                        </a:rPr>
                        <a:t>Temp</a:t>
                      </a:r>
                      <a:endParaRPr lang="en-US" sz="1200" dirty="0">
                        <a:solidFill>
                          <a:srgbClr val="00000A"/>
                        </a:solidFill>
                        <a:effectLst/>
                        <a:latin typeface="Calibri"/>
                        <a:ea typeface="DejaVu Sans"/>
                        <a:cs typeface="DejaVu Sans"/>
                      </a:endParaRPr>
                    </a:p>
                  </a:txBody>
                  <a:tcPr marL="100372" marR="100372" marT="0" marB="0"/>
                </a:tc>
                <a:tc>
                  <a:txBody>
                    <a:bodyPr/>
                    <a:lstStyle/>
                    <a:p>
                      <a:pPr marL="0" marR="0" lvl="0" indent="0" algn="just" defTabSz="914400" rtl="0" eaLnBrk="1" fontAlgn="auto" latinLnBrk="0" hangingPunct="0">
                        <a:lnSpc>
                          <a:spcPts val="1380"/>
                        </a:lnSpc>
                        <a:spcBef>
                          <a:spcPts val="0"/>
                        </a:spcBef>
                        <a:spcAft>
                          <a:spcPts val="0"/>
                        </a:spcAft>
                        <a:buClrTx/>
                        <a:buSzTx/>
                        <a:buFontTx/>
                        <a:buNone/>
                        <a:tabLst>
                          <a:tab pos="450215" algn="l"/>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unsigned </a:t>
                      </a:r>
                      <a:r>
                        <a:rPr kumimoji="0" lang="en-US" sz="1200" b="1" i="0" u="none" strike="noStrike" kern="1200" cap="none" spc="0" normalizeH="0" baseline="0" noProof="0" dirty="0" err="1" smtClean="0">
                          <a:ln>
                            <a:noFill/>
                          </a:ln>
                          <a:solidFill>
                            <a:prstClr val="white"/>
                          </a:solidFill>
                          <a:effectLst/>
                          <a:uLnTx/>
                          <a:uFillTx/>
                          <a:latin typeface="+mn-lt"/>
                          <a:ea typeface="+mn-ea"/>
                          <a:cs typeface="+mn-cs"/>
                        </a:rPr>
                        <a:t>int</a:t>
                      </a:r>
                      <a:endParaRPr kumimoji="0" lang="en-US" sz="1100" b="1" i="0" u="none" strike="noStrike" kern="1200" cap="none" spc="0" normalizeH="0" baseline="0" noProof="0" dirty="0" smtClean="0">
                        <a:ln>
                          <a:noFill/>
                        </a:ln>
                        <a:solidFill>
                          <a:srgbClr val="00000A"/>
                        </a:solidFill>
                        <a:effectLst/>
                        <a:uLnTx/>
                        <a:uFillTx/>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r>
              <a:tr h="419682">
                <a:tc>
                  <a:txBody>
                    <a:bodyPr/>
                    <a:lstStyle/>
                    <a:p>
                      <a:pPr marL="0" marR="0" indent="0" algn="just" defTabSz="914400" rtl="0" eaLnBrk="1" fontAlgn="auto" latinLnBrk="0" hangingPunct="0">
                        <a:lnSpc>
                          <a:spcPts val="1380"/>
                        </a:lnSpc>
                        <a:spcBef>
                          <a:spcPts val="0"/>
                        </a:spcBef>
                        <a:spcAft>
                          <a:spcPts val="0"/>
                        </a:spcAft>
                        <a:buClrTx/>
                        <a:buSzTx/>
                        <a:buFontTx/>
                        <a:buNone/>
                        <a:tabLst>
                          <a:tab pos="450215" algn="l"/>
                        </a:tabLst>
                        <a:defRPr/>
                      </a:pPr>
                      <a:r>
                        <a:rPr lang="en-US" sz="1200" dirty="0" smtClean="0">
                          <a:effectLst/>
                        </a:rPr>
                        <a:t>Displacement</a:t>
                      </a:r>
                      <a:endParaRPr lang="en-US" sz="1100" dirty="0" smtClean="0">
                        <a:solidFill>
                          <a:srgbClr val="00000A"/>
                        </a:solidFill>
                        <a:effectLst/>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c>
                  <a:txBody>
                    <a:bodyPr/>
                    <a:lstStyle/>
                    <a:p>
                      <a:pPr marL="0" marR="0" lvl="0" indent="0" algn="just" defTabSz="914400" rtl="0" eaLnBrk="1" fontAlgn="auto" latinLnBrk="0" hangingPunct="0">
                        <a:lnSpc>
                          <a:spcPts val="1380"/>
                        </a:lnSpc>
                        <a:spcBef>
                          <a:spcPts val="0"/>
                        </a:spcBef>
                        <a:spcAft>
                          <a:spcPts val="0"/>
                        </a:spcAft>
                        <a:buClrTx/>
                        <a:buSzTx/>
                        <a:buFontTx/>
                        <a:buNone/>
                        <a:tabLst>
                          <a:tab pos="450215" algn="l"/>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unsigned </a:t>
                      </a:r>
                      <a:r>
                        <a:rPr kumimoji="0" lang="en-US" sz="1200" b="1" i="0" u="none" strike="noStrike" kern="1200" cap="none" spc="0" normalizeH="0" baseline="0" noProof="0" dirty="0" err="1" smtClean="0">
                          <a:ln>
                            <a:noFill/>
                          </a:ln>
                          <a:solidFill>
                            <a:prstClr val="white"/>
                          </a:solidFill>
                          <a:effectLst/>
                          <a:uLnTx/>
                          <a:uFillTx/>
                          <a:latin typeface="+mn-lt"/>
                          <a:ea typeface="+mn-ea"/>
                          <a:cs typeface="+mn-cs"/>
                        </a:rPr>
                        <a:t>int</a:t>
                      </a:r>
                      <a:endParaRPr kumimoji="0" lang="en-US" sz="1100" b="1" i="0" u="none" strike="noStrike" kern="1200" cap="none" spc="0" normalizeH="0" baseline="0" noProof="0" dirty="0" smtClean="0">
                        <a:ln>
                          <a:noFill/>
                        </a:ln>
                        <a:solidFill>
                          <a:srgbClr val="00000A"/>
                        </a:solidFill>
                        <a:effectLst/>
                        <a:uLnTx/>
                        <a:uFillTx/>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r>
              <a:tr h="419682">
                <a:tc>
                  <a:txBody>
                    <a:bodyPr/>
                    <a:lstStyle/>
                    <a:p>
                      <a:pPr marL="0" marR="0" algn="just" hangingPunct="0">
                        <a:lnSpc>
                          <a:spcPts val="1380"/>
                        </a:lnSpc>
                        <a:spcBef>
                          <a:spcPts val="0"/>
                        </a:spcBef>
                        <a:spcAft>
                          <a:spcPts val="0"/>
                        </a:spcAft>
                        <a:tabLst>
                          <a:tab pos="450215" algn="l"/>
                        </a:tabLst>
                      </a:pPr>
                      <a:r>
                        <a:rPr lang="en-US" sz="1200" dirty="0" smtClean="0">
                          <a:effectLst/>
                        </a:rPr>
                        <a:t>Motor Displacement</a:t>
                      </a:r>
                      <a:endParaRPr lang="en-US" sz="1200" dirty="0">
                        <a:solidFill>
                          <a:srgbClr val="00000A"/>
                        </a:solidFill>
                        <a:effectLst/>
                        <a:latin typeface="Calibri"/>
                        <a:ea typeface="DejaVu Sans"/>
                        <a:cs typeface="DejaVu Sans"/>
                      </a:endParaRPr>
                    </a:p>
                  </a:txBody>
                  <a:tcPr marL="100372" marR="100372" marT="0" marB="0"/>
                </a:tc>
                <a:tc>
                  <a:txBody>
                    <a:bodyPr/>
                    <a:lstStyle/>
                    <a:p>
                      <a:pPr marL="0" marR="0" lvl="0" indent="0" algn="just" defTabSz="914400" rtl="0" eaLnBrk="1" fontAlgn="auto" latinLnBrk="0" hangingPunct="0">
                        <a:lnSpc>
                          <a:spcPts val="1380"/>
                        </a:lnSpc>
                        <a:spcBef>
                          <a:spcPts val="0"/>
                        </a:spcBef>
                        <a:spcAft>
                          <a:spcPts val="0"/>
                        </a:spcAft>
                        <a:buClrTx/>
                        <a:buSzTx/>
                        <a:buFontTx/>
                        <a:buNone/>
                        <a:tabLst>
                          <a:tab pos="450215" algn="l"/>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unsigned </a:t>
                      </a:r>
                      <a:r>
                        <a:rPr kumimoji="0" lang="en-US" sz="1200" b="1" i="0" u="none" strike="noStrike" kern="1200" cap="none" spc="0" normalizeH="0" baseline="0" noProof="0" dirty="0" err="1" smtClean="0">
                          <a:ln>
                            <a:noFill/>
                          </a:ln>
                          <a:solidFill>
                            <a:prstClr val="white"/>
                          </a:solidFill>
                          <a:effectLst/>
                          <a:uLnTx/>
                          <a:uFillTx/>
                          <a:latin typeface="+mn-lt"/>
                          <a:ea typeface="+mn-ea"/>
                          <a:cs typeface="+mn-cs"/>
                        </a:rPr>
                        <a:t>int</a:t>
                      </a:r>
                      <a:endParaRPr kumimoji="0" lang="en-US" sz="1100" b="1" i="0" u="none" strike="noStrike" kern="1200" cap="none" spc="0" normalizeH="0" baseline="0" noProof="0" dirty="0" smtClean="0">
                        <a:ln>
                          <a:noFill/>
                        </a:ln>
                        <a:solidFill>
                          <a:srgbClr val="00000A"/>
                        </a:solidFill>
                        <a:effectLst/>
                        <a:uLnTx/>
                        <a:uFillTx/>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r>
              <a:tr h="419682">
                <a:tc>
                  <a:txBody>
                    <a:bodyPr/>
                    <a:lstStyle/>
                    <a:p>
                      <a:pPr marL="0" marR="0" indent="0" algn="just" defTabSz="914400" rtl="0" eaLnBrk="1" fontAlgn="auto" latinLnBrk="0" hangingPunct="0">
                        <a:lnSpc>
                          <a:spcPts val="1380"/>
                        </a:lnSpc>
                        <a:spcBef>
                          <a:spcPts val="0"/>
                        </a:spcBef>
                        <a:spcAft>
                          <a:spcPts val="0"/>
                        </a:spcAft>
                        <a:buClrTx/>
                        <a:buSzTx/>
                        <a:buFontTx/>
                        <a:buNone/>
                        <a:tabLst>
                          <a:tab pos="450215" algn="l"/>
                        </a:tabLst>
                        <a:defRPr/>
                      </a:pPr>
                      <a:r>
                        <a:rPr lang="en-US" sz="1200" dirty="0" smtClean="0">
                          <a:effectLst/>
                        </a:rPr>
                        <a:t>PWM </a:t>
                      </a:r>
                      <a:endParaRPr lang="en-US" sz="1200" dirty="0" smtClean="0">
                        <a:solidFill>
                          <a:srgbClr val="00000A"/>
                        </a:solidFill>
                        <a:effectLst/>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c>
                  <a:txBody>
                    <a:bodyPr/>
                    <a:lstStyle/>
                    <a:p>
                      <a:pPr marL="0" marR="0" lvl="0" indent="0" algn="just" defTabSz="914400" rtl="0" eaLnBrk="1" fontAlgn="auto" latinLnBrk="0" hangingPunct="0">
                        <a:lnSpc>
                          <a:spcPts val="1380"/>
                        </a:lnSpc>
                        <a:spcBef>
                          <a:spcPts val="0"/>
                        </a:spcBef>
                        <a:spcAft>
                          <a:spcPts val="0"/>
                        </a:spcAft>
                        <a:buClrTx/>
                        <a:buSzTx/>
                        <a:buFontTx/>
                        <a:buNone/>
                        <a:tabLst>
                          <a:tab pos="450215" algn="l"/>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unsigned char</a:t>
                      </a:r>
                      <a:endParaRPr kumimoji="0" lang="en-US" sz="1100" b="1" i="0" u="none" strike="noStrike" kern="1200" cap="none" spc="0" normalizeH="0" baseline="0" noProof="0" dirty="0" smtClean="0">
                        <a:ln>
                          <a:noFill/>
                        </a:ln>
                        <a:solidFill>
                          <a:srgbClr val="00000A"/>
                        </a:solidFill>
                        <a:effectLst/>
                        <a:uLnTx/>
                        <a:uFillTx/>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r>
              <a:tr h="419682">
                <a:tc>
                  <a:txBody>
                    <a:bodyPr/>
                    <a:lstStyle/>
                    <a:p>
                      <a:pPr marL="0" marR="0" algn="just" hangingPunct="0">
                        <a:lnSpc>
                          <a:spcPts val="1380"/>
                        </a:lnSpc>
                        <a:spcBef>
                          <a:spcPts val="0"/>
                        </a:spcBef>
                        <a:spcAft>
                          <a:spcPts val="0"/>
                        </a:spcAft>
                        <a:tabLst>
                          <a:tab pos="450215" algn="l"/>
                        </a:tabLst>
                      </a:pPr>
                      <a:r>
                        <a:rPr lang="en-US" sz="1200" dirty="0" smtClean="0">
                          <a:effectLst/>
                        </a:rPr>
                        <a:t>Seconds</a:t>
                      </a:r>
                      <a:endParaRPr lang="en-US" sz="1200" dirty="0">
                        <a:solidFill>
                          <a:srgbClr val="00000A"/>
                        </a:solidFill>
                        <a:effectLst/>
                        <a:latin typeface="Calibri"/>
                        <a:ea typeface="DejaVu Sans"/>
                        <a:cs typeface="DejaVu Sans"/>
                      </a:endParaRPr>
                    </a:p>
                  </a:txBody>
                  <a:tcPr marL="100372" marR="100372" marT="0" marB="0"/>
                </a:tc>
                <a:tc>
                  <a:txBody>
                    <a:bodyPr/>
                    <a:lstStyle/>
                    <a:p>
                      <a:pPr marL="0" marR="0" lvl="0" indent="0" algn="just" defTabSz="914400" rtl="0" eaLnBrk="1" fontAlgn="auto" latinLnBrk="0" hangingPunct="0">
                        <a:lnSpc>
                          <a:spcPts val="1380"/>
                        </a:lnSpc>
                        <a:spcBef>
                          <a:spcPts val="0"/>
                        </a:spcBef>
                        <a:spcAft>
                          <a:spcPts val="0"/>
                        </a:spcAft>
                        <a:buClrTx/>
                        <a:buSzTx/>
                        <a:buFontTx/>
                        <a:buNone/>
                        <a:tabLst>
                          <a:tab pos="450215" algn="l"/>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Unsigned long</a:t>
                      </a:r>
                      <a:endParaRPr lang="en-US" sz="1100" dirty="0" smtClean="0">
                        <a:solidFill>
                          <a:srgbClr val="00000A"/>
                        </a:solidFill>
                        <a:effectLst/>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r>
              <a:tr h="419682">
                <a:tc>
                  <a:txBody>
                    <a:bodyPr/>
                    <a:lstStyle/>
                    <a:p>
                      <a:pPr marL="0" marR="0" indent="0" algn="just" defTabSz="914400" rtl="0" eaLnBrk="1" fontAlgn="auto" latinLnBrk="0" hangingPunct="0">
                        <a:lnSpc>
                          <a:spcPts val="1380"/>
                        </a:lnSpc>
                        <a:spcBef>
                          <a:spcPts val="0"/>
                        </a:spcBef>
                        <a:spcAft>
                          <a:spcPts val="0"/>
                        </a:spcAft>
                        <a:buClrTx/>
                        <a:buSzTx/>
                        <a:buFontTx/>
                        <a:buNone/>
                        <a:tabLst>
                          <a:tab pos="450215" algn="l"/>
                        </a:tabLst>
                        <a:defRPr/>
                      </a:pPr>
                      <a:r>
                        <a:rPr lang="en-US" sz="1200" dirty="0" smtClean="0">
                          <a:solidFill>
                            <a:schemeClr val="lt1"/>
                          </a:solidFill>
                          <a:effectLst/>
                          <a:latin typeface="+mn-lt"/>
                          <a:ea typeface="+mn-ea"/>
                          <a:cs typeface="+mn-cs"/>
                        </a:rPr>
                        <a:t>50</a:t>
                      </a:r>
                      <a:r>
                        <a:rPr lang="en-US" sz="1200" baseline="0" dirty="0" smtClean="0">
                          <a:solidFill>
                            <a:schemeClr val="lt1"/>
                          </a:solidFill>
                          <a:effectLst/>
                          <a:latin typeface="+mn-lt"/>
                          <a:ea typeface="+mn-ea"/>
                          <a:cs typeface="+mn-cs"/>
                        </a:rPr>
                        <a:t> day count</a:t>
                      </a:r>
                      <a:endParaRPr lang="en-US" sz="1200" dirty="0" smtClean="0">
                        <a:solidFill>
                          <a:srgbClr val="00000A"/>
                        </a:solidFill>
                        <a:effectLst/>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c>
                  <a:txBody>
                    <a:bodyPr/>
                    <a:lstStyle/>
                    <a:p>
                      <a:pPr marL="0" marR="0" lvl="0" indent="0" algn="just" defTabSz="914400" rtl="0" eaLnBrk="1" fontAlgn="auto" latinLnBrk="0" hangingPunct="0">
                        <a:lnSpc>
                          <a:spcPts val="1380"/>
                        </a:lnSpc>
                        <a:spcBef>
                          <a:spcPts val="0"/>
                        </a:spcBef>
                        <a:spcAft>
                          <a:spcPts val="0"/>
                        </a:spcAft>
                        <a:buClrTx/>
                        <a:buSzTx/>
                        <a:buFontTx/>
                        <a:buNone/>
                        <a:tabLst>
                          <a:tab pos="450215" algn="l"/>
                        </a:tabLst>
                        <a:defRPr/>
                      </a:pPr>
                      <a:r>
                        <a:rPr kumimoji="0" lang="en-US" sz="1200" b="1" i="0" u="none" strike="noStrike" kern="1200" cap="none" spc="0" normalizeH="0" baseline="0" noProof="0" dirty="0" smtClean="0">
                          <a:ln>
                            <a:noFill/>
                          </a:ln>
                          <a:solidFill>
                            <a:prstClr val="white"/>
                          </a:solidFill>
                          <a:effectLst/>
                          <a:uLnTx/>
                          <a:uFillTx/>
                          <a:latin typeface="+mn-lt"/>
                          <a:ea typeface="+mn-ea"/>
                          <a:cs typeface="+mn-cs"/>
                        </a:rPr>
                        <a:t>Unsigned long</a:t>
                      </a:r>
                      <a:endParaRPr lang="en-US" sz="1100" dirty="0" smtClean="0">
                        <a:solidFill>
                          <a:srgbClr val="00000A"/>
                        </a:solidFill>
                        <a:effectLst/>
                        <a:latin typeface="Calibri"/>
                        <a:ea typeface="DejaVu Sans"/>
                        <a:cs typeface="DejaVu Sans"/>
                      </a:endParaRPr>
                    </a:p>
                    <a:p>
                      <a:pPr marL="0" marR="0" algn="just" hangingPunct="0">
                        <a:lnSpc>
                          <a:spcPts val="1380"/>
                        </a:lnSpc>
                        <a:spcBef>
                          <a:spcPts val="0"/>
                        </a:spcBef>
                        <a:spcAft>
                          <a:spcPts val="0"/>
                        </a:spcAft>
                        <a:tabLst>
                          <a:tab pos="450215" algn="l"/>
                        </a:tabLst>
                      </a:pPr>
                      <a:endParaRPr lang="en-US" sz="1200" dirty="0">
                        <a:solidFill>
                          <a:srgbClr val="00000A"/>
                        </a:solidFill>
                        <a:effectLst/>
                        <a:latin typeface="Calibri"/>
                        <a:ea typeface="DejaVu Sans"/>
                        <a:cs typeface="DejaVu Sans"/>
                      </a:endParaRPr>
                    </a:p>
                  </a:txBody>
                  <a:tcPr marL="100372" marR="100372" marT="0" marB="0"/>
                </a:tc>
              </a:tr>
            </a:tbl>
          </a:graphicData>
        </a:graphic>
      </p:graphicFrame>
    </p:spTree>
    <p:extLst>
      <p:ext uri="{BB962C8B-B14F-4D97-AF65-F5344CB8AC3E}">
        <p14:creationId xmlns:p14="http://schemas.microsoft.com/office/powerpoint/2010/main" xmlns="" val="659562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hangingPunct="0"/>
            <a:r>
              <a:rPr lang="en-US" dirty="0"/>
              <a:t>User &amp; Communication Interface</a:t>
            </a:r>
          </a:p>
        </p:txBody>
      </p:sp>
      <p:sp>
        <p:nvSpPr>
          <p:cNvPr id="4" name="Text Placeholder 3"/>
          <p:cNvSpPr>
            <a:spLocks noGrp="1"/>
          </p:cNvSpPr>
          <p:nvPr>
            <p:ph type="body" idx="2"/>
          </p:nvPr>
        </p:nvSpPr>
        <p:spPr/>
        <p:txBody>
          <a:bodyPr>
            <a:normAutofit/>
          </a:bodyPr>
          <a:lstStyle/>
          <a:p>
            <a:r>
              <a:rPr lang="en-US" dirty="0" smtClean="0"/>
              <a:t>The GUI a fully usable interface that can on control all aspect of the device.</a:t>
            </a:r>
          </a:p>
          <a:p>
            <a:r>
              <a:rPr lang="en-US" dirty="0" smtClean="0"/>
              <a:t>The physical will be limited to viewing status, starting/stopping, pausing/resuming and position for setup of specimen.</a:t>
            </a:r>
          </a:p>
          <a:p>
            <a:endParaRPr lang="en-US" dirty="0" smtClean="0"/>
          </a:p>
          <a:p>
            <a:r>
              <a:rPr lang="en-US" dirty="0" smtClean="0"/>
              <a:t>The </a:t>
            </a:r>
            <a:r>
              <a:rPr lang="en-US" dirty="0"/>
              <a:t>FTDI FT232RL </a:t>
            </a:r>
            <a:r>
              <a:rPr lang="en-US" dirty="0" smtClean="0"/>
              <a:t>allows </a:t>
            </a:r>
            <a:r>
              <a:rPr lang="en-US" dirty="0"/>
              <a:t>the user to connect an USB mini cable to our devices when interfacing with the GUI on a PC. </a:t>
            </a:r>
            <a:r>
              <a:rPr lang="en-US" dirty="0" smtClean="0"/>
              <a:t>USB reliable</a:t>
            </a:r>
            <a:r>
              <a:rPr lang="en-US" dirty="0"/>
              <a:t>, durable, and it’s usually plug and play. The alternative to using a USB to serial converter on the device side would be to use a serial to USB converter on the computer side.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752488211"/>
              </p:ext>
            </p:extLst>
          </p:nvPr>
        </p:nvGraphicFramePr>
        <p:xfrm>
          <a:off x="4572000" y="609600"/>
          <a:ext cx="3276601" cy="2844800"/>
        </p:xfrm>
        <a:graphic>
          <a:graphicData uri="http://schemas.openxmlformats.org/drawingml/2006/table">
            <a:tbl>
              <a:tblPr firstRow="1" firstCol="1" bandRow="1" bandCol="1">
                <a:tableStyleId>{5C22544A-7EE6-4342-B048-85BDC9FD1C3A}</a:tableStyleId>
              </a:tblPr>
              <a:tblGrid>
                <a:gridCol w="1632963"/>
                <a:gridCol w="527500"/>
                <a:gridCol w="1116138"/>
              </a:tblGrid>
              <a:tr h="114969">
                <a:tc>
                  <a:txBody>
                    <a:bodyPr/>
                    <a:lstStyle/>
                    <a:p>
                      <a:pPr marL="0" marR="0" algn="just" hangingPunct="0">
                        <a:lnSpc>
                          <a:spcPts val="1380"/>
                        </a:lnSpc>
                        <a:spcBef>
                          <a:spcPts val="0"/>
                        </a:spcBef>
                        <a:spcAft>
                          <a:spcPts val="0"/>
                        </a:spcAft>
                        <a:tabLst>
                          <a:tab pos="450215" algn="l"/>
                        </a:tabLst>
                      </a:pPr>
                      <a:r>
                        <a:rPr lang="en-US" sz="1400" dirty="0">
                          <a:effectLst/>
                        </a:rPr>
                        <a:t>Specification</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just" hangingPunct="0">
                        <a:lnSpc>
                          <a:spcPts val="1380"/>
                        </a:lnSpc>
                        <a:spcBef>
                          <a:spcPts val="0"/>
                        </a:spcBef>
                        <a:spcAft>
                          <a:spcPts val="0"/>
                        </a:spcAft>
                        <a:tabLst>
                          <a:tab pos="450215" algn="l"/>
                        </a:tabLst>
                      </a:pPr>
                      <a:r>
                        <a:rPr lang="en-US" sz="1400">
                          <a:effectLst/>
                        </a:rPr>
                        <a:t>GUI</a:t>
                      </a:r>
                      <a:endParaRPr lang="en-US" sz="1400">
                        <a:solidFill>
                          <a:srgbClr val="00000A"/>
                        </a:solidFill>
                        <a:effectLst/>
                        <a:latin typeface="Calibri"/>
                        <a:ea typeface="DejaVu Sans"/>
                        <a:cs typeface="DejaVu Sans"/>
                      </a:endParaRPr>
                    </a:p>
                  </a:txBody>
                  <a:tcPr marL="44345" marR="44345" marT="0" marB="0"/>
                </a:tc>
                <a:tc>
                  <a:txBody>
                    <a:bodyPr/>
                    <a:lstStyle/>
                    <a:p>
                      <a:pPr marL="0" marR="0" algn="just" hangingPunct="0">
                        <a:lnSpc>
                          <a:spcPts val="1380"/>
                        </a:lnSpc>
                        <a:spcBef>
                          <a:spcPts val="0"/>
                        </a:spcBef>
                        <a:spcAft>
                          <a:spcPts val="0"/>
                        </a:spcAft>
                        <a:tabLst>
                          <a:tab pos="450215" algn="l"/>
                        </a:tabLst>
                      </a:pPr>
                      <a:r>
                        <a:rPr lang="en-US" sz="1400" dirty="0">
                          <a:effectLst/>
                        </a:rPr>
                        <a:t>Physical</a:t>
                      </a:r>
                      <a:endParaRPr lang="en-US" sz="1400" dirty="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Lst>
                      </a:pPr>
                      <a:r>
                        <a:rPr lang="en-US" sz="1400" dirty="0">
                          <a:effectLst/>
                        </a:rPr>
                        <a:t>Start</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 </a:t>
                      </a:r>
                      <a:r>
                        <a:rPr lang="en-US" sz="1400" dirty="0" smtClean="0">
                          <a:effectLst/>
                        </a:rPr>
                        <a:t>X</a:t>
                      </a:r>
                      <a:endParaRPr lang="en-US" sz="1400" dirty="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 pos="450215" algn="l"/>
                          <a:tab pos="747395" algn="ctr"/>
                          <a:tab pos="1494790" algn="r"/>
                        </a:tabLst>
                      </a:pPr>
                      <a:r>
                        <a:rPr lang="en-US" sz="1400" dirty="0">
                          <a:effectLst/>
                        </a:rPr>
                        <a:t>Stop	</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Lst>
                      </a:pPr>
                      <a:r>
                        <a:rPr lang="en-US" sz="1400" dirty="0">
                          <a:effectLst/>
                        </a:rPr>
                        <a:t>Pause</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Lst>
                      </a:pPr>
                      <a:r>
                        <a:rPr lang="en-US" sz="1400" dirty="0">
                          <a:effectLst/>
                        </a:rPr>
                        <a:t>Resume </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Lst>
                      </a:pPr>
                      <a:r>
                        <a:rPr lang="en-US" sz="1400" dirty="0">
                          <a:effectLst/>
                        </a:rPr>
                        <a:t>Temperature reading</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X</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X</a:t>
                      </a:r>
                      <a:endParaRPr lang="en-US" sz="1400" dirty="0">
                        <a:solidFill>
                          <a:srgbClr val="00000A"/>
                        </a:solidFill>
                        <a:effectLst/>
                        <a:latin typeface="Calibri"/>
                        <a:ea typeface="DejaVu Sans"/>
                        <a:cs typeface="DejaVu Sans"/>
                      </a:endParaRPr>
                    </a:p>
                  </a:txBody>
                  <a:tcPr marL="44345" marR="44345" marT="0" marB="0"/>
                </a:tc>
              </a:tr>
              <a:tr h="229938">
                <a:tc>
                  <a:txBody>
                    <a:bodyPr/>
                    <a:lstStyle/>
                    <a:p>
                      <a:pPr marL="0" marR="0" algn="ctr" hangingPunct="0">
                        <a:lnSpc>
                          <a:spcPts val="1380"/>
                        </a:lnSpc>
                        <a:spcBef>
                          <a:spcPts val="0"/>
                        </a:spcBef>
                        <a:spcAft>
                          <a:spcPts val="0"/>
                        </a:spcAft>
                        <a:tabLst>
                          <a:tab pos="450215" algn="l"/>
                        </a:tabLst>
                      </a:pPr>
                      <a:r>
                        <a:rPr lang="en-US" sz="1400">
                          <a:effectLst/>
                        </a:rPr>
                        <a:t>Strain</a:t>
                      </a:r>
                    </a:p>
                    <a:p>
                      <a:pPr marL="0" marR="0" algn="ctr" hangingPunct="0">
                        <a:lnSpc>
                          <a:spcPts val="1380"/>
                        </a:lnSpc>
                        <a:spcBef>
                          <a:spcPts val="0"/>
                        </a:spcBef>
                        <a:spcAft>
                          <a:spcPts val="0"/>
                        </a:spcAft>
                        <a:tabLst>
                          <a:tab pos="450215" algn="l"/>
                        </a:tabLst>
                      </a:pPr>
                      <a:r>
                        <a:rPr lang="en-US" sz="1400">
                          <a:effectLst/>
                        </a:rPr>
                        <a:t>Gauge Reading</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X</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r>
              <a:tr h="229938">
                <a:tc>
                  <a:txBody>
                    <a:bodyPr/>
                    <a:lstStyle/>
                    <a:p>
                      <a:pPr marL="0" marR="0" algn="ctr" hangingPunct="0">
                        <a:lnSpc>
                          <a:spcPts val="1380"/>
                        </a:lnSpc>
                        <a:spcBef>
                          <a:spcPts val="0"/>
                        </a:spcBef>
                        <a:spcAft>
                          <a:spcPts val="0"/>
                        </a:spcAft>
                        <a:tabLst>
                          <a:tab pos="450215" algn="l"/>
                        </a:tabLst>
                      </a:pPr>
                      <a:r>
                        <a:rPr lang="en-US" sz="1400" dirty="0" smtClean="0">
                          <a:effectLst/>
                        </a:rPr>
                        <a:t>Motor </a:t>
                      </a:r>
                    </a:p>
                    <a:p>
                      <a:pPr marL="0" marR="0" algn="ctr" hangingPunct="0">
                        <a:lnSpc>
                          <a:spcPts val="1380"/>
                        </a:lnSpc>
                        <a:spcBef>
                          <a:spcPts val="0"/>
                        </a:spcBef>
                        <a:spcAft>
                          <a:spcPts val="0"/>
                        </a:spcAft>
                        <a:tabLst>
                          <a:tab pos="450215" algn="l"/>
                        </a:tabLst>
                      </a:pPr>
                      <a:r>
                        <a:rPr lang="en-US" sz="1400" dirty="0" smtClean="0">
                          <a:effectLst/>
                        </a:rPr>
                        <a:t>PWM</a:t>
                      </a:r>
                      <a:r>
                        <a:rPr lang="en-US" sz="1400" baseline="0" dirty="0" smtClean="0">
                          <a:effectLst/>
                        </a:rPr>
                        <a:t> </a:t>
                      </a:r>
                      <a:r>
                        <a:rPr lang="en-US" sz="1400" dirty="0" smtClean="0">
                          <a:effectLst/>
                        </a:rPr>
                        <a:t>Status</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 </a:t>
                      </a:r>
                      <a:endParaRPr lang="en-US" sz="1400" dirty="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Lst>
                      </a:pPr>
                      <a:r>
                        <a:rPr lang="en-US" sz="1400" dirty="0">
                          <a:effectLst/>
                        </a:rPr>
                        <a:t>Motor Control</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 </a:t>
                      </a:r>
                      <a:r>
                        <a:rPr lang="en-US" sz="1400" dirty="0" smtClean="0">
                          <a:effectLst/>
                        </a:rPr>
                        <a:t>X</a:t>
                      </a:r>
                      <a:endParaRPr lang="en-US" sz="1400" dirty="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Lst>
                      </a:pPr>
                      <a:r>
                        <a:rPr lang="en-US" sz="1400" dirty="0">
                          <a:effectLst/>
                        </a:rPr>
                        <a:t>Transfer Data</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 </a:t>
                      </a:r>
                      <a:endParaRPr lang="en-US" sz="1400" dirty="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Lst>
                      </a:pPr>
                      <a:r>
                        <a:rPr lang="en-US" sz="1400" dirty="0">
                          <a:effectLst/>
                        </a:rPr>
                        <a:t>Set </a:t>
                      </a:r>
                      <a:r>
                        <a:rPr lang="en-US" sz="1400" dirty="0" smtClean="0">
                          <a:effectLst/>
                        </a:rPr>
                        <a:t>Constants</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 </a:t>
                      </a:r>
                      <a:endParaRPr lang="en-US" sz="1400" dirty="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Lst>
                      </a:pPr>
                      <a:r>
                        <a:rPr lang="en-US" sz="1400" dirty="0" smtClean="0">
                          <a:effectLst/>
                        </a:rPr>
                        <a:t>Load</a:t>
                      </a:r>
                      <a:r>
                        <a:rPr lang="en-US" sz="1400" baseline="0" dirty="0" smtClean="0">
                          <a:effectLst/>
                        </a:rPr>
                        <a:t> Input File</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 </a:t>
                      </a:r>
                      <a:endParaRPr lang="en-US" sz="1400" dirty="0">
                        <a:solidFill>
                          <a:srgbClr val="00000A"/>
                        </a:solidFill>
                        <a:effectLst/>
                        <a:latin typeface="Calibri"/>
                        <a:ea typeface="DejaVu Sans"/>
                        <a:cs typeface="DejaVu Sans"/>
                      </a:endParaRPr>
                    </a:p>
                  </a:txBody>
                  <a:tcPr marL="44345" marR="44345" marT="0" marB="0"/>
                </a:tc>
              </a:tr>
              <a:tr h="114969">
                <a:tc>
                  <a:txBody>
                    <a:bodyPr/>
                    <a:lstStyle/>
                    <a:p>
                      <a:pPr marL="0" marR="0" algn="ctr" hangingPunct="0">
                        <a:lnSpc>
                          <a:spcPts val="1380"/>
                        </a:lnSpc>
                        <a:spcBef>
                          <a:spcPts val="0"/>
                        </a:spcBef>
                        <a:spcAft>
                          <a:spcPts val="0"/>
                        </a:spcAft>
                        <a:tabLst>
                          <a:tab pos="450215" algn="l"/>
                        </a:tabLst>
                      </a:pPr>
                      <a:r>
                        <a:rPr lang="en-US" sz="1400" dirty="0" smtClean="0">
                          <a:effectLst/>
                        </a:rPr>
                        <a:t>Load Setup</a:t>
                      </a:r>
                      <a:r>
                        <a:rPr lang="en-US" sz="1400" baseline="0" dirty="0" smtClean="0">
                          <a:effectLst/>
                        </a:rPr>
                        <a:t> File</a:t>
                      </a:r>
                      <a:endParaRPr lang="en-US" sz="1400" dirty="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a:effectLst/>
                        </a:rPr>
                        <a:t>X</a:t>
                      </a:r>
                      <a:endParaRPr lang="en-US" sz="1400">
                        <a:solidFill>
                          <a:srgbClr val="00000A"/>
                        </a:solidFill>
                        <a:effectLst/>
                        <a:latin typeface="Calibri"/>
                        <a:ea typeface="DejaVu Sans"/>
                        <a:cs typeface="DejaVu Sans"/>
                      </a:endParaRPr>
                    </a:p>
                  </a:txBody>
                  <a:tcPr marL="44345" marR="44345" marT="0" marB="0"/>
                </a:tc>
                <a:tc>
                  <a:txBody>
                    <a:bodyPr/>
                    <a:lstStyle/>
                    <a:p>
                      <a:pPr marL="0" marR="0" algn="ctr" hangingPunct="0">
                        <a:lnSpc>
                          <a:spcPts val="1380"/>
                        </a:lnSpc>
                        <a:spcBef>
                          <a:spcPts val="0"/>
                        </a:spcBef>
                        <a:spcAft>
                          <a:spcPts val="0"/>
                        </a:spcAft>
                        <a:tabLst>
                          <a:tab pos="450215" algn="l"/>
                        </a:tabLst>
                      </a:pPr>
                      <a:r>
                        <a:rPr lang="en-US" sz="1400" dirty="0">
                          <a:effectLst/>
                        </a:rPr>
                        <a:t> </a:t>
                      </a:r>
                      <a:endParaRPr lang="en-US" sz="1400" dirty="0">
                        <a:solidFill>
                          <a:srgbClr val="00000A"/>
                        </a:solidFill>
                        <a:effectLst/>
                        <a:latin typeface="Calibri"/>
                        <a:ea typeface="DejaVu Sans"/>
                        <a:cs typeface="DejaVu Sans"/>
                      </a:endParaRPr>
                    </a:p>
                  </a:txBody>
                  <a:tcPr marL="44345" marR="44345" marT="0" marB="0"/>
                </a:tc>
              </a:tr>
            </a:tbl>
          </a:graphicData>
        </a:graphic>
      </p:graphicFrame>
      <p:pic>
        <p:nvPicPr>
          <p:cNvPr id="6" name="Picture 5" descr="Screen shot 2010-11-13 at 5.46.14 PM.png"/>
          <p:cNvPicPr/>
          <p:nvPr/>
        </p:nvPicPr>
        <p:blipFill rotWithShape="1">
          <a:blip r:embed="rId2" cstate="print"/>
          <a:srcRect l="4622" t="10622" r="3438" b="7327"/>
          <a:stretch/>
        </p:blipFill>
        <p:spPr bwMode="auto">
          <a:xfrm>
            <a:off x="3429000" y="3429000"/>
            <a:ext cx="5562600" cy="34290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783061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Buffer</a:t>
            </a:r>
            <a:endParaRPr lang="en-US" dirty="0"/>
          </a:p>
        </p:txBody>
      </p:sp>
      <p:sp>
        <p:nvSpPr>
          <p:cNvPr id="60" name="Text Placeholder 59"/>
          <p:cNvSpPr>
            <a:spLocks noGrp="1"/>
          </p:cNvSpPr>
          <p:nvPr>
            <p:ph type="body" idx="2"/>
          </p:nvPr>
        </p:nvSpPr>
        <p:spPr/>
        <p:txBody>
          <a:bodyPr>
            <a:normAutofit lnSpcReduction="10000"/>
          </a:bodyPr>
          <a:lstStyle/>
          <a:p>
            <a:r>
              <a:rPr lang="en-US" sz="2000" dirty="0" smtClean="0"/>
              <a:t>Data  transferred </a:t>
            </a:r>
            <a:r>
              <a:rPr lang="en-US" sz="2000" dirty="0"/>
              <a:t>to and from </a:t>
            </a:r>
            <a:r>
              <a:rPr lang="en-US" sz="2000" dirty="0" smtClean="0"/>
              <a:t>the GUI </a:t>
            </a:r>
            <a:r>
              <a:rPr lang="en-US" sz="2000" dirty="0"/>
              <a:t>and the atmega328p </a:t>
            </a:r>
            <a:r>
              <a:rPr lang="en-US" sz="2000" dirty="0" smtClean="0"/>
              <a:t>we uses </a:t>
            </a:r>
            <a:r>
              <a:rPr lang="en-US" sz="2000" dirty="0"/>
              <a:t>a byte array data buffer. </a:t>
            </a:r>
          </a:p>
          <a:p>
            <a:r>
              <a:rPr lang="en-US" sz="2000" dirty="0"/>
              <a:t>Example:</a:t>
            </a:r>
          </a:p>
          <a:p>
            <a:r>
              <a:rPr lang="en-US" sz="2000" dirty="0" smtClean="0"/>
              <a:t>byte a[64]    </a:t>
            </a:r>
            <a:r>
              <a:rPr lang="en-US" sz="2000" dirty="0"/>
              <a:t>= </a:t>
            </a:r>
            <a:r>
              <a:rPr lang="en-US" sz="2000" dirty="0" smtClean="0"/>
              <a:t>Cycle/Strain/Load/Temp/Extra/….</a:t>
            </a:r>
            <a:endParaRPr lang="en-US" sz="2000" dirty="0"/>
          </a:p>
          <a:p>
            <a:r>
              <a:rPr lang="en-US" sz="2000" dirty="0"/>
              <a:t>		</a:t>
            </a:r>
          </a:p>
          <a:p>
            <a:r>
              <a:rPr lang="en-US" sz="2000" dirty="0"/>
              <a:t>The GUI will request information also using a byte </a:t>
            </a:r>
            <a:r>
              <a:rPr lang="en-US" sz="2000" dirty="0" smtClean="0"/>
              <a:t>array consisting of operation </a:t>
            </a:r>
            <a:r>
              <a:rPr lang="en-US" sz="2000" dirty="0"/>
              <a:t>values </a:t>
            </a:r>
            <a:r>
              <a:rPr lang="en-US" sz="2000" dirty="0" smtClean="0"/>
              <a:t>and data values.</a:t>
            </a:r>
          </a:p>
          <a:p>
            <a:endParaRPr lang="en-US" dirty="0"/>
          </a:p>
          <a:p>
            <a:endParaRPr lang="en-US" dirty="0"/>
          </a:p>
          <a:p>
            <a:pPr lvl="4"/>
            <a:endParaRPr lang="en-US" dirty="0"/>
          </a:p>
          <a:p>
            <a:endParaRPr lang="en-US" dirty="0"/>
          </a:p>
          <a:p>
            <a:endParaRPr lang="en-US" dirty="0"/>
          </a:p>
          <a:p>
            <a:endParaRPr lang="en-US" dirty="0"/>
          </a:p>
        </p:txBody>
      </p:sp>
      <p:sp>
        <p:nvSpPr>
          <p:cNvPr id="3" name="Content Placeholder 2"/>
          <p:cNvSpPr>
            <a:spLocks noGrp="1"/>
          </p:cNvSpPr>
          <p:nvPr>
            <p:ph sz="half" idx="1"/>
          </p:nvPr>
        </p:nvSpPr>
        <p:spPr/>
        <p:txBody>
          <a:bodyPr>
            <a:normAutofit/>
          </a:bodyPr>
          <a:lstStyle/>
          <a:p>
            <a:endParaRPr lang="en-US" dirty="0"/>
          </a:p>
          <a:p>
            <a:endParaRPr lang="en-US" dirty="0" smtClean="0"/>
          </a:p>
          <a:p>
            <a:endParaRPr lang="en-US" dirty="0" smtClean="0"/>
          </a:p>
          <a:p>
            <a:endParaRPr lang="en-US" dirty="0"/>
          </a:p>
          <a:p>
            <a:endParaRPr lang="en-US" dirty="0" smtClean="0"/>
          </a:p>
          <a:p>
            <a:endParaRPr lang="en-US" dirty="0"/>
          </a:p>
          <a:p>
            <a:endParaRPr lang="en-US" dirty="0" smtClean="0"/>
          </a:p>
        </p:txBody>
      </p:sp>
      <p:sp>
        <p:nvSpPr>
          <p:cNvPr id="7" name="Rectangle 6"/>
          <p:cNvSpPr/>
          <p:nvPr/>
        </p:nvSpPr>
        <p:spPr>
          <a:xfrm>
            <a:off x="5562600" y="491319"/>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Byte array Data Buffer</a:t>
            </a:r>
            <a:endParaRPr lang="en-US" dirty="0">
              <a:solidFill>
                <a:prstClr val="white"/>
              </a:solidFill>
            </a:endParaRPr>
          </a:p>
        </p:txBody>
      </p:sp>
      <p:sp>
        <p:nvSpPr>
          <p:cNvPr id="8" name="Rectangle 7"/>
          <p:cNvSpPr/>
          <p:nvPr/>
        </p:nvSpPr>
        <p:spPr>
          <a:xfrm>
            <a:off x="7467600" y="4572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PC GUI Interface</a:t>
            </a:r>
            <a:endParaRPr lang="en-US" dirty="0">
              <a:solidFill>
                <a:prstClr val="white"/>
              </a:solidFill>
            </a:endParaRPr>
          </a:p>
        </p:txBody>
      </p:sp>
      <p:sp>
        <p:nvSpPr>
          <p:cNvPr id="9" name="Rectangle 8"/>
          <p:cNvSpPr/>
          <p:nvPr/>
        </p:nvSpPr>
        <p:spPr>
          <a:xfrm>
            <a:off x="3505200" y="508379"/>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Atmega328</a:t>
            </a:r>
          </a:p>
        </p:txBody>
      </p:sp>
      <p:cxnSp>
        <p:nvCxnSpPr>
          <p:cNvPr id="11" name="Straight Arrow Connector 10"/>
          <p:cNvCxnSpPr>
            <a:stCxn id="9" idx="3"/>
            <a:endCxn id="7" idx="1"/>
          </p:cNvCxnSpPr>
          <p:nvPr/>
        </p:nvCxnSpPr>
        <p:spPr>
          <a:xfrm flipV="1">
            <a:off x="4876800" y="948519"/>
            <a:ext cx="685800" cy="17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876800" y="719919"/>
            <a:ext cx="6858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34200" y="719919"/>
            <a:ext cx="533400"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909180" y="1177120"/>
            <a:ext cx="5584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7" name="Table 66"/>
          <p:cNvGraphicFramePr>
            <a:graphicFrameLocks noGrp="1"/>
          </p:cNvGraphicFramePr>
          <p:nvPr>
            <p:extLst>
              <p:ext uri="{D42A27DB-BD31-4B8C-83A1-F6EECF244321}">
                <p14:modId xmlns:p14="http://schemas.microsoft.com/office/powerpoint/2010/main" xmlns="" val="39691579"/>
              </p:ext>
            </p:extLst>
          </p:nvPr>
        </p:nvGraphicFramePr>
        <p:xfrm>
          <a:off x="3484160" y="1510409"/>
          <a:ext cx="5355040" cy="5219520"/>
        </p:xfrm>
        <a:graphic>
          <a:graphicData uri="http://schemas.openxmlformats.org/drawingml/2006/table">
            <a:tbl>
              <a:tblPr firstRow="1" bandRow="1">
                <a:tableStyleId>{5C22544A-7EE6-4342-B048-85BDC9FD1C3A}</a:tableStyleId>
              </a:tblPr>
              <a:tblGrid>
                <a:gridCol w="1785013"/>
                <a:gridCol w="1055427"/>
                <a:gridCol w="1257300"/>
                <a:gridCol w="1257300"/>
              </a:tblGrid>
              <a:tr h="563584">
                <a:tc>
                  <a:txBody>
                    <a:bodyPr/>
                    <a:lstStyle/>
                    <a:p>
                      <a:r>
                        <a:rPr lang="en-US" sz="1600" dirty="0" smtClean="0"/>
                        <a:t>Op</a:t>
                      </a:r>
                      <a:endParaRPr lang="en-US" sz="1600" dirty="0"/>
                    </a:p>
                  </a:txBody>
                  <a:tcPr/>
                </a:tc>
                <a:tc>
                  <a:txBody>
                    <a:bodyPr/>
                    <a:lstStyle/>
                    <a:p>
                      <a:r>
                        <a:rPr lang="en-US" sz="1600" dirty="0" smtClean="0"/>
                        <a:t>Op</a:t>
                      </a:r>
                      <a:r>
                        <a:rPr lang="en-US" sz="1600" baseline="0" dirty="0" smtClean="0"/>
                        <a:t> Code</a:t>
                      </a:r>
                      <a:endParaRPr lang="en-US" sz="1600" dirty="0"/>
                    </a:p>
                  </a:txBody>
                  <a:tcPr/>
                </a:tc>
                <a:tc>
                  <a:txBody>
                    <a:bodyPr/>
                    <a:lstStyle/>
                    <a:p>
                      <a:r>
                        <a:rPr lang="en-US" sz="1600" dirty="0" smtClean="0"/>
                        <a:t>Data</a:t>
                      </a:r>
                      <a:endParaRPr lang="en-US" sz="1600" dirty="0"/>
                    </a:p>
                  </a:txBody>
                  <a:tcPr/>
                </a:tc>
                <a:tc>
                  <a:txBody>
                    <a:bodyPr/>
                    <a:lstStyle/>
                    <a:p>
                      <a:r>
                        <a:rPr lang="en-US" sz="1600" baseline="0" dirty="0" smtClean="0"/>
                        <a:t>Return</a:t>
                      </a:r>
                      <a:endParaRPr lang="en-US" sz="1600" dirty="0"/>
                    </a:p>
                  </a:txBody>
                  <a:tcPr/>
                </a:tc>
              </a:tr>
              <a:tr h="1288192">
                <a:tc>
                  <a:txBody>
                    <a:bodyPr/>
                    <a:lstStyle/>
                    <a:p>
                      <a:r>
                        <a:rPr lang="en-US" sz="1600" dirty="0" smtClean="0"/>
                        <a:t>Get </a:t>
                      </a:r>
                      <a:r>
                        <a:rPr lang="en-US" sz="1600" baseline="0" dirty="0" smtClean="0"/>
                        <a:t>File</a:t>
                      </a:r>
                      <a:endParaRPr lang="en-US" sz="1600" dirty="0"/>
                    </a:p>
                  </a:txBody>
                  <a:tcPr/>
                </a:tc>
                <a:tc>
                  <a:txBody>
                    <a:bodyPr/>
                    <a:lstStyle/>
                    <a:p>
                      <a:r>
                        <a:rPr lang="en-US" sz="1600" dirty="0" smtClean="0"/>
                        <a:t>0000</a:t>
                      </a:r>
                      <a:endParaRPr lang="en-US" sz="1600" dirty="0"/>
                    </a:p>
                  </a:txBody>
                  <a:tcPr/>
                </a:tc>
                <a:tc>
                  <a:txBody>
                    <a:bodyPr/>
                    <a:lstStyle/>
                    <a:p>
                      <a:r>
                        <a:rPr lang="en-US" sz="1600" dirty="0" smtClean="0"/>
                        <a:t>Name of File on SD</a:t>
                      </a:r>
                      <a:r>
                        <a:rPr lang="en-US" sz="1600" baseline="0" dirty="0" smtClean="0"/>
                        <a:t> card you want to download </a:t>
                      </a:r>
                      <a:endParaRPr lang="en-US" sz="1600" dirty="0"/>
                    </a:p>
                  </a:txBody>
                  <a:tcPr/>
                </a:tc>
                <a:tc>
                  <a:txBody>
                    <a:bodyPr/>
                    <a:lstStyle/>
                    <a:p>
                      <a:r>
                        <a:rPr lang="en-US" sz="1600" dirty="0" smtClean="0"/>
                        <a:t>File</a:t>
                      </a:r>
                      <a:endParaRPr lang="en-US" sz="1600" dirty="0"/>
                    </a:p>
                  </a:txBody>
                  <a:tcPr/>
                </a:tc>
              </a:tr>
              <a:tr h="805120">
                <a:tc>
                  <a:txBody>
                    <a:bodyPr/>
                    <a:lstStyle/>
                    <a:p>
                      <a:r>
                        <a:rPr lang="en-US" sz="1600" dirty="0" smtClean="0"/>
                        <a:t>Load Input File</a:t>
                      </a:r>
                      <a:endParaRPr lang="en-US" sz="1600" dirty="0"/>
                    </a:p>
                  </a:txBody>
                  <a:tcPr/>
                </a:tc>
                <a:tc>
                  <a:txBody>
                    <a:bodyPr/>
                    <a:lstStyle/>
                    <a:p>
                      <a:r>
                        <a:rPr lang="en-US" sz="1600" dirty="0" smtClean="0"/>
                        <a:t>0001</a:t>
                      </a:r>
                      <a:endParaRPr lang="en-US" sz="1600" dirty="0"/>
                    </a:p>
                  </a:txBody>
                  <a:tcPr/>
                </a:tc>
                <a:tc>
                  <a:txBody>
                    <a:bodyPr/>
                    <a:lstStyle/>
                    <a:p>
                      <a:r>
                        <a:rPr lang="en-US" sz="1600" dirty="0" smtClean="0"/>
                        <a:t>Path of</a:t>
                      </a:r>
                      <a:r>
                        <a:rPr lang="en-US" sz="1600" baseline="0" dirty="0" smtClean="0"/>
                        <a:t> Input file on PC</a:t>
                      </a:r>
                      <a:endParaRPr lang="en-US" sz="1600" dirty="0"/>
                    </a:p>
                  </a:txBody>
                  <a:tcPr/>
                </a:tc>
                <a:tc>
                  <a:txBody>
                    <a:bodyPr/>
                    <a:lstStyle/>
                    <a:p>
                      <a:r>
                        <a:rPr lang="en-US" sz="1600" dirty="0" smtClean="0"/>
                        <a:t>File</a:t>
                      </a:r>
                      <a:r>
                        <a:rPr lang="en-US" sz="1600" baseline="0" dirty="0" smtClean="0"/>
                        <a:t> Load </a:t>
                      </a:r>
                      <a:r>
                        <a:rPr lang="en-US" sz="1600" dirty="0" smtClean="0"/>
                        <a:t>Success or Fail </a:t>
                      </a:r>
                      <a:endParaRPr lang="en-US" sz="1600" dirty="0"/>
                    </a:p>
                  </a:txBody>
                  <a:tcPr/>
                </a:tc>
              </a:tr>
              <a:tr h="1046656">
                <a:tc>
                  <a:txBody>
                    <a:bodyPr/>
                    <a:lstStyle/>
                    <a:p>
                      <a:r>
                        <a:rPr lang="en-US" sz="1600" dirty="0" smtClean="0"/>
                        <a:t>Get Current Cycle</a:t>
                      </a:r>
                      <a:r>
                        <a:rPr lang="en-US" sz="1600" baseline="0" dirty="0" smtClean="0"/>
                        <a:t> Data</a:t>
                      </a:r>
                      <a:endParaRPr lang="en-US" sz="1600" dirty="0"/>
                    </a:p>
                  </a:txBody>
                  <a:tcPr/>
                </a:tc>
                <a:tc>
                  <a:txBody>
                    <a:bodyPr/>
                    <a:lstStyle/>
                    <a:p>
                      <a:r>
                        <a:rPr lang="en-US" sz="1600" dirty="0" smtClean="0"/>
                        <a:t>0010</a:t>
                      </a:r>
                      <a:endParaRPr lang="en-US" sz="1600" dirty="0"/>
                    </a:p>
                  </a:txBody>
                  <a:tcPr/>
                </a:tc>
                <a:tc>
                  <a:txBody>
                    <a:bodyPr/>
                    <a:lstStyle/>
                    <a:p>
                      <a:r>
                        <a:rPr lang="en-US" sz="1600" dirty="0" smtClean="0"/>
                        <a:t>NONE</a:t>
                      </a:r>
                      <a:endParaRPr lang="en-US" sz="1600" dirty="0"/>
                    </a:p>
                  </a:txBody>
                  <a:tcPr/>
                </a:tc>
                <a:tc>
                  <a:txBody>
                    <a:bodyPr/>
                    <a:lstStyle/>
                    <a:p>
                      <a:r>
                        <a:rPr lang="en-US" sz="1600" dirty="0" smtClean="0"/>
                        <a:t>Return</a:t>
                      </a:r>
                      <a:r>
                        <a:rPr lang="en-US" sz="1600" baseline="0" dirty="0" smtClean="0"/>
                        <a:t> 32 byte array with status</a:t>
                      </a:r>
                      <a:endParaRPr lang="en-US" sz="1600" dirty="0"/>
                    </a:p>
                  </a:txBody>
                  <a:tcPr/>
                </a:tc>
              </a:tr>
              <a:tr h="322048">
                <a:tc>
                  <a:txBody>
                    <a:bodyPr/>
                    <a:lstStyle/>
                    <a:p>
                      <a:r>
                        <a:rPr lang="en-US" sz="1600" dirty="0" smtClean="0"/>
                        <a:t>Stop</a:t>
                      </a:r>
                      <a:endParaRPr lang="en-US" sz="1600" dirty="0"/>
                    </a:p>
                  </a:txBody>
                  <a:tcPr/>
                </a:tc>
                <a:tc>
                  <a:txBody>
                    <a:bodyPr/>
                    <a:lstStyle/>
                    <a:p>
                      <a:r>
                        <a:rPr lang="en-US" sz="1600" dirty="0" smtClean="0"/>
                        <a:t>0011</a:t>
                      </a:r>
                      <a:endParaRPr lang="en-US" sz="1600" dirty="0"/>
                    </a:p>
                  </a:txBody>
                  <a:tcPr/>
                </a:tc>
                <a:tc>
                  <a:txBody>
                    <a:bodyPr/>
                    <a:lstStyle/>
                    <a:p>
                      <a:r>
                        <a:rPr lang="en-US" sz="1600" dirty="0" smtClean="0"/>
                        <a:t>NONE</a:t>
                      </a:r>
                      <a:endParaRPr lang="en-US" sz="1600" dirty="0"/>
                    </a:p>
                  </a:txBody>
                  <a:tcPr/>
                </a:tc>
                <a:tc>
                  <a:txBody>
                    <a:bodyPr/>
                    <a:lstStyle/>
                    <a:p>
                      <a:r>
                        <a:rPr lang="en-US" sz="1600" dirty="0" smtClean="0"/>
                        <a:t>Kill</a:t>
                      </a:r>
                      <a:r>
                        <a:rPr lang="en-US" sz="1600" baseline="0" dirty="0" smtClean="0"/>
                        <a:t> test</a:t>
                      </a:r>
                      <a:endParaRPr lang="en-US" sz="1600" dirty="0"/>
                    </a:p>
                  </a:txBody>
                  <a:tcPr/>
                </a:tc>
              </a:tr>
              <a:tr h="805120">
                <a:tc>
                  <a:txBody>
                    <a:bodyPr/>
                    <a:lstStyle/>
                    <a:p>
                      <a:r>
                        <a:rPr lang="en-US" sz="1600" dirty="0" smtClean="0"/>
                        <a:t>Start</a:t>
                      </a:r>
                      <a:endParaRPr lang="en-US" sz="1600" dirty="0"/>
                    </a:p>
                  </a:txBody>
                  <a:tcPr/>
                </a:tc>
                <a:tc>
                  <a:txBody>
                    <a:bodyPr/>
                    <a:lstStyle/>
                    <a:p>
                      <a:r>
                        <a:rPr lang="en-US" sz="1600" dirty="0" smtClean="0"/>
                        <a:t>0100</a:t>
                      </a:r>
                      <a:endParaRPr lang="en-US" sz="1600" dirty="0"/>
                    </a:p>
                  </a:txBody>
                  <a:tcPr/>
                </a:tc>
                <a:tc>
                  <a:txBody>
                    <a:bodyPr/>
                    <a:lstStyle/>
                    <a:p>
                      <a:r>
                        <a:rPr lang="en-US" sz="1600" dirty="0" smtClean="0"/>
                        <a:t>NONE</a:t>
                      </a:r>
                      <a:endParaRPr lang="en-US" sz="1600" dirty="0"/>
                    </a:p>
                  </a:txBody>
                  <a:tcPr/>
                </a:tc>
                <a:tc>
                  <a:txBody>
                    <a:bodyPr/>
                    <a:lstStyle/>
                    <a:p>
                      <a:r>
                        <a:rPr lang="en-US" sz="1600" dirty="0" smtClean="0"/>
                        <a:t>Run</a:t>
                      </a:r>
                      <a:r>
                        <a:rPr lang="en-US" sz="1600" baseline="0" dirty="0" smtClean="0"/>
                        <a:t> s</a:t>
                      </a:r>
                      <a:r>
                        <a:rPr lang="en-US" sz="1600" dirty="0" smtClean="0"/>
                        <a:t>tartup script</a:t>
                      </a:r>
                      <a:endParaRPr lang="en-US" sz="1600" dirty="0"/>
                    </a:p>
                  </a:txBody>
                  <a:tcPr/>
                </a:tc>
              </a:tr>
              <a:tr h="322048">
                <a:tc>
                  <a:txBody>
                    <a:bodyPr/>
                    <a:lstStyle/>
                    <a:p>
                      <a:r>
                        <a:rPr lang="en-US" sz="1600" dirty="0" smtClean="0"/>
                        <a:t>Pause</a:t>
                      </a:r>
                      <a:endParaRPr lang="en-US" sz="1600" dirty="0"/>
                    </a:p>
                  </a:txBody>
                  <a:tcPr/>
                </a:tc>
                <a:tc>
                  <a:txBody>
                    <a:bodyPr/>
                    <a:lstStyle/>
                    <a:p>
                      <a:r>
                        <a:rPr lang="en-US" sz="1600" dirty="0" smtClean="0"/>
                        <a:t>0101</a:t>
                      </a:r>
                      <a:endParaRPr lang="en-US" sz="1600" dirty="0"/>
                    </a:p>
                  </a:txBody>
                  <a:tcPr/>
                </a:tc>
                <a:tc>
                  <a:txBody>
                    <a:bodyPr/>
                    <a:lstStyle/>
                    <a:p>
                      <a:r>
                        <a:rPr lang="en-US" sz="1600" dirty="0" smtClean="0"/>
                        <a:t>NONE</a:t>
                      </a:r>
                      <a:endParaRPr lang="en-US" sz="1600" dirty="0"/>
                    </a:p>
                  </a:txBody>
                  <a:tcPr/>
                </a:tc>
                <a:tc>
                  <a:txBody>
                    <a:bodyPr/>
                    <a:lstStyle/>
                    <a:p>
                      <a:r>
                        <a:rPr lang="en-US" sz="1600" dirty="0" smtClean="0"/>
                        <a:t>Halt test</a:t>
                      </a:r>
                      <a:endParaRPr lang="en-US" sz="1600" dirty="0"/>
                    </a:p>
                  </a:txBody>
                  <a:tcPr/>
                </a:tc>
              </a:tr>
            </a:tbl>
          </a:graphicData>
        </a:graphic>
      </p:graphicFrame>
    </p:spTree>
    <p:extLst>
      <p:ext uri="{BB962C8B-B14F-4D97-AF65-F5344CB8AC3E}">
        <p14:creationId xmlns:p14="http://schemas.microsoft.com/office/powerpoint/2010/main" xmlns="" val="18544755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493966473"/>
              </p:ext>
            </p:extLst>
          </p:nvPr>
        </p:nvGraphicFramePr>
        <p:xfrm>
          <a:off x="0" y="1"/>
          <a:ext cx="9144000" cy="6874037"/>
        </p:xfrm>
        <a:graphic>
          <a:graphicData uri="http://schemas.openxmlformats.org/drawingml/2006/table">
            <a:tbl>
              <a:tblPr firstRow="1" firstCol="1" bandRow="1">
                <a:tableStyleId>{5C22544A-7EE6-4342-B048-85BDC9FD1C3A}</a:tableStyleId>
              </a:tblPr>
              <a:tblGrid>
                <a:gridCol w="1191017"/>
                <a:gridCol w="1898948"/>
                <a:gridCol w="3203791"/>
                <a:gridCol w="2850244"/>
              </a:tblGrid>
              <a:tr h="331625">
                <a:tc>
                  <a:txBody>
                    <a:bodyPr/>
                    <a:lstStyle/>
                    <a:p>
                      <a:pPr marL="0" marR="0">
                        <a:lnSpc>
                          <a:spcPct val="115000"/>
                        </a:lnSpc>
                        <a:spcBef>
                          <a:spcPts val="0"/>
                        </a:spcBef>
                        <a:spcAft>
                          <a:spcPts val="1000"/>
                        </a:spcAft>
                      </a:pPr>
                      <a:r>
                        <a:rPr lang="en-US" sz="1200" dirty="0">
                          <a:effectLst/>
                        </a:rPr>
                        <a:t>Event Name</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External Stimuli</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External Responses</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Internal data and state</a:t>
                      </a:r>
                      <a:endParaRPr lang="en-US" sz="1200">
                        <a:effectLst/>
                        <a:latin typeface="Calibri"/>
                        <a:ea typeface="Times New Roman"/>
                        <a:cs typeface="Times New Roman"/>
                      </a:endParaRPr>
                    </a:p>
                  </a:txBody>
                  <a:tcPr marL="42152" marR="42152" marT="42152" marB="42152"/>
                </a:tc>
              </a:tr>
              <a:tr h="920363">
                <a:tc>
                  <a:txBody>
                    <a:bodyPr/>
                    <a:lstStyle/>
                    <a:p>
                      <a:pPr marL="0" marR="0">
                        <a:lnSpc>
                          <a:spcPct val="115000"/>
                        </a:lnSpc>
                        <a:spcBef>
                          <a:spcPts val="0"/>
                        </a:spcBef>
                        <a:spcAft>
                          <a:spcPts val="1000"/>
                        </a:spcAft>
                      </a:pPr>
                      <a:r>
                        <a:rPr lang="en-US" sz="1200" dirty="0">
                          <a:effectLst/>
                        </a:rPr>
                        <a:t>Application Opened</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User opens application</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Application GUI displays with main window. If experiment is currently running user directed to experiment status window. </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System runs initialization script. System in Active state ready for user response</a:t>
                      </a:r>
                      <a:endParaRPr lang="en-US" sz="1200">
                        <a:effectLst/>
                        <a:latin typeface="Calibri"/>
                        <a:ea typeface="Times New Roman"/>
                        <a:cs typeface="Times New Roman"/>
                      </a:endParaRPr>
                    </a:p>
                  </a:txBody>
                  <a:tcPr marL="42152" marR="42152" marT="42152" marB="42152"/>
                </a:tc>
              </a:tr>
              <a:tr h="920363">
                <a:tc>
                  <a:txBody>
                    <a:bodyPr/>
                    <a:lstStyle/>
                    <a:p>
                      <a:pPr marL="0" marR="0">
                        <a:lnSpc>
                          <a:spcPct val="115000"/>
                        </a:lnSpc>
                        <a:spcBef>
                          <a:spcPts val="0"/>
                        </a:spcBef>
                        <a:spcAft>
                          <a:spcPts val="1000"/>
                        </a:spcAft>
                      </a:pPr>
                      <a:r>
                        <a:rPr lang="en-US" sz="1200" dirty="0">
                          <a:effectLst/>
                        </a:rPr>
                        <a:t>Initialize New Experiment</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User selects option to start new experiment</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User is directed to experiment configuration page, with require textbox inputs for configuration.</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System is in stand by awaiting proper configuration data include experiment type, duration and other parameters.</a:t>
                      </a:r>
                      <a:endParaRPr lang="en-US" sz="1200" dirty="0">
                        <a:effectLst/>
                        <a:latin typeface="Calibri"/>
                        <a:ea typeface="Times New Roman"/>
                        <a:cs typeface="Times New Roman"/>
                      </a:endParaRPr>
                    </a:p>
                  </a:txBody>
                  <a:tcPr marL="42152" marR="42152" marT="42152" marB="42152"/>
                </a:tc>
              </a:tr>
              <a:tr h="1129496">
                <a:tc>
                  <a:txBody>
                    <a:bodyPr/>
                    <a:lstStyle/>
                    <a:p>
                      <a:pPr marL="0" marR="0">
                        <a:lnSpc>
                          <a:spcPct val="115000"/>
                        </a:lnSpc>
                        <a:spcBef>
                          <a:spcPts val="0"/>
                        </a:spcBef>
                        <a:spcAft>
                          <a:spcPts val="1000"/>
                        </a:spcAft>
                      </a:pPr>
                      <a:r>
                        <a:rPr lang="en-US" sz="1200">
                          <a:effectLst/>
                        </a:rPr>
                        <a:t>Load / Confirm Experiment settings</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User either submits initial experiment information or load old experiment configuration file </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User is directed to main experiment status window /w Current status information available.</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Query current experiment information. Goes back to Active state</a:t>
                      </a:r>
                      <a:endParaRPr lang="en-US" sz="1200">
                        <a:effectLst/>
                        <a:latin typeface="Calibri"/>
                        <a:ea typeface="Times New Roman"/>
                        <a:cs typeface="Times New Roman"/>
                      </a:endParaRPr>
                    </a:p>
                  </a:txBody>
                  <a:tcPr marL="42152" marR="42152" marT="42152" marB="42152"/>
                </a:tc>
              </a:tr>
              <a:tr h="711230">
                <a:tc>
                  <a:txBody>
                    <a:bodyPr/>
                    <a:lstStyle/>
                    <a:p>
                      <a:pPr marL="0" marR="0">
                        <a:lnSpc>
                          <a:spcPct val="115000"/>
                        </a:lnSpc>
                        <a:spcBef>
                          <a:spcPts val="0"/>
                        </a:spcBef>
                        <a:spcAft>
                          <a:spcPts val="1000"/>
                        </a:spcAft>
                      </a:pPr>
                      <a:r>
                        <a:rPr lang="en-US" sz="1200">
                          <a:effectLst/>
                        </a:rPr>
                        <a:t>Verify Input File</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Use selects file verification or user try to start experiment</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Application verification status bar appears</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System checks each line of input file. Back to active state if no error, prompt user if error.</a:t>
                      </a:r>
                      <a:endParaRPr lang="en-US" sz="1200">
                        <a:effectLst/>
                        <a:latin typeface="Calibri"/>
                        <a:ea typeface="Times New Roman"/>
                        <a:cs typeface="Times New Roman"/>
                      </a:endParaRPr>
                    </a:p>
                  </a:txBody>
                  <a:tcPr marL="42152" marR="42152" marT="42152" marB="42152"/>
                </a:tc>
              </a:tr>
              <a:tr h="920363">
                <a:tc>
                  <a:txBody>
                    <a:bodyPr/>
                    <a:lstStyle/>
                    <a:p>
                      <a:pPr marL="0" marR="0">
                        <a:lnSpc>
                          <a:spcPct val="115000"/>
                        </a:lnSpc>
                        <a:spcBef>
                          <a:spcPts val="0"/>
                        </a:spcBef>
                        <a:spcAft>
                          <a:spcPts val="1000"/>
                        </a:spcAft>
                      </a:pPr>
                      <a:r>
                        <a:rPr lang="en-US" sz="1200">
                          <a:effectLst/>
                        </a:rPr>
                        <a:t>Run experiment</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User </a:t>
                      </a:r>
                      <a:r>
                        <a:rPr lang="en-US" sz="1200" dirty="0" smtClean="0">
                          <a:effectLst/>
                        </a:rPr>
                        <a:t> hits</a:t>
                      </a:r>
                      <a:r>
                        <a:rPr lang="en-US" sz="1200" baseline="0" dirty="0" smtClean="0">
                          <a:effectLst/>
                        </a:rPr>
                        <a:t> </a:t>
                      </a:r>
                      <a:r>
                        <a:rPr lang="en-US" sz="1200" dirty="0" smtClean="0">
                          <a:effectLst/>
                        </a:rPr>
                        <a:t>play </a:t>
                      </a:r>
                      <a:r>
                        <a:rPr lang="en-US" sz="1200" dirty="0">
                          <a:effectLst/>
                        </a:rPr>
                        <a:t>button</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Application experiment status bar appears. User prompt for error or to start experiment</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System initialize and a test all components of the system. Including creation of all necessary files. Go back to Active state</a:t>
                      </a:r>
                      <a:endParaRPr lang="en-US" sz="1200">
                        <a:effectLst/>
                        <a:latin typeface="Calibri"/>
                        <a:ea typeface="Times New Roman"/>
                        <a:cs typeface="Times New Roman"/>
                      </a:endParaRPr>
                    </a:p>
                  </a:txBody>
                  <a:tcPr marL="42152" marR="42152" marT="42152" marB="42152"/>
                </a:tc>
              </a:tr>
              <a:tr h="711230">
                <a:tc>
                  <a:txBody>
                    <a:bodyPr/>
                    <a:lstStyle/>
                    <a:p>
                      <a:pPr marL="0" marR="0">
                        <a:lnSpc>
                          <a:spcPct val="115000"/>
                        </a:lnSpc>
                        <a:spcBef>
                          <a:spcPts val="0"/>
                        </a:spcBef>
                        <a:spcAft>
                          <a:spcPts val="1000"/>
                        </a:spcAft>
                      </a:pPr>
                      <a:r>
                        <a:rPr lang="en-US" sz="1200">
                          <a:effectLst/>
                        </a:rPr>
                        <a:t>Pause experiment</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User </a:t>
                      </a:r>
                      <a:r>
                        <a:rPr lang="en-US" sz="1200" dirty="0" smtClean="0">
                          <a:effectLst/>
                        </a:rPr>
                        <a:t> hits play </a:t>
                      </a:r>
                      <a:r>
                        <a:rPr lang="en-US" sz="1200" dirty="0">
                          <a:effectLst/>
                        </a:rPr>
                        <a:t>button</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User is directed main experiment status window.</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System backups all current statuses and marks cycle position. Save all information to SD card.</a:t>
                      </a:r>
                      <a:endParaRPr lang="en-US" sz="1200" dirty="0">
                        <a:effectLst/>
                        <a:latin typeface="Calibri"/>
                        <a:ea typeface="Times New Roman"/>
                        <a:cs typeface="Times New Roman"/>
                      </a:endParaRPr>
                    </a:p>
                  </a:txBody>
                  <a:tcPr marL="42152" marR="42152" marT="42152" marB="42152"/>
                </a:tc>
              </a:tr>
              <a:tr h="711230">
                <a:tc>
                  <a:txBody>
                    <a:bodyPr/>
                    <a:lstStyle/>
                    <a:p>
                      <a:pPr marL="0" marR="0">
                        <a:lnSpc>
                          <a:spcPct val="115000"/>
                        </a:lnSpc>
                        <a:spcBef>
                          <a:spcPts val="0"/>
                        </a:spcBef>
                        <a:spcAft>
                          <a:spcPts val="1000"/>
                        </a:spcAft>
                      </a:pPr>
                      <a:r>
                        <a:rPr lang="en-US" sz="1200">
                          <a:effectLst/>
                        </a:rPr>
                        <a:t>Stop experiment</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User select stop button or experiment is completed.</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User is prompted with completion status then directed main experiment status window.</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a:effectLst/>
                        </a:rPr>
                        <a:t>Verify all information is logged, save final status information. Return to active state </a:t>
                      </a:r>
                      <a:endParaRPr lang="en-US" sz="1200">
                        <a:effectLst/>
                        <a:latin typeface="Calibri"/>
                        <a:ea typeface="Times New Roman"/>
                        <a:cs typeface="Times New Roman"/>
                      </a:endParaRPr>
                    </a:p>
                  </a:txBody>
                  <a:tcPr marL="42152" marR="42152" marT="42152" marB="42152"/>
                </a:tc>
              </a:tr>
              <a:tr h="502097">
                <a:tc>
                  <a:txBody>
                    <a:bodyPr/>
                    <a:lstStyle/>
                    <a:p>
                      <a:pPr marL="0" marR="0">
                        <a:lnSpc>
                          <a:spcPct val="115000"/>
                        </a:lnSpc>
                        <a:spcBef>
                          <a:spcPts val="0"/>
                        </a:spcBef>
                        <a:spcAft>
                          <a:spcPts val="1000"/>
                        </a:spcAft>
                      </a:pPr>
                      <a:r>
                        <a:rPr lang="en-US" sz="1200">
                          <a:effectLst/>
                        </a:rPr>
                        <a:t>Application Closed</a:t>
                      </a:r>
                      <a:endParaRPr lang="en-US" sz="120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User closes application</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Application prompted user to assure user want to exit</a:t>
                      </a:r>
                      <a:endParaRPr lang="en-US" sz="1200" dirty="0">
                        <a:effectLst/>
                        <a:latin typeface="Calibri"/>
                        <a:ea typeface="Times New Roman"/>
                        <a:cs typeface="Times New Roman"/>
                      </a:endParaRPr>
                    </a:p>
                  </a:txBody>
                  <a:tcPr marL="42152" marR="42152" marT="42152" marB="42152"/>
                </a:tc>
                <a:tc>
                  <a:txBody>
                    <a:bodyPr/>
                    <a:lstStyle/>
                    <a:p>
                      <a:pPr marL="0" marR="0">
                        <a:lnSpc>
                          <a:spcPct val="115000"/>
                        </a:lnSpc>
                        <a:spcBef>
                          <a:spcPts val="0"/>
                        </a:spcBef>
                        <a:spcAft>
                          <a:spcPts val="1000"/>
                        </a:spcAft>
                      </a:pPr>
                      <a:r>
                        <a:rPr lang="en-US" sz="1200" dirty="0">
                          <a:effectLst/>
                        </a:rPr>
                        <a:t>System is in Inactive state</a:t>
                      </a:r>
                      <a:endParaRPr lang="en-US" sz="1200" dirty="0">
                        <a:effectLst/>
                        <a:latin typeface="Calibri"/>
                        <a:ea typeface="Times New Roman"/>
                        <a:cs typeface="Times New Roman"/>
                      </a:endParaRPr>
                    </a:p>
                  </a:txBody>
                  <a:tcPr marL="42152" marR="42152" marT="42152" marB="42152"/>
                </a:tc>
              </a:tr>
            </a:tbl>
          </a:graphicData>
        </a:graphic>
      </p:graphicFrame>
    </p:spTree>
    <p:extLst>
      <p:ext uri="{BB962C8B-B14F-4D97-AF65-F5344CB8AC3E}">
        <p14:creationId xmlns:p14="http://schemas.microsoft.com/office/powerpoint/2010/main" xmlns="" val="1096706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14352"/>
            <a:ext cx="2667000" cy="476248"/>
          </a:xfrm>
        </p:spPr>
        <p:txBody>
          <a:bodyPr/>
          <a:lstStyle/>
          <a:p>
            <a:r>
              <a:rPr lang="en-US" dirty="0" smtClean="0"/>
              <a:t>Main Interface</a:t>
            </a:r>
            <a:endParaRPr lang="en-US" dirty="0"/>
          </a:p>
        </p:txBody>
      </p:sp>
      <p:sp>
        <p:nvSpPr>
          <p:cNvPr id="9" name="Text Placeholder 8"/>
          <p:cNvSpPr>
            <a:spLocks noGrp="1"/>
          </p:cNvSpPr>
          <p:nvPr>
            <p:ph type="body" idx="2"/>
          </p:nvPr>
        </p:nvSpPr>
        <p:spPr>
          <a:xfrm>
            <a:off x="685800" y="1143000"/>
            <a:ext cx="7924800" cy="2133600"/>
          </a:xfrm>
        </p:spPr>
        <p:txBody>
          <a:bodyPr>
            <a:noAutofit/>
          </a:bodyPr>
          <a:lstStyle/>
          <a:p>
            <a:pPr>
              <a:buFont typeface="Arial" pitchFamily="34" charset="0"/>
              <a:buChar char="•"/>
            </a:pPr>
            <a:r>
              <a:rPr lang="en-US" sz="1600" dirty="0" smtClean="0"/>
              <a:t>Once a user connects to the device if an experiment is currently running, receive real time statuses of the current running experiment. The user is also able to pause , resume and terminate a currently running experiment.  The raw data  is received from the microcontroller and converted into the proper measurements.</a:t>
            </a:r>
          </a:p>
          <a:p>
            <a:pPr>
              <a:buFont typeface="Arial" pitchFamily="34" charset="0"/>
              <a:buChar char="•"/>
            </a:pPr>
            <a:r>
              <a:rPr lang="en-US" sz="1600" dirty="0" smtClean="0"/>
              <a:t>If an experiment is not running a user will be able to position the translating piece to secure a test specimen in place, using either the rocker switch or the button on in the interface. Once a experiment has started all motor controls will be disabled.  </a:t>
            </a:r>
          </a:p>
        </p:txBody>
      </p:sp>
      <p:pic>
        <p:nvPicPr>
          <p:cNvPr id="10" name="Content Placeholder 9" descr="main.jpg"/>
          <p:cNvPicPr>
            <a:picLocks noGrp="1" noChangeAspect="1"/>
          </p:cNvPicPr>
          <p:nvPr>
            <p:ph sz="half" idx="1"/>
          </p:nvPr>
        </p:nvPicPr>
        <p:blipFill>
          <a:blip r:embed="rId2" cstate="print"/>
          <a:stretch>
            <a:fillRect/>
          </a:stretch>
        </p:blipFill>
        <p:spPr>
          <a:xfrm>
            <a:off x="609600" y="3429000"/>
            <a:ext cx="8012404" cy="3200400"/>
          </a:xfrm>
        </p:spPr>
      </p:pic>
    </p:spTree>
    <p:extLst>
      <p:ext uri="{BB962C8B-B14F-4D97-AF65-F5344CB8AC3E}">
        <p14:creationId xmlns:p14="http://schemas.microsoft.com/office/powerpoint/2010/main" xmlns="" val="213820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14352"/>
            <a:ext cx="2743200" cy="628648"/>
          </a:xfrm>
        </p:spPr>
        <p:txBody>
          <a:bodyPr>
            <a:normAutofit/>
          </a:bodyPr>
          <a:lstStyle/>
          <a:p>
            <a:r>
              <a:rPr lang="en-US" dirty="0" smtClean="0"/>
              <a:t>Input File</a:t>
            </a:r>
            <a:endParaRPr lang="en-US" dirty="0"/>
          </a:p>
        </p:txBody>
      </p:sp>
      <p:sp>
        <p:nvSpPr>
          <p:cNvPr id="8" name="Text Placeholder 7"/>
          <p:cNvSpPr>
            <a:spLocks noGrp="1"/>
          </p:cNvSpPr>
          <p:nvPr>
            <p:ph type="body" idx="2"/>
          </p:nvPr>
        </p:nvSpPr>
        <p:spPr>
          <a:xfrm>
            <a:off x="533400" y="1219200"/>
            <a:ext cx="7696200" cy="2514600"/>
          </a:xfrm>
        </p:spPr>
        <p:txBody>
          <a:bodyPr>
            <a:normAutofit/>
          </a:bodyPr>
          <a:lstStyle/>
          <a:p>
            <a:pPr algn="just">
              <a:buFont typeface="Arial" pitchFamily="34" charset="0"/>
              <a:buChar char="•"/>
            </a:pPr>
            <a:r>
              <a:rPr lang="en-US" sz="1600" dirty="0" smtClean="0"/>
              <a:t>The input interface is used to defined the PID parameters, load per cycle, fail cases, and conversion factors for  an experiment. The user friendly interface automatically  calculates number of repeats or desired experiment time when either field is updated. </a:t>
            </a:r>
          </a:p>
          <a:p>
            <a:pPr algn="just">
              <a:buFont typeface="Arial" pitchFamily="34" charset="0"/>
              <a:buChar char="•"/>
            </a:pPr>
            <a:r>
              <a:rPr lang="en-US" sz="1600" dirty="0" smtClean="0"/>
              <a:t>The user will be able to set fail switches for load, motor displacement , and L.V.D.T displacement. These fail switches will automatically stop the current running experiment if the specimen should fail before the total running time.</a:t>
            </a:r>
          </a:p>
          <a:p>
            <a:pPr algn="just">
              <a:buFont typeface="Arial" pitchFamily="34" charset="0"/>
              <a:buChar char="•"/>
            </a:pPr>
            <a:r>
              <a:rPr lang="en-US" sz="1600" dirty="0" smtClean="0"/>
              <a:t>The conversion table variable are set  to allow the microcontroller to convert load, strain , and temperature  for  PID control and LCD display.</a:t>
            </a:r>
            <a:endParaRPr lang="en-US" sz="1600" dirty="0"/>
          </a:p>
        </p:txBody>
      </p:sp>
      <p:pic>
        <p:nvPicPr>
          <p:cNvPr id="9" name="Content Placeholder 8" descr="in.jpg"/>
          <p:cNvPicPr>
            <a:picLocks noGrp="1" noChangeAspect="1"/>
          </p:cNvPicPr>
          <p:nvPr>
            <p:ph sz="half" idx="1"/>
          </p:nvPr>
        </p:nvPicPr>
        <p:blipFill>
          <a:blip r:embed="rId2" cstate="print"/>
          <a:stretch>
            <a:fillRect/>
          </a:stretch>
        </p:blipFill>
        <p:spPr>
          <a:xfrm>
            <a:off x="457200" y="3841283"/>
            <a:ext cx="7848600" cy="3016717"/>
          </a:xfrm>
        </p:spPr>
      </p:pic>
    </p:spTree>
    <p:extLst>
      <p:ext uri="{BB962C8B-B14F-4D97-AF65-F5344CB8AC3E}">
        <p14:creationId xmlns:p14="http://schemas.microsoft.com/office/powerpoint/2010/main" xmlns="" val="8816722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229600" cy="856488"/>
          </a:xfrm>
        </p:spPr>
        <p:txBody>
          <a:bodyPr>
            <a:normAutofit/>
          </a:bodyPr>
          <a:lstStyle/>
          <a:p>
            <a:r>
              <a:rPr lang="en-US" dirty="0" smtClean="0"/>
              <a:t>Output File</a:t>
            </a:r>
            <a:endParaRPr lang="en-US" dirty="0"/>
          </a:p>
        </p:txBody>
      </p:sp>
      <p:sp>
        <p:nvSpPr>
          <p:cNvPr id="7" name="Content Placeholder 6"/>
          <p:cNvSpPr>
            <a:spLocks noGrp="1"/>
          </p:cNvSpPr>
          <p:nvPr>
            <p:ph sz="half" idx="1"/>
          </p:nvPr>
        </p:nvSpPr>
        <p:spPr>
          <a:xfrm>
            <a:off x="228600" y="1219200"/>
            <a:ext cx="8610600" cy="1676400"/>
          </a:xfrm>
        </p:spPr>
        <p:txBody>
          <a:bodyPr>
            <a:normAutofit fontScale="62500" lnSpcReduction="20000"/>
          </a:bodyPr>
          <a:lstStyle/>
          <a:p>
            <a:r>
              <a:rPr lang="en-US" dirty="0" smtClean="0"/>
              <a:t>The raw data received from ATT 4000 is automatically converted using the value in the conversion table available on the bottom of the interface. </a:t>
            </a:r>
          </a:p>
          <a:p>
            <a:r>
              <a:rPr lang="en-US" dirty="0" smtClean="0"/>
              <a:t>Once the output file is loaded the user may generate a range file using its corresponding input file. Once a range file is generated the user may export specific ranges and/or  cycles; save and analysis the data in their preferred data analysis program.  </a:t>
            </a:r>
          </a:p>
          <a:p>
            <a:r>
              <a:rPr lang="en-US" dirty="0" smtClean="0"/>
              <a:t>The user may also export any range of data using the start and end fields.</a:t>
            </a:r>
          </a:p>
        </p:txBody>
      </p:sp>
      <p:pic>
        <p:nvPicPr>
          <p:cNvPr id="9" name="Content Placeholder 8" descr="out.jpg"/>
          <p:cNvPicPr>
            <a:picLocks noGrp="1" noChangeAspect="1"/>
          </p:cNvPicPr>
          <p:nvPr>
            <p:ph sz="half" idx="2"/>
          </p:nvPr>
        </p:nvPicPr>
        <p:blipFill>
          <a:blip r:embed="rId2" cstate="print"/>
          <a:stretch>
            <a:fillRect/>
          </a:stretch>
        </p:blipFill>
        <p:spPr>
          <a:xfrm>
            <a:off x="228600" y="2971800"/>
            <a:ext cx="8686800" cy="3786554"/>
          </a:xfrm>
        </p:spPr>
      </p:pic>
    </p:spTree>
    <p:extLst>
      <p:ext uri="{BB962C8B-B14F-4D97-AF65-F5344CB8AC3E}">
        <p14:creationId xmlns:p14="http://schemas.microsoft.com/office/powerpoint/2010/main" xmlns="" val="3467112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Calibration</a:t>
            </a:r>
            <a:endParaRPr lang="en-US" dirty="0"/>
          </a:p>
        </p:txBody>
      </p:sp>
      <p:sp>
        <p:nvSpPr>
          <p:cNvPr id="7" name="Content Placeholder 6"/>
          <p:cNvSpPr>
            <a:spLocks noGrp="1"/>
          </p:cNvSpPr>
          <p:nvPr>
            <p:ph sz="half" idx="1"/>
          </p:nvPr>
        </p:nvSpPr>
        <p:spPr>
          <a:xfrm>
            <a:off x="381000" y="1920085"/>
            <a:ext cx="3733800" cy="4434840"/>
          </a:xfrm>
        </p:spPr>
        <p:txBody>
          <a:bodyPr>
            <a:normAutofit fontScale="85000" lnSpcReduction="10000"/>
          </a:bodyPr>
          <a:lstStyle/>
          <a:p>
            <a:r>
              <a:rPr lang="en-US" dirty="0" smtClean="0"/>
              <a:t>This interface allow a user to calibration any load or L.V.D.T connected to the ATT 4000.Each sample is a average of 500 samples of the device being calibrated. This allow the user to have a analog to digital to Load or millimeter conversion and vise versa. </a:t>
            </a:r>
          </a:p>
          <a:p>
            <a:r>
              <a:rPr lang="en-US" dirty="0" smtClean="0"/>
              <a:t>Skipping the middle conversion from pounds to volts to </a:t>
            </a:r>
            <a:r>
              <a:rPr lang="en-US" dirty="0" err="1" smtClean="0"/>
              <a:t>adc</a:t>
            </a:r>
            <a:r>
              <a:rPr lang="en-US" dirty="0" smtClean="0"/>
              <a:t>.</a:t>
            </a:r>
            <a:endParaRPr lang="en-US" dirty="0"/>
          </a:p>
        </p:txBody>
      </p:sp>
      <p:pic>
        <p:nvPicPr>
          <p:cNvPr id="10" name="Content Placeholder 9" descr="cal.jpg"/>
          <p:cNvPicPr>
            <a:picLocks noGrp="1" noChangeAspect="1"/>
          </p:cNvPicPr>
          <p:nvPr>
            <p:ph sz="half" idx="2"/>
          </p:nvPr>
        </p:nvPicPr>
        <p:blipFill>
          <a:blip r:embed="rId2" cstate="print"/>
          <a:stretch>
            <a:fillRect/>
          </a:stretch>
        </p:blipFill>
        <p:spPr>
          <a:xfrm>
            <a:off x="4191000" y="2286000"/>
            <a:ext cx="4824145" cy="3447121"/>
          </a:xfrm>
        </p:spPr>
      </p:pic>
    </p:spTree>
    <p:extLst>
      <p:ext uri="{BB962C8B-B14F-4D97-AF65-F5344CB8AC3E}">
        <p14:creationId xmlns:p14="http://schemas.microsoft.com/office/powerpoint/2010/main" xmlns="" val="3636475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Atmega328P</a:t>
            </a:r>
            <a:endParaRPr lang="en-US" dirty="0"/>
          </a:p>
        </p:txBody>
      </p:sp>
      <p:sp>
        <p:nvSpPr>
          <p:cNvPr id="5" name="Text Placeholder 4"/>
          <p:cNvSpPr>
            <a:spLocks noGrp="1"/>
          </p:cNvSpPr>
          <p:nvPr>
            <p:ph type="body" idx="2"/>
          </p:nvPr>
        </p:nvSpPr>
        <p:spPr/>
        <p:txBody>
          <a:bodyPr>
            <a:normAutofit lnSpcReduction="10000"/>
          </a:bodyPr>
          <a:lstStyle/>
          <a:p>
            <a:r>
              <a:rPr lang="en-US" dirty="0" smtClean="0"/>
              <a:t>The two atmega328p control the following aspect of the A.T.T 4000</a:t>
            </a:r>
          </a:p>
          <a:p>
            <a:pPr marL="285750" indent="-285750">
              <a:buFont typeface="Arial" pitchFamily="34" charset="0"/>
              <a:buChar char="•"/>
            </a:pPr>
            <a:r>
              <a:rPr lang="en-US" dirty="0" smtClean="0"/>
              <a:t>Data logging</a:t>
            </a:r>
          </a:p>
          <a:p>
            <a:pPr marL="285750" indent="-285750">
              <a:buFont typeface="Arial" pitchFamily="34" charset="0"/>
              <a:buChar char="•"/>
            </a:pPr>
            <a:r>
              <a:rPr lang="en-US" dirty="0" smtClean="0"/>
              <a:t>Serial communication to GUI</a:t>
            </a:r>
          </a:p>
          <a:p>
            <a:pPr marL="285750" indent="-285750">
              <a:buFont typeface="Arial" pitchFamily="34" charset="0"/>
              <a:buChar char="•"/>
            </a:pPr>
            <a:r>
              <a:rPr lang="en-US" dirty="0" smtClean="0"/>
              <a:t>PID algorithm execution</a:t>
            </a:r>
          </a:p>
          <a:p>
            <a:pPr marL="285750" indent="-285750">
              <a:buFont typeface="Arial" pitchFamily="34" charset="0"/>
              <a:buChar char="•"/>
            </a:pPr>
            <a:r>
              <a:rPr lang="en-US" dirty="0" smtClean="0"/>
              <a:t>Motor Control</a:t>
            </a:r>
          </a:p>
          <a:p>
            <a:pPr marL="285750" indent="-285750">
              <a:buFont typeface="Arial" pitchFamily="34" charset="0"/>
              <a:buChar char="•"/>
            </a:pPr>
            <a:r>
              <a:rPr lang="en-US" dirty="0" smtClean="0"/>
              <a:t>Analog Readings</a:t>
            </a:r>
          </a:p>
          <a:p>
            <a:pPr marL="285750" indent="-285750">
              <a:buFont typeface="Arial" pitchFamily="34" charset="0"/>
              <a:buChar char="•"/>
            </a:pPr>
            <a:r>
              <a:rPr lang="en-US" dirty="0" smtClean="0"/>
              <a:t>Fail condition algorithm</a:t>
            </a:r>
          </a:p>
          <a:p>
            <a:pPr marL="285750" indent="-285750">
              <a:buFont typeface="Arial" pitchFamily="34" charset="0"/>
              <a:buChar char="•"/>
            </a:pPr>
            <a:r>
              <a:rPr lang="en-US" dirty="0" smtClean="0"/>
              <a:t>LCD output</a:t>
            </a:r>
          </a:p>
          <a:p>
            <a:pPr marL="285750" indent="-285750">
              <a:buFont typeface="Arial" pitchFamily="34" charset="0"/>
              <a:buChar char="•"/>
            </a:pPr>
            <a:r>
              <a:rPr lang="en-US" dirty="0" smtClean="0"/>
              <a:t>Physical control interface</a:t>
            </a:r>
          </a:p>
          <a:p>
            <a:r>
              <a:rPr lang="en-US" dirty="0" smtClean="0"/>
              <a:t>Specification</a:t>
            </a:r>
          </a:p>
          <a:p>
            <a:pPr marL="285750" indent="-285750">
              <a:buFont typeface="Arial" pitchFamily="34" charset="0"/>
              <a:buChar char="•"/>
            </a:pPr>
            <a:r>
              <a:rPr lang="en-US" dirty="0" smtClean="0"/>
              <a:t>Operating Voltage 5V</a:t>
            </a:r>
          </a:p>
          <a:p>
            <a:pPr marL="285750" indent="-285750">
              <a:buFont typeface="Arial" pitchFamily="34" charset="0"/>
              <a:buChar char="•"/>
            </a:pPr>
            <a:r>
              <a:rPr lang="en-US" dirty="0" smtClean="0"/>
              <a:t>Clock Speed 16</a:t>
            </a:r>
            <a:r>
              <a:rPr lang="en-US" dirty="0"/>
              <a:t> </a:t>
            </a:r>
            <a:r>
              <a:rPr lang="en-US" dirty="0" smtClean="0"/>
              <a:t>MHz</a:t>
            </a:r>
          </a:p>
          <a:p>
            <a:pPr marL="285750" indent="-285750">
              <a:buFont typeface="Arial" pitchFamily="34" charset="0"/>
              <a:buChar char="•"/>
            </a:pPr>
            <a:r>
              <a:rPr lang="en-US" dirty="0" smtClean="0"/>
              <a:t>32 </a:t>
            </a:r>
            <a:r>
              <a:rPr lang="en-US" dirty="0" err="1"/>
              <a:t>KiB</a:t>
            </a:r>
            <a:r>
              <a:rPr lang="en-US" dirty="0"/>
              <a:t> Flash </a:t>
            </a:r>
            <a:r>
              <a:rPr lang="en-US" dirty="0" smtClean="0"/>
              <a:t>memory</a:t>
            </a:r>
            <a:endParaRPr lang="en-US" dirty="0"/>
          </a:p>
          <a:p>
            <a:pPr marL="285750" indent="-285750">
              <a:buFont typeface="Arial" pitchFamily="34" charset="0"/>
              <a:buChar char="•"/>
            </a:pPr>
            <a:r>
              <a:rPr lang="en-US" dirty="0" smtClean="0"/>
              <a:t>1 </a:t>
            </a:r>
            <a:r>
              <a:rPr lang="en-US" dirty="0" err="1" smtClean="0"/>
              <a:t>KiB</a:t>
            </a:r>
            <a:r>
              <a:rPr lang="en-US" dirty="0" smtClean="0"/>
              <a:t> EEPROM</a:t>
            </a:r>
          </a:p>
          <a:p>
            <a:pPr marL="285750" indent="-285750">
              <a:buFont typeface="Arial" pitchFamily="34" charset="0"/>
              <a:buChar char="•"/>
            </a:pPr>
            <a:r>
              <a:rPr lang="en-US" dirty="0" smtClean="0"/>
              <a:t>2 </a:t>
            </a:r>
            <a:r>
              <a:rPr lang="en-US" dirty="0" err="1" smtClean="0"/>
              <a:t>KiB</a:t>
            </a:r>
            <a:r>
              <a:rPr lang="en-US" dirty="0" smtClean="0"/>
              <a:t> SRAM </a:t>
            </a:r>
          </a:p>
          <a:p>
            <a:pPr marL="285750" indent="-285750">
              <a:buFont typeface="Arial" pitchFamily="34" charset="0"/>
              <a:buChar char="•"/>
            </a:pPr>
            <a:r>
              <a:rPr lang="en-US" dirty="0" smtClean="0"/>
              <a:t>14 </a:t>
            </a:r>
            <a:r>
              <a:rPr lang="en-US" dirty="0"/>
              <a:t>Digital I/O </a:t>
            </a:r>
            <a:r>
              <a:rPr lang="en-US" dirty="0" smtClean="0"/>
              <a:t>Pins </a:t>
            </a:r>
            <a:r>
              <a:rPr lang="en-US" dirty="0"/>
              <a:t> </a:t>
            </a:r>
            <a:r>
              <a:rPr lang="en-US" dirty="0" smtClean="0"/>
              <a:t>(6 PWM)</a:t>
            </a:r>
          </a:p>
          <a:p>
            <a:pPr marL="285750" indent="-285750">
              <a:buFont typeface="Arial" pitchFamily="34" charset="0"/>
              <a:buChar char="•"/>
            </a:pPr>
            <a:r>
              <a:rPr lang="en-US" dirty="0" smtClean="0"/>
              <a:t>6 ADC input pins</a:t>
            </a:r>
          </a:p>
          <a:p>
            <a:pPr marL="285750" indent="-285750">
              <a:buFont typeface="Arial" pitchFamily="34" charset="0"/>
              <a:buChar char="•"/>
            </a:pPr>
            <a:endParaRPr lang="en-US" dirty="0" smtClean="0"/>
          </a:p>
        </p:txBody>
      </p:sp>
      <p:pic>
        <p:nvPicPr>
          <p:cNvPr id="11" name="Content Placeholder 10" descr="http://arduino.cc/en/uploads/Hacking/Atmega168PinMap2.png"/>
          <p:cNvPicPr>
            <a:picLocks noGrp="1"/>
          </p:cNvPicPr>
          <p:nvPr>
            <p:ph sz="half" idx="1"/>
          </p:nvPr>
        </p:nvPicPr>
        <p:blipFill rotWithShape="1">
          <a:blip r:embed="rId2" cstate="print">
            <a:extLst>
              <a:ext uri="{28A0092B-C50C-407E-A947-70E740481C1C}">
                <a14:useLocalDpi xmlns:a14="http://schemas.microsoft.com/office/drawing/2010/main" xmlns="" val="0"/>
              </a:ext>
            </a:extLst>
          </a:blip>
          <a:srcRect b="16125"/>
          <a:stretch/>
        </p:blipFill>
        <p:spPr bwMode="auto">
          <a:xfrm>
            <a:off x="3657600" y="2057400"/>
            <a:ext cx="5111750" cy="3048000"/>
          </a:xfrm>
          <a:prstGeom prst="rect">
            <a:avLst/>
          </a:prstGeom>
          <a:noFill/>
          <a:ln>
            <a:noFill/>
          </a:ln>
          <a:extLst>
            <a:ext uri="{53640926-AAD7-44D8-BBD7-CCE9431645EC}">
              <a14:shadowObscured xmlns:a14="http://schemas.microsoft.com/office/drawing/2010/main" xmlns=""/>
            </a:ext>
          </a:extLst>
        </p:spPr>
      </p:pic>
      <p:sp>
        <p:nvSpPr>
          <p:cNvPr id="8" name="Rectangle 1"/>
          <p:cNvSpPr>
            <a:spLocks noChangeArrowheads="1"/>
          </p:cNvSpPr>
          <p:nvPr/>
        </p:nvSpPr>
        <p:spPr bwMode="auto">
          <a:xfrm>
            <a:off x="3575050" y="17510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4023630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 devices to </a:t>
            </a:r>
            <a:r>
              <a:rPr lang="en-US" dirty="0" smtClean="0"/>
              <a:t>Atemga328P</a:t>
            </a:r>
            <a:endParaRPr lang="en-US" dirty="0"/>
          </a:p>
        </p:txBody>
      </p:sp>
      <p:sp>
        <p:nvSpPr>
          <p:cNvPr id="4" name="Text Placeholder 3"/>
          <p:cNvSpPr>
            <a:spLocks noGrp="1"/>
          </p:cNvSpPr>
          <p:nvPr>
            <p:ph type="body" idx="2"/>
          </p:nvPr>
        </p:nvSpPr>
        <p:spPr/>
        <p:txBody>
          <a:bodyPr/>
          <a:lstStyle/>
          <a:p>
            <a:r>
              <a:rPr lang="en-US" dirty="0"/>
              <a:t>The schematic </a:t>
            </a:r>
            <a:r>
              <a:rPr lang="en-US" dirty="0" smtClean="0"/>
              <a:t>to the left shows </a:t>
            </a:r>
            <a:r>
              <a:rPr lang="en-US" dirty="0"/>
              <a:t>the configuration of the 3 analog devices and the atmega38p. The load cell and thermocouple outputs require amplification before they can be sent to the microcontroller, this allow the signal coming out to max out at 5 volts. The amplification circuit show is a black box representation of the actually circuit show in previous sections. ADC ports on the atmega328p 0, 2, 4 receive signals from the load cell, thermocouple and strain gain respectively.</a:t>
            </a:r>
          </a:p>
          <a:p>
            <a:endParaRPr lang="en-US" dirty="0"/>
          </a:p>
        </p:txBody>
      </p:sp>
      <p:sp>
        <p:nvSpPr>
          <p:cNvPr id="5" name="Text Placeholder 3"/>
          <p:cNvSpPr txBox="1">
            <a:spLocks/>
          </p:cNvSpPr>
          <p:nvPr/>
        </p:nvSpPr>
        <p:spPr>
          <a:xfrm>
            <a:off x="457200" y="1371600"/>
            <a:ext cx="3008313" cy="46910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en-US">
              <a:solidFill>
                <a:prstClr val="black"/>
              </a:solidFill>
            </a:endParaRPr>
          </a:p>
        </p:txBody>
      </p:sp>
      <p:pic>
        <p:nvPicPr>
          <p:cNvPr id="8" name="Content Placeholder 7" descr="Arduino-To-Atmega8-Pins.png"/>
          <p:cNvPicPr>
            <a:picLocks noGrp="1" noChangeAspect="1"/>
          </p:cNvPicPr>
          <p:nvPr>
            <p:ph sz="half" idx="1"/>
          </p:nvPr>
        </p:nvPicPr>
        <p:blipFill>
          <a:blip r:embed="rId2" cstate="print"/>
          <a:srcRect l="31429" t="3623" r="17300" b="10049"/>
          <a:stretch>
            <a:fillRect/>
          </a:stretch>
        </p:blipFill>
        <p:spPr>
          <a:xfrm>
            <a:off x="3505200" y="990600"/>
            <a:ext cx="5117432" cy="4419600"/>
          </a:xfrm>
        </p:spPr>
      </p:pic>
    </p:spTree>
    <p:extLst>
      <p:ext uri="{BB962C8B-B14F-4D97-AF65-F5344CB8AC3E}">
        <p14:creationId xmlns:p14="http://schemas.microsoft.com/office/powerpoint/2010/main" xmlns="" val="1585123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Specifications</a:t>
            </a:r>
            <a:endParaRPr lang="en-US" dirty="0"/>
          </a:p>
        </p:txBody>
      </p:sp>
      <p:sp>
        <p:nvSpPr>
          <p:cNvPr id="3" name="Content Placeholder 2"/>
          <p:cNvSpPr>
            <a:spLocks noGrp="1"/>
          </p:cNvSpPr>
          <p:nvPr>
            <p:ph idx="1"/>
          </p:nvPr>
        </p:nvSpPr>
        <p:spPr/>
        <p:txBody>
          <a:bodyPr>
            <a:normAutofit/>
          </a:bodyPr>
          <a:lstStyle/>
          <a:p>
            <a:pPr lvl="0"/>
            <a:r>
              <a:rPr lang="en-US" dirty="0" smtClean="0"/>
              <a:t>Automatic </a:t>
            </a:r>
            <a:r>
              <a:rPr lang="en-US" dirty="0"/>
              <a:t>c</a:t>
            </a:r>
            <a:r>
              <a:rPr lang="en-US" dirty="0" smtClean="0"/>
              <a:t>ommand/data </a:t>
            </a:r>
            <a:r>
              <a:rPr lang="en-US" dirty="0"/>
              <a:t>retrieval for 1 hour </a:t>
            </a:r>
          </a:p>
          <a:p>
            <a:pPr lvl="0"/>
            <a:r>
              <a:rPr lang="en-US" dirty="0" smtClean="0"/>
              <a:t>Measure </a:t>
            </a:r>
            <a:r>
              <a:rPr lang="en-US" dirty="0"/>
              <a:t>temperature accurate </a:t>
            </a:r>
            <a:r>
              <a:rPr lang="en-US" dirty="0" smtClean="0"/>
              <a:t>to ± 2</a:t>
            </a:r>
            <a:r>
              <a:rPr lang="en-US" baseline="30000" dirty="0" smtClean="0"/>
              <a:t>o </a:t>
            </a:r>
            <a:r>
              <a:rPr lang="en-US" dirty="0" smtClean="0"/>
              <a:t>F</a:t>
            </a:r>
            <a:r>
              <a:rPr lang="en-US" dirty="0"/>
              <a:t> </a:t>
            </a:r>
            <a:endParaRPr lang="en-US" dirty="0" smtClean="0"/>
          </a:p>
          <a:p>
            <a:r>
              <a:rPr lang="en-US" dirty="0"/>
              <a:t>Rate temperatures from 0</a:t>
            </a:r>
            <a:r>
              <a:rPr lang="en-US" baseline="30000" dirty="0"/>
              <a:t>o </a:t>
            </a:r>
            <a:r>
              <a:rPr lang="en-US" dirty="0"/>
              <a:t>F to 1000</a:t>
            </a:r>
            <a:r>
              <a:rPr lang="en-US" baseline="30000" dirty="0"/>
              <a:t>o </a:t>
            </a:r>
            <a:r>
              <a:rPr lang="en-US" dirty="0"/>
              <a:t>F </a:t>
            </a:r>
          </a:p>
          <a:p>
            <a:pPr lvl="0"/>
            <a:r>
              <a:rPr lang="en-US" dirty="0" smtClean="0"/>
              <a:t>Measure </a:t>
            </a:r>
            <a:r>
              <a:rPr lang="en-US" dirty="0"/>
              <a:t>force accurate to ± </a:t>
            </a:r>
            <a:r>
              <a:rPr lang="en-US" dirty="0" smtClean="0"/>
              <a:t>.2%</a:t>
            </a:r>
            <a:r>
              <a:rPr lang="en-US" dirty="0"/>
              <a:t> </a:t>
            </a:r>
            <a:endParaRPr lang="en-US" dirty="0" smtClean="0"/>
          </a:p>
          <a:p>
            <a:r>
              <a:rPr lang="en-US" dirty="0"/>
              <a:t>Accurately measure strain gauge factor ± </a:t>
            </a:r>
            <a:r>
              <a:rPr lang="en-US" dirty="0" smtClean="0"/>
              <a:t>10</a:t>
            </a:r>
            <a:endParaRPr lang="en-US" dirty="0"/>
          </a:p>
          <a:p>
            <a:pPr lvl="0"/>
            <a:r>
              <a:rPr lang="en-US" dirty="0"/>
              <a:t>Be able to hold and test loads up to </a:t>
            </a:r>
            <a:r>
              <a:rPr lang="en-US" dirty="0" smtClean="0"/>
              <a:t>2000lb</a:t>
            </a:r>
            <a:r>
              <a:rPr lang="en-US" dirty="0"/>
              <a:t> </a:t>
            </a:r>
          </a:p>
          <a:p>
            <a:pPr lvl="0"/>
            <a:r>
              <a:rPr lang="en-US" dirty="0"/>
              <a:t>Be able to run 3 tests (specified) for 15 minutes each </a:t>
            </a:r>
          </a:p>
          <a:p>
            <a:pPr lvl="0"/>
            <a:r>
              <a:rPr lang="en-US" dirty="0"/>
              <a:t>Control box 8”x </a:t>
            </a:r>
            <a:r>
              <a:rPr lang="en-US" dirty="0" smtClean="0"/>
              <a:t>8” </a:t>
            </a:r>
            <a:r>
              <a:rPr lang="en-US" dirty="0"/>
              <a:t>and weight no more than </a:t>
            </a:r>
            <a:r>
              <a:rPr lang="en-US" dirty="0" smtClean="0"/>
              <a:t>10 </a:t>
            </a:r>
            <a:r>
              <a:rPr lang="en-US" dirty="0"/>
              <a:t>pounds </a:t>
            </a:r>
          </a:p>
        </p:txBody>
      </p:sp>
    </p:spTree>
    <p:extLst>
      <p:ext uri="{BB962C8B-B14F-4D97-AF65-F5344CB8AC3E}">
        <p14:creationId xmlns:p14="http://schemas.microsoft.com/office/powerpoint/2010/main" xmlns="" val="3051392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6248400" cy="533402"/>
          </a:xfrm>
        </p:spPr>
        <p:txBody>
          <a:bodyPr/>
          <a:lstStyle/>
          <a:p>
            <a:r>
              <a:rPr lang="en-US" dirty="0"/>
              <a:t>Micro SD Card </a:t>
            </a:r>
            <a:r>
              <a:rPr lang="en-US" dirty="0" smtClean="0"/>
              <a:t>– Atmega328p schematic</a:t>
            </a:r>
            <a:endParaRPr lang="en-US" dirty="0"/>
          </a:p>
        </p:txBody>
      </p:sp>
      <p:sp>
        <p:nvSpPr>
          <p:cNvPr id="4" name="Text Placeholder 3"/>
          <p:cNvSpPr>
            <a:spLocks noGrp="1"/>
          </p:cNvSpPr>
          <p:nvPr>
            <p:ph type="body" idx="2"/>
          </p:nvPr>
        </p:nvSpPr>
        <p:spPr>
          <a:xfrm>
            <a:off x="685800" y="1371600"/>
            <a:ext cx="2743200" cy="5257800"/>
          </a:xfrm>
        </p:spPr>
        <p:txBody>
          <a:bodyPr>
            <a:noAutofit/>
          </a:bodyPr>
          <a:lstStyle/>
          <a:p>
            <a:pPr>
              <a:buFont typeface="Arial" pitchFamily="34" charset="0"/>
              <a:buChar char="•"/>
            </a:pPr>
            <a:r>
              <a:rPr lang="en-US" sz="1600" dirty="0" smtClean="0"/>
              <a:t>The SD card interfaces with the data logging microcontroller through </a:t>
            </a:r>
            <a:r>
              <a:rPr lang="en-US" sz="1600" dirty="0"/>
              <a:t>the Serial Peripheral Interface Bus a 4-wire </a:t>
            </a:r>
            <a:r>
              <a:rPr lang="en-US" sz="1600" dirty="0" smtClean="0"/>
              <a:t>interface.</a:t>
            </a:r>
          </a:p>
          <a:p>
            <a:pPr>
              <a:buFont typeface="Arial" pitchFamily="34" charset="0"/>
              <a:buChar char="•"/>
            </a:pPr>
            <a:r>
              <a:rPr lang="en-US" sz="1600" dirty="0" smtClean="0"/>
              <a:t>The </a:t>
            </a:r>
            <a:r>
              <a:rPr lang="en-US" sz="1600" dirty="0"/>
              <a:t>micro SD card </a:t>
            </a:r>
            <a:r>
              <a:rPr lang="en-US" sz="1600" dirty="0" smtClean="0"/>
              <a:t>has a operating range of  2.6 – 3.6 volts because </a:t>
            </a:r>
            <a:r>
              <a:rPr lang="en-US" sz="1600" dirty="0"/>
              <a:t>of </a:t>
            </a:r>
            <a:r>
              <a:rPr lang="en-US" sz="1600" dirty="0" smtClean="0"/>
              <a:t>this a </a:t>
            </a:r>
            <a:r>
              <a:rPr lang="en-US" sz="1600" dirty="0"/>
              <a:t>voltage </a:t>
            </a:r>
            <a:r>
              <a:rPr lang="en-US" sz="1600" dirty="0" smtClean="0"/>
              <a:t>dividers circuits are used for </a:t>
            </a:r>
            <a:r>
              <a:rPr lang="en-US" sz="1600" dirty="0"/>
              <a:t>communicating </a:t>
            </a:r>
            <a:r>
              <a:rPr lang="en-US" sz="1600" dirty="0" smtClean="0"/>
              <a:t>between the devices. </a:t>
            </a:r>
          </a:p>
          <a:p>
            <a:pPr>
              <a:buFont typeface="Arial" pitchFamily="34" charset="0"/>
              <a:buChar char="•"/>
            </a:pPr>
            <a:r>
              <a:rPr lang="en-US" sz="1600" dirty="0" smtClean="0"/>
              <a:t>The data logging controller communicates with the main controller  using a serial interface. Communicating at a baud rate of 9600.</a:t>
            </a:r>
            <a:endParaRPr lang="en-US" sz="1600" dirty="0"/>
          </a:p>
        </p:txBody>
      </p:sp>
      <p:pic>
        <p:nvPicPr>
          <p:cNvPr id="7" name="Content Placeholder 6" descr="s.png"/>
          <p:cNvPicPr>
            <a:picLocks noGrp="1" noChangeAspect="1"/>
          </p:cNvPicPr>
          <p:nvPr>
            <p:ph sz="half" idx="1"/>
          </p:nvPr>
        </p:nvPicPr>
        <p:blipFill>
          <a:blip r:embed="rId2" cstate="print"/>
          <a:srcRect l="4596" t="26349" r="13416"/>
          <a:stretch>
            <a:fillRect/>
          </a:stretch>
        </p:blipFill>
        <p:spPr>
          <a:xfrm>
            <a:off x="3475942" y="1981200"/>
            <a:ext cx="5668058" cy="3962400"/>
          </a:xfrm>
        </p:spPr>
      </p:pic>
    </p:spTree>
    <p:extLst>
      <p:ext uri="{BB962C8B-B14F-4D97-AF65-F5344CB8AC3E}">
        <p14:creationId xmlns:p14="http://schemas.microsoft.com/office/powerpoint/2010/main" xmlns="" val="14274748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Interface </a:t>
            </a:r>
          </a:p>
        </p:txBody>
      </p:sp>
      <p:sp>
        <p:nvSpPr>
          <p:cNvPr id="4" name="Text Placeholder 3"/>
          <p:cNvSpPr>
            <a:spLocks noGrp="1"/>
          </p:cNvSpPr>
          <p:nvPr>
            <p:ph type="body" idx="2"/>
          </p:nvPr>
        </p:nvSpPr>
        <p:spPr/>
        <p:txBody>
          <a:bodyPr>
            <a:normAutofit fontScale="85000" lnSpcReduction="20000"/>
          </a:bodyPr>
          <a:lstStyle/>
          <a:p>
            <a:pPr algn="just">
              <a:buFont typeface="Arial" pitchFamily="34" charset="0"/>
              <a:buChar char="•"/>
            </a:pPr>
            <a:r>
              <a:rPr lang="en-US" dirty="0"/>
              <a:t>W</a:t>
            </a:r>
            <a:r>
              <a:rPr lang="en-US" dirty="0" smtClean="0"/>
              <a:t>e incorporates </a:t>
            </a:r>
            <a:r>
              <a:rPr lang="en-US" dirty="0"/>
              <a:t>a </a:t>
            </a:r>
            <a:r>
              <a:rPr lang="en-US" dirty="0" smtClean="0"/>
              <a:t>20 </a:t>
            </a:r>
            <a:r>
              <a:rPr lang="en-US" dirty="0"/>
              <a:t>by </a:t>
            </a:r>
            <a:r>
              <a:rPr lang="en-US" dirty="0" smtClean="0"/>
              <a:t>2 rs232 alpha numeric display with </a:t>
            </a:r>
            <a:r>
              <a:rPr lang="en-US" dirty="0"/>
              <a:t>a </a:t>
            </a:r>
            <a:r>
              <a:rPr lang="en-US" dirty="0" smtClean="0"/>
              <a:t>arcade style </a:t>
            </a:r>
            <a:r>
              <a:rPr lang="en-US" dirty="0"/>
              <a:t>push button interface. This interface </a:t>
            </a:r>
            <a:r>
              <a:rPr lang="en-US" dirty="0" smtClean="0"/>
              <a:t>lets </a:t>
            </a:r>
            <a:r>
              <a:rPr lang="en-US" dirty="0"/>
              <a:t>the user check the current status of all components of the </a:t>
            </a:r>
            <a:r>
              <a:rPr lang="en-US" dirty="0" smtClean="0"/>
              <a:t>system during a running experiment. While the device is either connected or disconnect for a PC.</a:t>
            </a:r>
          </a:p>
          <a:p>
            <a:endParaRPr lang="en-US" dirty="0" smtClean="0"/>
          </a:p>
          <a:p>
            <a:pPr>
              <a:buFont typeface="Arial" pitchFamily="34" charset="0"/>
              <a:buChar char="•"/>
            </a:pPr>
            <a:r>
              <a:rPr lang="en-US" dirty="0" smtClean="0"/>
              <a:t>The interface cycles 3 pages of information. The pages cycle every 3 seconds.</a:t>
            </a:r>
          </a:p>
          <a:p>
            <a:endParaRPr lang="en-US" dirty="0" smtClean="0"/>
          </a:p>
          <a:p>
            <a:r>
              <a:rPr lang="en-US" dirty="0" smtClean="0"/>
              <a:t>Page Format</a:t>
            </a:r>
          </a:p>
          <a:p>
            <a:r>
              <a:rPr lang="en-US" dirty="0" smtClean="0"/>
              <a:t>Page 1 </a:t>
            </a:r>
          </a:p>
          <a:p>
            <a:r>
              <a:rPr lang="en-US" dirty="0" smtClean="0"/>
              <a:t>Cycle # </a:t>
            </a:r>
          </a:p>
          <a:p>
            <a:r>
              <a:rPr lang="en-US" dirty="0" smtClean="0"/>
              <a:t>Time </a:t>
            </a:r>
          </a:p>
          <a:p>
            <a:endParaRPr lang="en-US" dirty="0" smtClean="0"/>
          </a:p>
          <a:p>
            <a:r>
              <a:rPr lang="en-US" dirty="0" smtClean="0"/>
              <a:t>Page 2</a:t>
            </a:r>
          </a:p>
          <a:p>
            <a:r>
              <a:rPr lang="en-US" dirty="0" smtClean="0"/>
              <a:t>Load </a:t>
            </a:r>
          </a:p>
          <a:p>
            <a:r>
              <a:rPr lang="en-US" dirty="0" smtClean="0"/>
              <a:t>Error</a:t>
            </a:r>
          </a:p>
          <a:p>
            <a:endParaRPr lang="en-US" dirty="0" smtClean="0"/>
          </a:p>
          <a:p>
            <a:r>
              <a:rPr lang="en-US" dirty="0" smtClean="0"/>
              <a:t>Page 3</a:t>
            </a:r>
          </a:p>
          <a:p>
            <a:r>
              <a:rPr lang="en-US" dirty="0" smtClean="0"/>
              <a:t>Displacement</a:t>
            </a:r>
          </a:p>
          <a:p>
            <a:r>
              <a:rPr lang="en-US" dirty="0" smtClean="0"/>
              <a:t>Temperature</a:t>
            </a:r>
          </a:p>
          <a:p>
            <a:endParaRPr lang="en-US" dirty="0" smtClean="0"/>
          </a:p>
          <a:p>
            <a:endParaRPr lang="en-US" dirty="0" smtClean="0"/>
          </a:p>
        </p:txBody>
      </p:sp>
      <p:pic>
        <p:nvPicPr>
          <p:cNvPr id="7" name="Content Placeholder 6" descr="Arduino-To-Atmega8-Pins.png"/>
          <p:cNvPicPr>
            <a:picLocks noGrp="1" noChangeAspect="1"/>
          </p:cNvPicPr>
          <p:nvPr>
            <p:ph sz="half" idx="1"/>
          </p:nvPr>
        </p:nvPicPr>
        <p:blipFill>
          <a:blip r:embed="rId2" cstate="print"/>
          <a:srcRect l="56266" t="32854" r="16400"/>
          <a:stretch>
            <a:fillRect/>
          </a:stretch>
        </p:blipFill>
        <p:spPr>
          <a:xfrm>
            <a:off x="4114800" y="1524000"/>
            <a:ext cx="3810000" cy="4800600"/>
          </a:xfrm>
        </p:spPr>
      </p:pic>
    </p:spTree>
    <p:extLst>
      <p:ext uri="{BB962C8B-B14F-4D97-AF65-F5344CB8AC3E}">
        <p14:creationId xmlns:p14="http://schemas.microsoft.com/office/powerpoint/2010/main" xmlns="" val="12994045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 Design</a:t>
            </a:r>
            <a:endParaRPr lang="en-US" dirty="0"/>
          </a:p>
        </p:txBody>
      </p:sp>
      <p:pic>
        <p:nvPicPr>
          <p:cNvPr id="5" name="Content Placeholder 4" descr="hasa.png"/>
          <p:cNvPicPr>
            <a:picLocks noGrp="1" noChangeAspect="1"/>
          </p:cNvPicPr>
          <p:nvPr>
            <p:ph sz="half" idx="1"/>
          </p:nvPr>
        </p:nvPicPr>
        <p:blipFill>
          <a:blip r:embed="rId2" cstate="print"/>
          <a:srcRect l="27983" r="28145"/>
          <a:stretch>
            <a:fillRect/>
          </a:stretch>
        </p:blipFill>
        <p:spPr>
          <a:xfrm>
            <a:off x="0" y="0"/>
            <a:ext cx="9144000" cy="6858000"/>
          </a:xfrm>
        </p:spPr>
      </p:pic>
    </p:spTree>
    <p:extLst>
      <p:ext uri="{BB962C8B-B14F-4D97-AF65-F5344CB8AC3E}">
        <p14:creationId xmlns:p14="http://schemas.microsoft.com/office/powerpoint/2010/main" xmlns="" val="1151775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This project proves that it is feasible to create a test frame and interface for a fraction of the cost of a popular model.</a:t>
            </a:r>
          </a:p>
          <a:p>
            <a:r>
              <a:rPr lang="en-US" dirty="0" smtClean="0"/>
              <a:t>MTS Frame ≈ $20,000</a:t>
            </a:r>
          </a:p>
          <a:p>
            <a:r>
              <a:rPr lang="en-US" dirty="0" smtClean="0"/>
              <a:t>A.T.T. 4000 ≈ </a:t>
            </a:r>
            <a:r>
              <a:rPr lang="en-US" smtClean="0"/>
              <a:t>$1,500</a:t>
            </a:r>
            <a:endParaRPr lang="en-US"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858005"/>
        </p:xfrm>
        <a:graphic>
          <a:graphicData uri="http://schemas.openxmlformats.org/drawingml/2006/table">
            <a:tbl>
              <a:tblPr/>
              <a:tblGrid>
                <a:gridCol w="3702902"/>
                <a:gridCol w="1083294"/>
                <a:gridCol w="2053338"/>
                <a:gridCol w="2304466"/>
              </a:tblGrid>
              <a:tr h="450005">
                <a:tc>
                  <a:txBody>
                    <a:bodyPr/>
                    <a:lstStyle/>
                    <a:p>
                      <a:pPr algn="l" rtl="0" fontAlgn="b"/>
                      <a:r>
                        <a:rPr lang="en-US" sz="1200" b="1" i="0" u="none" strike="noStrike" dirty="0">
                          <a:solidFill>
                            <a:srgbClr val="FFFFFF"/>
                          </a:solidFill>
                          <a:latin typeface="Constantia"/>
                        </a:rPr>
                        <a:t>Description</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a:txBody>
                    <a:bodyPr/>
                    <a:lstStyle/>
                    <a:p>
                      <a:pPr algn="l" rtl="0" fontAlgn="b"/>
                      <a:r>
                        <a:rPr lang="en-US" sz="1200" b="1" i="0" u="none" strike="noStrike">
                          <a:solidFill>
                            <a:srgbClr val="FFFFFF"/>
                          </a:solidFill>
                          <a:latin typeface="Constantia"/>
                        </a:rPr>
                        <a:t>QTY</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a:txBody>
                    <a:bodyPr/>
                    <a:lstStyle/>
                    <a:p>
                      <a:pPr algn="l" rtl="0" fontAlgn="b"/>
                      <a:r>
                        <a:rPr lang="en-US" sz="1200" b="1" i="0" u="none" strike="noStrike">
                          <a:solidFill>
                            <a:srgbClr val="FFFFFF"/>
                          </a:solidFill>
                          <a:latin typeface="Constantia"/>
                        </a:rPr>
                        <a:t>Cost</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a:txBody>
                    <a:bodyPr/>
                    <a:lstStyle/>
                    <a:p>
                      <a:pPr algn="l" rtl="0" fontAlgn="b"/>
                      <a:r>
                        <a:rPr lang="en-US" sz="1200" b="1" i="0" u="none" strike="noStrike">
                          <a:solidFill>
                            <a:srgbClr val="FFFFFF"/>
                          </a:solidFill>
                          <a:latin typeface="Constantia"/>
                        </a:rPr>
                        <a:t>Total</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r>
              <a:tr h="234512">
                <a:tc>
                  <a:txBody>
                    <a:bodyPr/>
                    <a:lstStyle/>
                    <a:p>
                      <a:pPr algn="l" rtl="0" fontAlgn="b"/>
                      <a:r>
                        <a:rPr lang="en-US" sz="1200" b="1" i="0" u="none" strike="noStrike" dirty="0">
                          <a:solidFill>
                            <a:srgbClr val="FFFFFF"/>
                          </a:solidFill>
                          <a:latin typeface="Constantia"/>
                        </a:rPr>
                        <a:t>Actuator Motor</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250.00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$250.00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dirty="0" err="1">
                          <a:solidFill>
                            <a:srgbClr val="FFFFFF"/>
                          </a:solidFill>
                          <a:latin typeface="Constantia"/>
                        </a:rPr>
                        <a:t>Atmega</a:t>
                      </a:r>
                      <a:r>
                        <a:rPr lang="en-US" sz="1200" b="1" i="0" u="none" strike="noStrike" dirty="0">
                          <a:solidFill>
                            <a:srgbClr val="FFFFFF"/>
                          </a:solidFill>
                          <a:latin typeface="Constantia"/>
                        </a:rPr>
                        <a:t> 328P</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2</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 $        4.30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$8.60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dirty="0">
                          <a:solidFill>
                            <a:srgbClr val="FFFFFF"/>
                          </a:solidFill>
                          <a:latin typeface="Constantia"/>
                        </a:rPr>
                        <a:t>H-Bridge</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120.00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$120.00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dirty="0">
                          <a:solidFill>
                            <a:srgbClr val="FFFFFF"/>
                          </a:solidFill>
                          <a:latin typeface="Constantia"/>
                        </a:rPr>
                        <a:t>5 Volt Regulator</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 $        1.59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$1.59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dirty="0">
                          <a:solidFill>
                            <a:srgbClr val="FFFFFF"/>
                          </a:solidFill>
                          <a:latin typeface="Constantia"/>
                        </a:rPr>
                        <a:t>3.3 Volt Regulator</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1.95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$1.95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17190">
                <a:tc>
                  <a:txBody>
                    <a:bodyPr/>
                    <a:lstStyle/>
                    <a:p>
                      <a:pPr algn="l" rtl="0" fontAlgn="b"/>
                      <a:r>
                        <a:rPr lang="en-US" sz="1200" b="1" i="0" u="none" strike="noStrike" dirty="0" err="1">
                          <a:solidFill>
                            <a:srgbClr val="FFFFFF"/>
                          </a:solidFill>
                          <a:latin typeface="Constantia"/>
                        </a:rPr>
                        <a:t>Sparkfun</a:t>
                      </a:r>
                      <a:r>
                        <a:rPr lang="en-US" sz="1200" b="1" i="0" u="none" strike="noStrike" dirty="0">
                          <a:solidFill>
                            <a:srgbClr val="FFFFFF"/>
                          </a:solidFill>
                          <a:latin typeface="Constantia"/>
                        </a:rPr>
                        <a:t> Serial LCD</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 $      12.95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$12.95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dirty="0">
                          <a:solidFill>
                            <a:srgbClr val="FFFFFF"/>
                          </a:solidFill>
                          <a:latin typeface="Constantia"/>
                        </a:rPr>
                        <a:t>Ethernet Shield</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45.95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$45.95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27192">
                <a:tc>
                  <a:txBody>
                    <a:bodyPr/>
                    <a:lstStyle/>
                    <a:p>
                      <a:pPr algn="l" rtl="0" fontAlgn="b"/>
                      <a:r>
                        <a:rPr lang="en-US" sz="1200" b="1" i="0" u="none" strike="noStrike" dirty="0">
                          <a:solidFill>
                            <a:srgbClr val="FFFFFF"/>
                          </a:solidFill>
                          <a:latin typeface="Constantia"/>
                        </a:rPr>
                        <a:t>Micro SD Card</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 $       9.95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$9.95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9152">
                <a:tc>
                  <a:txBody>
                    <a:bodyPr/>
                    <a:lstStyle/>
                    <a:p>
                      <a:pPr algn="l" rtl="0" fontAlgn="b"/>
                      <a:r>
                        <a:rPr lang="en-US" sz="1200" b="1" i="0" u="none" strike="noStrike" dirty="0">
                          <a:solidFill>
                            <a:srgbClr val="FFFFFF"/>
                          </a:solidFill>
                          <a:latin typeface="Constantia"/>
                        </a:rPr>
                        <a:t>SD Breakout Board</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9.95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$9.95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dirty="0">
                          <a:solidFill>
                            <a:srgbClr val="FFFFFF"/>
                          </a:solidFill>
                          <a:latin typeface="Constantia"/>
                        </a:rPr>
                        <a:t>Load Cell</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 $   475.00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$475.00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Strain Gauge</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330.00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$330.00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Thermocouple</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 $       5.00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$5.00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dirty="0">
                          <a:solidFill>
                            <a:srgbClr val="FFFFFF"/>
                          </a:solidFill>
                          <a:latin typeface="Constantia"/>
                        </a:rPr>
                        <a:t>PCB</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121.00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$121.00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10 nf Capacitors</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2</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 $       0.45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$0.90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100 nf Capacitors</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2</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0.35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$0.70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57461">
                <a:tc>
                  <a:txBody>
                    <a:bodyPr/>
                    <a:lstStyle/>
                    <a:p>
                      <a:pPr algn="l" rtl="0" fontAlgn="b"/>
                      <a:r>
                        <a:rPr lang="en-US" sz="1200" b="1" i="0" u="none" strike="noStrike">
                          <a:solidFill>
                            <a:srgbClr val="FFFFFF"/>
                          </a:solidFill>
                          <a:latin typeface="Constantia"/>
                        </a:rPr>
                        <a:t>FT245RL Breakout Board</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 $      14.95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$14.95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USB Cable</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dirty="0">
                          <a:solidFill>
                            <a:srgbClr val="000000"/>
                          </a:solidFill>
                          <a:latin typeface="Constantia"/>
                        </a:rPr>
                        <a:t> $       5.00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$5.00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12 AWG Wire</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dirty="0">
                          <a:solidFill>
                            <a:srgbClr val="000000"/>
                          </a:solidFill>
                          <a:latin typeface="Constantia"/>
                        </a:rPr>
                        <a:t> $      10.00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$10.00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Project Box</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dirty="0">
                          <a:solidFill>
                            <a:srgbClr val="000000"/>
                          </a:solidFill>
                          <a:latin typeface="Constantia"/>
                        </a:rPr>
                        <a:t> $       6.99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$6.99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Buttons</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4</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dirty="0">
                          <a:solidFill>
                            <a:srgbClr val="000000"/>
                          </a:solidFill>
                          <a:latin typeface="Constantia"/>
                        </a:rPr>
                        <a:t> $       0.50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$2.00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Rocker Switch</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dirty="0">
                          <a:solidFill>
                            <a:srgbClr val="000000"/>
                          </a:solidFill>
                          <a:latin typeface="Constantia"/>
                        </a:rPr>
                        <a:t> $     20.00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$20.00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LED</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10</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dirty="0">
                          <a:solidFill>
                            <a:srgbClr val="000000"/>
                          </a:solidFill>
                          <a:latin typeface="Constantia"/>
                        </a:rPr>
                        <a:t> $        0.35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$3.50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a:solidFill>
                            <a:srgbClr val="FFFFFF"/>
                          </a:solidFill>
                          <a:latin typeface="Constantia"/>
                        </a:rPr>
                        <a:t>Op Amps</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2</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1.99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$3.98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85770">
                <a:tc>
                  <a:txBody>
                    <a:bodyPr/>
                    <a:lstStyle/>
                    <a:p>
                      <a:pPr algn="l" rtl="0" fontAlgn="b"/>
                      <a:r>
                        <a:rPr lang="en-US" sz="1200" b="1" i="0" u="none" strike="noStrike">
                          <a:solidFill>
                            <a:srgbClr val="FFFFFF"/>
                          </a:solidFill>
                          <a:latin typeface="Constantia"/>
                        </a:rPr>
                        <a:t>Screw Terminals- 2pin</a:t>
                      </a:r>
                      <a:r>
                        <a:rPr lang="en-US" sz="1200" b="1" i="0" u="none" strike="noStrike">
                          <a:solidFill>
                            <a:srgbClr val="FFFFFF"/>
                          </a:solidFill>
                          <a:latin typeface="Calibri"/>
                        </a:rPr>
                        <a:t> </a:t>
                      </a:r>
                      <a:endParaRPr lang="en-US" sz="1200" b="1" i="0" u="none" strike="noStrike">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20</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dirty="0">
                          <a:solidFill>
                            <a:srgbClr val="000000"/>
                          </a:solidFill>
                          <a:latin typeface="Constantia"/>
                        </a:rPr>
                        <a:t> $       0.95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$19.00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62821">
                <a:tc>
                  <a:txBody>
                    <a:bodyPr/>
                    <a:lstStyle/>
                    <a:p>
                      <a:pPr algn="l" rtl="0" fontAlgn="b"/>
                      <a:r>
                        <a:rPr lang="en-US" sz="1200" b="1" i="0" u="none" strike="noStrike" dirty="0">
                          <a:solidFill>
                            <a:srgbClr val="FFFFFF"/>
                          </a:solidFill>
                          <a:latin typeface="Constantia"/>
                        </a:rPr>
                        <a:t>Screw Terminals- 3pin</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2</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 $       0.95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a:solidFill>
                            <a:srgbClr val="000000"/>
                          </a:solidFill>
                          <a:latin typeface="Constantia"/>
                        </a:rPr>
                        <a:t>$1.90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D5EA"/>
                    </a:solidFill>
                  </a:tcPr>
                </a:tc>
              </a:tr>
              <a:tr h="234512">
                <a:tc>
                  <a:txBody>
                    <a:bodyPr/>
                    <a:lstStyle/>
                    <a:p>
                      <a:pPr algn="l" rtl="0" fontAlgn="b"/>
                      <a:r>
                        <a:rPr lang="en-US" sz="1200" b="1" i="0" u="none" strike="noStrike" dirty="0" err="1">
                          <a:solidFill>
                            <a:srgbClr val="FFFFFF"/>
                          </a:solidFill>
                          <a:latin typeface="Constantia"/>
                        </a:rPr>
                        <a:t>Arduino</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a:solidFill>
                            <a:srgbClr val="000000"/>
                          </a:solidFill>
                          <a:latin typeface="Constantia"/>
                        </a:rPr>
                        <a:t>1</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 $     29.95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r" rtl="0" fontAlgn="b"/>
                      <a:r>
                        <a:rPr lang="en-US" sz="1200" b="0" i="0" u="none" strike="noStrike">
                          <a:solidFill>
                            <a:srgbClr val="000000"/>
                          </a:solidFill>
                          <a:latin typeface="Constantia"/>
                        </a:rPr>
                        <a:t>$29.95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228174">
                <a:tc>
                  <a:txBody>
                    <a:bodyPr/>
                    <a:lstStyle/>
                    <a:p>
                      <a:pPr algn="l" rtl="0" fontAlgn="b"/>
                      <a:r>
                        <a:rPr lang="en-US" sz="1200" b="1" i="0" u="none" strike="noStrike" dirty="0">
                          <a:solidFill>
                            <a:srgbClr val="FFFFFF"/>
                          </a:solidFill>
                          <a:latin typeface="Constantia"/>
                        </a:rPr>
                        <a:t>Total</a:t>
                      </a:r>
                      <a:r>
                        <a:rPr lang="en-US" sz="1200" b="1" i="0" u="none" strike="noStrike" dirty="0">
                          <a:solidFill>
                            <a:srgbClr val="FFFFFF"/>
                          </a:solidFill>
                          <a:latin typeface="Calibri"/>
                        </a:rPr>
                        <a:t> </a:t>
                      </a:r>
                      <a:endParaRPr lang="en-US" sz="1200" b="1" i="0" u="none" strike="noStrike" dirty="0">
                        <a:solidFill>
                          <a:srgbClr val="FFFFFF"/>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r" rtl="0" fontAlgn="b"/>
                      <a:r>
                        <a:rPr lang="en-US" sz="1200" b="0" i="0" u="none" strike="noStrike" dirty="0">
                          <a:solidFill>
                            <a:srgbClr val="000000"/>
                          </a:solidFill>
                          <a:latin typeface="Constantia"/>
                        </a:rPr>
                        <a:t> </a:t>
                      </a:r>
                      <a:r>
                        <a:rPr lang="en-US" sz="1200" b="0" i="0" u="none" strike="noStrike" dirty="0">
                          <a:solidFill>
                            <a:srgbClr val="000000"/>
                          </a:solidFill>
                          <a:latin typeface="Calibri"/>
                        </a:rPr>
                        <a:t> </a:t>
                      </a:r>
                      <a:endParaRPr lang="en-US" sz="1200" b="0" i="0" u="none" strike="noStrike" dirty="0">
                        <a:solidFill>
                          <a:srgbClr val="000000"/>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dirty="0">
                          <a:solidFill>
                            <a:srgbClr val="000000"/>
                          </a:solidFill>
                          <a:latin typeface="Constantia"/>
                        </a:rPr>
                        <a:t> </a:t>
                      </a:r>
                      <a:r>
                        <a:rPr lang="en-US" sz="1200" b="0" i="0" u="none" strike="noStrike" dirty="0">
                          <a:solidFill>
                            <a:srgbClr val="000000"/>
                          </a:solidFill>
                          <a:latin typeface="Calibri"/>
                        </a:rPr>
                        <a:t> </a:t>
                      </a:r>
                      <a:endParaRPr lang="en-US" sz="1200" b="0" i="0" u="none" strike="noStrike" dirty="0">
                        <a:solidFill>
                          <a:srgbClr val="000000"/>
                        </a:solidFill>
                        <a:latin typeface="Constantia"/>
                      </a:endParaRP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r" rtl="0" fontAlgn="b"/>
                      <a:r>
                        <a:rPr lang="en-US" sz="1200" b="0" i="0" u="none" strike="noStrike" dirty="0">
                          <a:solidFill>
                            <a:srgbClr val="000000"/>
                          </a:solidFill>
                          <a:latin typeface="Constantia"/>
                        </a:rPr>
                        <a:t>$1,510.81 </a:t>
                      </a:r>
                    </a:p>
                  </a:txBody>
                  <a:tcPr marL="3267" marR="3267" marT="3267"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Distribution</a:t>
            </a:r>
            <a:endParaRPr lang="en-US" dirty="0"/>
          </a:p>
        </p:txBody>
      </p:sp>
      <p:sp>
        <p:nvSpPr>
          <p:cNvPr id="3" name="Text Placeholder 2"/>
          <p:cNvSpPr>
            <a:spLocks noGrp="1"/>
          </p:cNvSpPr>
          <p:nvPr>
            <p:ph type="body" idx="1"/>
          </p:nvPr>
        </p:nvSpPr>
        <p:spPr/>
        <p:txBody>
          <a:bodyPr/>
          <a:lstStyle/>
          <a:p>
            <a:pPr algn="ctr"/>
            <a:r>
              <a:rPr lang="en-US" dirty="0" smtClean="0"/>
              <a:t>Justin Ewing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Requirements</a:t>
            </a:r>
            <a:endParaRPr lang="en-US" dirty="0"/>
          </a:p>
        </p:txBody>
      </p:sp>
      <p:sp>
        <p:nvSpPr>
          <p:cNvPr id="3" name="Content Placeholder 2"/>
          <p:cNvSpPr>
            <a:spLocks noGrp="1"/>
          </p:cNvSpPr>
          <p:nvPr>
            <p:ph sz="half" idx="1"/>
          </p:nvPr>
        </p:nvSpPr>
        <p:spPr>
          <a:xfrm>
            <a:off x="457200" y="1920085"/>
            <a:ext cx="4876800" cy="4434840"/>
          </a:xfrm>
        </p:spPr>
        <p:txBody>
          <a:bodyPr/>
          <a:lstStyle/>
          <a:p>
            <a:pPr>
              <a:buNone/>
            </a:pPr>
            <a:r>
              <a:rPr lang="en-US" dirty="0" smtClean="0"/>
              <a:t>Voltage needed by part:</a:t>
            </a:r>
          </a:p>
          <a:p>
            <a:r>
              <a:rPr lang="en-US" sz="2400" dirty="0" smtClean="0"/>
              <a:t>Load Cell – up to 18V</a:t>
            </a:r>
          </a:p>
          <a:p>
            <a:r>
              <a:rPr lang="en-US" sz="2400" dirty="0" smtClean="0"/>
              <a:t>LVDT – up to 18V</a:t>
            </a:r>
          </a:p>
          <a:p>
            <a:r>
              <a:rPr lang="en-US" sz="2400" dirty="0" smtClean="0"/>
              <a:t>Microcontroller – 5V</a:t>
            </a:r>
          </a:p>
          <a:p>
            <a:r>
              <a:rPr lang="en-US" sz="2400" dirty="0" smtClean="0"/>
              <a:t>INA 118 Instrumentation Amplifier - ±12V</a:t>
            </a:r>
          </a:p>
          <a:p>
            <a:r>
              <a:rPr lang="en-US" sz="2400" dirty="0" smtClean="0"/>
              <a:t>LM741 Op-Amp - ±12V</a:t>
            </a:r>
          </a:p>
          <a:p>
            <a:r>
              <a:rPr lang="en-US" sz="2400" dirty="0" smtClean="0"/>
              <a:t>LM339 Comparator – 5V</a:t>
            </a:r>
          </a:p>
          <a:p>
            <a:r>
              <a:rPr lang="en-US" sz="2400" dirty="0" smtClean="0"/>
              <a:t>Linear Actuator – 12V, 20A for max power</a:t>
            </a:r>
            <a:endParaRPr lang="en-US" sz="2400"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5486400" y="1828800"/>
            <a:ext cx="2514600" cy="17335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486400" y="4038600"/>
            <a:ext cx="2324100"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and Control Power</a:t>
            </a:r>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838200" y="3048000"/>
            <a:ext cx="3169732" cy="2185194"/>
          </a:xfrm>
          <a:prstGeom prst="rect">
            <a:avLst/>
          </a:prstGeom>
          <a:noFill/>
          <a:ln w="9525">
            <a:noFill/>
            <a:miter lim="800000"/>
            <a:headEnd/>
            <a:tailEnd/>
          </a:ln>
        </p:spPr>
      </p:pic>
      <p:sp>
        <p:nvSpPr>
          <p:cNvPr id="4" name="Content Placeholder 3"/>
          <p:cNvSpPr>
            <a:spLocks noGrp="1"/>
          </p:cNvSpPr>
          <p:nvPr>
            <p:ph sz="half" idx="2"/>
          </p:nvPr>
        </p:nvSpPr>
        <p:spPr/>
        <p:txBody>
          <a:bodyPr/>
          <a:lstStyle/>
          <a:p>
            <a:pPr>
              <a:buNone/>
            </a:pPr>
            <a:r>
              <a:rPr lang="en-US" dirty="0" smtClean="0"/>
              <a:t>All components and sensors will be powered by the MSCA-0303, a 15V, 2A power source.</a:t>
            </a:r>
          </a:p>
          <a:p>
            <a:pPr>
              <a:buNone/>
            </a:pPr>
            <a:r>
              <a:rPr lang="en-US" dirty="0" smtClean="0"/>
              <a:t>A combination of regulators will be used to distribute power to all the components.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and Control Power</a:t>
            </a:r>
            <a:endParaRPr lang="en-US" dirty="0"/>
          </a:p>
        </p:txBody>
      </p:sp>
      <p:sp>
        <p:nvSpPr>
          <p:cNvPr id="3" name="Content Placeholder 2"/>
          <p:cNvSpPr>
            <a:spLocks noGrp="1"/>
          </p:cNvSpPr>
          <p:nvPr>
            <p:ph idx="1"/>
          </p:nvPr>
        </p:nvSpPr>
        <p:spPr/>
        <p:txBody>
          <a:bodyPr>
            <a:normAutofit lnSpcReduction="10000"/>
          </a:bodyPr>
          <a:lstStyle/>
          <a:p>
            <a:r>
              <a:rPr lang="en-US" dirty="0" smtClean="0"/>
              <a:t>4 7812 Regulators</a:t>
            </a:r>
          </a:p>
          <a:p>
            <a:pPr lvl="1"/>
            <a:r>
              <a:rPr lang="en-US" dirty="0" smtClean="0"/>
              <a:t>LCD Screen</a:t>
            </a:r>
          </a:p>
          <a:p>
            <a:pPr lvl="1"/>
            <a:r>
              <a:rPr lang="en-US" dirty="0" smtClean="0"/>
              <a:t>INA118 Instrumentation Amplifier, 2 741 Op-Amps</a:t>
            </a:r>
          </a:p>
          <a:p>
            <a:pPr lvl="1"/>
            <a:r>
              <a:rPr lang="en-US" dirty="0" smtClean="0"/>
              <a:t>555 Timer for Negative Rails</a:t>
            </a:r>
          </a:p>
          <a:p>
            <a:pPr lvl="1"/>
            <a:r>
              <a:rPr lang="en-US" dirty="0" smtClean="0"/>
              <a:t>Load Cell and LVDT</a:t>
            </a:r>
          </a:p>
          <a:p>
            <a:r>
              <a:rPr lang="en-US" dirty="0" smtClean="0"/>
              <a:t>2 7805 Regulators</a:t>
            </a:r>
          </a:p>
          <a:p>
            <a:pPr lvl="1"/>
            <a:r>
              <a:rPr lang="en-US" dirty="0" smtClean="0"/>
              <a:t>H-Bridge</a:t>
            </a:r>
          </a:p>
          <a:p>
            <a:pPr lvl="1"/>
            <a:r>
              <a:rPr lang="en-US" dirty="0" smtClean="0"/>
              <a:t>Microcontroller</a:t>
            </a:r>
          </a:p>
          <a:p>
            <a:r>
              <a:rPr lang="en-US" dirty="0" smtClean="0"/>
              <a:t>1 LM317 Regulator</a:t>
            </a:r>
          </a:p>
          <a:p>
            <a:pPr lvl="1"/>
            <a:r>
              <a:rPr lang="en-US" dirty="0" smtClean="0"/>
              <a:t>SD Card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1553</TotalTime>
  <Words>2821</Words>
  <Application>Microsoft Office PowerPoint</Application>
  <PresentationFormat>On-screen Show (4:3)</PresentationFormat>
  <Paragraphs>616</Paragraphs>
  <Slides>54</Slides>
  <Notes>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Automatic Tensile Tester 4000</vt:lpstr>
      <vt:lpstr>Introduction</vt:lpstr>
      <vt:lpstr>Introduction</vt:lpstr>
      <vt:lpstr>Goals</vt:lpstr>
      <vt:lpstr>Specifications</vt:lpstr>
      <vt:lpstr>Power Distribution</vt:lpstr>
      <vt:lpstr>Power Requirements</vt:lpstr>
      <vt:lpstr>Sensors and Control Power</vt:lpstr>
      <vt:lpstr>Sensors and Control Power</vt:lpstr>
      <vt:lpstr>Sensors and Control Power</vt:lpstr>
      <vt:lpstr>Slide 11</vt:lpstr>
      <vt:lpstr>Actuator Power</vt:lpstr>
      <vt:lpstr>Actuator Power</vt:lpstr>
      <vt:lpstr>Power Control</vt:lpstr>
      <vt:lpstr>Sensors</vt:lpstr>
      <vt:lpstr>Sensors</vt:lpstr>
      <vt:lpstr>Load Cell</vt:lpstr>
      <vt:lpstr>Load Cell (INA118)</vt:lpstr>
      <vt:lpstr>Load Cell (Tension/Compression Sensor)</vt:lpstr>
      <vt:lpstr>Load Cell (Full Wave Rectifier)</vt:lpstr>
      <vt:lpstr>Load Cell</vt:lpstr>
      <vt:lpstr>Linear Variable Difference Transformer</vt:lpstr>
      <vt:lpstr>LVDT</vt:lpstr>
      <vt:lpstr>Temperature</vt:lpstr>
      <vt:lpstr>Thermocouple</vt:lpstr>
      <vt:lpstr>Thermocouple Amplifier AD595-AQ</vt:lpstr>
      <vt:lpstr>PID Controller</vt:lpstr>
      <vt:lpstr>Motor Control</vt:lpstr>
      <vt:lpstr>Motor Control </vt:lpstr>
      <vt:lpstr>Actuator </vt:lpstr>
      <vt:lpstr>H-Bridge</vt:lpstr>
      <vt:lpstr>Slide 32</vt:lpstr>
      <vt:lpstr>Rocker Switch</vt:lpstr>
      <vt:lpstr>System Control and Interface</vt:lpstr>
      <vt:lpstr>PID control loop</vt:lpstr>
      <vt:lpstr>PID Controller</vt:lpstr>
      <vt:lpstr>System Logic  </vt:lpstr>
      <vt:lpstr>PID Constant Effect Table</vt:lpstr>
      <vt:lpstr>Data Storage Device</vt:lpstr>
      <vt:lpstr>Data Acquisition</vt:lpstr>
      <vt:lpstr>User &amp; Communication Interface</vt:lpstr>
      <vt:lpstr>Data Buffer</vt:lpstr>
      <vt:lpstr>Slide 43</vt:lpstr>
      <vt:lpstr>Main Interface</vt:lpstr>
      <vt:lpstr>Input File</vt:lpstr>
      <vt:lpstr>Output File</vt:lpstr>
      <vt:lpstr>Calibration</vt:lpstr>
      <vt:lpstr>Atmega328P</vt:lpstr>
      <vt:lpstr>Analog devices to Atemga328P</vt:lpstr>
      <vt:lpstr>Micro SD Card – Atmega328p schematic</vt:lpstr>
      <vt:lpstr>Physical Interface </vt:lpstr>
      <vt:lpstr>PCB Design</vt:lpstr>
      <vt:lpstr>Conclusion</vt:lpstr>
      <vt:lpstr>Slide 54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Tensile Tester 4000</dc:title>
  <dc:creator>ju698180</dc:creator>
  <cp:lastModifiedBy>College of Engineering and Computer Support</cp:lastModifiedBy>
  <cp:revision>136</cp:revision>
  <dcterms:created xsi:type="dcterms:W3CDTF">2011-04-16T00:08:00Z</dcterms:created>
  <dcterms:modified xsi:type="dcterms:W3CDTF">2011-04-22T15:02:14Z</dcterms:modified>
</cp:coreProperties>
</file>