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8" r:id="rId3"/>
    <p:sldId id="337" r:id="rId4"/>
    <p:sldId id="315" r:id="rId5"/>
    <p:sldId id="260" r:id="rId6"/>
    <p:sldId id="265" r:id="rId7"/>
    <p:sldId id="266" r:id="rId8"/>
    <p:sldId id="325" r:id="rId9"/>
    <p:sldId id="267" r:id="rId10"/>
    <p:sldId id="269" r:id="rId11"/>
    <p:sldId id="339" r:id="rId12"/>
    <p:sldId id="332" r:id="rId13"/>
    <p:sldId id="333" r:id="rId14"/>
    <p:sldId id="334" r:id="rId15"/>
    <p:sldId id="331" r:id="rId16"/>
    <p:sldId id="330" r:id="rId17"/>
    <p:sldId id="282" r:id="rId18"/>
    <p:sldId id="283" r:id="rId19"/>
    <p:sldId id="284" r:id="rId20"/>
    <p:sldId id="285" r:id="rId21"/>
    <p:sldId id="321" r:id="rId22"/>
    <p:sldId id="290" r:id="rId23"/>
    <p:sldId id="291" r:id="rId24"/>
    <p:sldId id="292" r:id="rId25"/>
    <p:sldId id="322" r:id="rId26"/>
    <p:sldId id="275" r:id="rId27"/>
    <p:sldId id="276" r:id="rId28"/>
    <p:sldId id="278" r:id="rId29"/>
    <p:sldId id="280" r:id="rId30"/>
    <p:sldId id="281" r:id="rId31"/>
    <p:sldId id="323" r:id="rId32"/>
    <p:sldId id="298" r:id="rId33"/>
    <p:sldId id="299" r:id="rId34"/>
    <p:sldId id="300" r:id="rId35"/>
    <p:sldId id="301" r:id="rId36"/>
    <p:sldId id="306" r:id="rId37"/>
    <p:sldId id="307" r:id="rId38"/>
    <p:sldId id="308" r:id="rId39"/>
    <p:sldId id="309" r:id="rId40"/>
    <p:sldId id="318" r:id="rId41"/>
    <p:sldId id="286" r:id="rId42"/>
    <p:sldId id="287" r:id="rId43"/>
    <p:sldId id="312" r:id="rId44"/>
    <p:sldId id="313" r:id="rId45"/>
    <p:sldId id="314" r:id="rId46"/>
    <p:sldId id="324" r:id="rId47"/>
    <p:sldId id="319" r:id="rId48"/>
    <p:sldId id="297" r:id="rId49"/>
    <p:sldId id="31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7EDC6E-7492-9847-AA11-8970FADC6498}">
          <p14:sldIdLst>
            <p14:sldId id="256"/>
            <p14:sldId id="258"/>
            <p14:sldId id="337"/>
            <p14:sldId id="315"/>
            <p14:sldId id="260"/>
            <p14:sldId id="265"/>
            <p14:sldId id="266"/>
            <p14:sldId id="325"/>
          </p14:sldIdLst>
        </p14:section>
        <p14:section name="Motor" id="{1ABB54F1-9D31-D746-870F-33C3CF1FA8F4}">
          <p14:sldIdLst>
            <p14:sldId id="267"/>
            <p14:sldId id="269"/>
            <p14:sldId id="339"/>
            <p14:sldId id="332"/>
            <p14:sldId id="333"/>
            <p14:sldId id="334"/>
            <p14:sldId id="331"/>
            <p14:sldId id="330"/>
          </p14:sldIdLst>
        </p14:section>
        <p14:section name="Power Supply" id="{7B92B35B-8ADE-FE44-B5E5-B773A4A55DFA}">
          <p14:sldIdLst/>
        </p14:section>
        <p14:section name="Sensors" id="{64841C2E-611E-B44D-B310-6E7110E2F2D1}">
          <p14:sldIdLst>
            <p14:sldId id="282"/>
            <p14:sldId id="283"/>
            <p14:sldId id="284"/>
            <p14:sldId id="285"/>
            <p14:sldId id="321"/>
          </p14:sldIdLst>
        </p14:section>
        <p14:section name="MCU" id="{9BD947CE-E6B4-47A0-AFB7-344CA018CCD2}">
          <p14:sldIdLst>
            <p14:sldId id="290"/>
            <p14:sldId id="291"/>
            <p14:sldId id="292"/>
            <p14:sldId id="322"/>
          </p14:sldIdLst>
        </p14:section>
        <p14:section name="GLCD" id="{A1DB897A-E5B1-604F-BAC3-EC2DA943BFDD}">
          <p14:sldIdLst>
            <p14:sldId id="275"/>
            <p14:sldId id="276"/>
            <p14:sldId id="278"/>
            <p14:sldId id="280"/>
            <p14:sldId id="281"/>
            <p14:sldId id="323"/>
          </p14:sldIdLst>
        </p14:section>
        <p14:section name="Data Output" id="{D47853BD-ED71-254F-8B1A-5D35BD4AA522}">
          <p14:sldIdLst>
            <p14:sldId id="298"/>
            <p14:sldId id="299"/>
            <p14:sldId id="300"/>
            <p14:sldId id="301"/>
            <p14:sldId id="306"/>
            <p14:sldId id="307"/>
            <p14:sldId id="308"/>
            <p14:sldId id="309"/>
            <p14:sldId id="318"/>
          </p14:sldIdLst>
        </p14:section>
        <p14:section name="GUI" id="{36625A1E-3DDD-E541-8620-55A0DA499CAD}">
          <p14:sldIdLst>
            <p14:sldId id="286"/>
            <p14:sldId id="287"/>
            <p14:sldId id="312"/>
            <p14:sldId id="313"/>
            <p14:sldId id="314"/>
            <p14:sldId id="324"/>
            <p14:sldId id="319"/>
          </p14:sldIdLst>
        </p14:section>
        <p14:section name="Administrative" id="{01209C1E-7B93-EE49-9337-F32E1B22DDCC}">
          <p14:sldIdLst>
            <p14:sldId id="297"/>
            <p14:sldId id="3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59" autoAdjust="0"/>
    <p:restoredTop sz="86444" autoAdjust="0"/>
  </p:normalViewPr>
  <p:slideViewPr>
    <p:cSldViewPr snapToGrid="0" snapToObjects="1">
      <p:cViewPr>
        <p:scale>
          <a:sx n="95" d="100"/>
          <a:sy n="95" d="100"/>
        </p:scale>
        <p:origin x="-944" y="-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ghianguyen:Desktop:budg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700" baseline="0" dirty="0"/>
              <a:t>Completion Summary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245655074365704"/>
          <c:y val="0.130584192439863"/>
          <c:w val="0.692740813648298"/>
          <c:h val="0.757797710853155"/>
        </c:manualLayout>
      </c:layout>
      <c:barChart>
        <c:barDir val="bar"/>
        <c:grouping val="stack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Testing</c:v>
                </c:pt>
                <c:pt idx="1">
                  <c:v>Programming</c:v>
                </c:pt>
                <c:pt idx="2">
                  <c:v>Parts Acquisition</c:v>
                </c:pt>
                <c:pt idx="3">
                  <c:v>Design</c:v>
                </c:pt>
                <c:pt idx="4">
                  <c:v>Research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</c:v>
                </c:pt>
                <c:pt idx="1">
                  <c:v>0.3</c:v>
                </c:pt>
                <c:pt idx="2">
                  <c:v>0.5</c:v>
                </c:pt>
                <c:pt idx="3">
                  <c:v>0.850000000000001</c:v>
                </c:pt>
                <c:pt idx="4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8033400"/>
        <c:axId val="708113432"/>
      </c:barChart>
      <c:catAx>
        <c:axId val="708033400"/>
        <c:scaling>
          <c:orientation val="minMax"/>
        </c:scaling>
        <c:delete val="0"/>
        <c:axPos val="l"/>
        <c:majorTickMark val="out"/>
        <c:minorTickMark val="none"/>
        <c:tickLblPos val="nextTo"/>
        <c:crossAx val="708113432"/>
        <c:crosses val="autoZero"/>
        <c:auto val="1"/>
        <c:lblAlgn val="ctr"/>
        <c:lblOffset val="100"/>
        <c:noMultiLvlLbl val="0"/>
      </c:catAx>
      <c:valAx>
        <c:axId val="7081134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708033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677419354839"/>
          <c:y val="0.112903225806452"/>
          <c:w val="0.816248412496828"/>
          <c:h val="0.860215053763442"/>
        </c:manualLayout>
      </c:layout>
      <c:pie3DChart>
        <c:varyColors val="1"/>
        <c:ser>
          <c:idx val="0"/>
          <c:order val="0"/>
          <c:val>
            <c:numRef>
              <c:f>(Sheet1!$B$17,Sheet1!$B$19)</c:f>
              <c:numCache>
                <c:formatCode>"$"#,##0.00</c:formatCode>
                <c:ptCount val="2"/>
                <c:pt idx="0">
                  <c:v>881.13</c:v>
                </c:pt>
                <c:pt idx="1">
                  <c:v>348.6500000000003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617E6-69EE-43A6-AB6A-1915DFB7625E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1E0D4-CBCF-4249-9EF1-9889A6F5C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1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2/14/11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2/14/11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2/14/11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2/14/11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2/14/11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2/14/11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MTEC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1403608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Group 9</a:t>
            </a:r>
            <a:endParaRPr lang="en-US" dirty="0" smtClean="0"/>
          </a:p>
          <a:p>
            <a:r>
              <a:rPr lang="en-US" dirty="0" smtClean="0"/>
              <a:t>Francis </a:t>
            </a:r>
            <a:r>
              <a:rPr lang="en-US" dirty="0" err="1" smtClean="0"/>
              <a:t>Bato</a:t>
            </a:r>
            <a:endParaRPr lang="en-US" dirty="0" smtClean="0"/>
          </a:p>
          <a:p>
            <a:r>
              <a:rPr lang="en-US" dirty="0" err="1" smtClean="0"/>
              <a:t>Bishoy</a:t>
            </a:r>
            <a:r>
              <a:rPr lang="en-US" dirty="0" smtClean="0"/>
              <a:t> </a:t>
            </a:r>
            <a:r>
              <a:rPr lang="en-US" dirty="0" err="1" smtClean="0"/>
              <a:t>Botros</a:t>
            </a:r>
            <a:endParaRPr lang="en-US" dirty="0" smtClean="0"/>
          </a:p>
          <a:p>
            <a:r>
              <a:rPr lang="en-US" dirty="0" smtClean="0"/>
              <a:t>Erich </a:t>
            </a:r>
            <a:r>
              <a:rPr lang="en-US" dirty="0" err="1" smtClean="0"/>
              <a:t>Dondyk</a:t>
            </a:r>
            <a:endParaRPr lang="en-US" dirty="0" smtClean="0"/>
          </a:p>
          <a:p>
            <a:r>
              <a:rPr lang="en-US" dirty="0" err="1" smtClean="0"/>
              <a:t>Nghia</a:t>
            </a:r>
            <a:r>
              <a:rPr lang="en-US" dirty="0" smtClean="0"/>
              <a:t> Matt Nguyen</a:t>
            </a:r>
          </a:p>
        </p:txBody>
      </p:sp>
      <p:pic>
        <p:nvPicPr>
          <p:cNvPr id="8" name="Picture 7" descr="MTE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65527"/>
            <a:ext cx="2762249" cy="230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7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14423"/>
            <a:ext cx="6781800" cy="1600200"/>
          </a:xfrm>
        </p:spPr>
        <p:txBody>
          <a:bodyPr/>
          <a:lstStyle/>
          <a:p>
            <a:r>
              <a:rPr lang="en-US" dirty="0" smtClean="0"/>
              <a:t>H-bridge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-187167"/>
            <a:ext cx="7543800" cy="3886200"/>
          </a:xfrm>
        </p:spPr>
        <p:txBody>
          <a:bodyPr/>
          <a:lstStyle/>
          <a:p>
            <a:r>
              <a:rPr lang="en-US" dirty="0" smtClean="0"/>
              <a:t>Allows for switching the voltage input for bidirectional movement.</a:t>
            </a:r>
          </a:p>
          <a:p>
            <a:r>
              <a:rPr lang="en-US" dirty="0" smtClean="0"/>
              <a:t>CCP</a:t>
            </a:r>
            <a:r>
              <a:rPr lang="en-US" baseline="0" dirty="0" smtClean="0"/>
              <a:t> Vs. ECCP pins </a:t>
            </a: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4375" t="31194" r="30035" b="26494"/>
          <a:stretch>
            <a:fillRect/>
          </a:stretch>
        </p:blipFill>
        <p:spPr bwMode="auto">
          <a:xfrm>
            <a:off x="1981200" y="2578776"/>
            <a:ext cx="5181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2470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307461"/>
            <a:ext cx="6781800" cy="1600200"/>
          </a:xfrm>
        </p:spPr>
        <p:txBody>
          <a:bodyPr/>
          <a:lstStyle/>
          <a:p>
            <a:r>
              <a:rPr lang="en-US" dirty="0" smtClean="0"/>
              <a:t>Linear</a:t>
            </a:r>
            <a:r>
              <a:rPr lang="en-US" baseline="0" dirty="0" smtClean="0"/>
              <a:t> Actuator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68420" y="1295400"/>
            <a:ext cx="7620001" cy="4830763"/>
          </a:xfrm>
        </p:spPr>
        <p:txBody>
          <a:bodyPr anchor="t"/>
          <a:lstStyle/>
          <a:p>
            <a:r>
              <a:rPr lang="en-US" dirty="0" smtClean="0"/>
              <a:t>Model</a:t>
            </a:r>
            <a:r>
              <a:rPr lang="en-US" baseline="0" dirty="0" smtClean="0"/>
              <a:t> L12-50-210-06-I</a:t>
            </a:r>
          </a:p>
          <a:p>
            <a:r>
              <a:rPr lang="en-US" kern="1200" dirty="0" smtClean="0">
                <a:solidFill>
                  <a:schemeClr val="tx1"/>
                </a:solidFill>
              </a:rPr>
              <a:t>50 is stroke length in mm</a:t>
            </a:r>
          </a:p>
          <a:p>
            <a:r>
              <a:rPr lang="en-US" kern="1200" dirty="0" smtClean="0">
                <a:solidFill>
                  <a:schemeClr val="tx1"/>
                </a:solidFill>
              </a:rPr>
              <a:t> 210 is gear ratio giving up to 150 N ≈ 33lb</a:t>
            </a:r>
          </a:p>
          <a:p>
            <a:r>
              <a:rPr lang="en-US" kern="1200" dirty="0" smtClean="0">
                <a:solidFill>
                  <a:schemeClr val="tx1"/>
                </a:solidFill>
              </a:rPr>
              <a:t> 06 is voltage</a:t>
            </a:r>
          </a:p>
          <a:p>
            <a:r>
              <a:rPr lang="en-US" kern="1200" dirty="0" smtClean="0">
                <a:solidFill>
                  <a:schemeClr val="tx1"/>
                </a:solidFill>
              </a:rPr>
              <a:t> I is for microcontroller interface.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42386" t="42708" r="21889" b="33334"/>
          <a:stretch>
            <a:fillRect/>
          </a:stretch>
        </p:blipFill>
        <p:spPr bwMode="auto">
          <a:xfrm>
            <a:off x="353282" y="3480180"/>
            <a:ext cx="6618513" cy="249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4949" y="875257"/>
            <a:ext cx="1273472" cy="514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20167" y="3480180"/>
            <a:ext cx="46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89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5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-322174"/>
            <a:ext cx="7557541" cy="1600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Power</a:t>
            </a:r>
            <a:r>
              <a:rPr lang="en-US" baseline="0" dirty="0" smtClean="0"/>
              <a:t> Distribution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894" y="1278026"/>
            <a:ext cx="6737105" cy="458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946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592822"/>
              </p:ext>
            </p:extLst>
          </p:nvPr>
        </p:nvGraphicFramePr>
        <p:xfrm>
          <a:off x="1029368" y="1143000"/>
          <a:ext cx="7055854" cy="457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927"/>
                <a:gridCol w="3527927"/>
              </a:tblGrid>
              <a:tr h="748328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Linear</a:t>
                      </a:r>
                      <a:r>
                        <a:rPr lang="en-US" sz="2100" baseline="0" dirty="0" smtClean="0"/>
                        <a:t> Regulator</a:t>
                      </a:r>
                      <a:endParaRPr lang="en-US" sz="2100" dirty="0"/>
                    </a:p>
                  </a:txBody>
                  <a:tcPr marL="78398" marR="78398" marT="39199" marB="39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Switching</a:t>
                      </a:r>
                      <a:r>
                        <a:rPr lang="en-US" sz="2100" baseline="0" dirty="0" smtClean="0"/>
                        <a:t> Regulator</a:t>
                      </a:r>
                      <a:endParaRPr lang="en-US" sz="2100" dirty="0"/>
                    </a:p>
                  </a:txBody>
                  <a:tcPr marL="78398" marR="78398" marT="39199" marB="39199"/>
                </a:tc>
              </a:tr>
              <a:tr h="63314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Excess voltage must be dissipated</a:t>
                      </a:r>
                    </a:p>
                    <a:p>
                      <a:pPr algn="ctr"/>
                      <a:r>
                        <a:rPr lang="en-US" sz="1500" dirty="0" smtClean="0"/>
                        <a:t> (Heat)</a:t>
                      </a:r>
                      <a:endParaRPr lang="en-US" sz="1500" dirty="0"/>
                    </a:p>
                  </a:txBody>
                  <a:tcPr marL="78398" marR="78398" marT="39199" marB="39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Efficient in conversion of electrical power</a:t>
                      </a:r>
                    </a:p>
                    <a:p>
                      <a:pPr algn="ctr"/>
                      <a:r>
                        <a:rPr lang="en-US" sz="1500" dirty="0" smtClean="0"/>
                        <a:t>(less heat)</a:t>
                      </a:r>
                      <a:endParaRPr lang="en-US" sz="1500" dirty="0"/>
                    </a:p>
                  </a:txBody>
                  <a:tcPr marL="78398" marR="78398" marT="39199" marB="39199"/>
                </a:tc>
              </a:tr>
              <a:tr h="52837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Easier integration</a:t>
                      </a:r>
                      <a:endParaRPr lang="en-US" sz="1500" dirty="0"/>
                    </a:p>
                  </a:txBody>
                  <a:tcPr marL="78398" marR="78398" marT="39199" marB="39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Complex circuit</a:t>
                      </a:r>
                      <a:r>
                        <a:rPr lang="en-US" sz="1500" baseline="0" dirty="0" smtClean="0"/>
                        <a:t> integration</a:t>
                      </a:r>
                      <a:endParaRPr lang="en-US" sz="1500" dirty="0"/>
                    </a:p>
                  </a:txBody>
                  <a:tcPr marL="78398" marR="78398" marT="39199" marB="39199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Inexpensive</a:t>
                      </a:r>
                      <a:r>
                        <a:rPr lang="en-US" sz="1500" baseline="0" dirty="0" smtClean="0"/>
                        <a:t> </a:t>
                      </a:r>
                      <a:endParaRPr lang="en-US" sz="1500" dirty="0"/>
                    </a:p>
                  </a:txBody>
                  <a:tcPr marL="78398" marR="78398" marT="39199" marB="39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 bit costly</a:t>
                      </a:r>
                      <a:endParaRPr lang="en-US" sz="1500" dirty="0"/>
                    </a:p>
                  </a:txBody>
                  <a:tcPr marL="78398" marR="78398" marT="39199" marB="39199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Less efficiency</a:t>
                      </a:r>
                      <a:endParaRPr lang="en-US" sz="1500" dirty="0"/>
                    </a:p>
                  </a:txBody>
                  <a:tcPr marL="78398" marR="78398" marT="39199" marB="39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Much more</a:t>
                      </a:r>
                      <a:r>
                        <a:rPr lang="en-US" sz="1500" baseline="0" dirty="0" smtClean="0"/>
                        <a:t> efficient</a:t>
                      </a:r>
                      <a:endParaRPr lang="en-US" sz="1500" dirty="0"/>
                    </a:p>
                  </a:txBody>
                  <a:tcPr marL="78398" marR="78398" marT="39199" marB="39199"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Size and weight issues</a:t>
                      </a:r>
                      <a:endParaRPr lang="en-US" sz="1500" dirty="0"/>
                    </a:p>
                  </a:txBody>
                  <a:tcPr marL="78398" marR="78398" marT="39199" marB="39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Smaller size and lighter weight</a:t>
                      </a:r>
                    </a:p>
                    <a:p>
                      <a:pPr algn="ctr"/>
                      <a:endParaRPr lang="en-US" sz="1500" dirty="0"/>
                    </a:p>
                  </a:txBody>
                  <a:tcPr marL="78398" marR="78398" marT="39199" marB="39199"/>
                </a:tc>
              </a:tr>
              <a:tr h="843229"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/>
                        <a:t>LM 7805, 06</a:t>
                      </a:r>
                    </a:p>
                  </a:txBody>
                  <a:tcPr marL="78398" marR="78398" marT="39199" marB="39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LM2598,</a:t>
                      </a:r>
                      <a:r>
                        <a:rPr lang="en-US" sz="1500" baseline="0" dirty="0" smtClean="0"/>
                        <a:t> LM 2599 (error flag), </a:t>
                      </a:r>
                    </a:p>
                    <a:p>
                      <a:pPr algn="ctr"/>
                      <a:r>
                        <a:rPr lang="en-US" sz="1500" baseline="0" dirty="0" smtClean="0"/>
                        <a:t>LM2673 ( adjustable current limit)</a:t>
                      </a:r>
                    </a:p>
                    <a:p>
                      <a:pPr algn="ctr"/>
                      <a:r>
                        <a:rPr lang="en-US" sz="1500" baseline="0" dirty="0" smtClean="0"/>
                        <a:t>Output Range 1.23 – 37 volts </a:t>
                      </a:r>
                      <a:endParaRPr lang="en-US" sz="1500" dirty="0" smtClean="0"/>
                    </a:p>
                    <a:p>
                      <a:pPr algn="ctr"/>
                      <a:endParaRPr lang="en-US" sz="1500" dirty="0"/>
                    </a:p>
                  </a:txBody>
                  <a:tcPr marL="78398" marR="78398" marT="39199" marB="39199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29437" y="342900"/>
            <a:ext cx="3600138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47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5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33755"/>
            <a:ext cx="820387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Displacement</a:t>
            </a:r>
            <a:r>
              <a:rPr lang="en-US" baseline="0" dirty="0" smtClean="0"/>
              <a:t> Transducer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924" t="11786" r="41480" b="50630"/>
          <a:stretch>
            <a:fillRect/>
          </a:stretch>
        </p:blipFill>
        <p:spPr bwMode="auto">
          <a:xfrm>
            <a:off x="4380824" y="1409040"/>
            <a:ext cx="4318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762000" y="1143000"/>
            <a:ext cx="7566526" cy="4983163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LD 621 model.</a:t>
            </a:r>
          </a:p>
          <a:p>
            <a:r>
              <a:rPr lang="en-US" sz="2800" dirty="0" smtClean="0"/>
              <a:t>Input DC voltage </a:t>
            </a:r>
            <a:br>
              <a:rPr lang="en-US" sz="2800" dirty="0" smtClean="0"/>
            </a:br>
            <a:r>
              <a:rPr lang="en-US" sz="2800" dirty="0" smtClean="0"/>
              <a:t>between 10-30 V</a:t>
            </a:r>
            <a:br>
              <a:rPr lang="en-US" sz="2800" dirty="0" smtClean="0"/>
            </a:br>
            <a:r>
              <a:rPr lang="en-US" sz="2800" dirty="0" smtClean="0"/>
              <a:t>at 100 mA.</a:t>
            </a:r>
          </a:p>
          <a:p>
            <a:r>
              <a:rPr lang="en-US" sz="2800" dirty="0" smtClean="0"/>
              <a:t>Output 0 – 10 VDC</a:t>
            </a:r>
          </a:p>
          <a:p>
            <a:r>
              <a:rPr lang="en-US" sz="2800" dirty="0" smtClean="0"/>
              <a:t>Linear relationship between voltage </a:t>
            </a:r>
            <a:br>
              <a:rPr lang="en-US" sz="2800" dirty="0" smtClean="0"/>
            </a:br>
            <a:r>
              <a:rPr lang="en-US" sz="2800" dirty="0" smtClean="0"/>
              <a:t>and displacement in mm.</a:t>
            </a:r>
            <a:br>
              <a:rPr lang="en-US" sz="2800" dirty="0" smtClean="0"/>
            </a:br>
            <a:endParaRPr lang="en-US" sz="2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5801" t="18520" r="12137" b="47808"/>
          <a:stretch>
            <a:fillRect/>
          </a:stretch>
        </p:blipFill>
        <p:spPr bwMode="auto">
          <a:xfrm>
            <a:off x="936116" y="4495801"/>
            <a:ext cx="6375779" cy="156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447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14403"/>
            <a:ext cx="6781800" cy="1600200"/>
          </a:xfrm>
        </p:spPr>
        <p:txBody>
          <a:bodyPr/>
          <a:lstStyle/>
          <a:p>
            <a:r>
              <a:rPr lang="en-US" dirty="0" smtClean="0"/>
              <a:t>Load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0"/>
            <a:ext cx="7543800" cy="3886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LCM 300</a:t>
            </a:r>
          </a:p>
          <a:p>
            <a:r>
              <a:rPr lang="en-US" sz="2000" dirty="0" smtClean="0"/>
              <a:t>Rated Output: 2mV/V</a:t>
            </a:r>
          </a:p>
          <a:p>
            <a:r>
              <a:rPr lang="en-US" sz="2000" dirty="0" smtClean="0"/>
              <a:t>Safe Overload: 150% of R.O.</a:t>
            </a:r>
          </a:p>
          <a:p>
            <a:r>
              <a:rPr lang="en-US" sz="2000" dirty="0" smtClean="0"/>
              <a:t>Zero Balance: +/- 3% of R.O.</a:t>
            </a:r>
          </a:p>
        </p:txBody>
      </p:sp>
      <p:pic>
        <p:nvPicPr>
          <p:cNvPr id="6" name="Picture 5" descr="Screen shot 2011-02-14 at 3.4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49" y="2981119"/>
            <a:ext cx="6368771" cy="298411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278550" y="341072"/>
            <a:ext cx="6858000" cy="3532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Excitation (VDC or VAC): 15 </a:t>
            </a:r>
            <a:r>
              <a:rPr lang="en-US" sz="2000" dirty="0" smtClean="0"/>
              <a:t>Max</a:t>
            </a:r>
            <a:endParaRPr lang="en-US" sz="2000" dirty="0"/>
          </a:p>
          <a:p>
            <a:r>
              <a:rPr lang="en-US" sz="2000" dirty="0"/>
              <a:t>Bridge Resistance: 700 </a:t>
            </a:r>
            <a:r>
              <a:rPr lang="en-US" sz="2000" dirty="0" smtClean="0"/>
              <a:t>ohms</a:t>
            </a:r>
            <a:endParaRPr lang="en-US" sz="2000" dirty="0"/>
          </a:p>
          <a:p>
            <a:r>
              <a:rPr lang="en-US" sz="2000" dirty="0"/>
              <a:t>Calibration Test Excitation: </a:t>
            </a:r>
            <a:r>
              <a:rPr lang="en-US" sz="2000" dirty="0" smtClean="0"/>
              <a:t>10 VDC</a:t>
            </a:r>
            <a:endParaRPr lang="en-US" sz="2000" dirty="0"/>
          </a:p>
          <a:p>
            <a:r>
              <a:rPr lang="en-US" sz="2000" dirty="0"/>
              <a:t>Capacity: 250 </a:t>
            </a:r>
            <a:r>
              <a:rPr lang="en-US" sz="2000" dirty="0" err="1"/>
              <a:t>lbs</a:t>
            </a:r>
            <a:r>
              <a:rPr lang="en-US" sz="2000" dirty="0"/>
              <a:t> / 1112 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1507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556" y="-384399"/>
            <a:ext cx="6781800" cy="1600200"/>
          </a:xfrm>
        </p:spPr>
        <p:txBody>
          <a:bodyPr/>
          <a:lstStyle/>
          <a:p>
            <a:r>
              <a:rPr lang="en-US" dirty="0" smtClean="0"/>
              <a:t>Wheatstone Bridge I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1113586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Load cell consists of a Wheatstone bridge circuit. 2 corners are used for voltage supply and 2 are output signal</a:t>
            </a:r>
            <a:r>
              <a:rPr lang="en-US" dirty="0" smtClean="0"/>
              <a:t>.</a:t>
            </a:r>
          </a:p>
          <a:p>
            <a:r>
              <a:rPr lang="en-US" dirty="0"/>
              <a:t>Voltage supplied in </a:t>
            </a:r>
            <a:r>
              <a:rPr lang="en-US" dirty="0" smtClean="0"/>
              <a:t>excitation </a:t>
            </a:r>
            <a:r>
              <a:rPr lang="en-US" dirty="0"/>
              <a:t>will be 10V.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8" name="Content Placeholder 4" descr="wc1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2" b="2740"/>
          <a:stretch/>
        </p:blipFill>
        <p:spPr>
          <a:xfrm>
            <a:off x="2639973" y="3385160"/>
            <a:ext cx="3496134" cy="255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44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87370"/>
            <a:ext cx="7543800" cy="3886200"/>
          </a:xfrm>
        </p:spPr>
        <p:txBody>
          <a:bodyPr anchor="t"/>
          <a:lstStyle/>
          <a:p>
            <a:r>
              <a:rPr lang="en-US" dirty="0" smtClean="0"/>
              <a:t>Load </a:t>
            </a:r>
            <a:r>
              <a:rPr lang="en-US" dirty="0"/>
              <a:t>cell output is 2mv/V. With </a:t>
            </a:r>
            <a:r>
              <a:rPr lang="en-US" dirty="0" smtClean="0"/>
              <a:t>10V </a:t>
            </a:r>
            <a:r>
              <a:rPr lang="en-US" dirty="0"/>
              <a:t>excitation, the load cell output signal will be </a:t>
            </a:r>
            <a:r>
              <a:rPr lang="en-US" dirty="0" smtClean="0"/>
              <a:t>20mV.</a:t>
            </a:r>
          </a:p>
          <a:p>
            <a:r>
              <a:rPr lang="en-US" dirty="0" smtClean="0"/>
              <a:t>+ Output (Tension)</a:t>
            </a:r>
          </a:p>
          <a:p>
            <a:r>
              <a:rPr lang="en-US" dirty="0" smtClean="0"/>
              <a:t>- Output (Compression)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-334196"/>
            <a:ext cx="6781800" cy="1600200"/>
          </a:xfrm>
        </p:spPr>
        <p:txBody>
          <a:bodyPr/>
          <a:lstStyle/>
          <a:p>
            <a:r>
              <a:rPr lang="en-US" dirty="0" smtClean="0"/>
              <a:t>Wheatstone Bridge II</a:t>
            </a:r>
            <a:endParaRPr lang="en-US" dirty="0"/>
          </a:p>
        </p:txBody>
      </p:sp>
      <p:pic>
        <p:nvPicPr>
          <p:cNvPr id="4" name="Content Placeholder 4" descr="wc1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2" b="2740"/>
          <a:stretch/>
        </p:blipFill>
        <p:spPr>
          <a:xfrm>
            <a:off x="2639973" y="3385160"/>
            <a:ext cx="3496134" cy="255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02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21764"/>
            <a:ext cx="6781800" cy="1600200"/>
          </a:xfrm>
        </p:spPr>
        <p:txBody>
          <a:bodyPr/>
          <a:lstStyle/>
          <a:p>
            <a:r>
              <a:rPr lang="en-US" dirty="0" smtClean="0"/>
              <a:t>What is the MTEC?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94326"/>
            <a:ext cx="7543800" cy="4581357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MTEC</a:t>
            </a:r>
          </a:p>
          <a:p>
            <a:pPr lvl="1"/>
            <a:r>
              <a:rPr lang="en-US" dirty="0" smtClean="0"/>
              <a:t>Material Testing Equipment Controller </a:t>
            </a:r>
            <a:endParaRPr lang="en-US" dirty="0"/>
          </a:p>
          <a:p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Material Testing for orthopedics of war veterans’</a:t>
            </a:r>
          </a:p>
          <a:p>
            <a:r>
              <a:rPr lang="en-US" dirty="0" smtClean="0"/>
              <a:t>Sponsor</a:t>
            </a:r>
          </a:p>
          <a:p>
            <a:pPr lvl="1"/>
            <a:r>
              <a:rPr lang="en-US" dirty="0" smtClean="0"/>
              <a:t>Dr. Gordon &amp; MMAE</a:t>
            </a:r>
          </a:p>
          <a:p>
            <a:pPr marL="32004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1809" y="4204454"/>
            <a:ext cx="3000935" cy="1736155"/>
          </a:xfrm>
          <a:prstGeom prst="rect">
            <a:avLst/>
          </a:prstGeom>
        </p:spPr>
      </p:pic>
      <p:pic>
        <p:nvPicPr>
          <p:cNvPr id="5" name="Picture 4" descr="MTE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06" y="4204453"/>
            <a:ext cx="2083387" cy="173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374302"/>
            <a:ext cx="6781800" cy="1600200"/>
          </a:xfrm>
        </p:spPr>
        <p:txBody>
          <a:bodyPr/>
          <a:lstStyle/>
          <a:p>
            <a:r>
              <a:rPr lang="en-US" dirty="0" smtClean="0"/>
              <a:t>Op 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05072"/>
            <a:ext cx="7543800" cy="3886200"/>
          </a:xfrm>
        </p:spPr>
        <p:txBody>
          <a:bodyPr/>
          <a:lstStyle/>
          <a:p>
            <a:r>
              <a:rPr lang="en-US" dirty="0" smtClean="0"/>
              <a:t>Needs to be amplified to about 5V for the microcontroller. 4096mV/20mV ~ 205x gain.</a:t>
            </a:r>
          </a:p>
          <a:p>
            <a:r>
              <a:rPr lang="en-US" dirty="0" smtClean="0"/>
              <a:t>Load cell output signals connect to op amp for gain before being connected to A/D pin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 descr="loadcellcircui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1" b="-1584"/>
          <a:stretch/>
        </p:blipFill>
        <p:spPr>
          <a:xfrm>
            <a:off x="2793283" y="3382954"/>
            <a:ext cx="3458611" cy="23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2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5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764985" y="265913"/>
            <a:ext cx="7578915" cy="8001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 smtClean="0"/>
              <a:t>Microcontroller Selection</a:t>
            </a:r>
            <a:endParaRPr lang="en-US" sz="4800" dirty="0"/>
          </a:p>
        </p:txBody>
      </p:sp>
      <p:pic>
        <p:nvPicPr>
          <p:cNvPr id="1026" name="Picture 2" descr="http://www.microchip.com/stellent/images/mchpsiteimages/en5379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41" y="1496367"/>
            <a:ext cx="3842817" cy="288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1486" y="2692401"/>
            <a:ext cx="42134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Decided 8-bit technology.</a:t>
            </a:r>
          </a:p>
          <a:p>
            <a:r>
              <a:rPr lang="en-US" sz="2000" dirty="0" smtClean="0"/>
              <a:t>     - Fit for purpose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     - Simplicity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Originally intended to use a PIC18F4550.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Due to requirement alterations, a MCU with 8 PWMs was necessary.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01485" y="5103167"/>
            <a:ext cx="7454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Only two PIC18 families met these requirements.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01485" y="1407467"/>
            <a:ext cx="7454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Decided PIC Microcontroller.</a:t>
            </a:r>
          </a:p>
          <a:p>
            <a:r>
              <a:rPr lang="en-US" sz="2000" dirty="0" smtClean="0"/>
              <a:t>     - Wide array of options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- Performance</a:t>
            </a:r>
            <a:endParaRPr lang="en-US" sz="2000" dirty="0"/>
          </a:p>
          <a:p>
            <a:r>
              <a:rPr lang="en-US" sz="2000" dirty="0" smtClean="0"/>
              <a:t>     - Programmable in C</a:t>
            </a:r>
          </a:p>
        </p:txBody>
      </p:sp>
    </p:spTree>
    <p:extLst>
      <p:ext uri="{BB962C8B-B14F-4D97-AF65-F5344CB8AC3E}">
        <p14:creationId xmlns:p14="http://schemas.microsoft.com/office/powerpoint/2010/main" val="164556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rich\Documents\My Dropbox\UCF\Senior Design\Documentation\Images\PIC18FXXK2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6" y="4114800"/>
            <a:ext cx="649705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764985" y="265913"/>
            <a:ext cx="7578915" cy="8001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 smtClean="0"/>
              <a:t>Microcontroller Selection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764985" y="1346200"/>
            <a:ext cx="426471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PIC18FXXK22</a:t>
            </a:r>
            <a:r>
              <a:rPr lang="en-US" sz="2000" dirty="0"/>
              <a:t> </a:t>
            </a:r>
            <a:r>
              <a:rPr lang="en-US" sz="2000" dirty="0" smtClean="0"/>
              <a:t>&amp; PIC18FXXK90</a:t>
            </a:r>
          </a:p>
          <a:p>
            <a:r>
              <a:rPr lang="en-US" sz="2000" dirty="0" smtClean="0"/>
              <a:t>     - Identical in most aspects</a:t>
            </a:r>
          </a:p>
          <a:p>
            <a:r>
              <a:rPr lang="en-US" sz="2000" dirty="0" smtClean="0"/>
              <a:t>     - Package: TQFP (surface mounted)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PIC18FXXK90 has display controller incorporated.</a:t>
            </a:r>
          </a:p>
          <a:p>
            <a:r>
              <a:rPr lang="en-US" sz="2000" dirty="0" smtClean="0"/>
              <a:t>     - Unnecessary feature.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Selected most powerful version of the PIC18F87K22.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346911"/>
              </p:ext>
            </p:extLst>
          </p:nvPr>
        </p:nvGraphicFramePr>
        <p:xfrm>
          <a:off x="5042402" y="1402080"/>
          <a:ext cx="3161798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998"/>
                <a:gridCol w="1701800"/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Device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Price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PIC18F65K22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$2.39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PIC18F66K22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DISCONTINUED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PIC18F67K22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DISCONTINUED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PIC18F85K22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$2.66</a:t>
                      </a: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PIC18F86K22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$2.97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PIC18F87K22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$3.21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14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rich\Documents\My Dropbox\UCF\Senior Design\Documentation\Images\PIC18F Development Boar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900" y="3184162"/>
            <a:ext cx="502768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764985" y="265913"/>
            <a:ext cx="7578915" cy="8001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 smtClean="0"/>
              <a:t>MCU Development Board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788892" y="1219200"/>
            <a:ext cx="75311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To program a surface mounted MCU it must be mounted on PCB with a ICSP circuit incorporated.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For prototyping purposes a development kit will be used.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PIC18 Development Kit. </a:t>
            </a:r>
            <a:r>
              <a:rPr lang="en-US" sz="2400" b="1" dirty="0" smtClean="0"/>
              <a:t>$165.00</a:t>
            </a:r>
          </a:p>
        </p:txBody>
      </p:sp>
    </p:spTree>
    <p:extLst>
      <p:ext uri="{BB962C8B-B14F-4D97-AF65-F5344CB8AC3E}">
        <p14:creationId xmlns:p14="http://schemas.microsoft.com/office/powerpoint/2010/main" val="16368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Graphical LCD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5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7702" y="1983272"/>
            <a:ext cx="3886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Model: </a:t>
            </a:r>
            <a:r>
              <a:rPr lang="en-US" sz="2000" dirty="0" smtClean="0"/>
              <a:t>CFAG240128L-TMI-TZTS</a:t>
            </a:r>
          </a:p>
          <a:p>
            <a:r>
              <a:rPr lang="en-US" sz="2000" b="1" dirty="0" smtClean="0"/>
              <a:t>Manufacturer:</a:t>
            </a:r>
            <a:r>
              <a:rPr lang="en-US" sz="2000" dirty="0" smtClean="0"/>
              <a:t> </a:t>
            </a:r>
            <a:r>
              <a:rPr lang="en-US" sz="2000" dirty="0" err="1" smtClean="0"/>
              <a:t>Crystalfontz</a:t>
            </a:r>
            <a:endParaRPr lang="en-US" sz="2000" dirty="0" smtClean="0"/>
          </a:p>
          <a:p>
            <a:endParaRPr lang="en-US" sz="2000" b="1" dirty="0" smtClean="0"/>
          </a:p>
          <a:p>
            <a:pPr>
              <a:spcAft>
                <a:spcPts val="600"/>
              </a:spcAft>
            </a:pPr>
            <a:r>
              <a:rPr lang="en-US" sz="2000" b="1" dirty="0" smtClean="0"/>
              <a:t>Specifications: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Graphical LCD Display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240x128 Resolution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White Edge LED Backlight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STN </a:t>
            </a:r>
            <a:r>
              <a:rPr lang="en-US" sz="2000" dirty="0"/>
              <a:t>Negative, </a:t>
            </a:r>
            <a:r>
              <a:rPr lang="en-US" sz="2000" dirty="0" smtClean="0"/>
              <a:t>Blue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Negative </a:t>
            </a:r>
            <a:r>
              <a:rPr lang="en-US" sz="2000" dirty="0"/>
              <a:t>Voltage </a:t>
            </a:r>
            <a:r>
              <a:rPr lang="en-US" sz="2000" dirty="0" smtClean="0"/>
              <a:t>Generator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4-wire Resistive </a:t>
            </a:r>
            <a:r>
              <a:rPr lang="en-US" sz="2000" dirty="0"/>
              <a:t>Touch Screen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15381"/>
            <a:ext cx="5638800" cy="1600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Graphical LCD Display Module</a:t>
            </a:r>
            <a:endParaRPr lang="en-US" sz="4800" dirty="0"/>
          </a:p>
        </p:txBody>
      </p:sp>
      <p:pic>
        <p:nvPicPr>
          <p:cNvPr id="2" name="Picture 2" descr="C:\Users\Erich\Desktop\Crystalfontzs CFAG240128L (front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569" y="1662890"/>
            <a:ext cx="3984070" cy="207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rich\Desktop\Crystalfontzs CFAG240128L (back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569" y="3869349"/>
            <a:ext cx="3984070" cy="214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6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412146"/>
              </p:ext>
            </p:extLst>
          </p:nvPr>
        </p:nvGraphicFramePr>
        <p:xfrm>
          <a:off x="924375" y="2253846"/>
          <a:ext cx="4722895" cy="3759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241"/>
                <a:gridCol w="497235"/>
                <a:gridCol w="766084"/>
                <a:gridCol w="1370304"/>
                <a:gridCol w="1796031"/>
              </a:tblGrid>
              <a:tr h="285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Pin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Symbol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Type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Description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Specifications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FG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Ground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Frame </a:t>
                      </a:r>
                      <a:r>
                        <a:rPr lang="en-US" sz="900" dirty="0" smtClean="0">
                          <a:effectLst/>
                        </a:rPr>
                        <a:t>ground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0V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Vss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Ground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Ground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0V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Vdd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Power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Power supply. +5V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+5V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V0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Power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LCD contrast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V0= -8.1V for initial setting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WR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Control Line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</a:t>
                      </a:r>
                      <a:r>
                        <a:rPr lang="en-US" sz="900" dirty="0" smtClean="0">
                          <a:effectLst/>
                        </a:rPr>
                        <a:t>write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WR = L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RD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Control Line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</a:t>
                      </a:r>
                      <a:r>
                        <a:rPr lang="en-US" sz="900" dirty="0" smtClean="0">
                          <a:effectLst/>
                        </a:rPr>
                        <a:t>read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RD = L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CE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Control Line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Chip </a:t>
                      </a:r>
                      <a:r>
                        <a:rPr lang="en-US" sz="900" dirty="0" smtClean="0">
                          <a:effectLst/>
                        </a:rPr>
                        <a:t>Enable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CE = L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614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C/D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Control Line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Command write: WR=L , </a:t>
                      </a:r>
                      <a:r>
                        <a:rPr lang="en-US" sz="900" dirty="0" smtClean="0">
                          <a:effectLst/>
                        </a:rPr>
                        <a:t>C/D=H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Data </a:t>
                      </a:r>
                      <a:r>
                        <a:rPr lang="en-US" sz="900" dirty="0">
                          <a:effectLst/>
                        </a:rPr>
                        <a:t>write: C/D=L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Status read: RD=L, </a:t>
                      </a:r>
                      <a:r>
                        <a:rPr lang="en-US" sz="900" dirty="0" smtClean="0">
                          <a:effectLst/>
                        </a:rPr>
                        <a:t>C/D=H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read: C/D=L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Vee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Power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Negative voltage </a:t>
                      </a:r>
                      <a:r>
                        <a:rPr lang="en-US" sz="900" dirty="0" smtClean="0">
                          <a:effectLst/>
                        </a:rPr>
                        <a:t>output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-22V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285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RESET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Control Line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Resets </a:t>
                      </a:r>
                      <a:r>
                        <a:rPr lang="en-US" sz="900" dirty="0" smtClean="0">
                          <a:effectLst/>
                        </a:rPr>
                        <a:t>module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Normal = H ; Initialize T6963C = L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DB0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Data Line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bus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LSB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DB1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Data Line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bus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DB2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Data Line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bus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DB3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Data Line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bus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DB4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Data Line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bus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DB5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Data Line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bus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DB6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Data Line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bus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DB7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Data Line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bus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MSB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FS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Control Line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Font </a:t>
                      </a:r>
                      <a:r>
                        <a:rPr lang="en-US" sz="900" dirty="0" smtClean="0">
                          <a:effectLst/>
                        </a:rPr>
                        <a:t>select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 * 8 = H ; 8 * 8 = L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RV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Control Line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Reverse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Reverse = H ; </a:t>
                      </a:r>
                      <a:r>
                        <a:rPr lang="en-US" sz="900" dirty="0" smtClean="0">
                          <a:effectLst/>
                        </a:rPr>
                        <a:t>Normal = L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998389"/>
              </p:ext>
            </p:extLst>
          </p:nvPr>
        </p:nvGraphicFramePr>
        <p:xfrm>
          <a:off x="5919578" y="2268261"/>
          <a:ext cx="2438400" cy="96392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4384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Electrical Requirements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Supply Voltage = +5V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Input High Voltage = +2.8V to +5V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Input Low Voltage = 0V to +0.8V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Supply Current = 28.2mA (typical)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8045" y="4251598"/>
            <a:ext cx="2438400" cy="16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9705" y="1059465"/>
            <a:ext cx="7838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CFAG240128L </a:t>
            </a:r>
            <a:r>
              <a:rPr lang="en-US" dirty="0" smtClean="0"/>
              <a:t>display module comes with a Toshiba T6963C display controller.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T6968C has become an industry standard among small sized display modules.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93716" y="3627286"/>
            <a:ext cx="2298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Contrast Control</a:t>
            </a:r>
          </a:p>
          <a:p>
            <a:r>
              <a:rPr lang="en-US" sz="1400" dirty="0" smtClean="0"/>
              <a:t>(Requires a negative voltage)</a:t>
            </a:r>
            <a:endParaRPr lang="en-US" sz="1400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762000" y="349021"/>
            <a:ext cx="6018810" cy="80544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 smtClean="0"/>
              <a:t>GLCD Display Controller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565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332132"/>
              </p:ext>
            </p:extLst>
          </p:nvPr>
        </p:nvGraphicFramePr>
        <p:xfrm>
          <a:off x="1162598" y="4572003"/>
          <a:ext cx="4205261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317"/>
                <a:gridCol w="1174278"/>
                <a:gridCol w="249766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Pin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Description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Specifications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X1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Digital/analog</a:t>
                      </a:r>
                      <a:r>
                        <a:rPr lang="en-US" sz="1600" baseline="0" dirty="0" smtClean="0">
                          <a:effectLst/>
                        </a:rPr>
                        <a:t>-to-digital pin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Y1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Digital/analog</a:t>
                      </a:r>
                      <a:r>
                        <a:rPr lang="en-US" sz="1600" baseline="0" dirty="0" smtClean="0">
                          <a:effectLst/>
                        </a:rPr>
                        <a:t>-to-digital pin</a:t>
                      </a:r>
                      <a:endParaRPr lang="en-US" sz="16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X2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Digital/analog</a:t>
                      </a:r>
                      <a:r>
                        <a:rPr lang="en-US" sz="1600" baseline="0" dirty="0" smtClean="0">
                          <a:effectLst/>
                        </a:rPr>
                        <a:t>-to-digital pin</a:t>
                      </a:r>
                      <a:endParaRPr lang="en-US" sz="16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Y2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Digital/analog</a:t>
                      </a:r>
                      <a:r>
                        <a:rPr lang="en-US" sz="1600" baseline="0" dirty="0" smtClean="0">
                          <a:effectLst/>
                        </a:rPr>
                        <a:t>-to-digital pin</a:t>
                      </a:r>
                      <a:endParaRPr lang="en-US" sz="16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3198" y="4525436"/>
            <a:ext cx="2095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t="11740" b="14570"/>
          <a:stretch/>
        </p:blipFill>
        <p:spPr bwMode="auto">
          <a:xfrm>
            <a:off x="5616072" y="1400573"/>
            <a:ext cx="2590955" cy="228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1676" y="1397013"/>
            <a:ext cx="4635796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CFAG240128L </a:t>
            </a:r>
            <a:r>
              <a:rPr lang="en-US" sz="2400" dirty="0" smtClean="0"/>
              <a:t>display module has a 4 wire resistive touch screen.</a:t>
            </a:r>
            <a:endParaRPr lang="en-US" sz="2400" dirty="0"/>
          </a:p>
          <a:p>
            <a:r>
              <a:rPr lang="en-US" sz="2400" dirty="0" smtClean="0"/>
              <a:t>    - Durable, 5 million touches.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- Simple MCU integration.</a:t>
            </a:r>
          </a:p>
          <a:p>
            <a:r>
              <a:rPr lang="en-US" sz="2400" dirty="0" smtClean="0"/>
              <a:t>    - Enhances user interface.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1675" y="3790736"/>
            <a:ext cx="786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 touch screen connects  to digital/analog to digital pins.</a:t>
            </a:r>
            <a:endParaRPr lang="en-US" sz="2400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762000" y="337157"/>
            <a:ext cx="5923808" cy="8001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 smtClean="0"/>
              <a:t>Resistive Touch Screen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47061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271695"/>
              </p:ext>
            </p:extLst>
          </p:nvPr>
        </p:nvGraphicFramePr>
        <p:xfrm>
          <a:off x="4610853" y="1526006"/>
          <a:ext cx="3689999" cy="4164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077"/>
                <a:gridCol w="931109"/>
                <a:gridCol w="475013"/>
                <a:gridCol w="1828800"/>
              </a:tblGrid>
              <a:tr h="19892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GLCD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MCU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5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Pin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Symbol</a:t>
                      </a:r>
                      <a:endParaRPr lang="en-US" sz="16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Pin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Symbol</a:t>
                      </a:r>
                      <a:endParaRPr lang="en-US" sz="16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WR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54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RB4</a:t>
                      </a:r>
                      <a:r>
                        <a:rPr lang="en-US" sz="1000" dirty="0">
                          <a:effectLst/>
                        </a:rPr>
                        <a:t>/KBI0</a:t>
                      </a: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1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RD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53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RB5</a:t>
                      </a:r>
                      <a:r>
                        <a:rPr lang="en-US" sz="1000" dirty="0">
                          <a:effectLst/>
                        </a:rPr>
                        <a:t>/KBI1/T3CKI/T1G</a:t>
                      </a: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CE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52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RB6</a:t>
                      </a:r>
                      <a:r>
                        <a:rPr lang="en-US" sz="1000" dirty="0">
                          <a:effectLst/>
                        </a:rPr>
                        <a:t>/KBI2/PGC</a:t>
                      </a: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C/D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47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RB7</a:t>
                      </a:r>
                      <a:r>
                        <a:rPr lang="en-US" sz="1000" dirty="0">
                          <a:effectLst/>
                        </a:rPr>
                        <a:t>/KBI3/PGD</a:t>
                      </a: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RESET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46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RC5</a:t>
                      </a:r>
                      <a:r>
                        <a:rPr lang="en-US" sz="1000" dirty="0">
                          <a:effectLst/>
                        </a:rPr>
                        <a:t>/SDO1</a:t>
                      </a: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DB0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72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RD0</a:t>
                      </a:r>
                      <a:r>
                        <a:rPr lang="en-US" sz="1000" dirty="0">
                          <a:effectLst/>
                        </a:rPr>
                        <a:t>/CTPLS</a:t>
                      </a: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DB1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69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05685" algn="l"/>
                        </a:tabLst>
                      </a:pPr>
                      <a:r>
                        <a:rPr lang="en-US" sz="1600" dirty="0">
                          <a:effectLst/>
                        </a:rPr>
                        <a:t>RD1</a:t>
                      </a:r>
                      <a:r>
                        <a:rPr lang="en-US" sz="1000" dirty="0">
                          <a:effectLst/>
                        </a:rPr>
                        <a:t>/T5CKI/T7G</a:t>
                      </a: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DB2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68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RD2</a:t>
                      </a:r>
                      <a:r>
                        <a:rPr lang="en-US" sz="1000" dirty="0">
                          <a:effectLst/>
                        </a:rPr>
                        <a:t>/PSP2/AD2</a:t>
                      </a: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DB3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67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6145" algn="l"/>
                        </a:tabLst>
                      </a:pPr>
                      <a:r>
                        <a:rPr lang="en-US" sz="1600" dirty="0">
                          <a:effectLst/>
                        </a:rPr>
                        <a:t>RD3</a:t>
                      </a:r>
                      <a:r>
                        <a:rPr lang="en-US" sz="1000" dirty="0">
                          <a:effectLst/>
                        </a:rPr>
                        <a:t>/PSP3/AD3</a:t>
                      </a: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3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DB4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66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RD4</a:t>
                      </a:r>
                      <a:r>
                        <a:rPr lang="en-US" sz="1000" dirty="0">
                          <a:effectLst/>
                        </a:rPr>
                        <a:t>/SDO2/PSP4/AD4</a:t>
                      </a: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5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DB5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65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RD5</a:t>
                      </a:r>
                      <a:r>
                        <a:rPr lang="en-US" sz="1000" dirty="0">
                          <a:effectLst/>
                        </a:rPr>
                        <a:t>/SDI2/SDA2/PSP5/AD5</a:t>
                      </a: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8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DB6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64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RD6</a:t>
                      </a:r>
                      <a:r>
                        <a:rPr lang="en-US" sz="1000" dirty="0">
                          <a:effectLst/>
                        </a:rPr>
                        <a:t>/SCK2/SCL2/PSP6/AD6</a:t>
                      </a: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DB7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63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RD7</a:t>
                      </a:r>
                      <a:r>
                        <a:rPr lang="en-US" sz="1000" dirty="0">
                          <a:effectLst/>
                        </a:rPr>
                        <a:t>/SS2/PSP7/AD7</a:t>
                      </a: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FS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62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RJ0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2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RV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61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RJ1</a:t>
                      </a:r>
                      <a:r>
                        <a:rPr lang="en-US" sz="1000" dirty="0">
                          <a:effectLst/>
                        </a:rPr>
                        <a:t>/ALE</a:t>
                      </a:r>
                      <a:endParaRPr lang="en-US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131122"/>
              </p:ext>
            </p:extLst>
          </p:nvPr>
        </p:nvGraphicFramePr>
        <p:xfrm>
          <a:off x="792704" y="4228510"/>
          <a:ext cx="3538849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2575"/>
                <a:gridCol w="1092891"/>
                <a:gridCol w="545465"/>
                <a:gridCol w="1277918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Touch Screen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MCU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Pin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Symbol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Pin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Symbol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X1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79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RH0/AN23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Y1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80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RH1/AN22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X2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RH2/AN21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Y2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RH3/AN20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754604" y="355149"/>
            <a:ext cx="5123682" cy="8001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 smtClean="0"/>
              <a:t>GLCD/MCU Interface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688680" y="1514475"/>
            <a:ext cx="38166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The Graphical LCD display requires 15 digital pins.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The touch screen requires 4 digital/analog-to-digital pins.</a:t>
            </a:r>
          </a:p>
        </p:txBody>
      </p:sp>
    </p:spTree>
    <p:extLst>
      <p:ext uri="{BB962C8B-B14F-4D97-AF65-F5344CB8AC3E}">
        <p14:creationId xmlns:p14="http://schemas.microsoft.com/office/powerpoint/2010/main" val="3233542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21764"/>
            <a:ext cx="6781800" cy="1600200"/>
          </a:xfrm>
        </p:spPr>
        <p:txBody>
          <a:bodyPr/>
          <a:lstStyle/>
          <a:p>
            <a:r>
              <a:rPr lang="en-US" dirty="0" smtClean="0"/>
              <a:t>Goals &amp;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94327"/>
            <a:ext cx="7543800" cy="4621462"/>
          </a:xfrm>
        </p:spPr>
        <p:txBody>
          <a:bodyPr anchor="t">
            <a:normAutofit lnSpcReduction="10000"/>
          </a:bodyPr>
          <a:lstStyle/>
          <a:p>
            <a:r>
              <a:rPr lang="en-US" dirty="0" smtClean="0"/>
              <a:t>Motor control to simulate the stepping motion of a human foot</a:t>
            </a:r>
          </a:p>
          <a:p>
            <a:r>
              <a:rPr lang="en-US" dirty="0" smtClean="0"/>
              <a:t>User-friendly interface </a:t>
            </a:r>
          </a:p>
          <a:p>
            <a:r>
              <a:rPr lang="en-US" dirty="0" smtClean="0"/>
              <a:t>Robust Hardware</a:t>
            </a:r>
          </a:p>
          <a:p>
            <a:r>
              <a:rPr lang="en-US" dirty="0" smtClean="0"/>
              <a:t>Standalone device with data storage</a:t>
            </a:r>
          </a:p>
          <a:p>
            <a:r>
              <a:rPr lang="en-US" dirty="0" smtClean="0"/>
              <a:t>Real-time data display</a:t>
            </a:r>
          </a:p>
          <a:p>
            <a:r>
              <a:rPr lang="en-US" dirty="0" smtClean="0"/>
              <a:t>Compatible with Windows, Mac</a:t>
            </a:r>
          </a:p>
          <a:p>
            <a:r>
              <a:rPr lang="en-US" dirty="0" smtClean="0"/>
              <a:t>2 Modes</a:t>
            </a:r>
          </a:p>
          <a:p>
            <a:pPr lvl="1"/>
            <a:r>
              <a:rPr lang="en-US" dirty="0" smtClean="0"/>
              <a:t>Actuator/Load Cell (AL Mode)</a:t>
            </a:r>
          </a:p>
          <a:p>
            <a:pPr lvl="2"/>
            <a:r>
              <a:rPr lang="en-US" dirty="0" smtClean="0"/>
              <a:t>Motor Control + Data Acquisition</a:t>
            </a:r>
          </a:p>
          <a:p>
            <a:pPr lvl="1"/>
            <a:r>
              <a:rPr lang="en-US" dirty="0" smtClean="0"/>
              <a:t>Load Cell / Transducer (LT Mode)</a:t>
            </a:r>
            <a:endParaRPr lang="en-US" dirty="0"/>
          </a:p>
          <a:p>
            <a:pPr lvl="2"/>
            <a:r>
              <a:rPr lang="en-US" dirty="0" smtClean="0"/>
              <a:t>Data Acquisition only</a:t>
            </a:r>
          </a:p>
        </p:txBody>
      </p:sp>
      <p:pic>
        <p:nvPicPr>
          <p:cNvPr id="4" name="Picture 3" descr="MTE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59" y="4415589"/>
            <a:ext cx="192024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86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rich\Documents\My Dropbox\UCF\Senior Design\GLCD Module\Crystalfontz CFAG240128L\GLC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0" y="1612075"/>
            <a:ext cx="7533751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0" y="291662"/>
            <a:ext cx="9144000" cy="8001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smtClean="0"/>
              <a:t>GLCD/MCU Schematic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4629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5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09710"/>
            <a:ext cx="6781800" cy="1600200"/>
          </a:xfrm>
        </p:spPr>
        <p:txBody>
          <a:bodyPr/>
          <a:lstStyle/>
          <a:p>
            <a:r>
              <a:rPr lang="en-US" dirty="0" smtClean="0"/>
              <a:t>Data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67530"/>
            <a:ext cx="7543800" cy="4734801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Goal: Provide the user flexibility in performing data logging activities of extensive material testing through the use of multiple, reliable and portable output peripherals.</a:t>
            </a:r>
          </a:p>
          <a:p>
            <a:r>
              <a:rPr lang="en-US" dirty="0" smtClean="0"/>
              <a:t>Master Synchronous Serial Port (MSSP)</a:t>
            </a:r>
          </a:p>
          <a:p>
            <a:pPr lvl="1"/>
            <a:r>
              <a:rPr lang="en-US" dirty="0" smtClean="0"/>
              <a:t>2 Modes: SPI and 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</a:p>
          <a:p>
            <a:r>
              <a:rPr lang="en-US" dirty="0" smtClean="0"/>
              <a:t>Devices to consider:</a:t>
            </a:r>
          </a:p>
          <a:p>
            <a:pPr lvl="1"/>
            <a:r>
              <a:rPr lang="en-US" dirty="0" smtClean="0"/>
              <a:t>Flash Memory</a:t>
            </a:r>
          </a:p>
          <a:p>
            <a:pPr lvl="1"/>
            <a:r>
              <a:rPr lang="en-US" smtClean="0"/>
              <a:t>Universal </a:t>
            </a:r>
            <a:r>
              <a:rPr lang="en-US" dirty="0" smtClean="0"/>
              <a:t>Serial Bus</a:t>
            </a:r>
            <a:endParaRPr lang="en-US" dirty="0"/>
          </a:p>
          <a:p>
            <a:pPr lvl="1"/>
            <a:r>
              <a:rPr lang="en-US" dirty="0" smtClean="0"/>
              <a:t>Wi-Fi</a:t>
            </a:r>
          </a:p>
        </p:txBody>
      </p:sp>
    </p:spTree>
    <p:extLst>
      <p:ext uri="{BB962C8B-B14F-4D97-AF65-F5344CB8AC3E}">
        <p14:creationId xmlns:p14="http://schemas.microsoft.com/office/powerpoint/2010/main" val="170350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09710"/>
            <a:ext cx="6781800" cy="1600200"/>
          </a:xfrm>
        </p:spPr>
        <p:txBody>
          <a:bodyPr/>
          <a:lstStyle/>
          <a:p>
            <a:r>
              <a:rPr lang="en-US" dirty="0" smtClean="0"/>
              <a:t>SPI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67530"/>
            <a:ext cx="7543800" cy="4734801"/>
          </a:xfrm>
        </p:spPr>
        <p:txBody>
          <a:bodyPr anchor="t"/>
          <a:lstStyle/>
          <a:p>
            <a:r>
              <a:rPr lang="en-US" dirty="0" smtClean="0"/>
              <a:t>Designed for single Master-Slave protocol but can be used with multiple slave devices.</a:t>
            </a:r>
          </a:p>
          <a:p>
            <a:r>
              <a:rPr lang="en-US" dirty="0" smtClean="0"/>
              <a:t>High throughput</a:t>
            </a:r>
          </a:p>
          <a:p>
            <a:r>
              <a:rPr lang="en-US" dirty="0" smtClean="0"/>
              <a:t>Supports full duplex</a:t>
            </a:r>
          </a:p>
          <a:p>
            <a:r>
              <a:rPr lang="en-US" dirty="0" smtClean="0"/>
              <a:t>No message limit</a:t>
            </a:r>
          </a:p>
          <a:p>
            <a:r>
              <a:rPr lang="en-US" dirty="0" smtClean="0"/>
              <a:t>Supports higher data rates</a:t>
            </a:r>
          </a:p>
          <a:p>
            <a:r>
              <a:rPr lang="en-US" dirty="0" smtClean="0"/>
              <a:t>More difficult to implement multiple slave systems because of no device addressing</a:t>
            </a:r>
          </a:p>
          <a:p>
            <a:r>
              <a:rPr lang="en-US" dirty="0" smtClean="0"/>
              <a:t>Lower </a:t>
            </a:r>
            <a:r>
              <a:rPr lang="en-US" smtClean="0"/>
              <a:t>power requirements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518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09710"/>
            <a:ext cx="6781800" cy="1600200"/>
          </a:xfrm>
        </p:spPr>
        <p:txBody>
          <a:bodyPr/>
          <a:lstStyle/>
          <a:p>
            <a:r>
              <a:rPr lang="en-US" dirty="0" smtClean="0"/>
              <a:t>SPI &amp; Slave Operation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67530"/>
            <a:ext cx="7543800" cy="4734801"/>
          </a:xfrm>
        </p:spPr>
        <p:txBody>
          <a:bodyPr anchor="t"/>
          <a:lstStyle/>
          <a:p>
            <a:r>
              <a:rPr lang="en-US" dirty="0" smtClean="0"/>
              <a:t>2 Different methods of implementing slave devices</a:t>
            </a:r>
          </a:p>
          <a:p>
            <a:pPr lvl="1"/>
            <a:r>
              <a:rPr lang="en-US" dirty="0" smtClean="0"/>
              <a:t>Chip Select Method</a:t>
            </a:r>
          </a:p>
          <a:p>
            <a:pPr lvl="2"/>
            <a:r>
              <a:rPr lang="en-US" dirty="0" smtClean="0"/>
              <a:t>Parallel configuration with independent slaves</a:t>
            </a:r>
          </a:p>
          <a:p>
            <a:pPr lvl="2"/>
            <a:r>
              <a:rPr lang="en-US" dirty="0" smtClean="0"/>
              <a:t>Control each slave device through chip select</a:t>
            </a:r>
          </a:p>
          <a:p>
            <a:pPr lvl="2"/>
            <a:r>
              <a:rPr lang="en-US" dirty="0" smtClean="0"/>
              <a:t>When slave is disabled, slave</a:t>
            </a:r>
          </a:p>
          <a:p>
            <a:pPr marL="640080" lvl="2" indent="0">
              <a:buNone/>
            </a:pPr>
            <a:r>
              <a:rPr lang="nl-NL" dirty="0" smtClean="0"/>
              <a:t>	</a:t>
            </a:r>
            <a:r>
              <a:rPr lang="nl-NL" dirty="0" err="1" smtClean="0"/>
              <a:t>goes</a:t>
            </a:r>
            <a:r>
              <a:rPr lang="nl-NL" dirty="0" smtClean="0"/>
              <a:t> </a:t>
            </a:r>
            <a:r>
              <a:rPr lang="nl-NL" dirty="0" err="1" smtClean="0"/>
              <a:t>into</a:t>
            </a:r>
            <a:r>
              <a:rPr lang="nl-NL" dirty="0" smtClean="0"/>
              <a:t> a high </a:t>
            </a:r>
            <a:r>
              <a:rPr lang="nl-NL" dirty="0" err="1" smtClean="0"/>
              <a:t>impedence</a:t>
            </a:r>
            <a:endParaRPr lang="nl-NL" dirty="0"/>
          </a:p>
          <a:p>
            <a:pPr marL="640080" lvl="2" indent="0">
              <a:buNone/>
            </a:pPr>
            <a:r>
              <a:rPr lang="nl-NL" dirty="0" smtClean="0"/>
              <a:t>	state </a:t>
            </a:r>
            <a:r>
              <a:rPr lang="nl-NL" dirty="0" err="1" smtClean="0"/>
              <a:t>that</a:t>
            </a:r>
            <a:r>
              <a:rPr lang="nl-NL" dirty="0" smtClean="0"/>
              <a:t> does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interfere</a:t>
            </a:r>
            <a:r>
              <a:rPr lang="nl-NL" dirty="0" smtClean="0"/>
              <a:t> </a:t>
            </a:r>
          </a:p>
          <a:p>
            <a:pPr marL="640080" lvl="2" indent="0">
              <a:buNone/>
            </a:pPr>
            <a:r>
              <a:rPr lang="nl-NL" dirty="0"/>
              <a:t>	</a:t>
            </a:r>
            <a:r>
              <a:rPr lang="nl-NL" dirty="0" err="1" smtClean="0"/>
              <a:t>with</a:t>
            </a:r>
            <a:r>
              <a:rPr lang="nl-NL" dirty="0"/>
              <a:t> </a:t>
            </a:r>
            <a:r>
              <a:rPr lang="nl-NL" dirty="0" err="1" smtClean="0"/>
              <a:t>active</a:t>
            </a:r>
            <a:r>
              <a:rPr lang="nl-NL" dirty="0" smtClean="0"/>
              <a:t> </a:t>
            </a:r>
            <a:r>
              <a:rPr lang="nl-NL" dirty="0" err="1" smtClean="0"/>
              <a:t>slave</a:t>
            </a:r>
            <a:r>
              <a:rPr lang="nl-NL" dirty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ignores</a:t>
            </a:r>
            <a:r>
              <a:rPr lang="nl-NL" dirty="0" smtClean="0"/>
              <a:t> </a:t>
            </a:r>
          </a:p>
          <a:p>
            <a:pPr marL="640080" lvl="2" indent="0">
              <a:buNone/>
            </a:pPr>
            <a:r>
              <a:rPr lang="nl-NL" dirty="0"/>
              <a:t>	</a:t>
            </a:r>
            <a:r>
              <a:rPr lang="nl-NL" dirty="0" smtClean="0"/>
              <a:t>data sent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581" y="3207213"/>
            <a:ext cx="3252219" cy="2609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800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09710"/>
            <a:ext cx="6781800" cy="1600200"/>
          </a:xfrm>
        </p:spPr>
        <p:txBody>
          <a:bodyPr/>
          <a:lstStyle/>
          <a:p>
            <a:r>
              <a:rPr lang="en-US" dirty="0" smtClean="0"/>
              <a:t>SPI &amp; Slave Operation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67530"/>
            <a:ext cx="7543800" cy="4734801"/>
          </a:xfrm>
        </p:spPr>
        <p:txBody>
          <a:bodyPr anchor="t"/>
          <a:lstStyle/>
          <a:p>
            <a:pPr lvl="1"/>
            <a:r>
              <a:rPr lang="en-US" dirty="0" smtClean="0"/>
              <a:t>Daisy Chain Method</a:t>
            </a:r>
          </a:p>
          <a:p>
            <a:pPr lvl="2"/>
            <a:r>
              <a:rPr lang="en-US" dirty="0" smtClean="0"/>
              <a:t>Data is cascaded through all the slave devices</a:t>
            </a:r>
          </a:p>
          <a:p>
            <a:pPr lvl="2"/>
            <a:r>
              <a:rPr lang="en-US" dirty="0" smtClean="0"/>
              <a:t>Requires clock compatibility and same bit configuration among all slave devices</a:t>
            </a:r>
          </a:p>
          <a:p>
            <a:pPr lvl="2"/>
            <a:r>
              <a:rPr lang="en-US" dirty="0" smtClean="0"/>
              <a:t>Clock polarity must be checked in order to determine edges of clock signal on which the data</a:t>
            </a:r>
          </a:p>
          <a:p>
            <a:pPr marL="640080" lvl="2" indent="0">
              <a:buNone/>
            </a:pPr>
            <a:r>
              <a:rPr lang="en-US" dirty="0"/>
              <a:t>	</a:t>
            </a:r>
            <a:r>
              <a:rPr lang="en-US" dirty="0" smtClean="0"/>
              <a:t>is driven and sampled</a:t>
            </a:r>
          </a:p>
          <a:p>
            <a:pPr lvl="2"/>
            <a:r>
              <a:rPr lang="en-US" dirty="0" smtClean="0"/>
              <a:t>Software implementation </a:t>
            </a:r>
          </a:p>
          <a:p>
            <a:pPr marL="640080" lvl="2" indent="0">
              <a:buNone/>
            </a:pPr>
            <a:r>
              <a:rPr lang="en-US" dirty="0"/>
              <a:t>	</a:t>
            </a:r>
            <a:r>
              <a:rPr lang="en-US" dirty="0" smtClean="0"/>
              <a:t>heavy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16" y="3552577"/>
            <a:ext cx="3404084" cy="2517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8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09710"/>
            <a:ext cx="6781800" cy="1600200"/>
          </a:xfrm>
        </p:spPr>
        <p:txBody>
          <a:bodyPr/>
          <a:lstStyle/>
          <a:p>
            <a:r>
              <a:rPr lang="en-US" dirty="0" smtClean="0"/>
              <a:t>MSSP: SPI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67530"/>
            <a:ext cx="7543800" cy="4734801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SPI using Slave Select was chosen</a:t>
            </a:r>
          </a:p>
          <a:p>
            <a:pPr lvl="1"/>
            <a:r>
              <a:rPr lang="en-US" dirty="0" smtClean="0"/>
              <a:t>Familiarity</a:t>
            </a:r>
          </a:p>
          <a:p>
            <a:pPr lvl="1"/>
            <a:r>
              <a:rPr lang="en-US" dirty="0" smtClean="0"/>
              <a:t>Ease of implementation</a:t>
            </a:r>
          </a:p>
          <a:p>
            <a:pPr lvl="1"/>
            <a:r>
              <a:rPr lang="en-US" dirty="0" smtClean="0"/>
              <a:t>High throughput</a:t>
            </a:r>
          </a:p>
          <a:p>
            <a:pPr lvl="1"/>
            <a:r>
              <a:rPr lang="en-US" dirty="0" smtClean="0"/>
              <a:t>Although </a:t>
            </a:r>
            <a:r>
              <a:rPr lang="en-US" dirty="0"/>
              <a:t>I</a:t>
            </a:r>
            <a:r>
              <a:rPr lang="en-US" baseline="30000" dirty="0"/>
              <a:t>2</a:t>
            </a:r>
            <a:r>
              <a:rPr lang="en-US" dirty="0"/>
              <a:t>C </a:t>
            </a:r>
            <a:r>
              <a:rPr lang="en-US" dirty="0" smtClean="0"/>
              <a:t>uses only two wires, additional complexity is added in handling the overhead of addressing and data acknowledgement</a:t>
            </a:r>
          </a:p>
          <a:p>
            <a:pPr lvl="1"/>
            <a:r>
              <a:rPr lang="en-US" dirty="0"/>
              <a:t>I</a:t>
            </a:r>
            <a:r>
              <a:rPr lang="en-US" baseline="30000" dirty="0"/>
              <a:t>2</a:t>
            </a:r>
            <a:r>
              <a:rPr lang="en-US" dirty="0"/>
              <a:t>C </a:t>
            </a:r>
            <a:r>
              <a:rPr lang="en-US" dirty="0" smtClean="0"/>
              <a:t>can be inefficient when simple configurations and direct linking can be interfaced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213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09710"/>
            <a:ext cx="6781800" cy="1600200"/>
          </a:xfrm>
        </p:spPr>
        <p:txBody>
          <a:bodyPr/>
          <a:lstStyle/>
          <a:p>
            <a:r>
              <a:rPr lang="en-US" dirty="0" smtClean="0"/>
              <a:t>USB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90490"/>
            <a:ext cx="7543800" cy="4911841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Future Technology Devices International, LTD.</a:t>
            </a:r>
          </a:p>
          <a:p>
            <a:pPr marL="0" indent="0" algn="ctr">
              <a:buNone/>
            </a:pPr>
            <a:r>
              <a:rPr lang="en-US" b="1" dirty="0"/>
              <a:t>	</a:t>
            </a:r>
            <a:r>
              <a:rPr lang="en-US" b="1" dirty="0" smtClean="0"/>
              <a:t>VDIP1 Module</a:t>
            </a:r>
            <a:endParaRPr lang="en-US" dirty="0" smtClean="0"/>
          </a:p>
          <a:p>
            <a:r>
              <a:rPr lang="en-US" dirty="0" smtClean="0"/>
              <a:t>Utilizes FTDI’s VN1CL USB Host Controller IC</a:t>
            </a:r>
          </a:p>
          <a:p>
            <a:r>
              <a:rPr lang="en-US" dirty="0" smtClean="0"/>
              <a:t>Handles USB protocol</a:t>
            </a:r>
          </a:p>
          <a:p>
            <a:r>
              <a:rPr lang="en-US" dirty="0" smtClean="0"/>
              <a:t>Supports SPI interface with PIC18F</a:t>
            </a:r>
          </a:p>
          <a:p>
            <a:r>
              <a:rPr lang="en-US" dirty="0" smtClean="0"/>
              <a:t>USB A Type Socket</a:t>
            </a:r>
          </a:p>
          <a:p>
            <a:r>
              <a:rPr lang="en-US" dirty="0" smtClean="0"/>
              <a:t>$24.50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29" y="3573633"/>
            <a:ext cx="3535371" cy="250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96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09710"/>
            <a:ext cx="6781800" cy="1600200"/>
          </a:xfrm>
        </p:spPr>
        <p:txBody>
          <a:bodyPr/>
          <a:lstStyle/>
          <a:p>
            <a:r>
              <a:rPr lang="en-US" dirty="0" smtClean="0"/>
              <a:t>Data Output Schematic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67530"/>
            <a:ext cx="7543800" cy="473480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DO schemati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00" y="1367530"/>
            <a:ext cx="5668087" cy="44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7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09710"/>
            <a:ext cx="6781800" cy="1600200"/>
          </a:xfrm>
        </p:spPr>
        <p:txBody>
          <a:bodyPr/>
          <a:lstStyle/>
          <a:p>
            <a:r>
              <a:rPr lang="en-US" dirty="0" smtClean="0"/>
              <a:t>Microchip’s MDD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67530"/>
            <a:ext cx="7543800" cy="4734801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Memory Disk Drive (MDD) Library</a:t>
            </a:r>
          </a:p>
          <a:p>
            <a:pPr lvl="1"/>
            <a:r>
              <a:rPr lang="en-US" dirty="0"/>
              <a:t>Free</a:t>
            </a:r>
          </a:p>
          <a:p>
            <a:pPr lvl="1"/>
            <a:r>
              <a:rPr lang="en-US" dirty="0"/>
              <a:t>Wide range of support</a:t>
            </a:r>
          </a:p>
          <a:p>
            <a:pPr lvl="1"/>
            <a:r>
              <a:rPr lang="en-US" dirty="0"/>
              <a:t>Provides method of interfacing files and directories</a:t>
            </a:r>
          </a:p>
          <a:p>
            <a:pPr lvl="1"/>
            <a:r>
              <a:rPr lang="en-US" dirty="0"/>
              <a:t>FAT12, FAT16, and FAT32</a:t>
            </a:r>
          </a:p>
          <a:p>
            <a:pPr lvl="1"/>
            <a:r>
              <a:rPr lang="en-US" dirty="0"/>
              <a:t>Most popular with SD cards and USB thumb </a:t>
            </a:r>
            <a:r>
              <a:rPr lang="en-US" dirty="0" smtClean="0"/>
              <a:t>drives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30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 descr="usb_flash_memory_key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429" y="2274532"/>
            <a:ext cx="962260" cy="904972"/>
          </a:xfrm>
          <a:prstGeom prst="rect">
            <a:avLst/>
          </a:prstGeom>
        </p:spPr>
      </p:pic>
      <p:pic>
        <p:nvPicPr>
          <p:cNvPr id="71" name="Picture 70" descr="card-s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791" y="2274532"/>
            <a:ext cx="660781" cy="660781"/>
          </a:xfrm>
          <a:prstGeom prst="rect">
            <a:avLst/>
          </a:prstGeom>
        </p:spPr>
      </p:pic>
      <p:pic>
        <p:nvPicPr>
          <p:cNvPr id="12" name="Picture 11" descr="usb_flash_memory_key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61" y="3561901"/>
            <a:ext cx="962260" cy="904972"/>
          </a:xfrm>
          <a:prstGeom prst="rect">
            <a:avLst/>
          </a:prstGeom>
        </p:spPr>
      </p:pic>
      <p:pic>
        <p:nvPicPr>
          <p:cNvPr id="13" name="Picture 12" descr="card-s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40" y="1539323"/>
            <a:ext cx="660781" cy="6607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30086" y="2183824"/>
            <a:ext cx="2423035" cy="1483943"/>
            <a:chOff x="3832488" y="3435105"/>
            <a:chExt cx="3541007" cy="216862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32488" y="3435105"/>
              <a:ext cx="3541007" cy="216862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802992" y="3695474"/>
              <a:ext cx="1758384" cy="904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Arial"/>
                  <a:cs typeface="Arial"/>
                </a:rPr>
                <a:t>GUI</a:t>
              </a:r>
              <a:endParaRPr lang="en-US" sz="4000" b="1" dirty="0">
                <a:latin typeface="Arial"/>
                <a:cs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65236" y="2054528"/>
            <a:ext cx="1723522" cy="1849253"/>
            <a:chOff x="6767744" y="2113530"/>
            <a:chExt cx="1723522" cy="1849253"/>
          </a:xfrm>
        </p:grpSpPr>
        <p:pic>
          <p:nvPicPr>
            <p:cNvPr id="8" name="Picture 7" descr="MTEC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744" y="2113530"/>
              <a:ext cx="1723522" cy="143626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098658" y="3485729"/>
              <a:ext cx="109293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>
                  <a:latin typeface="Arial"/>
                  <a:cs typeface="Arial"/>
                </a:rPr>
                <a:t>MTEC</a:t>
              </a:r>
              <a:endParaRPr lang="en-US" sz="2500" b="1" dirty="0">
                <a:latin typeface="Arial"/>
                <a:cs typeface="Arial"/>
              </a:endParaRPr>
            </a:p>
          </p:txBody>
        </p:sp>
      </p:grpSp>
      <p:pic>
        <p:nvPicPr>
          <p:cNvPr id="29" name="Picture 28" descr="MC900303605.WM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409197" y="2183824"/>
            <a:ext cx="403969" cy="870087"/>
          </a:xfrm>
          <a:prstGeom prst="rect">
            <a:avLst/>
          </a:prstGeom>
        </p:spPr>
      </p:pic>
      <p:pic>
        <p:nvPicPr>
          <p:cNvPr id="31" name="Picture 30" descr="MC900303605.WM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813166" y="2183824"/>
            <a:ext cx="403969" cy="870087"/>
          </a:xfrm>
          <a:prstGeom prst="rect">
            <a:avLst/>
          </a:prstGeom>
        </p:spPr>
      </p:pic>
      <p:pic>
        <p:nvPicPr>
          <p:cNvPr id="32" name="Picture 31" descr="MC900303605.WM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8217135" y="2179617"/>
            <a:ext cx="403969" cy="870087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7409197" y="3288584"/>
            <a:ext cx="403969" cy="1544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7813166" y="3278103"/>
            <a:ext cx="403969" cy="1544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8217135" y="3278103"/>
            <a:ext cx="403969" cy="1544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urved Down Arrow 67"/>
          <p:cNvSpPr/>
          <p:nvPr/>
        </p:nvSpPr>
        <p:spPr>
          <a:xfrm>
            <a:off x="6398561" y="1355053"/>
            <a:ext cx="1818574" cy="69947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Curved Down Arrow 69"/>
          <p:cNvSpPr/>
          <p:nvPr/>
        </p:nvSpPr>
        <p:spPr>
          <a:xfrm rot="10800000">
            <a:off x="6279471" y="3957398"/>
            <a:ext cx="1818574" cy="69947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62163" y="2132577"/>
            <a:ext cx="1325956" cy="1382284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87400" y="0"/>
            <a:ext cx="6781800" cy="1181100"/>
          </a:xfrm>
        </p:spPr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does it work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2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5947E-6 1.42228E-6 C 0.00833 0.01645 0.01978 0.01668 0.03383 0.019 C 0.08553 0.04123 0.14174 0.04309 0.19569 0.04517 C 0.23074 0.05258 0.26561 0.04401 0.30066 0.04031 C 0.31089 0.03359 0.31627 0.03313 0.3239 0.019 C 0.33015 0.00695 0.3364 -0.0095 0.34524 -0.01899 C 0.35357 -0.02826 0.35184 -0.01946 0.3612 -0.03799 C 0.36346 -0.04285 0.36832 -0.05235 0.36832 -0.05235 C 0.3704 -0.06463 0.373 -0.07667 0.37717 -0.08779 C 0.37786 -0.10447 0.37422 -0.14431 0.38966 -0.15682 C 0.39608 -0.16238 0.4051 -0.16215 0.41273 -0.16863 C 0.41672 -0.17674 0.42193 -0.18091 0.42713 -0.18763 C 0.42765 -0.19018 0.42765 -0.19296 0.42887 -0.19481 C 0.43476 -0.20477 0.43424 -0.19527 0.43424 -0.20199 L 0.44483 -0.19249 " pathEditMode="relative" ptsTypes="fffffffffffff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4705E-6 5.74473E-7 C 0.15493 5.74473E-7 0.30986 0.00023 0.37787 0.01969 C 0.44588 0.03915 0.40233 0.10007 0.40736 0.11652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4" y="58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214E-6 -9.63632E-7 C -0.00277 -0.00533 -0.00433 -0.01158 -0.00711 -0.01668 C -0.01492 -0.03058 -0.02758 -0.03776 -0.0392 -0.04262 C -0.04753 -0.05027 -0.05621 -0.05212 -0.06592 -0.05467 C -0.07442 -0.06208 -0.06818 -0.05768 -0.07841 -0.06185 C -0.08379 -0.06416 -0.09437 -0.0688 -0.09437 -0.06857 C -0.10166 -0.07528 -0.1086 -0.07598 -0.11571 -0.08316 C -0.12283 -0.09034 -0.1289 -0.10215 -0.13705 -0.10679 C -0.14746 -0.11304 -0.15024 -0.11211 -0.16204 -0.11397 C -0.18719 -0.12277 -0.21287 -0.12694 -0.23855 -0.13065 C -0.25919 -0.13991 -0.28122 -0.14246 -0.30256 -0.14478 C -0.33102 -0.14408 -0.35964 -0.14454 -0.38792 -0.14246 C -0.39417 -0.14223 -0.42539 -0.13574 -0.42539 -0.12578 " pathEditMode="relative" rAng="0" ptsTypes="ffffffffffffA">
                                      <p:cBhvr>
                                        <p:cTn id="3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0" y="-725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3976E-6 -2.42298E-6 C -0.01076 0.01367 -0.00781 0.01599 -0.0125 0.03313 C -0.01735 0.04981 -0.021 0.06695 -0.02672 0.08316 C -0.03193 0.11467 -0.02516 0.07946 -0.0321 0.10216 C -0.03488 0.11096 -0.03522 0.11745 -0.03921 0.12578 C -0.04338 0.15358 -0.05969 0.17397 -0.07478 0.19227 C -0.08831 0.20825 -0.07825 0.20153 -0.09438 0.21126 C -0.10948 0.22006 -0.12683 0.22192 -0.14244 0.22794 C -0.15823 0.23373 -0.17089 0.23744 -0.18685 0.23975 C -0.23439 0.25666 -0.30604 0.24276 -0.33987 0.2423 C -0.34057 0.24207 -0.36954 0.23813 -0.37197 0.23744 C -0.37752 0.23558 -0.38255 0.23211 -0.38793 0.23025 C -0.39608 0.224 -0.40042 0.21659 -0.40927 0.21381 C -0.41794 0.20501 -0.43043 0.19945 -0.44136 0.19945 L -0.43252 0.18995 " pathEditMode="relative" rAng="0" ptsTypes="fffffffffffffAA">
                                      <p:cBhvr>
                                        <p:cTn id="3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68" y="12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09710"/>
            <a:ext cx="6781800" cy="1600200"/>
          </a:xfrm>
        </p:spPr>
        <p:txBody>
          <a:bodyPr/>
          <a:lstStyle/>
          <a:p>
            <a:r>
              <a:rPr lang="en-US" dirty="0" smtClean="0"/>
              <a:t>File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90490"/>
            <a:ext cx="8382000" cy="3366983"/>
          </a:xfrm>
        </p:spPr>
        <p:txBody>
          <a:bodyPr anchor="t">
            <a:normAutofit fontScale="77500" lnSpcReduction="20000"/>
          </a:bodyPr>
          <a:lstStyle/>
          <a:p>
            <a:r>
              <a:rPr lang="en-US" dirty="0" smtClean="0"/>
              <a:t>Input (TXT file)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sz="2100" dirty="0">
                <a:latin typeface="SimSun" pitchFamily="2" charset="-122"/>
                <a:ea typeface="SimSun" pitchFamily="2" charset="-122"/>
              </a:rPr>
              <a:t>m</a:t>
            </a:r>
            <a:r>
              <a:rPr lang="en-US" sz="2100" dirty="0" smtClean="0">
                <a:latin typeface="SimSun" pitchFamily="2" charset="-122"/>
                <a:ea typeface="SimSun" pitchFamily="2" charset="-122"/>
              </a:rPr>
              <a:t>ode</a:t>
            </a:r>
          </a:p>
          <a:p>
            <a:pPr marL="0" indent="0">
              <a:buNone/>
            </a:pPr>
            <a:r>
              <a:rPr lang="en-US" sz="2100" dirty="0">
                <a:latin typeface="SimSun" pitchFamily="2" charset="-122"/>
                <a:ea typeface="SimSun" pitchFamily="2" charset="-122"/>
              </a:rPr>
              <a:t>f</a:t>
            </a:r>
            <a:r>
              <a:rPr lang="en-US" sz="2100" dirty="0" smtClean="0">
                <a:latin typeface="SimSun" pitchFamily="2" charset="-122"/>
                <a:ea typeface="SimSun" pitchFamily="2" charset="-122"/>
              </a:rPr>
              <a:t>requency</a:t>
            </a:r>
          </a:p>
          <a:p>
            <a:pPr marL="0" indent="0">
              <a:buNone/>
            </a:pPr>
            <a:r>
              <a:rPr lang="en-US" sz="2100" dirty="0" smtClean="0">
                <a:latin typeface="SimSun" pitchFamily="2" charset="-122"/>
                <a:ea typeface="SimSun" pitchFamily="2" charset="-122"/>
              </a:rPr>
              <a:t>time0, force1,force2, force3, force4, force5, force6, force7, force8</a:t>
            </a:r>
          </a:p>
          <a:p>
            <a:pPr marL="0" indent="0">
              <a:buNone/>
            </a:pPr>
            <a:r>
              <a:rPr lang="en-US" sz="2100" dirty="0" smtClean="0">
                <a:latin typeface="SimSun" pitchFamily="2" charset="-122"/>
                <a:ea typeface="SimSun" pitchFamily="2" charset="-122"/>
              </a:rPr>
              <a:t>time1, </a:t>
            </a:r>
            <a:r>
              <a:rPr lang="en-US" sz="2100" dirty="0">
                <a:latin typeface="SimSun" pitchFamily="2" charset="-122"/>
                <a:ea typeface="SimSun" pitchFamily="2" charset="-122"/>
              </a:rPr>
              <a:t>force1,force2, force3, force4, force5, force6, force7, </a:t>
            </a:r>
            <a:r>
              <a:rPr lang="en-US" sz="2100" dirty="0" smtClean="0">
                <a:latin typeface="SimSun" pitchFamily="2" charset="-122"/>
                <a:ea typeface="SimSun" pitchFamily="2" charset="-122"/>
              </a:rPr>
              <a:t>force8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dirty="0" smtClean="0"/>
              <a:t>Output (CSV file)</a:t>
            </a:r>
          </a:p>
          <a:p>
            <a:pPr marL="0" indent="0">
              <a:buNone/>
            </a:pPr>
            <a:endParaRPr lang="en-US" sz="1000" dirty="0" smtClean="0">
              <a:latin typeface="SimSun" pitchFamily="2" charset="-122"/>
              <a:ea typeface="SimSun" pitchFamily="2" charset="-122"/>
            </a:endParaRPr>
          </a:p>
          <a:p>
            <a:pPr marL="0" indent="0">
              <a:buNone/>
            </a:pPr>
            <a:r>
              <a:rPr lang="is-IS" sz="2000" dirty="0" smtClean="0">
                <a:latin typeface="SimSun" pitchFamily="2" charset="-122"/>
                <a:ea typeface="SimSun" pitchFamily="2" charset="-122"/>
              </a:rPr>
              <a:t>mode,AL/LT</a:t>
            </a:r>
            <a:endParaRPr lang="is-IS" sz="2000" dirty="0">
              <a:latin typeface="SimSun" pitchFamily="2" charset="-122"/>
              <a:ea typeface="SimSun" pitchFamily="2" charset="-122"/>
            </a:endParaRPr>
          </a:p>
          <a:p>
            <a:pPr marL="0" indent="0">
              <a:buNone/>
            </a:pPr>
            <a:r>
              <a:rPr lang="is-IS" sz="2000" dirty="0">
                <a:latin typeface="SimSun" pitchFamily="2" charset="-122"/>
                <a:ea typeface="SimSun" pitchFamily="2" charset="-122"/>
              </a:rPr>
              <a:t>frequency,00,</a:t>
            </a:r>
            <a:r>
              <a:rPr lang="is-IS" sz="2000" dirty="0" smtClean="0">
                <a:latin typeface="SimSun" pitchFamily="2" charset="-122"/>
                <a:ea typeface="SimSun" pitchFamily="2" charset="-122"/>
              </a:rPr>
              <a:t>Hz</a:t>
            </a:r>
          </a:p>
          <a:p>
            <a:pPr marL="0" indent="0">
              <a:buNone/>
            </a:pPr>
            <a:endParaRPr lang="is-IS" sz="2000" dirty="0">
              <a:latin typeface="SimSun" pitchFamily="2" charset="-122"/>
              <a:ea typeface="SimSun" pitchFamily="2" charset="-122"/>
            </a:endParaRPr>
          </a:p>
          <a:p>
            <a:pPr marL="0" indent="0">
              <a:buNone/>
            </a:pPr>
            <a:r>
              <a:rPr lang="is-IS" sz="2000" dirty="0">
                <a:latin typeface="SimSun" pitchFamily="2" charset="-122"/>
                <a:ea typeface="SimSun" pitchFamily="2" charset="-122"/>
              </a:rPr>
              <a:t>time,Channel1,Channel2,Channel3,Channel4,Channel5,Channel6,Channel7,</a:t>
            </a:r>
            <a:r>
              <a:rPr lang="is-IS" sz="2000" dirty="0" smtClean="0">
                <a:latin typeface="SimSun" pitchFamily="2" charset="-122"/>
                <a:ea typeface="SimSun" pitchFamily="2" charset="-122"/>
              </a:rPr>
              <a:t>Channel8</a:t>
            </a:r>
            <a:endParaRPr lang="is-IS" sz="2000" dirty="0">
              <a:latin typeface="SimSun" pitchFamily="2" charset="-122"/>
              <a:ea typeface="SimSun" pitchFamily="2" charset="-122"/>
            </a:endParaRPr>
          </a:p>
          <a:p>
            <a:pPr marL="0" indent="0">
              <a:buNone/>
            </a:pPr>
            <a:r>
              <a:rPr lang="is-IS" sz="2000" dirty="0">
                <a:latin typeface="SimSun" pitchFamily="2" charset="-122"/>
                <a:ea typeface="SimSun" pitchFamily="2" charset="-122"/>
              </a:rPr>
              <a:t>00:00:00:00:00,00.0,00.0,00.0,00.0,00.0,00.0,00.0,00.0</a:t>
            </a:r>
            <a:endParaRPr lang="en-US" sz="2000" dirty="0" smtClean="0"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657089"/>
            <a:ext cx="80264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5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82168"/>
            <a:ext cx="7543800" cy="1524000"/>
          </a:xfrm>
        </p:spPr>
        <p:txBody>
          <a:bodyPr/>
          <a:lstStyle/>
          <a:p>
            <a:r>
              <a:rPr lang="en-US" dirty="0" smtClean="0"/>
              <a:t>Graphic User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5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767" y="-291590"/>
            <a:ext cx="6781800" cy="1600200"/>
          </a:xfrm>
        </p:spPr>
        <p:txBody>
          <a:bodyPr/>
          <a:lstStyle/>
          <a:p>
            <a:r>
              <a:rPr lang="en-US" dirty="0" smtClean="0"/>
              <a:t>GUI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81354"/>
            <a:ext cx="7543800" cy="3886200"/>
          </a:xfrm>
        </p:spPr>
        <p:txBody>
          <a:bodyPr/>
          <a:lstStyle/>
          <a:p>
            <a:r>
              <a:rPr lang="en-US" dirty="0" smtClean="0"/>
              <a:t>Provide an interface for the user to control the MTEC on the touch screen</a:t>
            </a:r>
          </a:p>
          <a:p>
            <a:r>
              <a:rPr lang="en-US" dirty="0" smtClean="0"/>
              <a:t>Display data and progress while MTEC running</a:t>
            </a:r>
          </a:p>
          <a:p>
            <a:r>
              <a:rPr lang="en-US" dirty="0"/>
              <a:t>Programmed in C</a:t>
            </a:r>
          </a:p>
          <a:p>
            <a:r>
              <a:rPr lang="en-US" dirty="0" err="1" smtClean="0"/>
              <a:t>Graphics.h</a:t>
            </a:r>
            <a:r>
              <a:rPr lang="en-US" dirty="0" smtClean="0"/>
              <a:t> </a:t>
            </a:r>
            <a:r>
              <a:rPr lang="en-US" dirty="0"/>
              <a:t>library provides functions to draw graphics on </a:t>
            </a:r>
            <a:r>
              <a:rPr lang="en-US" dirty="0" smtClean="0"/>
              <a:t>screen</a:t>
            </a:r>
          </a:p>
          <a:p>
            <a:r>
              <a:rPr lang="en-US" dirty="0" smtClean="0"/>
              <a:t>Touch simulated using mouse-click functions in 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2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367" y="-296775"/>
            <a:ext cx="6781800" cy="1600200"/>
          </a:xfrm>
        </p:spPr>
        <p:txBody>
          <a:bodyPr/>
          <a:lstStyle/>
          <a:p>
            <a:r>
              <a:rPr lang="en-US" dirty="0" smtClean="0"/>
              <a:t>Instruction Input GUI</a:t>
            </a:r>
            <a:endParaRPr lang="en-US" dirty="0"/>
          </a:p>
        </p:txBody>
      </p:sp>
      <p:pic>
        <p:nvPicPr>
          <p:cNvPr id="8" name="Content Placeholder 7" descr="Screen shot 2011-02-14 at 3.26.5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" b="971"/>
          <a:stretch>
            <a:fillRect/>
          </a:stretch>
        </p:blipFill>
        <p:spPr>
          <a:xfrm>
            <a:off x="2267475" y="1234154"/>
            <a:ext cx="4326356" cy="2228729"/>
          </a:xfrm>
        </p:spPr>
      </p:pic>
      <p:pic>
        <p:nvPicPr>
          <p:cNvPr id="9" name="Picture 8" descr="Screen shot 2011-02-14 at 3.27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175" y="3128818"/>
            <a:ext cx="4831372" cy="321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9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27789"/>
            <a:ext cx="6781800" cy="1600200"/>
          </a:xfrm>
        </p:spPr>
        <p:txBody>
          <a:bodyPr/>
          <a:lstStyle/>
          <a:p>
            <a:r>
              <a:rPr lang="en-US" dirty="0" smtClean="0"/>
              <a:t>Instruction Input GUI II</a:t>
            </a:r>
            <a:endParaRPr lang="en-US" dirty="0"/>
          </a:p>
        </p:txBody>
      </p:sp>
      <p:pic>
        <p:nvPicPr>
          <p:cNvPr id="5" name="Content Placeholder 4" descr="Screen shot 2011-02-14 at 3.27.5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37" t="-28492" r="-11836" b="6271"/>
          <a:stretch/>
        </p:blipFill>
        <p:spPr>
          <a:xfrm>
            <a:off x="949152" y="-414920"/>
            <a:ext cx="7543800" cy="6350501"/>
          </a:xfrm>
        </p:spPr>
      </p:pic>
    </p:spTree>
    <p:extLst>
      <p:ext uri="{BB962C8B-B14F-4D97-AF65-F5344CB8AC3E}">
        <p14:creationId xmlns:p14="http://schemas.microsoft.com/office/powerpoint/2010/main" val="172338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374315"/>
            <a:ext cx="6781800" cy="1600200"/>
          </a:xfrm>
        </p:spPr>
        <p:txBody>
          <a:bodyPr/>
          <a:lstStyle/>
          <a:p>
            <a:r>
              <a:rPr lang="en-US" dirty="0" smtClean="0"/>
              <a:t>Instruction Input GUI III</a:t>
            </a:r>
            <a:endParaRPr lang="en-US" dirty="0"/>
          </a:p>
        </p:txBody>
      </p:sp>
      <p:pic>
        <p:nvPicPr>
          <p:cNvPr id="5" name="Content Placeholder 4" descr="Screen shot 2011-02-14 at 3.28.1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0" t="-17343" r="1240"/>
          <a:stretch/>
        </p:blipFill>
        <p:spPr>
          <a:xfrm>
            <a:off x="708528" y="253999"/>
            <a:ext cx="7543800" cy="5922211"/>
          </a:xfrm>
        </p:spPr>
      </p:pic>
    </p:spTree>
    <p:extLst>
      <p:ext uri="{BB962C8B-B14F-4D97-AF65-F5344CB8AC3E}">
        <p14:creationId xmlns:p14="http://schemas.microsoft.com/office/powerpoint/2010/main" val="380493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5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762000" y="685799"/>
          <a:ext cx="7620000" cy="5486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652" y="-444624"/>
            <a:ext cx="6781800" cy="1600200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53352" y="52283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592146"/>
              </p:ext>
            </p:extLst>
          </p:nvPr>
        </p:nvGraphicFramePr>
        <p:xfrm>
          <a:off x="2286000" y="3429000"/>
          <a:ext cx="485107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71895" y="1353787"/>
          <a:ext cx="7588333" cy="4937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538"/>
                <a:gridCol w="1028233"/>
                <a:gridCol w="612044"/>
                <a:gridCol w="1362238"/>
                <a:gridCol w="1110935"/>
                <a:gridCol w="1186345"/>
              </a:tblGrid>
              <a:tr h="2573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Component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Projected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Actual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Acquired</a:t>
                      </a:r>
                      <a:endParaRPr lang="en-US" sz="1200" dirty="0"/>
                    </a:p>
                  </a:txBody>
                  <a:tcPr/>
                </a:tc>
              </a:tr>
              <a:tr h="257386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MTEC</a:t>
                      </a:r>
                      <a:r>
                        <a:rPr lang="en-US" sz="1400" b="1" baseline="0" dirty="0" smtClean="0"/>
                        <a:t> Components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PIC18F</a:t>
                      </a:r>
                      <a:r>
                        <a:rPr lang="en-US" sz="1200" baseline="0" dirty="0" smtClean="0"/>
                        <a:t> Dev Kit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$165.00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$103.00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$165.00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</a:t>
                      </a:r>
                      <a:endParaRPr lang="en-US" sz="1200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GLCD</a:t>
                      </a:r>
                      <a:r>
                        <a:rPr lang="en-US" sz="1200" baseline="0" dirty="0" smtClean="0"/>
                        <a:t> w/ Touch Screen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$87.00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$61.56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$87.00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USB VDIP1</a:t>
                      </a:r>
                      <a:r>
                        <a:rPr lang="en-US" sz="1200" baseline="0" dirty="0" smtClean="0"/>
                        <a:t> Module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$24.50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$23.42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$24.50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SD</a:t>
                      </a:r>
                      <a:r>
                        <a:rPr lang="en-US" sz="1200" baseline="0" dirty="0" smtClean="0"/>
                        <a:t> Card Socket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$9.95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$9.95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$9.95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Breakboard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$9.95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Pactec</a:t>
                      </a:r>
                      <a:r>
                        <a:rPr lang="en-US" sz="1200" baseline="0" dirty="0" smtClean="0"/>
                        <a:t> Enclosure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$28.20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$28.20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$28.20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PIC18F87K22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Plugin</a:t>
                      </a:r>
                      <a:r>
                        <a:rPr lang="en-US" sz="1200" baseline="0" dirty="0" smtClean="0"/>
                        <a:t> Module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$25.00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$25.00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</a:t>
                      </a:r>
                      <a:endParaRPr lang="en-US" sz="1200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Sub Total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$226.13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$314.65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</a:tr>
              <a:tr h="257386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Rig</a:t>
                      </a:r>
                      <a:r>
                        <a:rPr lang="en-US" sz="1400" b="1" baseline="0" dirty="0" smtClean="0"/>
                        <a:t> Components</a:t>
                      </a:r>
                      <a:endParaRPr lang="en-US" sz="14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977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Futek</a:t>
                      </a:r>
                      <a:r>
                        <a:rPr lang="en-US" sz="1200" dirty="0" smtClean="0"/>
                        <a:t> LCM</a:t>
                      </a:r>
                      <a:r>
                        <a:rPr lang="en-US" sz="1200" baseline="0" dirty="0" smtClean="0"/>
                        <a:t> 300 FSH02632 Load Cell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$450.00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$575.00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$900.00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</a:t>
                      </a:r>
                      <a:endParaRPr lang="en-US" sz="1200" dirty="0"/>
                    </a:p>
                  </a:txBody>
                  <a:tcPr/>
                </a:tc>
              </a:tr>
              <a:tr h="42897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Linear Actuator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err="1" smtClean="0"/>
                        <a:t>Firgelli</a:t>
                      </a:r>
                      <a:r>
                        <a:rPr lang="en-US" sz="1200" baseline="0" dirty="0" smtClean="0"/>
                        <a:t> L12-50-210-06-I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$80.00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$80.00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$80.00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</a:t>
                      </a:r>
                      <a:endParaRPr lang="en-US" sz="1200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Transducer LD621-15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$455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$910.00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Sub Total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$1230.00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$1890.00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sz="1800" b="1" i="1" dirty="0" smtClean="0"/>
                        <a:t>Grand Total</a:t>
                      </a:r>
                      <a:endParaRPr lang="en-US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/>
                        <a:t>$1456.13</a:t>
                      </a:r>
                      <a:endParaRPr lang="en-US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/>
                        <a:t>$2204.65</a:t>
                      </a:r>
                      <a:endParaRPr lang="en-US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764985" y="265913"/>
            <a:ext cx="7578915" cy="8001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 smtClean="0"/>
              <a:t>Challenges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64985" y="1244600"/>
            <a:ext cx="75789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Acomodating the response time of the actuators.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Analog </a:t>
            </a:r>
            <a:r>
              <a:rPr lang="en-US" sz="2800" dirty="0"/>
              <a:t>signal </a:t>
            </a:r>
            <a:r>
              <a:rPr lang="en-US" sz="2800" dirty="0" smtClean="0"/>
              <a:t>alterations created </a:t>
            </a:r>
            <a:r>
              <a:rPr lang="en-US" sz="2800" dirty="0"/>
              <a:t>when </a:t>
            </a:r>
            <a:r>
              <a:rPr lang="en-US" sz="2800" dirty="0" smtClean="0"/>
              <a:t>modifying </a:t>
            </a:r>
            <a:r>
              <a:rPr lang="en-US" sz="2800" dirty="0"/>
              <a:t>the sensor signals</a:t>
            </a:r>
            <a:r>
              <a:rPr lang="en-US" sz="28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Programming the GUI of the GLCD.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Parallel implementation of the SD and USB.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Incorporating a surface mounted microcontroller.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95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-421764"/>
            <a:ext cx="8262471" cy="1600200"/>
          </a:xfrm>
        </p:spPr>
        <p:txBody>
          <a:bodyPr>
            <a:normAutofit/>
          </a:bodyPr>
          <a:lstStyle/>
          <a:p>
            <a:r>
              <a:rPr lang="en-US" sz="4000" smtClean="0"/>
              <a:t>Specifications &amp; Requirements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94327"/>
            <a:ext cx="7543800" cy="4621462"/>
          </a:xfrm>
        </p:spPr>
        <p:txBody>
          <a:bodyPr anchor="t">
            <a:normAutofit fontScale="85000" lnSpcReduction="20000"/>
          </a:bodyPr>
          <a:lstStyle/>
          <a:p>
            <a:r>
              <a:rPr lang="en-US" dirty="0"/>
              <a:t>Dimensions</a:t>
            </a:r>
          </a:p>
          <a:p>
            <a:pPr lvl="1"/>
            <a:r>
              <a:rPr lang="en-US" dirty="0"/>
              <a:t>200.7 x 279.4 x 76.2 mm </a:t>
            </a:r>
          </a:p>
          <a:p>
            <a:r>
              <a:rPr lang="en-US" dirty="0"/>
              <a:t>Weight</a:t>
            </a:r>
          </a:p>
          <a:p>
            <a:pPr lvl="1"/>
            <a:r>
              <a:rPr lang="en-US" dirty="0"/>
              <a:t>&lt; 5 lbs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Microcontroller</a:t>
            </a:r>
          </a:p>
          <a:p>
            <a:pPr lvl="1"/>
            <a:r>
              <a:rPr lang="en-US" dirty="0" smtClean="0"/>
              <a:t>&gt; 20 I/O, &gt; 10 ADC, 4 I/O ADC, 8 PWM</a:t>
            </a:r>
          </a:p>
          <a:p>
            <a:r>
              <a:rPr lang="en-US" dirty="0" smtClean="0"/>
              <a:t>Operating </a:t>
            </a:r>
            <a:r>
              <a:rPr lang="en-US" dirty="0"/>
              <a:t>voltage: 3.3V – </a:t>
            </a:r>
            <a:r>
              <a:rPr lang="en-US" dirty="0" smtClean="0"/>
              <a:t>15V</a:t>
            </a:r>
          </a:p>
          <a:p>
            <a:r>
              <a:rPr lang="en-US" dirty="0" smtClean="0"/>
              <a:t>Motor</a:t>
            </a:r>
          </a:p>
          <a:p>
            <a:pPr lvl="1"/>
            <a:r>
              <a:rPr lang="en-US" dirty="0" smtClean="0"/>
              <a:t>Single actuator fits within a 1-1.5 in</a:t>
            </a:r>
            <a:r>
              <a:rPr lang="en-US" baseline="30000" dirty="0" smtClean="0"/>
              <a:t>2</a:t>
            </a:r>
            <a:r>
              <a:rPr lang="en-US" dirty="0" smtClean="0"/>
              <a:t> area</a:t>
            </a:r>
          </a:p>
          <a:p>
            <a:pPr lvl="1"/>
            <a:r>
              <a:rPr lang="en-US" dirty="0" smtClean="0"/>
              <a:t>Applied force of 25 lbs.</a:t>
            </a:r>
          </a:p>
          <a:p>
            <a:r>
              <a:rPr lang="en-US" dirty="0" smtClean="0"/>
              <a:t>Sensors</a:t>
            </a:r>
          </a:p>
          <a:p>
            <a:pPr lvl="1"/>
            <a:r>
              <a:rPr lang="en-US" dirty="0" smtClean="0"/>
              <a:t>Up to 8 load cells</a:t>
            </a:r>
          </a:p>
          <a:p>
            <a:pPr lvl="2"/>
            <a:r>
              <a:rPr lang="en-US" dirty="0" smtClean="0"/>
              <a:t>Sustains 50 lbs. each</a:t>
            </a:r>
          </a:p>
          <a:p>
            <a:pPr lvl="1"/>
            <a:r>
              <a:rPr lang="en-US" dirty="0" smtClean="0"/>
              <a:t>2 displacement sensors (transducer)</a:t>
            </a:r>
          </a:p>
          <a:p>
            <a:pPr lvl="2"/>
            <a:r>
              <a:rPr lang="en-US" dirty="0" smtClean="0"/>
              <a:t>Threshold of 10-20 mm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528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21764"/>
            <a:ext cx="75438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MTEC Block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5300" y="1232476"/>
            <a:ext cx="5410200" cy="475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5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21764"/>
            <a:ext cx="75438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MTEC Software Diagram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3000" y="1242041"/>
            <a:ext cx="4521200" cy="475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82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Motor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5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14421"/>
            <a:ext cx="6781800" cy="1600200"/>
          </a:xfrm>
        </p:spPr>
        <p:txBody>
          <a:bodyPr/>
          <a:lstStyle/>
          <a:p>
            <a:r>
              <a:rPr lang="en-US" dirty="0" smtClean="0"/>
              <a:t>Motor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AC vs. DC vs. Servo vs. Stepper motors</a:t>
            </a:r>
          </a:p>
          <a:p>
            <a:r>
              <a:rPr lang="en-US" sz="2500" dirty="0" smtClean="0"/>
              <a:t>Bidirectional motion</a:t>
            </a:r>
          </a:p>
          <a:p>
            <a:r>
              <a:rPr lang="en-US" sz="2500" dirty="0" smtClean="0"/>
              <a:t>Speed control</a:t>
            </a:r>
          </a:p>
          <a:p>
            <a:r>
              <a:rPr lang="en-US" sz="2500" dirty="0" smtClean="0"/>
              <a:t>Motion control</a:t>
            </a:r>
            <a:r>
              <a:rPr lang="en-US" sz="2500" baseline="0" dirty="0" smtClean="0"/>
              <a:t> ( pushing or pulling on the material)</a:t>
            </a:r>
          </a:p>
          <a:p>
            <a:r>
              <a:rPr lang="en-US" sz="2500" baseline="0" dirty="0" smtClean="0"/>
              <a:t>Pulse Width Modulation for motion control</a:t>
            </a:r>
          </a:p>
          <a:p>
            <a:pPr>
              <a:buNone/>
            </a:pPr>
            <a:endParaRPr lang="en-US" sz="2500" baseline="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8229" t="42090" r="25389" b="37706"/>
          <a:stretch>
            <a:fillRect/>
          </a:stretch>
        </p:blipFill>
        <p:spPr bwMode="auto">
          <a:xfrm>
            <a:off x="914400" y="3962400"/>
            <a:ext cx="708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6412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1015</TotalTime>
  <Words>1873</Words>
  <Application>Microsoft Macintosh PowerPoint</Application>
  <PresentationFormat>On-screen Show (4:3)</PresentationFormat>
  <Paragraphs>563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Newsprint</vt:lpstr>
      <vt:lpstr>MTEC</vt:lpstr>
      <vt:lpstr>What is the MTEC?</vt:lpstr>
      <vt:lpstr>Goals &amp; Objectives</vt:lpstr>
      <vt:lpstr>How does it work ?</vt:lpstr>
      <vt:lpstr>Specifications &amp; Requirements</vt:lpstr>
      <vt:lpstr>MTEC Block Diagram</vt:lpstr>
      <vt:lpstr>MTEC Software Diagram</vt:lpstr>
      <vt:lpstr>Motor Control</vt:lpstr>
      <vt:lpstr>Motor Control</vt:lpstr>
      <vt:lpstr>H-bridge</vt:lpstr>
      <vt:lpstr>Linear Actuator</vt:lpstr>
      <vt:lpstr>Power Supply</vt:lpstr>
      <vt:lpstr>Power Distribution</vt:lpstr>
      <vt:lpstr>Comparison</vt:lpstr>
      <vt:lpstr>Sensors</vt:lpstr>
      <vt:lpstr>Displacement Transducer</vt:lpstr>
      <vt:lpstr>Load Cell</vt:lpstr>
      <vt:lpstr>Wheatstone Bridge I</vt:lpstr>
      <vt:lpstr>Wheatstone Bridge II</vt:lpstr>
      <vt:lpstr>Op Amp</vt:lpstr>
      <vt:lpstr>Microcontroller</vt:lpstr>
      <vt:lpstr>PowerPoint Presentation</vt:lpstr>
      <vt:lpstr>PowerPoint Presentation</vt:lpstr>
      <vt:lpstr>PowerPoint Presentation</vt:lpstr>
      <vt:lpstr>Graphical LCD</vt:lpstr>
      <vt:lpstr>Graphical LCD Display Module</vt:lpstr>
      <vt:lpstr>PowerPoint Presentation</vt:lpstr>
      <vt:lpstr>PowerPoint Presentation</vt:lpstr>
      <vt:lpstr>PowerPoint Presentation</vt:lpstr>
      <vt:lpstr>PowerPoint Presentation</vt:lpstr>
      <vt:lpstr>Data Output</vt:lpstr>
      <vt:lpstr>Data Output</vt:lpstr>
      <vt:lpstr>SPI</vt:lpstr>
      <vt:lpstr>SPI &amp; Slave Operation I</vt:lpstr>
      <vt:lpstr>SPI &amp; Slave Operation II</vt:lpstr>
      <vt:lpstr>MSSP: SPI</vt:lpstr>
      <vt:lpstr>USB Interface</vt:lpstr>
      <vt:lpstr>Data Output Schematic</vt:lpstr>
      <vt:lpstr>Microchip’s MDD</vt:lpstr>
      <vt:lpstr>File Format</vt:lpstr>
      <vt:lpstr>Graphic User Interface</vt:lpstr>
      <vt:lpstr>GUI</vt:lpstr>
      <vt:lpstr>Instruction Input GUI</vt:lpstr>
      <vt:lpstr>Instruction Input GUI II</vt:lpstr>
      <vt:lpstr>Instruction Input GUI III</vt:lpstr>
      <vt:lpstr>Administrative</vt:lpstr>
      <vt:lpstr>PowerPoint Presentation</vt:lpstr>
      <vt:lpstr>Budget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MTEC</dc:title>
  <dc:creator>Frank</dc:creator>
  <cp:lastModifiedBy>Frank</cp:lastModifiedBy>
  <cp:revision>148</cp:revision>
  <dcterms:created xsi:type="dcterms:W3CDTF">2011-02-06T22:47:38Z</dcterms:created>
  <dcterms:modified xsi:type="dcterms:W3CDTF">2011-02-14T20:57:13Z</dcterms:modified>
</cp:coreProperties>
</file>