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6"/>
  </p:notesMasterIdLst>
  <p:sldIdLst>
    <p:sldId id="256" r:id="rId2"/>
    <p:sldId id="258" r:id="rId3"/>
    <p:sldId id="337" r:id="rId4"/>
    <p:sldId id="361" r:id="rId5"/>
    <p:sldId id="362" r:id="rId6"/>
    <p:sldId id="315" r:id="rId7"/>
    <p:sldId id="260" r:id="rId8"/>
    <p:sldId id="265" r:id="rId9"/>
    <p:sldId id="266" r:id="rId10"/>
    <p:sldId id="325" r:id="rId11"/>
    <p:sldId id="267" r:id="rId12"/>
    <p:sldId id="269" r:id="rId13"/>
    <p:sldId id="339" r:id="rId14"/>
    <p:sldId id="331" r:id="rId15"/>
    <p:sldId id="330" r:id="rId16"/>
    <p:sldId id="282" r:id="rId17"/>
    <p:sldId id="283" r:id="rId18"/>
    <p:sldId id="284" r:id="rId19"/>
    <p:sldId id="285" r:id="rId20"/>
    <p:sldId id="345" r:id="rId21"/>
    <p:sldId id="346" r:id="rId22"/>
    <p:sldId id="347" r:id="rId23"/>
    <p:sldId id="352" r:id="rId24"/>
    <p:sldId id="353" r:id="rId25"/>
    <p:sldId id="321" r:id="rId26"/>
    <p:sldId id="290" r:id="rId27"/>
    <p:sldId id="291" r:id="rId28"/>
    <p:sldId id="354" r:id="rId29"/>
    <p:sldId id="355" r:id="rId30"/>
    <p:sldId id="356" r:id="rId31"/>
    <p:sldId id="322" r:id="rId32"/>
    <p:sldId id="275" r:id="rId33"/>
    <p:sldId id="276" r:id="rId34"/>
    <p:sldId id="278" r:id="rId35"/>
    <p:sldId id="281" r:id="rId36"/>
    <p:sldId id="323" r:id="rId37"/>
    <p:sldId id="298" r:id="rId38"/>
    <p:sldId id="299" r:id="rId39"/>
    <p:sldId id="306" r:id="rId40"/>
    <p:sldId id="308" r:id="rId41"/>
    <p:sldId id="309" r:id="rId42"/>
    <p:sldId id="332" r:id="rId43"/>
    <p:sldId id="333" r:id="rId44"/>
    <p:sldId id="334" r:id="rId45"/>
    <p:sldId id="360" r:id="rId46"/>
    <p:sldId id="350" r:id="rId47"/>
    <p:sldId id="351" r:id="rId48"/>
    <p:sldId id="341" r:id="rId49"/>
    <p:sldId id="342" r:id="rId50"/>
    <p:sldId id="363" r:id="rId51"/>
    <p:sldId id="364" r:id="rId52"/>
    <p:sldId id="286" r:id="rId53"/>
    <p:sldId id="358" r:id="rId54"/>
    <p:sldId id="359" r:id="rId55"/>
    <p:sldId id="357" r:id="rId56"/>
    <p:sldId id="318" r:id="rId57"/>
    <p:sldId id="287" r:id="rId58"/>
    <p:sldId id="312" r:id="rId59"/>
    <p:sldId id="313" r:id="rId60"/>
    <p:sldId id="314" r:id="rId61"/>
    <p:sldId id="324" r:id="rId62"/>
    <p:sldId id="319" r:id="rId63"/>
    <p:sldId id="297" r:id="rId64"/>
    <p:sldId id="317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Default Section" id="{427EDC6E-7492-9847-AA11-8970FADC6498}">
          <p14:sldIdLst>
            <p14:sldId id="256"/>
            <p14:sldId id="258"/>
            <p14:sldId id="337"/>
            <p14:sldId id="340"/>
            <p14:sldId id="315"/>
            <p14:sldId id="260"/>
            <p14:sldId id="265"/>
            <p14:sldId id="266"/>
            <p14:sldId id="325"/>
          </p14:sldIdLst>
        </p14:section>
        <p14:section name="Motor" id="{1ABB54F1-9D31-D746-870F-33C3CF1FA8F4}">
          <p14:sldIdLst>
            <p14:sldId id="267"/>
            <p14:sldId id="269"/>
            <p14:sldId id="339"/>
            <p14:sldId id="331"/>
            <p14:sldId id="330"/>
          </p14:sldIdLst>
        </p14:section>
        <p14:section name="Power Supply" id="{7B92B35B-8ADE-FE44-B5E5-B773A4A55DFA}">
          <p14:sldIdLst/>
        </p14:section>
        <p14:section name="Sensors" id="{64841C2E-611E-B44D-B310-6E7110E2F2D1}">
          <p14:sldIdLst>
            <p14:sldId id="282"/>
            <p14:sldId id="283"/>
            <p14:sldId id="284"/>
            <p14:sldId id="285"/>
            <p14:sldId id="345"/>
            <p14:sldId id="346"/>
            <p14:sldId id="347"/>
            <p14:sldId id="352"/>
            <p14:sldId id="353"/>
            <p14:sldId id="321"/>
          </p14:sldIdLst>
        </p14:section>
        <p14:section name="MCU" id="{9BD947CE-E6B4-47A0-AFB7-344CA018CCD2}">
          <p14:sldIdLst>
            <p14:sldId id="290"/>
            <p14:sldId id="291"/>
            <p14:sldId id="354"/>
            <p14:sldId id="355"/>
            <p14:sldId id="356"/>
            <p14:sldId id="322"/>
          </p14:sldIdLst>
        </p14:section>
        <p14:section name="GLCD" id="{A1DB897A-E5B1-604F-BAC3-EC2DA943BFDD}">
          <p14:sldIdLst>
            <p14:sldId id="275"/>
            <p14:sldId id="276"/>
            <p14:sldId id="278"/>
            <p14:sldId id="280"/>
            <p14:sldId id="281"/>
            <p14:sldId id="323"/>
          </p14:sldIdLst>
        </p14:section>
        <p14:section name="Data Output" id="{D47853BD-ED71-254F-8B1A-5D35BD4AA522}">
          <p14:sldIdLst>
            <p14:sldId id="298"/>
            <p14:sldId id="299"/>
            <p14:sldId id="306"/>
            <p14:sldId id="308"/>
            <p14:sldId id="309"/>
            <p14:sldId id="332"/>
            <p14:sldId id="333"/>
            <p14:sldId id="334"/>
            <p14:sldId id="360"/>
            <p14:sldId id="350"/>
            <p14:sldId id="351"/>
            <p14:sldId id="341"/>
            <p14:sldId id="342"/>
          </p14:sldIdLst>
        </p14:section>
        <p14:section name="GUI" id="{36625A1E-3DDD-E541-8620-55A0DA499CAD}">
          <p14:sldIdLst>
            <p14:sldId id="286"/>
            <p14:sldId id="358"/>
            <p14:sldId id="359"/>
            <p14:sldId id="357"/>
            <p14:sldId id="318"/>
            <p14:sldId id="287"/>
            <p14:sldId id="312"/>
            <p14:sldId id="313"/>
            <p14:sldId id="314"/>
            <p14:sldId id="324"/>
            <p14:sldId id="319"/>
          </p14:sldIdLst>
        </p14:section>
        <p14:section name="Administrative" id="{01209C1E-7B93-EE49-9337-F32E1B22DDCC}">
          <p14:sldIdLst>
            <p14:sldId id="297"/>
            <p14:sldId id="31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99296" autoAdjust="0"/>
  </p:normalViewPr>
  <p:slideViewPr>
    <p:cSldViewPr snapToGrid="0" snapToObjects="1">
      <p:cViewPr>
        <p:scale>
          <a:sx n="80" d="100"/>
          <a:sy n="80" d="100"/>
        </p:scale>
        <p:origin x="-852" y="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023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shoy\Desktop\lvdt-cal-vers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Bishoy\Desktop\Load%20Cel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nghianguyen:Desktop:budge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5.3009117127601667E-2"/>
          <c:y val="4.588015319532826E-2"/>
          <c:w val="0.70537032804955402"/>
          <c:h val="0.85750651431084002"/>
        </c:manualLayout>
      </c:layout>
      <c:scatterChart>
        <c:scatterStyle val="lineMarker"/>
        <c:ser>
          <c:idx val="0"/>
          <c:order val="0"/>
          <c:spPr>
            <a:ln w="28575">
              <a:noFill/>
            </a:ln>
          </c:spPr>
          <c:trendline>
            <c:trendlineType val="linear"/>
            <c:dispRSqr val="1"/>
            <c:dispEq val="1"/>
            <c:trendlineLbl>
              <c:layout>
                <c:manualLayout>
                  <c:x val="-0.27179625709706801"/>
                  <c:y val="-7.2305211848519207E-2"/>
                </c:manualLayout>
              </c:layout>
              <c:numFmt formatCode="General" sourceLinked="0"/>
            </c:trendlineLbl>
          </c:trendline>
          <c:xVal>
            <c:numRef>
              <c:f>Sheet1!$A$4:$A$10</c:f>
              <c:numCache>
                <c:formatCode>General</c:formatCode>
                <c:ptCount val="7"/>
                <c:pt idx="0">
                  <c:v>0</c:v>
                </c:pt>
                <c:pt idx="1">
                  <c:v>5.0000000000000044E-2</c:v>
                </c:pt>
                <c:pt idx="2">
                  <c:v>0.1</c:v>
                </c:pt>
                <c:pt idx="3">
                  <c:v>0.15000000000000013</c:v>
                </c:pt>
                <c:pt idx="4">
                  <c:v>0.2</c:v>
                </c:pt>
                <c:pt idx="5">
                  <c:v>0.25</c:v>
                </c:pt>
                <c:pt idx="6">
                  <c:v>0.30000000000000027</c:v>
                </c:pt>
              </c:numCache>
            </c:numRef>
          </c:xVal>
          <c:yVal>
            <c:numRef>
              <c:f>Sheet1!$B$4:$B$10</c:f>
              <c:numCache>
                <c:formatCode>General</c:formatCode>
                <c:ptCount val="7"/>
                <c:pt idx="0">
                  <c:v>0.77600000000000002</c:v>
                </c:pt>
                <c:pt idx="1">
                  <c:v>1.048</c:v>
                </c:pt>
                <c:pt idx="2">
                  <c:v>1.444</c:v>
                </c:pt>
                <c:pt idx="3">
                  <c:v>1.899</c:v>
                </c:pt>
                <c:pt idx="4">
                  <c:v>2.2630000000000012</c:v>
                </c:pt>
                <c:pt idx="5">
                  <c:v>2.6579999999999999</c:v>
                </c:pt>
                <c:pt idx="6">
                  <c:v>2.948</c:v>
                </c:pt>
              </c:numCache>
            </c:numRef>
          </c:yVal>
        </c:ser>
        <c:axId val="52321280"/>
        <c:axId val="55247616"/>
      </c:scatterChart>
      <c:valAx>
        <c:axId val="523212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55247616"/>
        <c:crosses val="autoZero"/>
        <c:crossBetween val="midCat"/>
      </c:valAx>
      <c:valAx>
        <c:axId val="55247616"/>
        <c:scaling>
          <c:orientation val="minMax"/>
        </c:scaling>
        <c:axPos val="l"/>
        <c:majorGridlines/>
        <c:numFmt formatCode="General" sourceLinked="1"/>
        <c:tickLblPos val="nextTo"/>
        <c:crossAx val="52321280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scatterChart>
        <c:scatterStyle val="smoothMarker"/>
        <c:ser>
          <c:idx val="0"/>
          <c:order val="0"/>
          <c:dLbls>
            <c:dLblPos val="ctr"/>
            <c:showVal val="1"/>
          </c:dLbls>
          <c:xVal>
            <c:numRef>
              <c:f>Sheet1!$A$2:$A$6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</c:numCache>
            </c:numRef>
          </c:xVal>
          <c:yVal>
            <c:numRef>
              <c:f>Sheet1!$B$2:$B$6</c:f>
              <c:numCache>
                <c:formatCode>General</c:formatCode>
                <c:ptCount val="5"/>
                <c:pt idx="0">
                  <c:v>7.7000000000000013E-2</c:v>
                </c:pt>
                <c:pt idx="1">
                  <c:v>0.161</c:v>
                </c:pt>
                <c:pt idx="2">
                  <c:v>0.24200000000000013</c:v>
                </c:pt>
                <c:pt idx="3">
                  <c:v>0.32400000000000034</c:v>
                </c:pt>
                <c:pt idx="4">
                  <c:v>0.40200000000000002</c:v>
                </c:pt>
              </c:numCache>
            </c:numRef>
          </c:yVal>
          <c:smooth val="1"/>
        </c:ser>
        <c:dLbls>
          <c:showVal val="1"/>
        </c:dLbls>
        <c:axId val="55266688"/>
        <c:axId val="52470912"/>
      </c:scatterChart>
      <c:valAx>
        <c:axId val="55266688"/>
        <c:scaling>
          <c:orientation val="minMax"/>
        </c:scaling>
        <c:axPos val="b"/>
        <c:numFmt formatCode="General" sourceLinked="1"/>
        <c:tickLblPos val="nextTo"/>
        <c:crossAx val="52470912"/>
        <c:crosses val="autoZero"/>
        <c:crossBetween val="midCat"/>
      </c:valAx>
      <c:valAx>
        <c:axId val="52470912"/>
        <c:scaling>
          <c:orientation val="minMax"/>
        </c:scaling>
        <c:axPos val="l"/>
        <c:majorGridlines/>
        <c:numFmt formatCode="General" sourceLinked="1"/>
        <c:tickLblPos val="nextTo"/>
        <c:crossAx val="55266688"/>
        <c:crosses val="autoZero"/>
        <c:crossBetween val="midCat"/>
      </c:valAx>
    </c:plotArea>
    <c:legend>
      <c:legendPos val="r"/>
      <c:layout/>
    </c:legend>
    <c:plotVisOnly val="1"/>
    <c:dispBlanksAs val="gap"/>
  </c:chart>
  <c:externalData r:id="rId1"/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sz="2700" baseline="0" dirty="0"/>
              <a:t>Completion Summary</a:t>
            </a:r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0.245655074365704"/>
          <c:y val="0.13058419243986313"/>
          <c:w val="0.69274081364830853"/>
          <c:h val="0.75779771085315983"/>
        </c:manualLayout>
      </c:layout>
      <c:barChart>
        <c:barDir val="bar"/>
        <c:grouping val="percentStacked"/>
        <c:ser>
          <c:idx val="0"/>
          <c:order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100%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Val val="1"/>
          </c:dLbls>
          <c:cat>
            <c:strRef>
              <c:f>Sheet1!$A$2:$A$6</c:f>
              <c:strCache>
                <c:ptCount val="5"/>
                <c:pt idx="0">
                  <c:v>Testing</c:v>
                </c:pt>
                <c:pt idx="1">
                  <c:v>Programming</c:v>
                </c:pt>
                <c:pt idx="2">
                  <c:v>Parts Acquisition</c:v>
                </c:pt>
                <c:pt idx="3">
                  <c:v>Design</c:v>
                </c:pt>
                <c:pt idx="4">
                  <c:v>Research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</c:v>
                </c:pt>
                <c:pt idx="1">
                  <c:v>0.30000000000000027</c:v>
                </c:pt>
                <c:pt idx="2">
                  <c:v>0.5</c:v>
                </c:pt>
                <c:pt idx="3">
                  <c:v>0.85000000000000253</c:v>
                </c:pt>
                <c:pt idx="4">
                  <c:v>0.9</c:v>
                </c:pt>
              </c:numCache>
            </c:numRef>
          </c:val>
        </c:ser>
        <c:overlap val="100"/>
        <c:axId val="55297536"/>
        <c:axId val="55299072"/>
      </c:barChart>
      <c:catAx>
        <c:axId val="55297536"/>
        <c:scaling>
          <c:orientation val="minMax"/>
        </c:scaling>
        <c:axPos val="l"/>
        <c:tickLblPos val="nextTo"/>
        <c:crossAx val="55299072"/>
        <c:crosses val="autoZero"/>
        <c:auto val="1"/>
        <c:lblAlgn val="ctr"/>
        <c:lblOffset val="100"/>
      </c:catAx>
      <c:valAx>
        <c:axId val="55299072"/>
        <c:scaling>
          <c:orientation val="minMax"/>
        </c:scaling>
        <c:axPos val="b"/>
        <c:majorGridlines/>
        <c:numFmt formatCode="0%" sourceLinked="1"/>
        <c:tickLblPos val="nextTo"/>
        <c:crossAx val="55297536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view3D>
      <c:rotX val="30"/>
      <c:perspective val="30"/>
    </c:view3D>
    <c:plotArea>
      <c:layout>
        <c:manualLayout>
          <c:layoutTarget val="inner"/>
          <c:xMode val="edge"/>
          <c:yMode val="edge"/>
          <c:x val="0.109677419354839"/>
          <c:y val="0.11290322580645207"/>
          <c:w val="0.81624841249683411"/>
          <c:h val="0.86021505376344354"/>
        </c:manualLayout>
      </c:layout>
      <c:pie3DChart>
        <c:varyColors val="1"/>
        <c:ser>
          <c:idx val="0"/>
          <c:order val="0"/>
          <c:val>
            <c:numRef>
              <c:f>(Sheet1!$B$17,Sheet1!$B$19)</c:f>
              <c:numCache>
                <c:formatCode>"$"#,##0.00</c:formatCode>
                <c:ptCount val="2"/>
                <c:pt idx="0">
                  <c:v>881.13</c:v>
                </c:pt>
                <c:pt idx="1">
                  <c:v>348.65000000000032</c:v>
                </c:pt>
              </c:numCache>
            </c:numRef>
          </c:val>
        </c:ser>
      </c:pie3DChart>
    </c:plotArea>
    <c:legend>
      <c:legendPos val="r"/>
      <c:layout/>
      <c:txPr>
        <a:bodyPr/>
        <a:lstStyle/>
        <a:p>
          <a:pPr rtl="0">
            <a:defRPr/>
          </a:pPr>
          <a:endParaRPr lang="en-US"/>
        </a:p>
      </c:txPr>
    </c:legend>
    <c:plotVisOnly val="1"/>
    <c:dispBlanksAs val="zero"/>
  </c:chart>
  <c:externalData r:id="rId1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0.78202</cdr:x>
      <cdr:y>0.8984</cdr:y>
    </cdr:from>
    <cdr:to>
      <cdr:x>0.83288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12327" y="3481568"/>
          <a:ext cx="332509" cy="3937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 smtClean="0"/>
            <a:t>in</a:t>
          </a:r>
          <a:endParaRPr lang="en-US" sz="15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0.86371</cdr:x>
      <cdr:y>0.90516</cdr:y>
    </cdr:from>
    <cdr:to>
      <cdr:x>0.90971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020790" y="3400301"/>
          <a:ext cx="320634" cy="35626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0.86882</cdr:x>
      <cdr:y>0.86723</cdr:y>
    </cdr:from>
    <cdr:to>
      <cdr:x>0.93015</cdr:x>
      <cdr:y>0.95574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056416" y="3257797"/>
          <a:ext cx="427512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500" dirty="0" smtClean="0"/>
            <a:t>lb</a:t>
          </a:r>
          <a:endParaRPr lang="en-US" sz="15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C617E6-69EE-43A6-AB6A-1915DFB7625E}" type="datetimeFigureOut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D1E0D4-CBCF-4249-9EF1-9889A6F5C40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0411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3F150D65-C64D-44FB-9152-4CC2DE0C9198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2A2683B9-6ECA-47FA-93CF-B124A0FAC208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2040-9975-4642-A906-1DF87F8BE202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4/26/2011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3737986"/>
            <a:ext cx="6858000" cy="9579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 smtClean="0"/>
              <a:t>MTEC</a:t>
            </a:r>
            <a:r>
              <a:rPr lang="en-US" sz="4000" dirty="0" smtClean="0"/>
              <a:t> </a:t>
            </a:r>
            <a:br>
              <a:rPr lang="en-US" sz="4000" dirty="0" smtClean="0"/>
            </a:br>
            <a:r>
              <a:rPr lang="en-US" sz="2800" dirty="0" smtClean="0"/>
              <a:t>Material</a:t>
            </a:r>
            <a:r>
              <a:rPr lang="en-US" sz="2800" baseline="0" dirty="0" smtClean="0"/>
              <a:t> Testing Equipment Controller</a:t>
            </a:r>
            <a:endParaRPr lang="en-US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66303" y="1076848"/>
            <a:ext cx="2244132" cy="1626160"/>
          </a:xfrm>
        </p:spPr>
        <p:txBody>
          <a:bodyPr>
            <a:normAutofit fontScale="85000" lnSpcReduction="10000"/>
          </a:bodyPr>
          <a:lstStyle/>
          <a:p>
            <a:r>
              <a:rPr lang="en-US" sz="2500" b="1" dirty="0" smtClean="0"/>
              <a:t>Group 9</a:t>
            </a:r>
            <a:endParaRPr lang="en-US" sz="2500" dirty="0" smtClean="0"/>
          </a:p>
          <a:p>
            <a:r>
              <a:rPr lang="en-US" dirty="0" smtClean="0"/>
              <a:t>Francis Bato</a:t>
            </a:r>
          </a:p>
          <a:p>
            <a:r>
              <a:rPr lang="en-US" dirty="0" smtClean="0"/>
              <a:t>Bishoy Botros</a:t>
            </a:r>
          </a:p>
          <a:p>
            <a:r>
              <a:rPr lang="en-US" dirty="0" smtClean="0"/>
              <a:t>Erich Dondyk</a:t>
            </a:r>
          </a:p>
          <a:p>
            <a:r>
              <a:rPr lang="en-US" dirty="0" smtClean="0"/>
              <a:t>Nghia Matt Nguyen</a:t>
            </a:r>
          </a:p>
          <a:p>
            <a:endParaRPr lang="en-US" dirty="0" smtClean="0"/>
          </a:p>
        </p:txBody>
      </p:sp>
      <p:pic>
        <p:nvPicPr>
          <p:cNvPr id="8" name="Picture 7" descr="MTE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9200" y="942907"/>
            <a:ext cx="2762249" cy="230187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62688" y="5184949"/>
            <a:ext cx="31347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Sponsored by Dr.  Ali P Gordon</a:t>
            </a:r>
          </a:p>
        </p:txBody>
      </p:sp>
    </p:spTree>
    <p:extLst>
      <p:ext uri="{BB962C8B-B14F-4D97-AF65-F5344CB8AC3E}">
        <p14:creationId xmlns:p14="http://schemas.microsoft.com/office/powerpoint/2010/main" xmlns="" val="1438677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Motor Control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21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Motor Control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500" dirty="0" smtClean="0"/>
              <a:t>AC vs. DC vs. Servo vs. Stepper motors</a:t>
            </a:r>
          </a:p>
          <a:p>
            <a:r>
              <a:rPr lang="en-US" sz="2500" dirty="0" smtClean="0"/>
              <a:t>Bidirectional motion</a:t>
            </a:r>
          </a:p>
          <a:p>
            <a:r>
              <a:rPr lang="en-US" sz="2500" dirty="0" smtClean="0"/>
              <a:t>Speed control</a:t>
            </a:r>
          </a:p>
          <a:p>
            <a:r>
              <a:rPr lang="en-US" sz="2500" dirty="0" smtClean="0"/>
              <a:t>Motion control</a:t>
            </a:r>
            <a:r>
              <a:rPr lang="en-US" sz="2500" baseline="0" dirty="0" smtClean="0"/>
              <a:t> ( pushing or pulling on the material)</a:t>
            </a:r>
          </a:p>
          <a:p>
            <a:r>
              <a:rPr lang="en-US" sz="2500" baseline="0" dirty="0" smtClean="0"/>
              <a:t>Pulse Width Modulation for control</a:t>
            </a:r>
          </a:p>
          <a:p>
            <a:pPr>
              <a:buNone/>
            </a:pPr>
            <a:endParaRPr lang="en-US" sz="2500" baseline="0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28229" t="42090" r="25389" b="40397"/>
          <a:stretch>
            <a:fillRect/>
          </a:stretch>
        </p:blipFill>
        <p:spPr bwMode="auto">
          <a:xfrm>
            <a:off x="762000" y="3848520"/>
            <a:ext cx="7529888" cy="18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78641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23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H-bridge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85777"/>
            <a:ext cx="7543800" cy="2513256"/>
          </a:xfrm>
        </p:spPr>
        <p:txBody>
          <a:bodyPr/>
          <a:lstStyle/>
          <a:p>
            <a:r>
              <a:rPr lang="en-US" dirty="0" smtClean="0"/>
              <a:t>Allows for switching the voltage input for bidirectional movement.</a:t>
            </a:r>
          </a:p>
          <a:p>
            <a:r>
              <a:rPr lang="en-US" dirty="0" smtClean="0"/>
              <a:t>CCP</a:t>
            </a:r>
            <a:r>
              <a:rPr lang="en-US" baseline="0" dirty="0" smtClean="0"/>
              <a:t> Vs. ECCP pins </a:t>
            </a:r>
            <a:endParaRPr lang="en-US" dirty="0" smtClean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 l="34375" t="31194" r="30035" b="26494"/>
          <a:stretch>
            <a:fillRect/>
          </a:stretch>
        </p:blipFill>
        <p:spPr bwMode="auto">
          <a:xfrm>
            <a:off x="1981200" y="2578776"/>
            <a:ext cx="51816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66247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7462"/>
            <a:ext cx="6781800" cy="1473071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Linear</a:t>
            </a:r>
            <a:r>
              <a:rPr lang="en-US" sz="3500" baseline="0" dirty="0" smtClean="0"/>
              <a:t> Actuator</a:t>
            </a:r>
            <a:endParaRPr lang="en-US" sz="3500" dirty="0"/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134367" y="1295400"/>
            <a:ext cx="13716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295400"/>
            <a:ext cx="7620000" cy="4830763"/>
          </a:xfrm>
        </p:spPr>
        <p:txBody>
          <a:bodyPr anchor="t"/>
          <a:lstStyle/>
          <a:p>
            <a:r>
              <a:rPr lang="en-US" dirty="0" smtClean="0"/>
              <a:t>Model</a:t>
            </a:r>
            <a:r>
              <a:rPr lang="en-US" baseline="0" dirty="0" smtClean="0"/>
              <a:t> L12-50-210-06-I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50 is stroke length in mm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210 is gear ratio giving up to 150 N ≈ 33lb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06 is voltage</a:t>
            </a:r>
          </a:p>
          <a:p>
            <a:r>
              <a:rPr lang="en-US" kern="1200" dirty="0" smtClean="0">
                <a:solidFill>
                  <a:schemeClr val="tx1"/>
                </a:solidFill>
              </a:rPr>
              <a:t> I is for microcontroller interface.</a:t>
            </a:r>
            <a: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/>
            </a:r>
            <a:br>
              <a:rPr lang="en-US" sz="3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2386" t="42708" r="21889" b="33334"/>
          <a:stretch>
            <a:fillRect/>
          </a:stretch>
        </p:blipFill>
        <p:spPr bwMode="auto">
          <a:xfrm>
            <a:off x="515854" y="3785128"/>
            <a:ext cx="6618513" cy="2495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037713" y="3480181"/>
            <a:ext cx="468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30 cm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43893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Sensors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33755"/>
            <a:ext cx="820387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Displacement</a:t>
            </a:r>
            <a:r>
              <a:rPr lang="en-US" sz="3500" baseline="0" dirty="0" smtClean="0"/>
              <a:t> Transducer</a:t>
            </a:r>
            <a:endParaRPr lang="en-US" sz="35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5924" t="11786" r="41480" b="50630"/>
          <a:stretch>
            <a:fillRect/>
          </a:stretch>
        </p:blipFill>
        <p:spPr bwMode="auto">
          <a:xfrm>
            <a:off x="3919602" y="1409040"/>
            <a:ext cx="4779222" cy="1939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0" y="1143000"/>
            <a:ext cx="7566025" cy="4983163"/>
          </a:xfrm>
        </p:spPr>
        <p:txBody>
          <a:bodyPr anchor="t">
            <a:normAutofit/>
          </a:bodyPr>
          <a:lstStyle/>
          <a:p>
            <a:r>
              <a:rPr lang="en-US" sz="2800" dirty="0" smtClean="0"/>
              <a:t>LD 621 model.</a:t>
            </a:r>
          </a:p>
          <a:p>
            <a:r>
              <a:rPr lang="en-US" sz="2800" dirty="0" smtClean="0"/>
              <a:t>Input DC voltage </a:t>
            </a:r>
            <a:br>
              <a:rPr lang="en-US" sz="2800" dirty="0" smtClean="0"/>
            </a:br>
            <a:r>
              <a:rPr lang="en-US" sz="2800" dirty="0" smtClean="0"/>
              <a:t>between 10-30 V</a:t>
            </a:r>
            <a:br>
              <a:rPr lang="en-US" sz="2800" dirty="0" smtClean="0"/>
            </a:br>
            <a:r>
              <a:rPr lang="en-US" sz="2800" dirty="0" smtClean="0"/>
              <a:t>at 100 mA.</a:t>
            </a:r>
          </a:p>
          <a:p>
            <a:r>
              <a:rPr lang="en-US" sz="2800" dirty="0" smtClean="0"/>
              <a:t>Output 0 – 10 VDC</a:t>
            </a:r>
          </a:p>
          <a:p>
            <a:r>
              <a:rPr lang="en-US" sz="2800" dirty="0" smtClean="0"/>
              <a:t>Linear relationship between voltage </a:t>
            </a:r>
            <a:br>
              <a:rPr lang="en-US" sz="2800" dirty="0" smtClean="0"/>
            </a:br>
            <a:r>
              <a:rPr lang="en-US" sz="2800" dirty="0" smtClean="0"/>
              <a:t>and displacement in mm.</a:t>
            </a:r>
            <a:br>
              <a:rPr lang="en-US" sz="2800" dirty="0" smtClean="0"/>
            </a:br>
            <a:endParaRPr lang="en-US" sz="28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801" t="18520" r="12137" b="47808"/>
          <a:stretch>
            <a:fillRect/>
          </a:stretch>
        </p:blipFill>
        <p:spPr bwMode="auto">
          <a:xfrm>
            <a:off x="936116" y="4495801"/>
            <a:ext cx="6375779" cy="1563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13447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14403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Load Cell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85796"/>
            <a:ext cx="7543800" cy="2700403"/>
          </a:xfrm>
        </p:spPr>
        <p:txBody>
          <a:bodyPr>
            <a:normAutofit/>
          </a:bodyPr>
          <a:lstStyle/>
          <a:p>
            <a:r>
              <a:rPr lang="en-US" sz="2000" dirty="0" smtClean="0"/>
              <a:t>LCM 300</a:t>
            </a:r>
          </a:p>
          <a:p>
            <a:r>
              <a:rPr lang="en-US" sz="2000" dirty="0" smtClean="0"/>
              <a:t>Rated Output: 2mV/V</a:t>
            </a:r>
          </a:p>
          <a:p>
            <a:r>
              <a:rPr lang="en-US" sz="2000" dirty="0" smtClean="0"/>
              <a:t>Safe Overload: 150% of R.O.</a:t>
            </a:r>
          </a:p>
          <a:p>
            <a:r>
              <a:rPr lang="en-US" sz="2000" dirty="0" smtClean="0"/>
              <a:t>Zero Balance: +/- 3% of R.O.</a:t>
            </a:r>
          </a:p>
        </p:txBody>
      </p:sp>
      <p:pic>
        <p:nvPicPr>
          <p:cNvPr id="6" name="Picture 5" descr="Screen shot 2011-02-14 at 3.48.40 PM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5549" y="2981119"/>
            <a:ext cx="6368771" cy="298411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278550" y="341072"/>
            <a:ext cx="6858000" cy="353290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Excitation (VDC or VAC): 15 </a:t>
            </a:r>
            <a:r>
              <a:rPr lang="en-US" sz="2000" dirty="0" smtClean="0"/>
              <a:t>Max</a:t>
            </a:r>
            <a:endParaRPr lang="en-US" sz="2000" dirty="0"/>
          </a:p>
          <a:p>
            <a:r>
              <a:rPr lang="en-US" sz="2000" dirty="0"/>
              <a:t>Bridge Resistance: 700 </a:t>
            </a:r>
            <a:r>
              <a:rPr lang="en-US" sz="2000" dirty="0" smtClean="0"/>
              <a:t>ohms</a:t>
            </a:r>
            <a:endParaRPr lang="en-US" sz="2000" dirty="0"/>
          </a:p>
          <a:p>
            <a:r>
              <a:rPr lang="en-US" sz="2000" dirty="0"/>
              <a:t>Calibration Test Excitation: </a:t>
            </a:r>
            <a:r>
              <a:rPr lang="en-US" sz="2000" dirty="0" smtClean="0"/>
              <a:t>10 VDC</a:t>
            </a:r>
            <a:endParaRPr lang="en-US" sz="2000" dirty="0"/>
          </a:p>
          <a:p>
            <a:r>
              <a:rPr lang="en-US" sz="2000" dirty="0"/>
              <a:t>Capacity: 250 lbs / 1112 N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155150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556" y="-384399"/>
            <a:ext cx="6781800" cy="1469621"/>
          </a:xfrm>
        </p:spPr>
        <p:txBody>
          <a:bodyPr/>
          <a:lstStyle/>
          <a:p>
            <a:r>
              <a:rPr lang="en-US" dirty="0" smtClean="0"/>
              <a:t>Wheatstone Bridge I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762000" y="1215800"/>
            <a:ext cx="7543800" cy="3783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Load cell consists of a Wheatstone bridge circuit. 2 corners are used for voltage supply and 2 are output signal</a:t>
            </a:r>
            <a:r>
              <a:rPr lang="en-US" dirty="0" smtClean="0"/>
              <a:t>.</a:t>
            </a:r>
          </a:p>
          <a:p>
            <a:r>
              <a:rPr lang="en-US" dirty="0"/>
              <a:t>Voltage supplied in </a:t>
            </a:r>
            <a:r>
              <a:rPr lang="en-US" dirty="0" smtClean="0"/>
              <a:t>excitation </a:t>
            </a:r>
            <a:r>
              <a:rPr lang="en-US" dirty="0"/>
              <a:t>will be </a:t>
            </a:r>
            <a:r>
              <a:rPr lang="en-US" dirty="0" smtClean="0"/>
              <a:t>10V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pic>
        <p:nvPicPr>
          <p:cNvPr id="8" name="Content Placeholder 4" descr="wc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52" b="2740"/>
          <a:stretch/>
        </p:blipFill>
        <p:spPr>
          <a:xfrm>
            <a:off x="2639972" y="3147218"/>
            <a:ext cx="3821117" cy="2797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574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62000" y="-334196"/>
            <a:ext cx="6781800" cy="1459611"/>
          </a:xfrm>
        </p:spPr>
        <p:txBody>
          <a:bodyPr/>
          <a:lstStyle/>
          <a:p>
            <a:r>
              <a:rPr lang="en-US" dirty="0" smtClean="0"/>
              <a:t>Wheatstone Bridge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87370"/>
            <a:ext cx="7543800" cy="3886200"/>
          </a:xfrm>
        </p:spPr>
        <p:txBody>
          <a:bodyPr anchor="t"/>
          <a:lstStyle/>
          <a:p>
            <a:r>
              <a:rPr lang="en-US" dirty="0" smtClean="0"/>
              <a:t>Load </a:t>
            </a:r>
            <a:r>
              <a:rPr lang="en-US" dirty="0"/>
              <a:t>cell output is 2mv/V. With </a:t>
            </a:r>
            <a:r>
              <a:rPr lang="en-US" dirty="0" smtClean="0"/>
              <a:t>10V </a:t>
            </a:r>
            <a:r>
              <a:rPr lang="en-US" dirty="0"/>
              <a:t>excitation, the load cell output signal will be </a:t>
            </a:r>
            <a:r>
              <a:rPr lang="en-US" dirty="0" smtClean="0"/>
              <a:t>20mV.</a:t>
            </a:r>
          </a:p>
          <a:p>
            <a:r>
              <a:rPr lang="en-US" dirty="0" smtClean="0"/>
              <a:t>+ Output (Tension)</a:t>
            </a:r>
          </a:p>
          <a:p>
            <a:r>
              <a:rPr lang="en-US" dirty="0" smtClean="0"/>
              <a:t>- Output (Compression)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wc1.gi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252" b="2740"/>
          <a:stretch/>
        </p:blipFill>
        <p:spPr>
          <a:xfrm>
            <a:off x="2502040" y="3385160"/>
            <a:ext cx="3886167" cy="284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690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74302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Op Amp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225898"/>
            <a:ext cx="7543800" cy="3065374"/>
          </a:xfrm>
        </p:spPr>
        <p:txBody>
          <a:bodyPr/>
          <a:lstStyle/>
          <a:p>
            <a:r>
              <a:rPr lang="en-US" dirty="0" smtClean="0"/>
              <a:t>Needs to be amplified to about 5V for the microcontroller. 4096mV/20mV ~ 205x gain.</a:t>
            </a:r>
          </a:p>
          <a:p>
            <a:r>
              <a:rPr lang="en-US" dirty="0" smtClean="0"/>
              <a:t>Load cell output signals connect to op amp for gain before being connected to A/D pin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 descr="loadcellcircui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-701" b="-1584"/>
          <a:stretch/>
        </p:blipFill>
        <p:spPr>
          <a:xfrm>
            <a:off x="2391509" y="3266751"/>
            <a:ext cx="4338840" cy="2983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0932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What is the MTEC?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94326"/>
            <a:ext cx="7543800" cy="4581357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MTEC</a:t>
            </a:r>
          </a:p>
          <a:p>
            <a:pPr lvl="1"/>
            <a:r>
              <a:rPr lang="en-US" dirty="0" smtClean="0"/>
              <a:t>Material Testing Equipment Controller </a:t>
            </a:r>
            <a:endParaRPr lang="en-US" dirty="0"/>
          </a:p>
          <a:p>
            <a:r>
              <a:rPr lang="en-US" dirty="0" smtClean="0"/>
              <a:t>Application</a:t>
            </a:r>
          </a:p>
          <a:p>
            <a:pPr lvl="1"/>
            <a:r>
              <a:rPr lang="en-US" dirty="0" smtClean="0"/>
              <a:t>Material Testing for orthopedics of United States Military</a:t>
            </a:r>
          </a:p>
          <a:p>
            <a:r>
              <a:rPr lang="en-US" dirty="0" smtClean="0"/>
              <a:t>Sponsor</a:t>
            </a:r>
          </a:p>
          <a:p>
            <a:pPr lvl="1"/>
            <a:r>
              <a:rPr lang="en-US" dirty="0" smtClean="0"/>
              <a:t>Dr. Gordon &amp; Mechanics of Material Research Group (MOMRG)</a:t>
            </a:r>
          </a:p>
          <a:p>
            <a:pPr marL="32004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43357" y="4531807"/>
            <a:ext cx="2435106" cy="1408801"/>
          </a:xfrm>
          <a:prstGeom prst="rect">
            <a:avLst/>
          </a:prstGeom>
        </p:spPr>
      </p:pic>
      <p:pic>
        <p:nvPicPr>
          <p:cNvPr id="5" name="Picture 4" descr="MTEC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4159" y="4382032"/>
            <a:ext cx="2083387" cy="17361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05694" y="5933521"/>
            <a:ext cx="118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Orthotics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28904" y="5940608"/>
            <a:ext cx="1425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Controller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9811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Amplifier Circuit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3636" t="23939" r="33261" b="14976"/>
          <a:stretch>
            <a:fillRect/>
          </a:stretch>
        </p:blipFill>
        <p:spPr bwMode="auto">
          <a:xfrm>
            <a:off x="1306286" y="1143000"/>
            <a:ext cx="6685808" cy="432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457200" y="1219200"/>
            <a:ext cx="8229600" cy="4910328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200" dirty="0" smtClean="0"/>
              <a:t>Gain used is</a:t>
            </a:r>
            <a:r>
              <a:rPr lang="en-US" sz="2200" baseline="0" dirty="0" smtClean="0"/>
              <a:t> 200 with a 250 ohm resistor</a:t>
            </a:r>
            <a:r>
              <a:rPr lang="en-US" sz="2200" dirty="0" smtClean="0"/>
              <a:t> giving amplification from 24 mV to 4.8 V.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Generating (-12) volts using 555-timer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9408" t="10079" r="20418" b="7020"/>
          <a:stretch>
            <a:fillRect/>
          </a:stretch>
        </p:blipFill>
        <p:spPr bwMode="auto">
          <a:xfrm>
            <a:off x="1662545" y="1626919"/>
            <a:ext cx="5997039" cy="4049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400" dirty="0" smtClean="0"/>
              <a:t>Simulation (-12 volts)</a:t>
            </a:r>
            <a:endParaRPr lang="en-US" sz="34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8539" r="39177" b="6250"/>
          <a:stretch>
            <a:fillRect/>
          </a:stretch>
        </p:blipFill>
        <p:spPr bwMode="auto">
          <a:xfrm>
            <a:off x="742208" y="1318162"/>
            <a:ext cx="7558644" cy="428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r>
              <a:rPr lang="en-US" sz="2900" dirty="0" smtClean="0"/>
              <a:t>It</a:t>
            </a:r>
            <a:r>
              <a:rPr lang="en-US" sz="2900" baseline="0" dirty="0" smtClean="0"/>
              <a:t> takes about 25 milli-seconds</a:t>
            </a:r>
            <a:r>
              <a:rPr lang="en-US" sz="2900" dirty="0" smtClean="0"/>
              <a:t> to get a stable -12 volts out.</a:t>
            </a:r>
            <a:r>
              <a:rPr lang="en-US" sz="2900" baseline="0" dirty="0" smtClean="0"/>
              <a:t> </a:t>
            </a:r>
            <a:endParaRPr lang="en-US" sz="2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Testing LVDT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395351" y="2254214"/>
          <a:ext cx="6537366" cy="38753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300" dirty="0" smtClean="0"/>
              <a:t>Displacement</a:t>
            </a:r>
            <a:r>
              <a:rPr lang="en-US" sz="2300" baseline="0" dirty="0" smtClean="0"/>
              <a:t> (inches) vs. Voltage (volts)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Testing Load Cell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80654" y="2311730"/>
          <a:ext cx="6970816" cy="3756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Force</a:t>
            </a:r>
            <a:r>
              <a:rPr lang="en-US" baseline="0" dirty="0" smtClean="0"/>
              <a:t> (lbs) vs. </a:t>
            </a:r>
            <a:r>
              <a:rPr lang="en-US" sz="2300" dirty="0" smtClean="0"/>
              <a:t>Voltage</a:t>
            </a:r>
            <a:r>
              <a:rPr lang="en-US" baseline="0" dirty="0" smtClean="0"/>
              <a:t> (volts)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Microcontroller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Microcontroller Selection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1026" name="Picture 2" descr="http://www.microchip.com/stellent/images/mchpsiteimages/en53798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4441" y="1496367"/>
            <a:ext cx="3842817" cy="2882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01486" y="2692401"/>
            <a:ext cx="421341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Decided 8-bit technology.</a:t>
            </a:r>
          </a:p>
          <a:p>
            <a:r>
              <a:rPr lang="en-US" sz="2000" dirty="0" smtClean="0"/>
              <a:t>     - Fit for purpose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     - Simplicity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Due to requirement alterations,</a:t>
            </a:r>
          </a:p>
          <a:p>
            <a:pPr marL="342900" indent="-342900"/>
            <a:r>
              <a:rPr lang="en-US" sz="2000" dirty="0" smtClean="0"/>
              <a:t> a MCU with several PWMs.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701485" y="5103167"/>
            <a:ext cx="74549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en-US" sz="2000" dirty="0" smtClean="0"/>
              <a:t>Only two PIC18 families met these requirements.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01485" y="1407467"/>
            <a:ext cx="745490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Decided PIC Microcontroller.</a:t>
            </a:r>
          </a:p>
          <a:p>
            <a:r>
              <a:rPr lang="en-US" sz="2000" dirty="0" smtClean="0"/>
              <a:t>     - Wide array of options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- Performance</a:t>
            </a:r>
            <a:endParaRPr lang="en-US" sz="2000" dirty="0"/>
          </a:p>
          <a:p>
            <a:r>
              <a:rPr lang="en-US" sz="2000" dirty="0" smtClean="0"/>
              <a:t>     - Programmable in C</a:t>
            </a:r>
          </a:p>
        </p:txBody>
      </p:sp>
    </p:spTree>
    <p:extLst>
      <p:ext uri="{BB962C8B-B14F-4D97-AF65-F5344CB8AC3E}">
        <p14:creationId xmlns:p14="http://schemas.microsoft.com/office/powerpoint/2010/main" xmlns="" val="164556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Erich\Documents\My Dropbox\UCF\Senior Design\Documentation\Images\PIC18FXXK22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5416" y="4062483"/>
            <a:ext cx="7200536" cy="202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Microcontroller Selection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4985" y="1346200"/>
            <a:ext cx="4264717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PIC18FXXK22</a:t>
            </a:r>
            <a:r>
              <a:rPr lang="en-US" sz="2000" dirty="0"/>
              <a:t> </a:t>
            </a:r>
            <a:r>
              <a:rPr lang="en-US" sz="2000" dirty="0" smtClean="0"/>
              <a:t>&amp; PIC18FXXK90</a:t>
            </a:r>
          </a:p>
          <a:p>
            <a:r>
              <a:rPr lang="en-US" sz="2000" dirty="0" smtClean="0"/>
              <a:t>     - Identical in most aspects</a:t>
            </a:r>
          </a:p>
          <a:p>
            <a:r>
              <a:rPr lang="en-US" sz="2000" dirty="0" smtClean="0"/>
              <a:t>     - Package: TQFP (surface mounted)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PIC18FXXK90 has display controller incorporated.</a:t>
            </a:r>
          </a:p>
          <a:p>
            <a:r>
              <a:rPr lang="en-US" sz="2000" dirty="0" smtClean="0"/>
              <a:t>     - Unnecessary feature.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Selected most powerful version of the PIC18F87K22.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70346911"/>
              </p:ext>
            </p:extLst>
          </p:nvPr>
        </p:nvGraphicFramePr>
        <p:xfrm>
          <a:off x="5042402" y="1402080"/>
          <a:ext cx="3161798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9998"/>
                <a:gridCol w="1701800"/>
              </a:tblGrid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$2.39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DISCONTINUED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PIC18F67K22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DISCONTINUED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$2.66</a:t>
                      </a:r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$2.97</a:t>
                      </a:r>
                      <a:endParaRPr lang="en-US" sz="1600" dirty="0"/>
                    </a:p>
                  </a:txBody>
                  <a:tcPr/>
                </a:tc>
              </a:tr>
              <a:tr h="33528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PIC18F87K22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$3.21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2214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Microcontroller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4985" y="1346200"/>
            <a:ext cx="426471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PIC18LF46K22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High Performance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40 Dual Inline Package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Low Power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17969376"/>
              </p:ext>
            </p:extLst>
          </p:nvPr>
        </p:nvGraphicFramePr>
        <p:xfrm>
          <a:off x="4518025" y="1383030"/>
          <a:ext cx="382587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644"/>
                <a:gridCol w="2059231"/>
              </a:tblGrid>
              <a:tr h="220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Device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Price</a:t>
                      </a:r>
                      <a:endParaRPr lang="en-US" sz="1600" dirty="0"/>
                    </a:p>
                  </a:txBody>
                  <a:tcPr/>
                </a:tc>
              </a:tr>
              <a:tr h="220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PIC18F25K22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$2.39</a:t>
                      </a:r>
                      <a:endParaRPr lang="en-US" sz="1600" dirty="0"/>
                    </a:p>
                  </a:txBody>
                  <a:tcPr/>
                </a:tc>
              </a:tr>
              <a:tr h="220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PIC18F26K22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$2.84</a:t>
                      </a:r>
                    </a:p>
                  </a:txBody>
                  <a:tcPr/>
                </a:tc>
              </a:tr>
              <a:tr h="220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PIC18F45K22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$3.28</a:t>
                      </a:r>
                      <a:endParaRPr lang="en-US" sz="1600" dirty="0"/>
                    </a:p>
                  </a:txBody>
                  <a:tcPr/>
                </a:tc>
              </a:tr>
              <a:tr h="22065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PIC18F46K22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$3.80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4985" y="3511355"/>
            <a:ext cx="5949950" cy="269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2933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PIC18LF46K22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4985" y="1346200"/>
            <a:ext cx="4264717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1.8V – 3.6V Operation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Self-Programmable under Software Control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In-Circuit Serial Programming (ICSP) Single-Supply 3V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PIC KIT 3 Compatible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MPLAB V8.66 Compatible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Extreme Low-Power Management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Sleep mode: 100 nA typical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Typical: 2.20 mA</a:t>
            </a:r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703" y="2349499"/>
            <a:ext cx="3314198" cy="33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425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Goals &amp; Objectives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94327"/>
            <a:ext cx="7543800" cy="4621462"/>
          </a:xfrm>
        </p:spPr>
        <p:txBody>
          <a:bodyPr anchor="t">
            <a:normAutofit fontScale="92500" lnSpcReduction="20000"/>
          </a:bodyPr>
          <a:lstStyle/>
          <a:p>
            <a:r>
              <a:rPr lang="en-US" dirty="0" smtClean="0"/>
              <a:t>Motor control to simulate the static and dynamic pressure distribution of a human foot</a:t>
            </a:r>
          </a:p>
          <a:p>
            <a:r>
              <a:rPr lang="en-US" dirty="0" smtClean="0"/>
              <a:t>User-friendly interface </a:t>
            </a:r>
          </a:p>
          <a:p>
            <a:r>
              <a:rPr lang="en-US" dirty="0" smtClean="0"/>
              <a:t>Robust Hardware</a:t>
            </a:r>
          </a:p>
          <a:p>
            <a:r>
              <a:rPr lang="en-US" dirty="0" smtClean="0"/>
              <a:t>Standalone device with data storage (detachable from computer)</a:t>
            </a:r>
          </a:p>
          <a:p>
            <a:r>
              <a:rPr lang="en-US" dirty="0" smtClean="0"/>
              <a:t>Real-time data display</a:t>
            </a:r>
          </a:p>
          <a:p>
            <a:r>
              <a:rPr lang="en-US" dirty="0" smtClean="0"/>
              <a:t>Compatible with Windows, Mac</a:t>
            </a:r>
          </a:p>
          <a:p>
            <a:r>
              <a:rPr lang="en-US" dirty="0" smtClean="0"/>
              <a:t>2 Modes</a:t>
            </a:r>
          </a:p>
          <a:p>
            <a:pPr lvl="1"/>
            <a:r>
              <a:rPr lang="en-US" dirty="0" smtClean="0"/>
              <a:t>Actuator/Load Cell (Mode 1)</a:t>
            </a:r>
          </a:p>
          <a:p>
            <a:pPr lvl="2"/>
            <a:r>
              <a:rPr lang="en-US" dirty="0" smtClean="0"/>
              <a:t>Motor Control + Data Acquisition</a:t>
            </a:r>
          </a:p>
          <a:p>
            <a:pPr lvl="1"/>
            <a:r>
              <a:rPr lang="en-US" dirty="0" smtClean="0"/>
              <a:t>Load Cell / Transducer (Mode 2)</a:t>
            </a:r>
            <a:endParaRPr lang="en-US" dirty="0"/>
          </a:p>
          <a:p>
            <a:pPr lvl="2"/>
            <a:r>
              <a:rPr lang="en-US" dirty="0" smtClean="0"/>
              <a:t>Data Acquisition only</a:t>
            </a:r>
          </a:p>
        </p:txBody>
      </p:sp>
      <p:pic>
        <p:nvPicPr>
          <p:cNvPr id="4" name="Picture 3" descr="MTEC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85559" y="4415589"/>
            <a:ext cx="1920241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618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 smtClean="0"/>
              <a:t>PIC18LF46K22 Features</a:t>
            </a:r>
            <a:endParaRPr lang="en-US" sz="4000" dirty="0"/>
          </a:p>
        </p:txBody>
      </p:sp>
      <p:sp>
        <p:nvSpPr>
          <p:cNvPr id="2" name="TextBox 1"/>
          <p:cNvSpPr txBox="1"/>
          <p:nvPr/>
        </p:nvSpPr>
        <p:spPr>
          <a:xfrm>
            <a:off x="764985" y="1346200"/>
            <a:ext cx="6616890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dirty="0" smtClean="0"/>
              <a:t>Features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000" dirty="0" smtClean="0"/>
              <a:t>35 I/O Pins</a:t>
            </a:r>
          </a:p>
          <a:p>
            <a:pPr lvl="1"/>
            <a:r>
              <a:rPr lang="en-US" sz="2000" dirty="0" smtClean="0"/>
              <a:t>Pulse Width Modulator (PWM)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Two Capture/Compare/PWM (CCP modules)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Three Enhanced CCP (ECCP Modules)</a:t>
            </a:r>
          </a:p>
          <a:p>
            <a:pPr lvl="1"/>
            <a:r>
              <a:rPr lang="en-US" sz="2000" dirty="0" smtClean="0"/>
              <a:t>Analog-Digital-Converter (ADC)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30 external channels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10-bit resolution</a:t>
            </a:r>
          </a:p>
          <a:p>
            <a:pPr lvl="1"/>
            <a:r>
              <a:rPr lang="en-US" sz="2000" dirty="0" smtClean="0"/>
              <a:t>Master Synchronous Serial Port (MSSP)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3-wire SPI (all modes supported)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I2C Master and Slave mode</a:t>
            </a:r>
            <a:endParaRPr lang="en-US" sz="2000" dirty="0"/>
          </a:p>
          <a:p>
            <a:pPr lvl="1"/>
            <a:r>
              <a:rPr lang="en-US" sz="2000" dirty="0" smtClean="0"/>
              <a:t>Memory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32768 Single Word Instructions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1024 EEPROM (bytes)</a:t>
            </a:r>
          </a:p>
          <a:p>
            <a:pPr marL="1200150" lvl="2" indent="-285750">
              <a:buFont typeface="Arial" pitchFamily="34" charset="0"/>
              <a:buChar char="•"/>
            </a:pPr>
            <a:r>
              <a:rPr lang="en-US" sz="2000" dirty="0" smtClean="0"/>
              <a:t>64K Flash (Bytes)</a:t>
            </a: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/>
          </a:p>
          <a:p>
            <a:pPr marL="1200150" lvl="2" indent="-285750">
              <a:buFont typeface="Arial" pitchFamily="34" charset="0"/>
              <a:buChar char="•"/>
            </a:pPr>
            <a:endParaRPr lang="en-US" sz="2000" dirty="0" smtClean="0"/>
          </a:p>
          <a:p>
            <a:pPr lvl="1"/>
            <a:endParaRPr lang="en-US" sz="2000" dirty="0"/>
          </a:p>
          <a:p>
            <a:pPr marL="742950" lvl="1" indent="-285750">
              <a:buFont typeface="Arial" pitchFamily="34" charset="0"/>
              <a:buChar char="•"/>
            </a:pPr>
            <a:endParaRPr lang="en-US" sz="2000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48375" y="3828344"/>
            <a:ext cx="2667000" cy="242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002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Parallel LCD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2901" y="1662890"/>
            <a:ext cx="405100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Model: </a:t>
            </a:r>
            <a:r>
              <a:rPr lang="en-US" sz="2000" dirty="0" smtClean="0"/>
              <a:t>CFAH2004B-TFH-ET</a:t>
            </a:r>
          </a:p>
          <a:p>
            <a:r>
              <a:rPr lang="en-US" sz="2000" b="1" dirty="0" smtClean="0"/>
              <a:t>Manufacturer:</a:t>
            </a:r>
            <a:r>
              <a:rPr lang="en-US" sz="2000" dirty="0" smtClean="0"/>
              <a:t> Crystalfontz</a:t>
            </a:r>
          </a:p>
          <a:p>
            <a:endParaRPr lang="en-US" sz="2000" b="1" dirty="0" smtClean="0"/>
          </a:p>
          <a:p>
            <a:pPr>
              <a:spcAft>
                <a:spcPts val="600"/>
              </a:spcAft>
            </a:pPr>
            <a:r>
              <a:rPr lang="en-US" sz="2000" b="1" dirty="0" smtClean="0"/>
              <a:t>Specifications: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Parallel LCD Display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40x4 Resolution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White Edge LED Backlight</a:t>
            </a:r>
          </a:p>
          <a:p>
            <a:pPr marL="342900" indent="-3429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/>
              <a:t>STN </a:t>
            </a:r>
            <a:r>
              <a:rPr lang="en-US" sz="2000" dirty="0"/>
              <a:t>Negative, </a:t>
            </a:r>
            <a:r>
              <a:rPr lang="en-US" sz="2000" dirty="0" smtClean="0"/>
              <a:t>White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1999" y="215381"/>
            <a:ext cx="7146053" cy="950228"/>
          </a:xfrm>
        </p:spPr>
        <p:txBody>
          <a:bodyPr>
            <a:normAutofit/>
          </a:bodyPr>
          <a:lstStyle/>
          <a:p>
            <a:r>
              <a:rPr lang="en-US" sz="3500" dirty="0" smtClean="0"/>
              <a:t>Parallel LCD Display Module</a:t>
            </a:r>
            <a:endParaRPr lang="en-US" sz="35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70863" y="2414317"/>
            <a:ext cx="4154011" cy="25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11862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412146"/>
              </p:ext>
            </p:extLst>
          </p:nvPr>
        </p:nvGraphicFramePr>
        <p:xfrm>
          <a:off x="924375" y="2253846"/>
          <a:ext cx="4722895" cy="3616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41"/>
                <a:gridCol w="497235"/>
                <a:gridCol w="766084"/>
                <a:gridCol w="1370304"/>
                <a:gridCol w="1796031"/>
              </a:tblGrid>
              <a:tr h="285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Pin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Symbol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Type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Description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Specifications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1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Vss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Ground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Ground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0V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2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Vdd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 supply. +5V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+5V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3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V0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LCD contrast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V0= -8.1V for initial setting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  <a:latin typeface="+mn-lt"/>
                          <a:cs typeface="+mn-cs"/>
                        </a:rPr>
                        <a:t>4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WR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</a:t>
                      </a:r>
                      <a:r>
                        <a:rPr lang="en-US" sz="900" dirty="0" smtClean="0">
                          <a:effectLst/>
                        </a:rPr>
                        <a:t>write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WR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5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</a:t>
                      </a:r>
                      <a:r>
                        <a:rPr lang="en-US" sz="900" dirty="0" smtClean="0">
                          <a:effectLst/>
                        </a:rPr>
                        <a:t>read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RD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6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Chip </a:t>
                      </a:r>
                      <a:r>
                        <a:rPr lang="en-US" sz="900" dirty="0" smtClean="0">
                          <a:effectLst/>
                        </a:rPr>
                        <a:t>Enable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CE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6146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+mn-lt"/>
                          <a:cs typeface="+mn-cs"/>
                        </a:rPr>
                        <a:t>7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C/D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Command write: WR=L , </a:t>
                      </a:r>
                      <a:r>
                        <a:rPr lang="en-US" sz="900" dirty="0" smtClean="0">
                          <a:effectLst/>
                        </a:rPr>
                        <a:t>C/D=H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Data </a:t>
                      </a:r>
                      <a:r>
                        <a:rPr lang="en-US" sz="900" dirty="0">
                          <a:effectLst/>
                        </a:rPr>
                        <a:t>write: C/D=L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Status read: RD=L, </a:t>
                      </a:r>
                      <a:r>
                        <a:rPr lang="en-US" sz="900" dirty="0" smtClean="0">
                          <a:effectLst/>
                        </a:rPr>
                        <a:t>C/D=H</a:t>
                      </a:r>
                      <a:endParaRPr lang="en-US" sz="9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read: C/D=L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9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Vee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Power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Negative voltage </a:t>
                      </a:r>
                      <a:r>
                        <a:rPr lang="en-US" sz="900" dirty="0" smtClean="0">
                          <a:effectLst/>
                        </a:rPr>
                        <a:t>output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-22V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285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10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Resets </a:t>
                      </a:r>
                      <a:r>
                        <a:rPr lang="en-US" sz="900" dirty="0" smtClean="0">
                          <a:effectLst/>
                        </a:rPr>
                        <a:t>module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Normal = H ; Initialize T6963C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11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DB0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LSB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12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DB1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13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DB2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14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DB3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15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DB4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16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DB5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17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DB6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 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18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DB7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Data bus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MSB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19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FS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Font </a:t>
                      </a:r>
                      <a:r>
                        <a:rPr lang="en-US" sz="900" dirty="0" smtClean="0">
                          <a:effectLst/>
                        </a:rPr>
                        <a:t>select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6 * 8 = H ; 8 * 8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  <a:tr h="1429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20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RV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Control Line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900" dirty="0" smtClean="0">
                          <a:effectLst/>
                        </a:rPr>
                        <a:t>Reverse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</a:rPr>
                        <a:t>Reverse = H ; </a:t>
                      </a:r>
                      <a:r>
                        <a:rPr lang="en-US" sz="900" dirty="0" smtClean="0">
                          <a:effectLst/>
                        </a:rPr>
                        <a:t>Normal = L</a:t>
                      </a:r>
                      <a:endParaRPr lang="en-US" sz="9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6738" marR="56738" marT="0" marB="0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47998389"/>
              </p:ext>
            </p:extLst>
          </p:nvPr>
        </p:nvGraphicFramePr>
        <p:xfrm>
          <a:off x="5919578" y="2268261"/>
          <a:ext cx="2438400" cy="963930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2438400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Electrical Requirements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Supply Voltage = +5V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High Voltage = +2.8V to +5V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Input Low Voltage = 0V to +0.8V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Supply Current = 28.2mA (typical)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8045" y="4251598"/>
            <a:ext cx="2438400" cy="164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39705" y="1059465"/>
            <a:ext cx="78388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HD44780 display module comes with a Hiachi display controller.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HD47780 has become an industry standard among small sized display modules.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19341" y="3651036"/>
            <a:ext cx="2298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Contrast Control</a:t>
            </a:r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349021"/>
            <a:ext cx="6018810" cy="805444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LCD Display Controller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xmlns="" val="285656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07794449"/>
              </p:ext>
            </p:extLst>
          </p:nvPr>
        </p:nvGraphicFramePr>
        <p:xfrm>
          <a:off x="1746250" y="4826006"/>
          <a:ext cx="6623050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26961"/>
                <a:gridCol w="1160285"/>
                <a:gridCol w="2467902"/>
                <a:gridCol w="2467902"/>
              </a:tblGrid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Description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Specifications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cs typeface="Times New Roman"/>
                        </a:rPr>
                        <a:t>Function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+mn-lt"/>
                          <a:cs typeface="+mn-cs"/>
                        </a:rPr>
                        <a:t>B1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 I/O 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cs typeface="Times New Roman"/>
                        </a:rPr>
                        <a:t>Start/Pause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2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B2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 I/O 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cs typeface="Times New Roman"/>
                        </a:rPr>
                        <a:t>Stop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3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B3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Digital I/O Pin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  <a:latin typeface="Calibri"/>
                          <a:cs typeface="Times New Roman"/>
                        </a:rPr>
                        <a:t>Mode</a:t>
                      </a:r>
                      <a:r>
                        <a:rPr lang="en-US" sz="1600" baseline="0" dirty="0" smtClean="0">
                          <a:effectLst/>
                          <a:latin typeface="Calibri"/>
                          <a:cs typeface="Times New Roman"/>
                        </a:rPr>
                        <a:t> Select</a:t>
                      </a:r>
                      <a:endParaRPr lang="en-US" sz="1600" dirty="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751675" y="1397012"/>
            <a:ext cx="4915699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The display module will be used in conjunction with 3 momentary buttons.</a:t>
            </a:r>
            <a:endParaRPr lang="en-US" sz="2400" dirty="0"/>
          </a:p>
          <a:p>
            <a:r>
              <a:rPr lang="en-US" sz="2400" dirty="0" smtClean="0"/>
              <a:t>    - Durable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- Simple MCU integration.</a:t>
            </a:r>
          </a:p>
          <a:p>
            <a:r>
              <a:rPr lang="en-US" sz="2400" dirty="0" smtClean="0"/>
              <a:t>    - Enhances user interface.</a:t>
            </a:r>
          </a:p>
          <a:p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buttons connects  to digital I/O pins.</a:t>
            </a:r>
          </a:p>
          <a:p>
            <a:endParaRPr lang="en-US" sz="2400" dirty="0"/>
          </a:p>
        </p:txBody>
      </p:sp>
      <p:sp>
        <p:nvSpPr>
          <p:cNvPr id="8" name="Title 2"/>
          <p:cNvSpPr txBox="1">
            <a:spLocks/>
          </p:cNvSpPr>
          <p:nvPr/>
        </p:nvSpPr>
        <p:spPr>
          <a:xfrm>
            <a:off x="762000" y="337157"/>
            <a:ext cx="5923808" cy="800100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User Input</a:t>
            </a:r>
            <a:endParaRPr lang="en-US" sz="4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52284" y="1137257"/>
            <a:ext cx="2734515" cy="239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470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0" y="291662"/>
            <a:ext cx="9144000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4800" dirty="0"/>
              <a:t>P</a:t>
            </a:r>
            <a:r>
              <a:rPr lang="en-US" sz="4800" dirty="0" smtClean="0"/>
              <a:t>LCD/MCU Schematic</a:t>
            </a:r>
            <a:endParaRPr lang="en-US" sz="48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2625" y="1377538"/>
            <a:ext cx="4743950" cy="442949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26575" y="1579418"/>
            <a:ext cx="3137717" cy="422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629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Data Output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Data Output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57495"/>
            <a:ext cx="7543800" cy="4772012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Goal: Provide the user flexibility in performing data logging activities of extensive material testing through the use of multiple, reliable and portable output peripherals.</a:t>
            </a:r>
          </a:p>
          <a:p>
            <a:r>
              <a:rPr lang="en-US" dirty="0" smtClean="0"/>
              <a:t>Master Synchronous Serial Port (MSSP)</a:t>
            </a:r>
          </a:p>
          <a:p>
            <a:pPr lvl="1"/>
            <a:r>
              <a:rPr lang="en-US" dirty="0" smtClean="0"/>
              <a:t>2 Modes: SPI and I</a:t>
            </a:r>
            <a:r>
              <a:rPr lang="en-US" baseline="30000" dirty="0" smtClean="0"/>
              <a:t>2</a:t>
            </a:r>
            <a:r>
              <a:rPr lang="en-US" dirty="0" smtClean="0"/>
              <a:t>C</a:t>
            </a:r>
          </a:p>
          <a:p>
            <a:r>
              <a:rPr lang="en-US" dirty="0" smtClean="0"/>
              <a:t>Devices to consider:</a:t>
            </a:r>
          </a:p>
          <a:p>
            <a:pPr lvl="1"/>
            <a:r>
              <a:rPr lang="en-US" dirty="0" smtClean="0"/>
              <a:t>Flash Memory</a:t>
            </a:r>
          </a:p>
          <a:p>
            <a:pPr lvl="1"/>
            <a:r>
              <a:rPr lang="en-US" dirty="0" smtClean="0"/>
              <a:t>Universal Serial Bus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0350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SPI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67530"/>
            <a:ext cx="7543800" cy="4734801"/>
          </a:xfrm>
        </p:spPr>
        <p:txBody>
          <a:bodyPr anchor="t"/>
          <a:lstStyle/>
          <a:p>
            <a:r>
              <a:rPr lang="en-US" dirty="0" smtClean="0"/>
              <a:t>Designed for single Master-Slave protocol but can be used with multiple slave devices.</a:t>
            </a:r>
          </a:p>
          <a:p>
            <a:r>
              <a:rPr lang="en-US" dirty="0" smtClean="0"/>
              <a:t>High throughput</a:t>
            </a:r>
          </a:p>
          <a:p>
            <a:r>
              <a:rPr lang="en-US" dirty="0" smtClean="0"/>
              <a:t>Supports full duplex</a:t>
            </a:r>
          </a:p>
          <a:p>
            <a:r>
              <a:rPr lang="en-US" dirty="0" smtClean="0"/>
              <a:t>No message limit</a:t>
            </a:r>
          </a:p>
          <a:p>
            <a:r>
              <a:rPr lang="en-US" dirty="0" smtClean="0"/>
              <a:t>Supports higher data rates</a:t>
            </a:r>
          </a:p>
          <a:p>
            <a:r>
              <a:rPr lang="en-US" dirty="0" smtClean="0"/>
              <a:t>More difficult to implement multiple slave systems because of no device addressing</a:t>
            </a:r>
          </a:p>
          <a:p>
            <a:r>
              <a:rPr lang="en-US" dirty="0" smtClean="0"/>
              <a:t>Lower power requirements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19251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MSSP: SPI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SPI using Slave Select was chosen</a:t>
            </a:r>
          </a:p>
          <a:p>
            <a:pPr lvl="1"/>
            <a:r>
              <a:rPr lang="en-US" dirty="0" smtClean="0"/>
              <a:t>Familiarity</a:t>
            </a:r>
          </a:p>
          <a:p>
            <a:pPr lvl="1"/>
            <a:r>
              <a:rPr lang="en-US" dirty="0" smtClean="0"/>
              <a:t>Ease of implementation</a:t>
            </a:r>
          </a:p>
          <a:p>
            <a:pPr lvl="1"/>
            <a:r>
              <a:rPr lang="en-US" dirty="0" smtClean="0"/>
              <a:t>High throughput</a:t>
            </a:r>
          </a:p>
          <a:p>
            <a:pPr lvl="1"/>
            <a:r>
              <a:rPr lang="en-US" dirty="0" smtClean="0"/>
              <a:t>Although </a:t>
            </a:r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uses only two wires, additional complexity is added in handling the overhead of addressing and data acknowledgement</a:t>
            </a:r>
          </a:p>
          <a:p>
            <a:pPr lvl="1"/>
            <a:r>
              <a:rPr lang="en-US" dirty="0"/>
              <a:t>I</a:t>
            </a:r>
            <a:r>
              <a:rPr lang="en-US" baseline="30000" dirty="0"/>
              <a:t>2</a:t>
            </a:r>
            <a:r>
              <a:rPr lang="en-US" dirty="0"/>
              <a:t>C </a:t>
            </a:r>
            <a:r>
              <a:rPr lang="en-US" dirty="0" smtClean="0"/>
              <a:t>can be inefficient when simple configurations and direct linking can be interfaced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18213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Mechanical Devices-I</a:t>
            </a:r>
            <a:endParaRPr lang="en-US" sz="3500" dirty="0"/>
          </a:p>
        </p:txBody>
      </p:sp>
      <p:pic>
        <p:nvPicPr>
          <p:cNvPr id="2050" name="Picture 2" descr="C:\Users\Bishoy\Desktop\Currentassembly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237" t="3578" r="7864" b="5507"/>
          <a:stretch>
            <a:fillRect/>
          </a:stretch>
        </p:blipFill>
        <p:spPr bwMode="auto">
          <a:xfrm>
            <a:off x="641268" y="1294409"/>
            <a:ext cx="7825838" cy="4429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598223" y="5723906"/>
            <a:ext cx="21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Foot Simulator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Data Output Schematic</a:t>
            </a:r>
            <a:endParaRPr lang="en-U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36914" y="1356983"/>
            <a:ext cx="6543304" cy="49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4777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Microchip’s MDD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67530"/>
            <a:ext cx="7543800" cy="4734801"/>
          </a:xfrm>
        </p:spPr>
        <p:txBody>
          <a:bodyPr anchor="t">
            <a:normAutofit/>
          </a:bodyPr>
          <a:lstStyle/>
          <a:p>
            <a:r>
              <a:rPr lang="en-US" dirty="0" smtClean="0"/>
              <a:t>Memory Disk Drive (MDD) Library</a:t>
            </a:r>
          </a:p>
          <a:p>
            <a:pPr lvl="1"/>
            <a:r>
              <a:rPr lang="en-US" dirty="0"/>
              <a:t>Free</a:t>
            </a:r>
          </a:p>
          <a:p>
            <a:pPr lvl="1"/>
            <a:r>
              <a:rPr lang="en-US" dirty="0"/>
              <a:t>Wide range of support</a:t>
            </a:r>
          </a:p>
          <a:p>
            <a:pPr lvl="1"/>
            <a:r>
              <a:rPr lang="en-US" dirty="0"/>
              <a:t>Provides method of interfacing files and directories</a:t>
            </a:r>
          </a:p>
          <a:p>
            <a:pPr lvl="1"/>
            <a:r>
              <a:rPr lang="en-US" dirty="0"/>
              <a:t>FAT12, FAT16, and FAT32</a:t>
            </a:r>
          </a:p>
          <a:p>
            <a:pPr lvl="1"/>
            <a:r>
              <a:rPr lang="en-US" dirty="0"/>
              <a:t>Most popular with SD cards and USB thumb </a:t>
            </a:r>
            <a:r>
              <a:rPr lang="en-US" dirty="0" smtClean="0"/>
              <a:t>drives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223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Power Supply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-322174"/>
            <a:ext cx="7557541" cy="1477734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Power</a:t>
            </a:r>
            <a:r>
              <a:rPr lang="en-US" sz="3500" baseline="0" dirty="0" smtClean="0"/>
              <a:t> Distribution</a:t>
            </a:r>
            <a:endParaRPr lang="en-US" sz="35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7237" y="1369316"/>
            <a:ext cx="7049770" cy="480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6946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29437" y="342900"/>
            <a:ext cx="3600138" cy="8001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Comparison</a:t>
            </a:r>
            <a:endParaRPr lang="en-US" sz="35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4037592822"/>
              </p:ext>
            </p:extLst>
          </p:nvPr>
        </p:nvGraphicFramePr>
        <p:xfrm>
          <a:off x="1029368" y="1436914"/>
          <a:ext cx="7055854" cy="4579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7927"/>
                <a:gridCol w="3527927"/>
              </a:tblGrid>
              <a:tr h="748328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Linear</a:t>
                      </a:r>
                      <a:r>
                        <a:rPr lang="en-US" sz="2100" baseline="0" dirty="0" smtClean="0"/>
                        <a:t> Regulator</a:t>
                      </a:r>
                      <a:endParaRPr lang="en-US" sz="21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Switching</a:t>
                      </a:r>
                      <a:r>
                        <a:rPr lang="en-US" sz="2100" baseline="0" dirty="0" smtClean="0"/>
                        <a:t> Regulator</a:t>
                      </a:r>
                      <a:endParaRPr lang="en-US" sz="2100" dirty="0"/>
                    </a:p>
                  </a:txBody>
                  <a:tcPr marL="78398" marR="78398" marT="39199" marB="39199"/>
                </a:tc>
              </a:tr>
              <a:tr h="63314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Excess voltage must be dissipated</a:t>
                      </a:r>
                    </a:p>
                    <a:p>
                      <a:pPr algn="ctr"/>
                      <a:r>
                        <a:rPr lang="en-US" sz="1500" dirty="0" smtClean="0"/>
                        <a:t> (Heat)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Efficient in conversion of electrical power</a:t>
                      </a:r>
                    </a:p>
                    <a:p>
                      <a:pPr algn="ctr"/>
                      <a:r>
                        <a:rPr lang="en-US" sz="1500" dirty="0" smtClean="0"/>
                        <a:t>(less heat)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283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Easier integration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Complex circuit</a:t>
                      </a:r>
                      <a:r>
                        <a:rPr lang="en-US" sz="1500" baseline="0" dirty="0" smtClean="0"/>
                        <a:t> integration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461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Inexpensive</a:t>
                      </a:r>
                      <a:r>
                        <a:rPr lang="en-US" sz="1500" baseline="0" dirty="0" smtClean="0"/>
                        <a:t> 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A bit costly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588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Less efficiency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Much more</a:t>
                      </a:r>
                      <a:r>
                        <a:rPr lang="en-US" sz="1500" baseline="0" dirty="0" smtClean="0"/>
                        <a:t> efficient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</a:tr>
              <a:tr h="571500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Size and weight issues</a:t>
                      </a:r>
                      <a:endParaRPr lang="en-US" sz="1500" dirty="0"/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Smaller size and lighter weight</a:t>
                      </a:r>
                    </a:p>
                    <a:p>
                      <a:pPr algn="ctr"/>
                      <a:endParaRPr lang="en-US" sz="1500" dirty="0"/>
                    </a:p>
                  </a:txBody>
                  <a:tcPr marL="78398" marR="78398" marT="39199" marB="39199"/>
                </a:tc>
              </a:tr>
              <a:tr h="843229">
                <a:tc>
                  <a:txBody>
                    <a:bodyPr/>
                    <a:lstStyle/>
                    <a:p>
                      <a:pPr algn="ctr"/>
                      <a:r>
                        <a:rPr lang="en-US" sz="1500" baseline="0" dirty="0" smtClean="0"/>
                        <a:t>LM 7805, 06</a:t>
                      </a:r>
                    </a:p>
                  </a:txBody>
                  <a:tcPr marL="78398" marR="78398" marT="39199" marB="3919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 smtClean="0"/>
                        <a:t>LM2598,</a:t>
                      </a:r>
                      <a:r>
                        <a:rPr lang="en-US" sz="1500" baseline="0" dirty="0" smtClean="0"/>
                        <a:t> LM 2599 (error flag), 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LM2673 ( adjustable current limit)</a:t>
                      </a:r>
                    </a:p>
                    <a:p>
                      <a:pPr algn="ctr"/>
                      <a:r>
                        <a:rPr lang="en-US" sz="1500" baseline="0" dirty="0" smtClean="0"/>
                        <a:t>Output Range 1.23 – 37 volts </a:t>
                      </a:r>
                      <a:endParaRPr lang="en-US" sz="1500" dirty="0" smtClean="0"/>
                    </a:p>
                    <a:p>
                      <a:pPr algn="ctr"/>
                      <a:endParaRPr lang="en-US" sz="1500" dirty="0"/>
                    </a:p>
                  </a:txBody>
                  <a:tcPr marL="78398" marR="78398" marT="39199" marB="3919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914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Calculations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868320757"/>
              </p:ext>
            </p:extLst>
          </p:nvPr>
        </p:nvGraphicFramePr>
        <p:xfrm>
          <a:off x="457200" y="1508166"/>
          <a:ext cx="82296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Voltage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Wattage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Microcontroller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 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5.5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1 W Max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3.3 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0.66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LCD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28.2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LVDT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1.2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Load Cell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±12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35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0.42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L12  Actuator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 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0.3 W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INA114 Op-Amp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±12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2.5 mA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0.03 W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52500" y="5381625"/>
            <a:ext cx="33408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Total Wattage: &lt; 4W</a:t>
            </a:r>
          </a:p>
          <a:p>
            <a:r>
              <a:rPr lang="en-US" dirty="0" smtClean="0"/>
              <a:t>Power Adapter used: 12V @ 1.2A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511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Power Supply Schematic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2540" y="1343025"/>
            <a:ext cx="6448302" cy="5016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Printed Circuit Board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PCB Design (Digital)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4315" t="15213" r="15801" b="10356"/>
          <a:stretch>
            <a:fillRect/>
          </a:stretch>
        </p:blipFill>
        <p:spPr bwMode="auto">
          <a:xfrm>
            <a:off x="914401" y="1513889"/>
            <a:ext cx="7338950" cy="438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Board (Digital)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7099" t="13673" r="14214" b="8560"/>
          <a:stretch>
            <a:fillRect/>
          </a:stretch>
        </p:blipFill>
        <p:spPr bwMode="auto">
          <a:xfrm>
            <a:off x="605642" y="1205645"/>
            <a:ext cx="7920841" cy="5042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500" dirty="0" smtClean="0"/>
              <a:t>Mechanical Devices-II</a:t>
            </a:r>
            <a:endParaRPr lang="en-US" sz="3500" dirty="0"/>
          </a:p>
        </p:txBody>
      </p:sp>
      <p:pic>
        <p:nvPicPr>
          <p:cNvPr id="3074" name="Picture 2" descr="C:\Users\Bishoy\Desktop\Electrical Group Materials\DSCN114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43775"/>
          <a:stretch>
            <a:fillRect/>
          </a:stretch>
        </p:blipFill>
        <p:spPr bwMode="auto">
          <a:xfrm>
            <a:off x="5047014" y="1341912"/>
            <a:ext cx="3016331" cy="4476998"/>
          </a:xfrm>
          <a:prstGeom prst="rect">
            <a:avLst/>
          </a:prstGeom>
          <a:noFill/>
        </p:spPr>
      </p:pic>
      <p:pic>
        <p:nvPicPr>
          <p:cNvPr id="3075" name="Picture 3" descr="C:\Users\Bishoy\Desktop\Electrical Group Materials\DSCN11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2837" y="1652134"/>
            <a:ext cx="3651662" cy="326935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755075" y="5871750"/>
            <a:ext cx="36100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Multi-axial Test Frame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PCB design (Analog)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4358" t="15212" r="6277" b="10613"/>
          <a:stretch>
            <a:fillRect/>
          </a:stretch>
        </p:blipFill>
        <p:spPr bwMode="auto">
          <a:xfrm>
            <a:off x="1005992" y="1413164"/>
            <a:ext cx="7318611" cy="4476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Board (Analog)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27778" t="15726" r="24747" b="10870"/>
          <a:stretch>
            <a:fillRect/>
          </a:stretch>
        </p:blipFill>
        <p:spPr bwMode="auto">
          <a:xfrm>
            <a:off x="1841589" y="1318162"/>
            <a:ext cx="5675492" cy="474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2168"/>
            <a:ext cx="7543800" cy="1524000"/>
          </a:xfrm>
        </p:spPr>
        <p:txBody>
          <a:bodyPr/>
          <a:lstStyle/>
          <a:p>
            <a:r>
              <a:rPr lang="en-US" sz="4000" dirty="0" smtClean="0"/>
              <a:t>UML Case Diagrams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Button Diagram</a:t>
            </a:r>
            <a:endParaRPr lang="en-US" sz="3500" dirty="0"/>
          </a:p>
        </p:txBody>
      </p:sp>
      <p:pic>
        <p:nvPicPr>
          <p:cNvPr id="2051" name="Picture 3" descr="C:\Users\Bishoy\AppData\Local\Microsoft\Windows\Temporary Internet Files\Low\Content.IE5\XJXH9FT2\buttondiagram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5400" y="1190490"/>
            <a:ext cx="2610612" cy="49609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Main Loop Diagram</a:t>
            </a:r>
            <a:endParaRPr lang="en-US" sz="3500" dirty="0"/>
          </a:p>
        </p:txBody>
      </p:sp>
      <p:pic>
        <p:nvPicPr>
          <p:cNvPr id="2050" name="Picture 2" descr="C:\Users\Bishoy\Desktop\mainloop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7418" y="1190490"/>
            <a:ext cx="2892877" cy="53201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23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882168"/>
            <a:ext cx="7543800" cy="1524000"/>
          </a:xfrm>
        </p:spPr>
        <p:txBody>
          <a:bodyPr/>
          <a:lstStyle/>
          <a:p>
            <a:r>
              <a:rPr lang="en-US" sz="4000" dirty="0" smtClean="0"/>
              <a:t>Graphic User Interface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09710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File Format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190490"/>
            <a:ext cx="8382000" cy="3366983"/>
          </a:xfrm>
        </p:spPr>
        <p:txBody>
          <a:bodyPr anchor="t">
            <a:normAutofit fontScale="62500" lnSpcReduction="20000"/>
          </a:bodyPr>
          <a:lstStyle/>
          <a:p>
            <a:r>
              <a:rPr lang="en-US" dirty="0" smtClean="0"/>
              <a:t>Input (TXT file)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sz="2100" dirty="0">
                <a:latin typeface="SimSun" pitchFamily="2" charset="-122"/>
                <a:ea typeface="SimSun" pitchFamily="2" charset="-122"/>
              </a:rPr>
              <a:t>m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ode</a:t>
            </a:r>
          </a:p>
          <a:p>
            <a:pPr marL="0" indent="0">
              <a:buNone/>
            </a:pPr>
            <a:r>
              <a:rPr lang="en-US" sz="2100" dirty="0">
                <a:latin typeface="SimSun" pitchFamily="2" charset="-122"/>
                <a:ea typeface="SimSun" pitchFamily="2" charset="-122"/>
              </a:rPr>
              <a:t>f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requency</a:t>
            </a:r>
          </a:p>
          <a:p>
            <a:pPr marL="0" indent="0">
              <a:buNone/>
            </a:pP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time0, force1,force2, force3, force4, force5, force6, force7, force8</a:t>
            </a:r>
          </a:p>
          <a:p>
            <a:pPr marL="0" indent="0">
              <a:buNone/>
            </a:pP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time1, </a:t>
            </a:r>
            <a:r>
              <a:rPr lang="en-US" sz="2100" dirty="0">
                <a:latin typeface="SimSun" pitchFamily="2" charset="-122"/>
                <a:ea typeface="SimSun" pitchFamily="2" charset="-122"/>
              </a:rPr>
              <a:t>force1,force2, force3, force4, force5, force6, force7, </a:t>
            </a:r>
            <a:r>
              <a:rPr lang="en-US" sz="2100" dirty="0" smtClean="0">
                <a:latin typeface="SimSun" pitchFamily="2" charset="-122"/>
                <a:ea typeface="SimSun" pitchFamily="2" charset="-122"/>
              </a:rPr>
              <a:t>force8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dirty="0" smtClean="0"/>
              <a:t>Output (CSV file)</a:t>
            </a:r>
          </a:p>
          <a:p>
            <a:pPr marL="0" indent="0">
              <a:buNone/>
            </a:pPr>
            <a:endParaRPr lang="en-US" sz="1000" dirty="0" smtClean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mode,AL/LT</a:t>
            </a: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frequency,00,</a:t>
            </a: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Hz</a:t>
            </a:r>
          </a:p>
          <a:p>
            <a:pPr marL="0" indent="0">
              <a:buNone/>
            </a:pP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time,Channel1,Channel2,Channel3,Channel4,Channel5,Channel6,Channel7,</a:t>
            </a:r>
            <a:r>
              <a:rPr lang="is-IS" sz="2000" dirty="0" smtClean="0">
                <a:latin typeface="SimSun" pitchFamily="2" charset="-122"/>
                <a:ea typeface="SimSun" pitchFamily="2" charset="-122"/>
              </a:rPr>
              <a:t>Channel8</a:t>
            </a:r>
            <a:endParaRPr lang="is-IS" sz="2000" dirty="0">
              <a:latin typeface="SimSun" pitchFamily="2" charset="-122"/>
              <a:ea typeface="SimSun" pitchFamily="2" charset="-122"/>
            </a:endParaRPr>
          </a:p>
          <a:p>
            <a:pPr marL="0" indent="0">
              <a:buNone/>
            </a:pPr>
            <a:r>
              <a:rPr lang="is-IS" sz="2000" dirty="0">
                <a:latin typeface="SimSun" pitchFamily="2" charset="-122"/>
                <a:ea typeface="SimSun" pitchFamily="2" charset="-122"/>
              </a:rPr>
              <a:t>00:00:00:00:00,00.0,00.0,00.0,00.0,00.0,00.0,00.0,00.0</a:t>
            </a:r>
            <a:endParaRPr lang="en-US" sz="2000" dirty="0" smtClean="0">
              <a:latin typeface="SimSun" pitchFamily="2" charset="-122"/>
              <a:ea typeface="SimSun" pitchFamily="2" charset="-12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4657089"/>
            <a:ext cx="8026400" cy="135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355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2767" y="-414495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GUI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517301"/>
            <a:ext cx="7543800" cy="3886200"/>
          </a:xfrm>
        </p:spPr>
        <p:txBody>
          <a:bodyPr/>
          <a:lstStyle/>
          <a:p>
            <a:r>
              <a:rPr lang="en-US" dirty="0" smtClean="0"/>
              <a:t>Provide an interface for the user to control the MTEC on the touch screen</a:t>
            </a:r>
          </a:p>
          <a:p>
            <a:r>
              <a:rPr lang="en-US" dirty="0" smtClean="0"/>
              <a:t>Display data and progress while MTEC running</a:t>
            </a:r>
          </a:p>
          <a:p>
            <a:r>
              <a:rPr lang="en-US" dirty="0"/>
              <a:t>Programmed in </a:t>
            </a:r>
            <a:r>
              <a:rPr lang="en-US" dirty="0" smtClean="0"/>
              <a:t>C</a:t>
            </a:r>
          </a:p>
          <a:p>
            <a:r>
              <a:rPr lang="en-US" dirty="0" smtClean="0"/>
              <a:t>Touch simulated using mouse-click functions in 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462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9367" y="-366046"/>
            <a:ext cx="6781800" cy="1600200"/>
          </a:xfrm>
        </p:spPr>
        <p:txBody>
          <a:bodyPr>
            <a:normAutofit/>
          </a:bodyPr>
          <a:lstStyle/>
          <a:p>
            <a:r>
              <a:rPr lang="en-US" sz="3500" dirty="0" smtClean="0"/>
              <a:t>Instruction Input GUI</a:t>
            </a:r>
            <a:endParaRPr lang="en-US" sz="3500" dirty="0"/>
          </a:p>
        </p:txBody>
      </p:sp>
      <p:pic>
        <p:nvPicPr>
          <p:cNvPr id="8" name="Content Placeholder 7" descr="Screen shot 2011-02-14 at 3.26.53 PM.png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71" b="971"/>
          <a:stretch>
            <a:fillRect/>
          </a:stretch>
        </p:blipFill>
        <p:spPr>
          <a:xfrm>
            <a:off x="2267475" y="1234154"/>
            <a:ext cx="4326356" cy="2228729"/>
          </a:xfrm>
        </p:spPr>
      </p:pic>
      <p:pic>
        <p:nvPicPr>
          <p:cNvPr id="9" name="Picture 8" descr="Screen shot 2011-02-14 at 3.27.0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13175" y="3128818"/>
            <a:ext cx="4831372" cy="321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93795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7789"/>
            <a:ext cx="6781800" cy="1600200"/>
          </a:xfrm>
        </p:spPr>
        <p:txBody>
          <a:bodyPr/>
          <a:lstStyle/>
          <a:p>
            <a:r>
              <a:rPr lang="en-US" sz="3500" dirty="0" smtClean="0"/>
              <a:t>Instruction Input GUI II</a:t>
            </a:r>
            <a:endParaRPr lang="en-US" sz="3500" dirty="0"/>
          </a:p>
        </p:txBody>
      </p:sp>
      <p:pic>
        <p:nvPicPr>
          <p:cNvPr id="5" name="Content Placeholder 4" descr="Screen shot 2011-02-14 at 3.27.59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/>
        </p:blipFill>
        <p:spPr>
          <a:xfrm>
            <a:off x="1513222" y="1219200"/>
            <a:ext cx="6117555" cy="4937125"/>
          </a:xfrm>
        </p:spPr>
      </p:pic>
    </p:spTree>
    <p:extLst>
      <p:ext uri="{BB962C8B-B14F-4D97-AF65-F5344CB8AC3E}">
        <p14:creationId xmlns:p14="http://schemas.microsoft.com/office/powerpoint/2010/main" xmlns="" val="172338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71" descr="usb_flash_memory_key.jpe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2429" y="2274532"/>
            <a:ext cx="962260" cy="904972"/>
          </a:xfrm>
          <a:prstGeom prst="rect">
            <a:avLst/>
          </a:prstGeom>
        </p:spPr>
      </p:pic>
      <p:pic>
        <p:nvPicPr>
          <p:cNvPr id="71" name="Picture 70" descr="card-s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791" y="2274532"/>
            <a:ext cx="660781" cy="660781"/>
          </a:xfrm>
          <a:prstGeom prst="rect">
            <a:avLst/>
          </a:prstGeom>
        </p:spPr>
      </p:pic>
      <p:pic>
        <p:nvPicPr>
          <p:cNvPr id="13" name="Picture 12" descr="card-sd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92340" y="1539323"/>
            <a:ext cx="660781" cy="660781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30086" y="2183824"/>
            <a:ext cx="2423035" cy="1483943"/>
            <a:chOff x="3832488" y="3435105"/>
            <a:chExt cx="3541007" cy="2168624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32488" y="3435105"/>
              <a:ext cx="3541007" cy="2168624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802992" y="3695474"/>
              <a:ext cx="1758384" cy="9048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smtClean="0">
                  <a:latin typeface="Arial"/>
                  <a:cs typeface="Arial"/>
                </a:rPr>
                <a:t>GUI</a:t>
              </a:r>
              <a:endParaRPr lang="en-US" sz="4000" b="1" dirty="0">
                <a:latin typeface="Arial"/>
                <a:cs typeface="Arial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465236" y="2054528"/>
            <a:ext cx="1723522" cy="1849253"/>
            <a:chOff x="6767744" y="2113530"/>
            <a:chExt cx="1723522" cy="1849253"/>
          </a:xfrm>
        </p:grpSpPr>
        <p:pic>
          <p:nvPicPr>
            <p:cNvPr id="8" name="Picture 7" descr="MTEC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6767744" y="2113530"/>
              <a:ext cx="1723522" cy="1436268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7098658" y="3485729"/>
              <a:ext cx="1092930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smtClean="0">
                  <a:latin typeface="Arial"/>
                  <a:cs typeface="Arial"/>
                </a:rPr>
                <a:t>MTEC</a:t>
              </a:r>
              <a:endParaRPr lang="en-US" sz="2500" b="1" dirty="0">
                <a:latin typeface="Arial"/>
                <a:cs typeface="Arial"/>
              </a:endParaRPr>
            </a:p>
          </p:txBody>
        </p:sp>
      </p:grpSp>
      <p:pic>
        <p:nvPicPr>
          <p:cNvPr id="29" name="Picture 28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7409197" y="2183824"/>
            <a:ext cx="403969" cy="870087"/>
          </a:xfrm>
          <a:prstGeom prst="rect">
            <a:avLst/>
          </a:prstGeom>
        </p:spPr>
      </p:pic>
      <p:pic>
        <p:nvPicPr>
          <p:cNvPr id="31" name="Picture 30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7813166" y="2183824"/>
            <a:ext cx="403969" cy="870087"/>
          </a:xfrm>
          <a:prstGeom prst="rect">
            <a:avLst/>
          </a:prstGeom>
        </p:spPr>
      </p:pic>
      <p:pic>
        <p:nvPicPr>
          <p:cNvPr id="32" name="Picture 31" descr="MC900303605.WMF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>
            <a:off x="8217135" y="2179617"/>
            <a:ext cx="403969" cy="870087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7409197" y="3288584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ounded Rectangle 33"/>
          <p:cNvSpPr/>
          <p:nvPr/>
        </p:nvSpPr>
        <p:spPr>
          <a:xfrm>
            <a:off x="7813166" y="3278103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ounded Rectangle 34"/>
          <p:cNvSpPr/>
          <p:nvPr/>
        </p:nvSpPr>
        <p:spPr>
          <a:xfrm>
            <a:off x="8217135" y="3278103"/>
            <a:ext cx="403969" cy="15442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rved Down Arrow 67"/>
          <p:cNvSpPr/>
          <p:nvPr/>
        </p:nvSpPr>
        <p:spPr>
          <a:xfrm>
            <a:off x="6398561" y="1355053"/>
            <a:ext cx="1818574" cy="69947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0" name="Curved Down Arrow 69"/>
          <p:cNvSpPr/>
          <p:nvPr/>
        </p:nvSpPr>
        <p:spPr>
          <a:xfrm rot="10800000">
            <a:off x="6279471" y="3957398"/>
            <a:ext cx="1818574" cy="699475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362163" y="2132577"/>
            <a:ext cx="1325956" cy="1382284"/>
          </a:xfrm>
          <a:prstGeom prst="rect">
            <a:avLst/>
          </a:prstGeom>
          <a:noFill/>
          <a:ln w="38100" cmpd="sng"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787400" y="0"/>
            <a:ext cx="6781800" cy="11811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How</a:t>
            </a:r>
            <a:r>
              <a:rPr lang="en-US" sz="3500" baseline="0" dirty="0" smtClean="0"/>
              <a:t> does it work ?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xmlns="" val="130592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24705E-6 5.74473E-7 C 0.15493 5.74473E-7 0.30986 0.00023 0.37787 0.01969 C 0.44588 0.03915 0.40233 0.10007 0.40736 0.11652 " pathEditMode="relative" rAng="0" ptsTypes="a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94" y="58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2214E-6 -9.63632E-7 C -0.00277 -0.00533 -0.00433 -0.01158 -0.00711 -0.01668 C -0.01492 -0.03058 -0.02758 -0.03776 -0.0392 -0.04262 C -0.04753 -0.05027 -0.05621 -0.05212 -0.06592 -0.05467 C -0.07442 -0.06208 -0.06818 -0.05768 -0.07841 -0.06185 C -0.08379 -0.06416 -0.09437 -0.0688 -0.09437 -0.06857 C -0.10166 -0.07528 -0.1086 -0.07598 -0.11571 -0.08316 C -0.12283 -0.09034 -0.1289 -0.10215 -0.13705 -0.10679 C -0.14746 -0.11304 -0.15024 -0.11211 -0.16204 -0.11397 C -0.18719 -0.12277 -0.21287 -0.12694 -0.23855 -0.13065 C -0.25919 -0.13991 -0.28122 -0.14246 -0.30256 -0.14478 C -0.33102 -0.14408 -0.35964 -0.14454 -0.38792 -0.14246 C -0.39417 -0.14223 -0.42539 -0.13574 -0.42539 -0.12578 " pathEditMode="relative" rAng="0" ptsTypes="ffffffffffffA">
                                      <p:cBhvr>
                                        <p:cTn id="26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70" y="-725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3976E-6 -2.42298E-6 C -0.01076 0.01367 -0.00781 0.01599 -0.0125 0.03313 C -0.01735 0.04981 -0.021 0.06695 -0.02672 0.08316 C -0.03193 0.11467 -0.02516 0.07946 -0.0321 0.10216 C -0.03488 0.11096 -0.03522 0.11745 -0.03921 0.12578 C -0.04338 0.15358 -0.05969 0.17397 -0.07478 0.19227 C -0.08831 0.20825 -0.07825 0.20153 -0.09438 0.21126 C -0.10948 0.22006 -0.12683 0.22192 -0.14244 0.22794 C -0.15823 0.23373 -0.17089 0.23744 -0.18685 0.23975 C -0.23439 0.25666 -0.30604 0.24276 -0.33987 0.2423 C -0.34057 0.24207 -0.36954 0.23813 -0.37197 0.23744 C -0.37752 0.23558 -0.38255 0.23211 -0.38793 0.23025 C -0.39608 0.224 -0.40042 0.21659 -0.40927 0.21381 C -0.41794 0.20501 -0.43043 0.19945 -0.44136 0.19945 L -0.43252 0.18995 " pathEditMode="relative" rAng="0" ptsTypes="fffffffffffffAA">
                                      <p:cBhvr>
                                        <p:cTn id="28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68" y="12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74315"/>
            <a:ext cx="6781800" cy="1600200"/>
          </a:xfrm>
        </p:spPr>
        <p:txBody>
          <a:bodyPr/>
          <a:lstStyle/>
          <a:p>
            <a:r>
              <a:rPr lang="en-US" dirty="0" smtClean="0"/>
              <a:t>Instruction Input GUI III</a:t>
            </a:r>
            <a:endParaRPr lang="en-US" dirty="0"/>
          </a:p>
        </p:txBody>
      </p:sp>
      <p:pic>
        <p:nvPicPr>
          <p:cNvPr id="5" name="Content Placeholder 4" descr="Screen shot 2011-02-14 at 3.28.11 PM.png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0" t="-17343" r="1240"/>
          <a:stretch/>
        </p:blipFill>
        <p:spPr>
          <a:xfrm>
            <a:off x="708528" y="253999"/>
            <a:ext cx="7543800" cy="5922211"/>
          </a:xfrm>
        </p:spPr>
      </p:pic>
    </p:spTree>
    <p:extLst>
      <p:ext uri="{BB962C8B-B14F-4D97-AF65-F5344CB8AC3E}">
        <p14:creationId xmlns:p14="http://schemas.microsoft.com/office/powerpoint/2010/main" xmlns="" val="380493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 smtClean="0"/>
              <a:t>Administrative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027956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762000" y="685799"/>
          <a:ext cx="7620000" cy="5486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7652" y="-444624"/>
            <a:ext cx="6781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Budget</a:t>
            </a:r>
            <a:endParaRPr lang="en-US" sz="3500" dirty="0"/>
          </a:p>
        </p:txBody>
      </p:sp>
      <p:sp>
        <p:nvSpPr>
          <p:cNvPr id="4" name="TextBox 3"/>
          <p:cNvSpPr txBox="1"/>
          <p:nvPr/>
        </p:nvSpPr>
        <p:spPr>
          <a:xfrm>
            <a:off x="5053352" y="52283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824592146"/>
              </p:ext>
            </p:extLst>
          </p:nvPr>
        </p:nvGraphicFramePr>
        <p:xfrm>
          <a:off x="2286000" y="3429000"/>
          <a:ext cx="485107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71895" y="1353787"/>
          <a:ext cx="7588333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8538"/>
                <a:gridCol w="1028233"/>
                <a:gridCol w="612044"/>
                <a:gridCol w="1362238"/>
                <a:gridCol w="1110935"/>
                <a:gridCol w="1186345"/>
              </a:tblGrid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Component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Price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Qty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Projected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Actual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Acquired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 gridSpan="6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MTEC</a:t>
                      </a:r>
                      <a:r>
                        <a:rPr lang="en-US" sz="1400" b="1" baseline="0" dirty="0" smtClean="0"/>
                        <a:t> Components</a:t>
                      </a:r>
                      <a:endParaRPr lang="en-US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</a:t>
                      </a:r>
                      <a:r>
                        <a:rPr lang="en-US" sz="1200" baseline="0" dirty="0" smtClean="0"/>
                        <a:t> Dev Kit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$103.00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$165.00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PLCD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$87.00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$61.56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$87.00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PCB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$185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SD</a:t>
                      </a:r>
                      <a:r>
                        <a:rPr lang="en-US" sz="1200" baseline="0" dirty="0" smtClean="0"/>
                        <a:t> Card Socket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Breadboard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$9.95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Pactec</a:t>
                      </a:r>
                      <a:r>
                        <a:rPr lang="en-US" sz="1200" baseline="0" dirty="0" smtClean="0"/>
                        <a:t> Enclosure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$28.20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PIC18F87K22</a:t>
                      </a:r>
                      <a:r>
                        <a:rPr lang="en-US" sz="1200" baseline="0" dirty="0" smtClean="0"/>
                        <a:t> Plug-in Module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$25.00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Sub Total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$226.13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$500.15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</a:tr>
              <a:tr h="257386">
                <a:tc gridSpan="6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Rig</a:t>
                      </a:r>
                      <a:r>
                        <a:rPr lang="en-US" sz="1400" b="1" baseline="0" dirty="0" smtClean="0"/>
                        <a:t> Components</a:t>
                      </a:r>
                      <a:endParaRPr lang="en-US" sz="1400" b="1" dirty="0" smtClean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9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Futek LCM</a:t>
                      </a:r>
                      <a:r>
                        <a:rPr lang="en-US" sz="1200" baseline="0" dirty="0" smtClean="0"/>
                        <a:t> 300 FSH02632 Load Cell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$575.00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$900.00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428977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Linear Actuator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Firgelli</a:t>
                      </a:r>
                      <a:r>
                        <a:rPr lang="en-US" sz="1200" baseline="0" dirty="0" smtClean="0"/>
                        <a:t> L12-50-210-06-I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$80.00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Transducer LD621-15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$455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-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$910.00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</a:t>
                      </a:r>
                      <a:endParaRPr lang="en-US" sz="12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Sub Total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$1230.00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300" b="1" dirty="0" smtClean="0"/>
                        <a:t>$1890.00</a:t>
                      </a:r>
                      <a:endParaRPr lang="en-US" sz="13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300" dirty="0"/>
                    </a:p>
                  </a:txBody>
                  <a:tcPr/>
                </a:tc>
              </a:tr>
              <a:tr h="257386"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Grand Total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$1456.13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1" dirty="0" smtClean="0"/>
                        <a:t>$2204.65</a:t>
                      </a:r>
                      <a:endParaRPr lang="en-US" sz="18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i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764985" y="265913"/>
            <a:ext cx="7578915" cy="8001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800" dirty="0" smtClean="0"/>
              <a:t>Few Insights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764985" y="1244600"/>
            <a:ext cx="7578915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endParaRPr lang="en-US" sz="2300" dirty="0" smtClean="0"/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/>
              <a:t>Sometimes it’s better to aim as far as you can reach.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/>
              <a:t>Do what’s possible first and then step it up with a boost converter to do the impossible.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500" dirty="0" smtClean="0"/>
              <a:t>You’re more distinct if you perform well during stressful </a:t>
            </a:r>
            <a:r>
              <a:rPr lang="en-US" sz="2500" dirty="0" smtClean="0"/>
              <a:t>situations. </a:t>
            </a:r>
            <a:endParaRPr lang="en-US" sz="2500" dirty="0" smtClean="0"/>
          </a:p>
        </p:txBody>
      </p:sp>
    </p:spTree>
    <p:extLst>
      <p:ext uri="{BB962C8B-B14F-4D97-AF65-F5344CB8AC3E}">
        <p14:creationId xmlns:p14="http://schemas.microsoft.com/office/powerpoint/2010/main" xmlns="" val="33795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999" y="-421764"/>
            <a:ext cx="8262471" cy="16002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Specifications &amp;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394327"/>
            <a:ext cx="7543800" cy="4621462"/>
          </a:xfrm>
        </p:spPr>
        <p:txBody>
          <a:bodyPr anchor="t">
            <a:normAutofit fontScale="77500" lnSpcReduction="20000"/>
          </a:bodyPr>
          <a:lstStyle/>
          <a:p>
            <a:r>
              <a:rPr lang="en-US" dirty="0"/>
              <a:t>Dimensions</a:t>
            </a:r>
          </a:p>
          <a:p>
            <a:pPr lvl="1"/>
            <a:r>
              <a:rPr lang="en-US" dirty="0" smtClean="0"/>
              <a:t>8.25 </a:t>
            </a:r>
            <a:r>
              <a:rPr lang="en-US" dirty="0"/>
              <a:t>x </a:t>
            </a:r>
            <a:r>
              <a:rPr lang="en-US" dirty="0" smtClean="0"/>
              <a:t>5.15 </a:t>
            </a:r>
            <a:r>
              <a:rPr lang="en-US" dirty="0"/>
              <a:t>x </a:t>
            </a:r>
            <a:r>
              <a:rPr lang="en-US" dirty="0" smtClean="0"/>
              <a:t>3.12 inches </a:t>
            </a:r>
            <a:endParaRPr lang="en-US" dirty="0"/>
          </a:p>
          <a:p>
            <a:r>
              <a:rPr lang="en-US" dirty="0"/>
              <a:t>Weight</a:t>
            </a:r>
          </a:p>
          <a:p>
            <a:pPr lvl="1"/>
            <a:r>
              <a:rPr lang="en-US" dirty="0"/>
              <a:t>&lt; 5 lbs</a:t>
            </a:r>
            <a:r>
              <a:rPr lang="en-US" dirty="0" smtClean="0"/>
              <a:t>.</a:t>
            </a:r>
          </a:p>
          <a:p>
            <a:r>
              <a:rPr lang="en-US" dirty="0" smtClean="0"/>
              <a:t>Microcontroller</a:t>
            </a:r>
          </a:p>
          <a:p>
            <a:pPr lvl="1"/>
            <a:r>
              <a:rPr lang="en-US" dirty="0" smtClean="0"/>
              <a:t>&gt; 20 I/O, &gt; 10 ADC, 4 I/O ADC, </a:t>
            </a:r>
            <a:r>
              <a:rPr lang="en-US" dirty="0"/>
              <a:t>&gt;</a:t>
            </a:r>
            <a:r>
              <a:rPr lang="en-US" dirty="0" smtClean="0"/>
              <a:t>5 PWM</a:t>
            </a:r>
          </a:p>
          <a:p>
            <a:r>
              <a:rPr lang="en-US" dirty="0" smtClean="0"/>
              <a:t>Operating </a:t>
            </a:r>
            <a:r>
              <a:rPr lang="en-US" dirty="0"/>
              <a:t>voltage: 3.3V – </a:t>
            </a:r>
            <a:r>
              <a:rPr lang="en-US" dirty="0" smtClean="0"/>
              <a:t>15V</a:t>
            </a:r>
          </a:p>
          <a:p>
            <a:r>
              <a:rPr lang="en-US" dirty="0" smtClean="0"/>
              <a:t>Motor</a:t>
            </a:r>
          </a:p>
          <a:p>
            <a:pPr lvl="1"/>
            <a:r>
              <a:rPr lang="en-US" dirty="0" smtClean="0"/>
              <a:t>Single actuator fits within a 1-1.5 in</a:t>
            </a:r>
            <a:r>
              <a:rPr lang="en-US" baseline="30000" dirty="0" smtClean="0"/>
              <a:t>2</a:t>
            </a:r>
            <a:r>
              <a:rPr lang="en-US" dirty="0" smtClean="0"/>
              <a:t> area</a:t>
            </a:r>
          </a:p>
          <a:p>
            <a:pPr lvl="1"/>
            <a:r>
              <a:rPr lang="en-US" dirty="0" smtClean="0"/>
              <a:t>Applied force of 30 lbs. (Total applied force must go to about 500 lbs.)</a:t>
            </a:r>
          </a:p>
          <a:p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Up to 8 load cells</a:t>
            </a:r>
          </a:p>
          <a:p>
            <a:pPr lvl="2"/>
            <a:r>
              <a:rPr lang="en-US" dirty="0" smtClean="0"/>
              <a:t>Sustains at least 50 lbs. each</a:t>
            </a:r>
          </a:p>
          <a:p>
            <a:pPr lvl="1"/>
            <a:r>
              <a:rPr lang="en-US" dirty="0" smtClean="0"/>
              <a:t>2 displacement sensors (transducer)</a:t>
            </a:r>
          </a:p>
          <a:p>
            <a:pPr lvl="2"/>
            <a:r>
              <a:rPr lang="en-US" dirty="0" smtClean="0"/>
              <a:t>Measures up to 0.6 inches (~15 mm)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="" val="278528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MTEC Block Diagram</a:t>
            </a:r>
            <a:endParaRPr lang="en-US" sz="3500" dirty="0"/>
          </a:p>
        </p:txBody>
      </p:sp>
      <p:sp>
        <p:nvSpPr>
          <p:cNvPr id="5" name="TextBox 4"/>
          <p:cNvSpPr txBox="1"/>
          <p:nvPr/>
        </p:nvSpPr>
        <p:spPr>
          <a:xfrm>
            <a:off x="4096987" y="5415150"/>
            <a:ext cx="11281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 Graphical</a:t>
            </a:r>
            <a:endParaRPr lang="en-US" sz="1300" dirty="0"/>
          </a:p>
        </p:txBody>
      </p:sp>
      <p:sp>
        <p:nvSpPr>
          <p:cNvPr id="7" name="TextBox 6"/>
          <p:cNvSpPr txBox="1"/>
          <p:nvPr/>
        </p:nvSpPr>
        <p:spPr>
          <a:xfrm>
            <a:off x="1757548" y="5415150"/>
            <a:ext cx="143691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 smtClean="0"/>
              <a:t>    Force History</a:t>
            </a:r>
            <a:endParaRPr lang="en-US" sz="1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290" t="12013" r="47793" b="19156"/>
          <a:stretch>
            <a:fillRect/>
          </a:stretch>
        </p:blipFill>
        <p:spPr bwMode="auto">
          <a:xfrm>
            <a:off x="1199408" y="1353787"/>
            <a:ext cx="6958940" cy="4726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037054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421764"/>
            <a:ext cx="7543800" cy="1600200"/>
          </a:xfrm>
        </p:spPr>
        <p:txBody>
          <a:bodyPr>
            <a:normAutofit/>
          </a:bodyPr>
          <a:lstStyle/>
          <a:p>
            <a:pPr algn="ctr"/>
            <a:r>
              <a:rPr lang="en-US" sz="3500" dirty="0" smtClean="0"/>
              <a:t>MTEC Software Diagram</a:t>
            </a:r>
            <a:endParaRPr lang="en-US" sz="35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5851" y="1242041"/>
            <a:ext cx="6652007" cy="553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7538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1777</TotalTime>
  <Words>1744</Words>
  <Application>Microsoft Office PowerPoint</Application>
  <PresentationFormat>On-screen Show (4:3)</PresentationFormat>
  <Paragraphs>577</Paragraphs>
  <Slides>64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Origin</vt:lpstr>
      <vt:lpstr>MTEC  Material Testing Equipment Controller</vt:lpstr>
      <vt:lpstr>What is the MTEC?</vt:lpstr>
      <vt:lpstr>Goals &amp; Objectives</vt:lpstr>
      <vt:lpstr>Mechanical Devices-I</vt:lpstr>
      <vt:lpstr>Mechanical Devices-II</vt:lpstr>
      <vt:lpstr>How does it work ?</vt:lpstr>
      <vt:lpstr>Specifications &amp; Requirements</vt:lpstr>
      <vt:lpstr>MTEC Block Diagram</vt:lpstr>
      <vt:lpstr>MTEC Software Diagram</vt:lpstr>
      <vt:lpstr>Motor Control</vt:lpstr>
      <vt:lpstr>Motor Control</vt:lpstr>
      <vt:lpstr>H-bridge</vt:lpstr>
      <vt:lpstr>Linear Actuator</vt:lpstr>
      <vt:lpstr>Sensors</vt:lpstr>
      <vt:lpstr>Displacement Transducer</vt:lpstr>
      <vt:lpstr>Load Cell</vt:lpstr>
      <vt:lpstr>Wheatstone Bridge I</vt:lpstr>
      <vt:lpstr>Wheatstone Bridge II</vt:lpstr>
      <vt:lpstr>Op Amp</vt:lpstr>
      <vt:lpstr>Amplifier Circuit</vt:lpstr>
      <vt:lpstr>Generating (-12) volts using 555-timer</vt:lpstr>
      <vt:lpstr>Simulation (-12 volts)</vt:lpstr>
      <vt:lpstr>Testing LVDT</vt:lpstr>
      <vt:lpstr>Testing Load Cell</vt:lpstr>
      <vt:lpstr>Microcontroller</vt:lpstr>
      <vt:lpstr>Slide 26</vt:lpstr>
      <vt:lpstr>Slide 27</vt:lpstr>
      <vt:lpstr>Slide 28</vt:lpstr>
      <vt:lpstr>Slide 29</vt:lpstr>
      <vt:lpstr>Slide 30</vt:lpstr>
      <vt:lpstr>Parallel LCD</vt:lpstr>
      <vt:lpstr>Parallel LCD Display Module</vt:lpstr>
      <vt:lpstr>Slide 33</vt:lpstr>
      <vt:lpstr>Slide 34</vt:lpstr>
      <vt:lpstr>Slide 35</vt:lpstr>
      <vt:lpstr>Data Output</vt:lpstr>
      <vt:lpstr>Data Output</vt:lpstr>
      <vt:lpstr>SPI</vt:lpstr>
      <vt:lpstr>MSSP: SPI</vt:lpstr>
      <vt:lpstr>Data Output Schematic</vt:lpstr>
      <vt:lpstr>Microchip’s MDD</vt:lpstr>
      <vt:lpstr>Power Supply</vt:lpstr>
      <vt:lpstr>Power Distribution</vt:lpstr>
      <vt:lpstr>Comparison</vt:lpstr>
      <vt:lpstr>Power Calculations</vt:lpstr>
      <vt:lpstr>Power Supply Schematic</vt:lpstr>
      <vt:lpstr>Printed Circuit Board</vt:lpstr>
      <vt:lpstr>PCB Design (Digital)</vt:lpstr>
      <vt:lpstr>Board (Digital)</vt:lpstr>
      <vt:lpstr>PCB design (Analog)</vt:lpstr>
      <vt:lpstr>Board (Analog)</vt:lpstr>
      <vt:lpstr>UML Case Diagrams</vt:lpstr>
      <vt:lpstr>Button Diagram</vt:lpstr>
      <vt:lpstr>Main Loop Diagram</vt:lpstr>
      <vt:lpstr>Graphic User Interface</vt:lpstr>
      <vt:lpstr>File Format</vt:lpstr>
      <vt:lpstr>GUI</vt:lpstr>
      <vt:lpstr>Instruction Input GUI</vt:lpstr>
      <vt:lpstr>Instruction Input GUI II</vt:lpstr>
      <vt:lpstr>Instruction Input GUI III</vt:lpstr>
      <vt:lpstr>Administrative</vt:lpstr>
      <vt:lpstr>Slide 62</vt:lpstr>
      <vt:lpstr>Budget</vt:lpstr>
      <vt:lpstr>Slide 64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MTEC</dc:title>
  <dc:creator>Frank</dc:creator>
  <cp:lastModifiedBy>Bishoy</cp:lastModifiedBy>
  <cp:revision>262</cp:revision>
  <dcterms:created xsi:type="dcterms:W3CDTF">2011-02-06T22:47:38Z</dcterms:created>
  <dcterms:modified xsi:type="dcterms:W3CDTF">2011-04-26T08:20:25Z</dcterms:modified>
</cp:coreProperties>
</file>