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9" r:id="rId3"/>
    <p:sldId id="261" r:id="rId4"/>
    <p:sldId id="263" r:id="rId5"/>
    <p:sldId id="265" r:id="rId6"/>
    <p:sldId id="27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9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20" r:id="rId34"/>
    <p:sldId id="321" r:id="rId35"/>
    <p:sldId id="298" r:id="rId36"/>
    <p:sldId id="299" r:id="rId37"/>
    <p:sldId id="300" r:id="rId38"/>
    <p:sldId id="297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8" r:id="rId56"/>
    <p:sldId id="31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plotArea>
      <c:layout/>
      <c:barChart>
        <c:barDir val="bar"/>
        <c:grouping val="stacked"/>
        <c:ser>
          <c:idx val="0"/>
          <c:order val="0"/>
          <c:cat>
            <c:strRef>
              <c:f>Sheet1!$A$8:$A$13</c:f>
              <c:strCache>
                <c:ptCount val="6"/>
                <c:pt idx="0">
                  <c:v>Overall</c:v>
                </c:pt>
                <c:pt idx="1">
                  <c:v>Testing</c:v>
                </c:pt>
                <c:pt idx="2">
                  <c:v>Ordering</c:v>
                </c:pt>
                <c:pt idx="3">
                  <c:v>Prototyping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Sheet1!$B$8:$B$13</c:f>
              <c:numCache>
                <c:formatCode>0%</c:formatCode>
                <c:ptCount val="6"/>
                <c:pt idx="0">
                  <c:v>0.25</c:v>
                </c:pt>
                <c:pt idx="1">
                  <c:v>0.15000000000000011</c:v>
                </c:pt>
                <c:pt idx="2">
                  <c:v>0.7000000000000004</c:v>
                </c:pt>
                <c:pt idx="3">
                  <c:v>0.60000000000000042</c:v>
                </c:pt>
                <c:pt idx="4">
                  <c:v>0.9500000000000004</c:v>
                </c:pt>
                <c:pt idx="5">
                  <c:v>0.9</c:v>
                </c:pt>
              </c:numCache>
            </c:numRef>
          </c:val>
        </c:ser>
        <c:overlap val="100"/>
        <c:axId val="43079552"/>
        <c:axId val="50951296"/>
      </c:barChart>
      <c:catAx>
        <c:axId val="43079552"/>
        <c:scaling>
          <c:orientation val="minMax"/>
        </c:scaling>
        <c:axPos val="l"/>
        <c:tickLblPos val="nextTo"/>
        <c:crossAx val="50951296"/>
        <c:crosses val="autoZero"/>
        <c:auto val="1"/>
        <c:lblAlgn val="ctr"/>
        <c:lblOffset val="100"/>
      </c:catAx>
      <c:valAx>
        <c:axId val="50951296"/>
        <c:scaling>
          <c:orientation val="minMax"/>
        </c:scaling>
        <c:axPos val="b"/>
        <c:majorGridlines/>
        <c:numFmt formatCode="0%" sourceLinked="1"/>
        <c:tickLblPos val="nextTo"/>
        <c:crossAx val="4307955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D0AE9-AF13-4C3F-9A83-C0800370D9A6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F785-E0D7-4007-B1F8-F679BE838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73BBF-F48B-45E8-8683-5D120994425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DAD8-347A-46DF-B607-982164C6BB7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DAD8-347A-46DF-B607-982164C6BB7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49DBE-02DF-4144-80D4-977C9B6A62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3357DB-E31D-4FAE-87D0-46AA78E371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16065-9871-4328-9AB8-50F236D830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FB9B07-A4CE-4ED7-8E56-EAC13C82A1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0AC31-9EE4-45A1-8EA4-E2D92FA23B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B10DB-503F-4367-AAA3-C3E1033C0F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1D7292-0633-4A2F-A6E8-D37FA92A1C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AE094-6D4A-479A-8634-EB41B27837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7CB397-CE11-4CB4-9DDB-DDBF8F6427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6C74F-22D9-4558-B4D0-9EA57E516C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E339B4-1590-4549-8A2B-639A9EA0DE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19529D-2DDC-4EA7-9810-4C8DF4DE5D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D2CDFD-F1E2-4521-AE60-678ED87531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ABC68-B787-4FAB-B5A4-AA899A80F6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C7D268-8439-41ED-AB5A-759E38528D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3BC96-1418-409C-851C-178BD61545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7907-811B-4AB2-936D-C946AE16539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785-E0D7-4007-B1F8-F679BE8384D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894B3-0D95-478A-8474-E6C10401B6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614A6-DBF1-4B8D-A9A4-A1FB56A83754}" type="datetimeFigureOut">
              <a:rPr lang="en-US" smtClean="0"/>
              <a:pPr/>
              <a:t>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EBEA-AE50-4635-A386-C985FEB74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Project Helios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Group 10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Michael Gannon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Michael </a:t>
            </a:r>
            <a:r>
              <a:rPr lang="en-US" sz="2400" dirty="0" err="1" smtClean="0">
                <a:solidFill>
                  <a:schemeClr val="tx1"/>
                </a:solidFill>
              </a:rPr>
              <a:t>Peffers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Muhammed</a:t>
            </a:r>
            <a:r>
              <a:rPr lang="en-US" sz="2400" dirty="0" smtClean="0">
                <a:solidFill>
                  <a:schemeClr val="tx1"/>
                </a:solidFill>
              </a:rPr>
              <a:t> Ali Khan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Ahmad  </a:t>
            </a:r>
            <a:r>
              <a:rPr lang="en-US" sz="2400" dirty="0" err="1" smtClean="0">
                <a:solidFill>
                  <a:schemeClr val="tx1"/>
                </a:solidFill>
              </a:rPr>
              <a:t>Buleybel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Panels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panels will be connected in series </a:t>
            </a:r>
          </a:p>
          <a:p>
            <a:r>
              <a:rPr lang="en-US" dirty="0" smtClean="0"/>
              <a:t>3124 W</a:t>
            </a:r>
          </a:p>
          <a:p>
            <a:r>
              <a:rPr lang="en-US" dirty="0" smtClean="0"/>
              <a:t>361.20 V</a:t>
            </a:r>
          </a:p>
          <a:p>
            <a:r>
              <a:rPr lang="en-US" dirty="0" smtClean="0"/>
              <a:t>8.65 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Inverter types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 Grid Invertors</a:t>
            </a:r>
          </a:p>
          <a:p>
            <a:r>
              <a:rPr lang="en-US" dirty="0" smtClean="0"/>
              <a:t>Grid Tie Invertors</a:t>
            </a:r>
          </a:p>
          <a:p>
            <a:pPr lvl="1"/>
            <a:r>
              <a:rPr lang="en-US" dirty="0" smtClean="0"/>
              <a:t> Three phase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of inverter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Fronius IG 4000 Inverter</a:t>
            </a:r>
          </a:p>
          <a:p>
            <a:pPr lvl="0"/>
            <a:r>
              <a:rPr lang="en-US" dirty="0" smtClean="0"/>
              <a:t>Recommended PV power 3000-5000 W</a:t>
            </a:r>
          </a:p>
          <a:p>
            <a:pPr lvl="0"/>
            <a:r>
              <a:rPr lang="en-US" dirty="0" smtClean="0"/>
              <a:t>Max. DC Input Voltage 500V, Operating DC Voltage 150-450V</a:t>
            </a:r>
          </a:p>
          <a:p>
            <a:pPr lvl="0"/>
            <a:r>
              <a:rPr lang="en-US" dirty="0" smtClean="0"/>
              <a:t>Max. usable DC input current 26.1A</a:t>
            </a:r>
          </a:p>
          <a:p>
            <a:pPr lvl="0"/>
            <a:r>
              <a:rPr lang="en-US" dirty="0" smtClean="0"/>
              <a:t>Inverter Dimensions: 16.5” Wide, 28.4” Long, 8.8” high</a:t>
            </a:r>
          </a:p>
          <a:p>
            <a:pPr lvl="0"/>
            <a:r>
              <a:rPr lang="en-US" dirty="0" smtClean="0"/>
              <a:t>Weight: 42lbs/ 19kgs</a:t>
            </a:r>
          </a:p>
          <a:p>
            <a:pPr lvl="0"/>
            <a:r>
              <a:rPr lang="en-US" dirty="0" smtClean="0"/>
              <a:t>Operating Temperature: -5 to 122 degrees 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Combiner Box </a:t>
            </a:r>
          </a:p>
          <a:p>
            <a:r>
              <a:rPr lang="en-US" dirty="0" smtClean="0"/>
              <a:t>Surge Protector</a:t>
            </a:r>
          </a:p>
          <a:p>
            <a:r>
              <a:rPr lang="en-US" dirty="0" smtClean="0"/>
              <a:t>Fuse and Fuse </a:t>
            </a:r>
          </a:p>
          <a:p>
            <a:pPr>
              <a:buNone/>
            </a:pPr>
            <a:r>
              <a:rPr lang="en-US" dirty="0" smtClean="0"/>
              <a:t>    Holder</a:t>
            </a:r>
          </a:p>
          <a:p>
            <a:r>
              <a:rPr lang="en-US" dirty="0" smtClean="0"/>
              <a:t>MC4 Connectors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b="5473"/>
          <a:stretch>
            <a:fillRect/>
          </a:stretch>
        </p:blipFill>
        <p:spPr bwMode="auto">
          <a:xfrm>
            <a:off x="4267200" y="1676400"/>
            <a:ext cx="434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MC4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76761" y="1801276"/>
            <a:ext cx="6590477" cy="41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81363" cy="39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002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charge controller is prevents battery discharge during darkness and low light conditions. </a:t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General Specifications</a:t>
            </a:r>
          </a:p>
          <a:p>
            <a:r>
              <a:rPr lang="en-US" dirty="0" smtClean="0"/>
              <a:t>Input </a:t>
            </a:r>
          </a:p>
          <a:p>
            <a:r>
              <a:rPr lang="en-US" dirty="0" smtClean="0"/>
              <a:t>16-24 volts DC solar power</a:t>
            </a:r>
          </a:p>
          <a:p>
            <a:r>
              <a:rPr lang="en-US" dirty="0" smtClean="0"/>
              <a:t>Output </a:t>
            </a:r>
          </a:p>
          <a:p>
            <a:r>
              <a:rPr lang="en-US" dirty="0"/>
              <a:t>12 volts @ 333 mA</a:t>
            </a:r>
            <a:endParaRPr lang="en-US" dirty="0" smtClean="0"/>
          </a:p>
          <a:p>
            <a:r>
              <a:rPr lang="en-US" dirty="0" smtClean="0"/>
              <a:t>Charge Voltage</a:t>
            </a:r>
          </a:p>
          <a:p>
            <a:r>
              <a:rPr lang="en-US" dirty="0" smtClean="0"/>
              <a:t>14.2 Vdc</a:t>
            </a:r>
          </a:p>
          <a:p>
            <a:r>
              <a:rPr lang="en-US" dirty="0" smtClean="0"/>
              <a:t>Float Voltage</a:t>
            </a:r>
          </a:p>
          <a:p>
            <a:r>
              <a:rPr lang="en-US" dirty="0" smtClean="0"/>
              <a:t>13.2 volts</a:t>
            </a:r>
          </a:p>
          <a:p>
            <a:r>
              <a:rPr lang="en-US" dirty="0" smtClean="0"/>
              <a:t>Desulphation Pulse</a:t>
            </a:r>
          </a:p>
          <a:p>
            <a:r>
              <a:rPr lang="en-US" dirty="0" smtClean="0"/>
              <a:t>3.33 mA @ 3.26 MHz</a:t>
            </a:r>
          </a:p>
          <a:p>
            <a:r>
              <a:rPr lang="en-US" dirty="0" smtClean="0"/>
              <a:t>Float Current </a:t>
            </a:r>
            <a:r>
              <a:rPr lang="en-US" dirty="0"/>
              <a:t>5 mA – 150 mA</a:t>
            </a:r>
            <a:r>
              <a:rPr lang="en-US" baseline="30000" dirty="0"/>
              <a:t>2</a:t>
            </a:r>
            <a:r>
              <a:rPr lang="en-US" dirty="0" smtClean="0"/>
              <a:t> Size/Weight</a:t>
            </a:r>
          </a:p>
          <a:p>
            <a:r>
              <a:rPr lang="en-US" dirty="0" smtClean="0"/>
              <a:t>3-3/4” L x 2-1/2” W x 1-1/2” H / 1 lb (without the panel)</a:t>
            </a:r>
          </a:p>
          <a:p>
            <a:r>
              <a:rPr lang="en-US" dirty="0" smtClean="0"/>
              <a:t>Solar Panel Size/Weight</a:t>
            </a:r>
          </a:p>
          <a:p>
            <a:r>
              <a:rPr lang="en-US" dirty="0" smtClean="0"/>
              <a:t>13-1/2” W x 19-1/2” H / 4.5 lbs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Options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746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Monitoring System Design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962400"/>
            <a:ext cx="4191000" cy="45720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000" dirty="0" smtClean="0"/>
              <a:t>Michael </a:t>
            </a:r>
            <a:r>
              <a:rPr lang="en-US" sz="2000" dirty="0" err="1" smtClean="0"/>
              <a:t>Peffers</a:t>
            </a:r>
            <a:r>
              <a:rPr lang="en-US" sz="2000" dirty="0" smtClean="0"/>
              <a:t> &amp; Michael Gannon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Block Diagram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300" y="914400"/>
            <a:ext cx="3581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Panel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2057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Sensor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0574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Sensor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057400"/>
            <a:ext cx="21336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1300" y="3244334"/>
            <a:ext cx="3581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 Multiplexer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2438400"/>
            <a:ext cx="2438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4724400" y="2438400"/>
            <a:ext cx="2209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228306" y="2780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81400" y="40386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RJ45 Cable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382294" y="3847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81300" y="4876800"/>
            <a:ext cx="3581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 Multiplexer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81400" y="5715000"/>
            <a:ext cx="19812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PIC18F87J11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4380706" y="4609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380706" y="544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5800" y="1676400"/>
            <a:ext cx="8001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>
            <a:stCxn id="4" idx="2"/>
          </p:cNvCxnSpPr>
          <p:nvPr/>
        </p:nvCxnSpPr>
        <p:spPr>
          <a:xfrm rot="5400000">
            <a:off x="4457700" y="14859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62000" y="4572000"/>
            <a:ext cx="7848600" cy="175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96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PCB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PCB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12 Solar panel array outputting 3kW </a:t>
            </a:r>
          </a:p>
          <a:p>
            <a:r>
              <a:rPr lang="en-US" dirty="0" smtClean="0"/>
              <a:t>To design a solar power monitoring system that will allow the client to conveniently check the optimization and output of there solar panel field.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PCB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output of each solar panel the monitoring system will be connected in parallel using 2-Port terminal blocks.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allows us to “Monitor” what is happening without effecting the output of the panels.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15000" y="3733800"/>
            <a:ext cx="2133600" cy="23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95400"/>
            <a:ext cx="1600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486400" y="3276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1:TERM BLOCK 2POSITION SIDE 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6248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2: Dimension (obtained from datasheet)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100:1 Voltage Divider on each side of a panel lowers V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Next, a Difference Amplifier will be used to take the difference of the two input voltages. V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not be greater than ~.32V at this point.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AD620 and LF351 Op-Amps are being investigated right now as the potential parts.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gain of ten is desired on the Op-Amp to raise the output voltage to ~3.2V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513" y="2130425"/>
            <a:ext cx="8132973" cy="346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current sensor chosen is the surface mount IC part ACS715.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for unidirectional input current from 0 to 30A.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accurate and reliable: typical output error of 1.5%.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Temperature between  -40°C and 150°C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71800"/>
            <a:ext cx="3335904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76800" y="55626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3: Pin Layout ACS715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sensor requires 4.5-5 single input voltage and produces an analog output.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ACS715 produces a linear analog voltage output that is proportional to 185mV/A with a 500mV offset voltage. </a:t>
            </a:r>
          </a:p>
          <a:p>
            <a:pPr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262" y="3429000"/>
            <a:ext cx="504947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8956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4:  Output 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637" y="3886200"/>
            <a:ext cx="35147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9337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5: ACS715 Breakout Board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086" y="1447800"/>
            <a:ext cx="810582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chosen is the LM34 Precision Fahrenheit Sensor.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Accuracy of ±1½°F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reading range from -50 to +300°F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LM34 has a low output impedance and precise calibration which make it easy to work with.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Outputs a analog voltage that is linearly proportional the a Fahrenheit temperature </a:t>
            </a: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+10mV/°F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Gauge wire leads will be hand soldered to the leads of the sensor to provide the power and  ground and to also retrieve the output.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leads will be brought directly to the secondary printed circuit board from the sensor.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2743200" cy="376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6: LM34 Dimensions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Sensor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temperature sensor will be mounted directly to the back side of the solar panels via the thermal epoxy OMEGABOND 600.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“High Temperature  Cement for Attaching and/or Insulating Thermocouples for Temperature Measurements”.</a:t>
            </a:r>
          </a:p>
          <a:p>
            <a:endParaRPr lang="en-US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91000" cy="288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3000" y="449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7: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Omegabond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0292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up to ±½°F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0420" y="1604963"/>
            <a:ext cx="4243160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Goals &amp;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Build a 12 panel solar array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Monitor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Voltage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Temp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Current</a:t>
            </a:r>
          </a:p>
          <a:p>
            <a:r>
              <a:rPr lang="en-US" dirty="0" smtClean="0"/>
              <a:t>Display data online in real time</a:t>
            </a:r>
          </a:p>
          <a:p>
            <a:r>
              <a:rPr lang="en-US" dirty="0" smtClean="0"/>
              <a:t>Transmit data from field to web server wirelessly</a:t>
            </a:r>
          </a:p>
          <a:p>
            <a:r>
              <a:rPr lang="en-US" dirty="0" smtClean="0"/>
              <a:t>System will sustain its own energy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 Multiplexer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multiplexer that was chosen for this project was the ADG409 by Analog Devices.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part is a analog multiplexer with four differential channels.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ADG409 switches one of four differential inputs to a common differential output as determined by the 2-bit binary address lines A0 and A1.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3433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EN input on the device is used to enable or disable the device. When disabled, all channels are switched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429000"/>
            <a:ext cx="269025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8: ADG409 - 4:1 Multiplexer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 Multiplexer Physical Layout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1"/>
            <a:ext cx="8229600" cy="451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RJ45 – Cat5e Cable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chose this form of connection because it easy to work with and the cable provides enough individual wires to handle multiple tasks in the same space and it cheap.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RJ45 Connection: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3562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8: RJ45 Male Connector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Characteristics for Cat5e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2" y="1362075"/>
            <a:ext cx="700087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76350" y="2667000"/>
            <a:ext cx="6591300" cy="228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1" y="3733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Attenuation has been a concern since choosing to use   the Cat5e cable.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typical impedance is measured as ≤0.188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PCB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will be brought form the 12 individual monitoring systems via Cat5e to primary PCB.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16:1 Multiplexer 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724400"/>
            <a:ext cx="1866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9050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16:1 multiplexer chosen for this project was the ADG406BNZ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This part is a analog multiplexer with 16 differential channels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Single supply operation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Wide range of supply voltage of +5V - +12V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0"/>
            <a:ext cx="1885950" cy="27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PIC18F87J11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Pin Device with 68 I/O pins</a:t>
            </a:r>
          </a:p>
          <a:p>
            <a:r>
              <a:rPr lang="en-US" dirty="0" smtClean="0"/>
              <a:t>Programmable in C</a:t>
            </a:r>
          </a:p>
          <a:p>
            <a:r>
              <a:rPr lang="en-US" dirty="0" smtClean="0"/>
              <a:t>15 10-bit Input A/D channels</a:t>
            </a:r>
          </a:p>
          <a:p>
            <a:r>
              <a:rPr lang="en-US" dirty="0" smtClean="0"/>
              <a:t>128 Kbit RAM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556" y="3124200"/>
            <a:ext cx="33560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Explorer Board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Low cost demo board used for evaluating our PIC18F87J11 processor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Uses the </a:t>
            </a:r>
            <a:r>
              <a:rPr lang="en-US" sz="2800" dirty="0" err="1" smtClean="0"/>
              <a:t>PICkit</a:t>
            </a:r>
            <a:r>
              <a:rPr lang="en-US" sz="2800" dirty="0" smtClean="0"/>
              <a:t> 3 programmer debugger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Program to go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Multiple serial interface (USB, RJ11, RS232)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Emulator is </a:t>
            </a:r>
            <a:r>
              <a:rPr lang="en-US" sz="2800" dirty="0" err="1" smtClean="0"/>
              <a:t>MPlab</a:t>
            </a:r>
            <a:endParaRPr lang="en-US" sz="2800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048000"/>
            <a:ext cx="3146564" cy="289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proof both of the PCB boards</a:t>
            </a:r>
          </a:p>
          <a:p>
            <a:r>
              <a:rPr lang="en-US" dirty="0" smtClean="0"/>
              <a:t>Resistors for high wattage </a:t>
            </a:r>
          </a:p>
          <a:p>
            <a:r>
              <a:rPr lang="en-US" dirty="0" smtClean="0"/>
              <a:t>Coding</a:t>
            </a:r>
          </a:p>
          <a:p>
            <a:r>
              <a:rPr lang="en-US" dirty="0" smtClean="0"/>
              <a:t>Eagle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1447800" y="2743200"/>
            <a:ext cx="632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Wireless Communication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181600" y="38100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dirty="0" err="1">
                <a:latin typeface="Calibri" pitchFamily="34" charset="0"/>
              </a:rPr>
              <a:t>Muhammed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Khan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reading should be accurate to 10mV</a:t>
            </a:r>
          </a:p>
          <a:p>
            <a:r>
              <a:rPr lang="en-US" dirty="0" smtClean="0"/>
              <a:t>Current reading should be accurate to 10mA</a:t>
            </a:r>
          </a:p>
          <a:p>
            <a:r>
              <a:rPr lang="en-US" dirty="0" smtClean="0"/>
              <a:t>Temp reading should be accurate to .1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r>
              <a:rPr lang="en-US" dirty="0" smtClean="0"/>
              <a:t>Wireless range should be 250 meters</a:t>
            </a:r>
          </a:p>
          <a:p>
            <a:r>
              <a:rPr lang="en-US" dirty="0" smtClean="0"/>
              <a:t>Web data should be uploaded every 1 minute</a:t>
            </a:r>
          </a:p>
          <a:p>
            <a:r>
              <a:rPr lang="en-US" dirty="0" smtClean="0"/>
              <a:t>Total power output of solar array should be 3kW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Wireless Communication Options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1701800"/>
            <a:ext cx="79248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latin typeface="Calibri" pitchFamily="34" charset="0"/>
                <a:ea typeface="ＭＳ Ｐゴシック" pitchFamily="64" charset="-128"/>
              </a:rPr>
              <a:t>We looked into three different wireless communication options:</a:t>
            </a:r>
          </a:p>
          <a:p>
            <a:pPr>
              <a:spcBef>
                <a:spcPct val="20000"/>
              </a:spcBef>
            </a:pPr>
            <a:endParaRPr lang="en-US" sz="3200">
              <a:latin typeface="Calibri" pitchFamily="34" charset="0"/>
              <a:ea typeface="ＭＳ Ｐゴシック" pitchFamily="64" charset="-128"/>
            </a:endParaRPr>
          </a:p>
          <a:p>
            <a:pPr>
              <a:spcBef>
                <a:spcPct val="20000"/>
              </a:spcBef>
              <a:buFont typeface="Times" pitchFamily="64" charset="0"/>
              <a:buChar char="•"/>
            </a:pPr>
            <a:r>
              <a:rPr lang="en-US" sz="3200" b="1">
                <a:latin typeface="Calibri" pitchFamily="34" charset="0"/>
                <a:ea typeface="ＭＳ Ｐゴシック" pitchFamily="64" charset="-128"/>
              </a:rPr>
              <a:t>Bluetooth:</a:t>
            </a:r>
            <a:r>
              <a:rPr lang="en-US" sz="3200">
                <a:latin typeface="Calibri" pitchFamily="34" charset="0"/>
                <a:ea typeface="ＭＳ Ｐゴシック" pitchFamily="64" charset="-128"/>
              </a:rPr>
              <a:t> High data rate, Great delivery percentage, Hard to learn, Short range</a:t>
            </a:r>
          </a:p>
          <a:p>
            <a:pPr>
              <a:spcBef>
                <a:spcPct val="20000"/>
              </a:spcBef>
              <a:buFont typeface="Times" pitchFamily="64" charset="0"/>
              <a:buChar char="•"/>
            </a:pPr>
            <a:r>
              <a:rPr lang="en-US" sz="3200" b="1">
                <a:latin typeface="Calibri" pitchFamily="34" charset="0"/>
                <a:ea typeface="ＭＳ Ｐゴシック" pitchFamily="64" charset="-128"/>
              </a:rPr>
              <a:t>WiFi:</a:t>
            </a:r>
            <a:r>
              <a:rPr lang="en-US" sz="3200">
                <a:latin typeface="Calibri" pitchFamily="34" charset="0"/>
                <a:ea typeface="ＭＳ Ｐゴシック" pitchFamily="64" charset="-128"/>
              </a:rPr>
              <a:t> Great delivery percentage, Expensive, Short range</a:t>
            </a:r>
          </a:p>
          <a:p>
            <a:pPr>
              <a:spcBef>
                <a:spcPct val="20000"/>
              </a:spcBef>
              <a:buFont typeface="Times" pitchFamily="64" charset="0"/>
              <a:buChar char="•"/>
            </a:pPr>
            <a:r>
              <a:rPr lang="en-US" sz="3200" b="1">
                <a:latin typeface="Calibri" pitchFamily="34" charset="0"/>
                <a:ea typeface="ＭＳ Ｐゴシック" pitchFamily="64" charset="-128"/>
              </a:rPr>
              <a:t>XBee:</a:t>
            </a:r>
            <a:r>
              <a:rPr lang="en-US" sz="3200">
                <a:latin typeface="Calibri" pitchFamily="34" charset="0"/>
                <a:ea typeface="ＭＳ Ｐゴシック" pitchFamily="64" charset="-128"/>
              </a:rPr>
              <a:t> Easy to learn, Cheap, Good Range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Technology Comparison</a:t>
            </a:r>
          </a:p>
        </p:txBody>
      </p:sp>
      <p:pic>
        <p:nvPicPr>
          <p:cNvPr id="4099" name="Picture 4" descr="wireless mar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4723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81000"/>
            <a:ext cx="1981200" cy="612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ZigBee</a:t>
            </a:r>
            <a:endParaRPr lang="en-US" b="1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162800" cy="48768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 decided to use </a:t>
            </a:r>
            <a:r>
              <a:rPr lang="en-US" sz="2800" dirty="0" err="1" smtClean="0">
                <a:solidFill>
                  <a:schemeClr val="tx1"/>
                </a:solidFill>
              </a:rPr>
              <a:t>ZigBee</a:t>
            </a:r>
            <a:r>
              <a:rPr lang="en-US" sz="2800" dirty="0" smtClean="0">
                <a:solidFill>
                  <a:schemeClr val="tx1"/>
                </a:solidFill>
              </a:rPr>
              <a:t> for our project for a number of reasons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Low power requirement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Compact  size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Good range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Perfect for small data transfer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Relatively low complexity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Compatible with Microsoft Windows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Low cost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Personal Area Network 802.15.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Specializes in Wireless PAN (Personal Area Network) standards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802.15.1</a:t>
            </a:r>
            <a:r>
              <a:rPr lang="en-US" dirty="0" smtClean="0"/>
              <a:t> – (Bluetooth)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802.15.2</a:t>
            </a:r>
            <a:r>
              <a:rPr lang="en-US" dirty="0" smtClean="0"/>
              <a:t> – Deals with coexistence of Wireless LAN (802.11) and Wireless PAN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802.15.3</a:t>
            </a:r>
            <a:r>
              <a:rPr lang="en-US" dirty="0" smtClean="0"/>
              <a:t> – High-rate WPAN standards (Wireless USB)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802.15.4</a:t>
            </a:r>
            <a:r>
              <a:rPr lang="en-US" dirty="0" smtClean="0"/>
              <a:t> – (</a:t>
            </a:r>
            <a:r>
              <a:rPr lang="en-US" dirty="0" err="1" smtClean="0"/>
              <a:t>ZigBee</a:t>
            </a:r>
            <a:r>
              <a:rPr lang="en-US" dirty="0" smtClean="0"/>
              <a:t>) low-data rate, low-power networks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ZigBee ------&gt; XBee Module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09600" y="18288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MaxStream OEM RF Module (802.15.4)</a:t>
            </a: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2971800"/>
            <a:ext cx="3657600" cy="311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XBee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buFont typeface="Times" pitchFamily="64" charset="0"/>
              <a:buChar char="•"/>
            </a:pPr>
            <a:r>
              <a:rPr lang="en-US" sz="2400" smtClean="0">
                <a:cs typeface="Arial" charset="0"/>
              </a:rPr>
              <a:t>The XBee module costs $19.00 per unit.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smtClean="0">
                <a:cs typeface="Arial" charset="0"/>
              </a:rPr>
              <a:t>It runs at 2.4 GHz.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smtClean="0">
                <a:cs typeface="Arial" charset="0"/>
              </a:rPr>
              <a:t>Input voltage(operating voltage) is 3.3V.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smtClean="0">
                <a:cs typeface="Arial" charset="0"/>
              </a:rPr>
              <a:t>The current:</a:t>
            </a:r>
          </a:p>
          <a:p>
            <a:pPr lvl="2" eaLnBrk="1" hangingPunct="1">
              <a:buFont typeface="Times" pitchFamily="64" charset="0"/>
              <a:buChar char="•"/>
            </a:pPr>
            <a:r>
              <a:rPr lang="en-US" smtClean="0">
                <a:cs typeface="Arial" charset="0"/>
              </a:rPr>
              <a:t>when it is receiving data is 50mA, </a:t>
            </a:r>
          </a:p>
          <a:p>
            <a:pPr lvl="2" eaLnBrk="1" hangingPunct="1">
              <a:buFont typeface="Times" pitchFamily="64" charset="0"/>
              <a:buChar char="•"/>
            </a:pPr>
            <a:r>
              <a:rPr lang="en-US" smtClean="0">
                <a:cs typeface="Arial" charset="0"/>
              </a:rPr>
              <a:t>while it is transmitting the current is 45mA </a:t>
            </a:r>
          </a:p>
          <a:p>
            <a:pPr lvl="2" eaLnBrk="1" hangingPunct="1">
              <a:buFont typeface="Times" pitchFamily="64" charset="0"/>
              <a:buChar char="•"/>
            </a:pPr>
            <a:r>
              <a:rPr lang="en-US" smtClean="0">
                <a:cs typeface="Arial" charset="0"/>
              </a:rPr>
              <a:t>while it is in power-down mode it runs below 10µA. 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smtClean="0">
                <a:cs typeface="Arial" charset="0"/>
              </a:rPr>
              <a:t>Its sensitivity is at -92dBm. </a:t>
            </a:r>
          </a:p>
          <a:p>
            <a:pPr eaLnBrk="1" hangingPunct="1">
              <a:buFont typeface="Times" pitchFamily="64" charset="0"/>
              <a:buChar char="•"/>
            </a:pPr>
            <a:r>
              <a:rPr lang="en-US" sz="2400" smtClean="0">
                <a:cs typeface="Arial" charset="0"/>
              </a:rPr>
              <a:t>The chips operating temperature has a range between -40* and +85*C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Channel Spacing</a:t>
            </a:r>
            <a:r>
              <a:rPr lang="en-US" smtClean="0"/>
              <a:t> </a:t>
            </a:r>
          </a:p>
        </p:txBody>
      </p:sp>
      <p:pic>
        <p:nvPicPr>
          <p:cNvPr id="9219" name="Picture 4" descr="channel spaci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828800"/>
            <a:ext cx="7096125" cy="347662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90600" y="55626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In the 2.4GHz band, each channel is about 3MHz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PIC and XBee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PIC 18 series have UART interface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XBee</a:t>
            </a:r>
            <a:r>
              <a:rPr lang="en-US" dirty="0" smtClean="0"/>
              <a:t> module can be directly connected to the microcontroller.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successful serial communication, the UART’s must be configured with the same baud rate, parity, start bits, stop bits, and data bits. On the microcontroller, pin </a:t>
            </a:r>
            <a:r>
              <a:rPr lang="en-US" b="1" dirty="0" smtClean="0"/>
              <a:t>25</a:t>
            </a:r>
            <a:r>
              <a:rPr lang="en-US" dirty="0" smtClean="0"/>
              <a:t> is for transmission and pin </a:t>
            </a:r>
            <a:r>
              <a:rPr lang="en-US" b="1" dirty="0" smtClean="0"/>
              <a:t>26</a:t>
            </a:r>
            <a:r>
              <a:rPr lang="en-US" dirty="0" smtClean="0"/>
              <a:t> is for receiving and are connected to pin </a:t>
            </a:r>
            <a:r>
              <a:rPr lang="en-US" b="1" dirty="0" smtClean="0"/>
              <a:t>3</a:t>
            </a:r>
            <a:r>
              <a:rPr lang="en-US" dirty="0" smtClean="0"/>
              <a:t> and pin </a:t>
            </a:r>
            <a:r>
              <a:rPr lang="en-US" b="1" dirty="0" smtClean="0"/>
              <a:t>2</a:t>
            </a:r>
            <a:r>
              <a:rPr lang="en-US" dirty="0" smtClean="0"/>
              <a:t> on the </a:t>
            </a:r>
            <a:r>
              <a:rPr lang="en-US" dirty="0" err="1" smtClean="0"/>
              <a:t>Xbee</a:t>
            </a:r>
            <a:r>
              <a:rPr lang="en-US" dirty="0" smtClean="0"/>
              <a:t> chip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PIC and XBee connection</a:t>
            </a:r>
          </a:p>
        </p:txBody>
      </p:sp>
      <p:pic>
        <p:nvPicPr>
          <p:cNvPr id="11267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209800"/>
            <a:ext cx="8153400" cy="4267200"/>
          </a:xfrm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429000" y="647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048000" y="1447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(Transmitter)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1401763"/>
          </a:xfrm>
        </p:spPr>
        <p:txBody>
          <a:bodyPr/>
          <a:lstStyle/>
          <a:p>
            <a:pPr eaLnBrk="1" hangingPunct="1"/>
            <a:r>
              <a:rPr lang="en-US" smtClean="0"/>
              <a:t>PIC Operates at 5V</a:t>
            </a:r>
          </a:p>
          <a:p>
            <a:pPr eaLnBrk="1" hangingPunct="1"/>
            <a:r>
              <a:rPr lang="en-US" smtClean="0"/>
              <a:t>XBee requires 3.3 V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868363"/>
          </a:xfrm>
        </p:spPr>
        <p:txBody>
          <a:bodyPr/>
          <a:lstStyle/>
          <a:p>
            <a:pPr eaLnBrk="1" hangingPunct="1"/>
            <a:r>
              <a:rPr lang="en-US" b="1" smtClean="0"/>
              <a:t>Problem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505200" y="2590800"/>
            <a:ext cx="2133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Calibri" pitchFamily="34" charset="0"/>
              </a:rPr>
              <a:t>Solution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3076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685800" y="4876800"/>
            <a:ext cx="16764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81400"/>
            <a:ext cx="2667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Block Diagram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Receiver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590800"/>
            <a:ext cx="4110038" cy="3275013"/>
          </a:xfrm>
          <a:noFill/>
        </p:spPr>
      </p:pic>
      <p:pic>
        <p:nvPicPr>
          <p:cNvPr id="13316" name="Picture 5" descr="http://www.ladyada.net/images/xbee/pino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4286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5372101" y="2781300"/>
            <a:ext cx="1295400" cy="31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5410200" y="1600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FTDI Cable</a:t>
            </a: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6477000" y="5943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Serial to USB interface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7431088" y="5676900"/>
            <a:ext cx="684212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Configure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Update the modules using X-CTU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X-CTU can be downloaded for free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Configure the transmitter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Allows to read data in a certain way from PIC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Using the AT command mode is the how the </a:t>
            </a:r>
            <a:r>
              <a:rPr lang="en-US" dirty="0" err="1" smtClean="0"/>
              <a:t>XBee</a:t>
            </a:r>
            <a:r>
              <a:rPr lang="en-US" dirty="0" smtClean="0"/>
              <a:t> chip will be programmed.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commands deal with all things from setting the sleep mode to resetting the chip.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Assign a PAN ID for transmitter and receiver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4876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X-CTU</a:t>
            </a:r>
            <a:r>
              <a:rPr lang="en-US" smtClean="0"/>
              <a:t> </a:t>
            </a:r>
          </a:p>
        </p:txBody>
      </p:sp>
      <p:pic>
        <p:nvPicPr>
          <p:cNvPr id="15363" name="Content Placeholder 3" descr="http://www.ladyada.net/images/xbee/xctustart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295400"/>
            <a:ext cx="46482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Data Display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Data collected from XBee can be translated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through “Python”</a:t>
            </a:r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OR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We can use “Energy Logger”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038600"/>
            <a:ext cx="24479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24161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Unresolved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smtClean="0"/>
              <a:t>Interface with PIC ( use “Stack” through “Zena”) </a:t>
            </a:r>
          </a:p>
          <a:p>
            <a:pPr eaLnBrk="1" hangingPunct="1"/>
            <a:r>
              <a:rPr lang="en-US" smtClean="0"/>
              <a:t>AT commands</a:t>
            </a:r>
          </a:p>
          <a:p>
            <a:pPr eaLnBrk="1" hangingPunct="1"/>
            <a:r>
              <a:rPr lang="en-US" smtClean="0"/>
              <a:t>Acquire the data from XBee to display on the base computer and to a website (Python Programming)</a:t>
            </a:r>
          </a:p>
          <a:p>
            <a:pPr eaLnBrk="1" hangingPunct="1"/>
            <a:r>
              <a:rPr lang="en-US" smtClean="0"/>
              <a:t>XBee range issue (Expand)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31840" y="1586164"/>
          <a:ext cx="3692760" cy="4509837"/>
        </p:xfrm>
        <a:graphic>
          <a:graphicData uri="http://schemas.openxmlformats.org/drawingml/2006/table">
            <a:tbl>
              <a:tblPr/>
              <a:tblGrid>
                <a:gridCol w="1846380"/>
                <a:gridCol w="1846380"/>
              </a:tblGrid>
              <a:tr h="26589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Parts List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j-lt"/>
                          <a:ea typeface="Calibri"/>
                          <a:cs typeface="Times New Roman"/>
                        </a:rPr>
                        <a:t>Part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j-lt"/>
                          <a:ea typeface="Calibri"/>
                          <a:cs typeface="Times New Roman"/>
                        </a:rPr>
                        <a:t>Cost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12 - Solar</a:t>
                      </a:r>
                      <a:r>
                        <a:rPr lang="en-US" sz="1100" baseline="0" dirty="0" smtClean="0">
                          <a:latin typeface="+mj-lt"/>
                          <a:ea typeface="Calibri"/>
                          <a:cs typeface="Times New Roman"/>
                        </a:rPr>
                        <a:t> Panels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$7,344.00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Arial" pitchFamily="34" charset="0"/>
                        </a:rPr>
                        <a:t>1 - Inverter </a:t>
                      </a:r>
                      <a:endParaRPr lang="en-US" sz="1100" dirty="0">
                        <a:latin typeface="+mj-lt"/>
                        <a:ea typeface="Calibri"/>
                        <a:cs typeface="Arial" pitchFamily="34" charset="0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$1,700.00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12 - Current </a:t>
                      </a: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Sensor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$56.76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12 - Temperature </a:t>
                      </a: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Sensor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$30.12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RJ45 Cable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$1.15/ft or $1.00/10ft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Microcontroller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$3.26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Wireless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j-lt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250.00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Solar power Charge Controller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$90.00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Battery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$10-30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Miscellaneous Parts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$200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PCB Boards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$500-800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Overall</a:t>
                      </a:r>
                      <a:endParaRPr lang="en-US" sz="11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j-lt"/>
                          <a:ea typeface="Calibri"/>
                          <a:cs typeface="Times New Roman"/>
                        </a:rPr>
                        <a:t>$10,504.14</a:t>
                      </a:r>
                    </a:p>
                  </a:txBody>
                  <a:tcPr marL="49147" marR="491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Solar Panels and Components Selection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57600"/>
            <a:ext cx="8153400" cy="6096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000" dirty="0" smtClean="0"/>
              <a:t>Ahmad </a:t>
            </a:r>
            <a:r>
              <a:rPr lang="en-US" sz="2000" dirty="0" err="1" smtClean="0"/>
              <a:t>Buleybel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19238"/>
            <a:ext cx="7772399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 Nu-U240f1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240W </a:t>
            </a:r>
            <a:r>
              <a:rPr lang="en-US" dirty="0"/>
              <a:t>Monocrystalline panels</a:t>
            </a:r>
          </a:p>
          <a:p>
            <a:pPr lvl="0"/>
            <a:r>
              <a:rPr lang="en-US" dirty="0"/>
              <a:t>Panels will be connected in series</a:t>
            </a:r>
          </a:p>
          <a:p>
            <a:pPr lvl="0"/>
            <a:r>
              <a:rPr lang="en-US" dirty="0"/>
              <a:t>Mounted at a 28 degree angle</a:t>
            </a:r>
          </a:p>
          <a:p>
            <a:pPr lvl="0"/>
            <a:r>
              <a:rPr lang="en-US" dirty="0"/>
              <a:t>37.4V Open Circuit Voltage, 30.1V Maximum Power Voltage</a:t>
            </a:r>
          </a:p>
          <a:p>
            <a:pPr lvl="0"/>
            <a:r>
              <a:rPr lang="en-US" dirty="0"/>
              <a:t>8.65A Short Circuit Current, 7.98 Maximum Power Current</a:t>
            </a:r>
          </a:p>
          <a:p>
            <a:pPr lvl="0"/>
            <a:r>
              <a:rPr lang="en-US" dirty="0"/>
              <a:t>Panel Dimensions: 39.1” Wide, 64.6” Tall, 1.8” Thick</a:t>
            </a:r>
          </a:p>
          <a:p>
            <a:pPr lvl="0"/>
            <a:r>
              <a:rPr lang="en-US" dirty="0"/>
              <a:t>Weight: 44.1lbs/ 20.0 kg</a:t>
            </a:r>
          </a:p>
          <a:p>
            <a:pPr lvl="0"/>
            <a:r>
              <a:rPr lang="en-US" dirty="0"/>
              <a:t>Operating Temperature -40 to 194 degrees 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 Dimensions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57911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1676</Words>
  <Application>Microsoft Office PowerPoint</Application>
  <PresentationFormat>On-screen Show (4:3)</PresentationFormat>
  <Paragraphs>337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Project Helios</vt:lpstr>
      <vt:lpstr>Project Overview</vt:lpstr>
      <vt:lpstr>Goals &amp; Objectives</vt:lpstr>
      <vt:lpstr>Specifications</vt:lpstr>
      <vt:lpstr>Block Diagram</vt:lpstr>
      <vt:lpstr>Solar Panels and Components Selection</vt:lpstr>
      <vt:lpstr>Solar Panel</vt:lpstr>
      <vt:lpstr>Sharp Nu-U240f1</vt:lpstr>
      <vt:lpstr>Panel Dimensions</vt:lpstr>
      <vt:lpstr>12 Panels</vt:lpstr>
      <vt:lpstr> Inverter types </vt:lpstr>
      <vt:lpstr>Choice of inverter</vt:lpstr>
      <vt:lpstr>Array</vt:lpstr>
      <vt:lpstr>MC4</vt:lpstr>
      <vt:lpstr>Power Supply</vt:lpstr>
      <vt:lpstr>Power Supply</vt:lpstr>
      <vt:lpstr>Batteries Options</vt:lpstr>
      <vt:lpstr>Monitoring System Design</vt:lpstr>
      <vt:lpstr>Working Block Diagram </vt:lpstr>
      <vt:lpstr>Secondary PCB</vt:lpstr>
      <vt:lpstr>Voltage Sensor</vt:lpstr>
      <vt:lpstr>Physical Layout</vt:lpstr>
      <vt:lpstr>Current Sensor</vt:lpstr>
      <vt:lpstr>Current Sensor</vt:lpstr>
      <vt:lpstr>Physical Layout</vt:lpstr>
      <vt:lpstr>Temperature Sensor</vt:lpstr>
      <vt:lpstr>Temperature Sensor </vt:lpstr>
      <vt:lpstr>Temperature Sensor </vt:lpstr>
      <vt:lpstr>Physical Layout</vt:lpstr>
      <vt:lpstr>4:1 Multiplexer</vt:lpstr>
      <vt:lpstr>4:1 Multiplexer Physical Layout</vt:lpstr>
      <vt:lpstr>RJ45 – Cat5e Cable</vt:lpstr>
      <vt:lpstr>Electrical Characteristics for Cat5e</vt:lpstr>
      <vt:lpstr>Primary PCB </vt:lpstr>
      <vt:lpstr>16:1 Multiplexer </vt:lpstr>
      <vt:lpstr>PIC18F87J11</vt:lpstr>
      <vt:lpstr>Explorer Board</vt:lpstr>
      <vt:lpstr>Problems</vt:lpstr>
      <vt:lpstr>Wireless Communication</vt:lpstr>
      <vt:lpstr>Wireless Communication Options</vt:lpstr>
      <vt:lpstr>Technology Comparison</vt:lpstr>
      <vt:lpstr>ZigBee</vt:lpstr>
      <vt:lpstr>Personal Area Network 802.15.</vt:lpstr>
      <vt:lpstr>ZigBee ------&gt; XBee Module</vt:lpstr>
      <vt:lpstr>XBee Specifications</vt:lpstr>
      <vt:lpstr>Channel Spacing </vt:lpstr>
      <vt:lpstr>PIC and XBee</vt:lpstr>
      <vt:lpstr>PIC and XBee connection</vt:lpstr>
      <vt:lpstr>Problem</vt:lpstr>
      <vt:lpstr>Receiver</vt:lpstr>
      <vt:lpstr>Configure</vt:lpstr>
      <vt:lpstr>X-CTU </vt:lpstr>
      <vt:lpstr>Data Display</vt:lpstr>
      <vt:lpstr>Unresolved </vt:lpstr>
      <vt:lpstr>Budget</vt:lpstr>
      <vt:lpstr>Progress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Helios</dc:title>
  <dc:creator>Ali Backup</dc:creator>
  <cp:lastModifiedBy>Ali Backup</cp:lastModifiedBy>
  <cp:revision>11</cp:revision>
  <dcterms:created xsi:type="dcterms:W3CDTF">2011-02-14T19:34:29Z</dcterms:created>
  <dcterms:modified xsi:type="dcterms:W3CDTF">2011-02-14T20:22:11Z</dcterms:modified>
</cp:coreProperties>
</file>