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322" r:id="rId3"/>
    <p:sldId id="259" r:id="rId4"/>
    <p:sldId id="261" r:id="rId5"/>
    <p:sldId id="263" r:id="rId6"/>
    <p:sldId id="265" r:id="rId7"/>
    <p:sldId id="278" r:id="rId8"/>
    <p:sldId id="267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7" r:id="rId18"/>
    <p:sldId id="29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24" r:id="rId33"/>
    <p:sldId id="294" r:id="rId34"/>
    <p:sldId id="320" r:id="rId35"/>
    <p:sldId id="321" r:id="rId36"/>
    <p:sldId id="298" r:id="rId37"/>
    <p:sldId id="299" r:id="rId38"/>
    <p:sldId id="300" r:id="rId39"/>
    <p:sldId id="326" r:id="rId40"/>
    <p:sldId id="325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0AE9-AF13-4C3F-9A83-C0800370D9A6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F785-E0D7-4007-B1F8-F679BE838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DAD8-347A-46DF-B607-982164C6BB7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DAD8-347A-46DF-B607-982164C6BB7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49DBE-02DF-4144-80D4-977C9B6A62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357DB-E31D-4FAE-87D0-46AA78E371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16065-9871-4328-9AB8-50F236D83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B9B07-A4CE-4ED7-8E56-EAC13C82A1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0AC31-9EE4-45A1-8EA4-E2D92FA23B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B10DB-503F-4367-AAA3-C3E1033C0F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D7292-0633-4A2F-A6E8-D37FA92A1C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AE094-6D4A-479A-8634-EB41B27837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CB397-CE11-4CB4-9DDB-DDBF8F642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6C74F-22D9-4558-B4D0-9EA57E516C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19529D-2DDC-4EA7-9810-4C8DF4DE5D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339B4-1590-4549-8A2B-639A9EA0DE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2CDFD-F1E2-4521-AE60-678ED87531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ABC68-B787-4FAB-B5A4-AA899A80F6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7D268-8439-41ED-AB5A-759E38528D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14A6-DBF1-4B8D-A9A4-A1FB56A83754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Project Helios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Group 10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Michael Gannon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Michael </a:t>
            </a:r>
            <a:r>
              <a:rPr lang="en-US" sz="2400" dirty="0" err="1" smtClean="0">
                <a:solidFill>
                  <a:schemeClr val="tx1"/>
                </a:solidFill>
              </a:rPr>
              <a:t>Peffers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Muhammed</a:t>
            </a:r>
            <a:r>
              <a:rPr lang="en-US" sz="2400" dirty="0" smtClean="0">
                <a:solidFill>
                  <a:schemeClr val="tx1"/>
                </a:solidFill>
              </a:rPr>
              <a:t> Ali Khan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Ahmad  </a:t>
            </a:r>
            <a:r>
              <a:rPr lang="en-US" sz="2400" dirty="0" err="1" smtClean="0">
                <a:solidFill>
                  <a:schemeClr val="tx1"/>
                </a:solidFill>
              </a:rPr>
              <a:t>Buleybel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Dimensions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5791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panels will be connected in series </a:t>
            </a:r>
          </a:p>
          <a:p>
            <a:r>
              <a:rPr lang="en-US" dirty="0" smtClean="0"/>
              <a:t>3124 W</a:t>
            </a:r>
          </a:p>
          <a:p>
            <a:r>
              <a:rPr lang="en-US" dirty="0" smtClean="0"/>
              <a:t>361 V</a:t>
            </a:r>
          </a:p>
          <a:p>
            <a:r>
              <a:rPr lang="en-US" dirty="0" smtClean="0"/>
              <a:t>8.5 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200"/>
            <a:ext cx="2362200" cy="38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Combiner Box </a:t>
            </a:r>
          </a:p>
          <a:p>
            <a:r>
              <a:rPr lang="en-US" dirty="0" smtClean="0"/>
              <a:t>Surge Protector</a:t>
            </a:r>
          </a:p>
          <a:p>
            <a:r>
              <a:rPr lang="en-US" dirty="0" smtClean="0"/>
              <a:t>Fuse and Fuse </a:t>
            </a:r>
          </a:p>
          <a:p>
            <a:pPr>
              <a:buNone/>
            </a:pPr>
            <a:r>
              <a:rPr lang="en-US" dirty="0" smtClean="0"/>
              <a:t>    Holder</a:t>
            </a:r>
          </a:p>
          <a:p>
            <a:r>
              <a:rPr lang="en-US" dirty="0" smtClean="0"/>
              <a:t>MC4 Connectors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b="5473"/>
          <a:stretch>
            <a:fillRect/>
          </a:stretch>
        </p:blipFill>
        <p:spPr bwMode="auto">
          <a:xfrm>
            <a:off x="4267200" y="1676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Inverter 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505200"/>
          </a:xfrm>
        </p:spPr>
        <p:txBody>
          <a:bodyPr/>
          <a:lstStyle/>
          <a:p>
            <a:r>
              <a:rPr lang="en-US" dirty="0" smtClean="0"/>
              <a:t>Off Grid Inverters</a:t>
            </a:r>
          </a:p>
          <a:p>
            <a:r>
              <a:rPr lang="en-US" dirty="0" smtClean="0"/>
              <a:t>Grid Tie Inverters</a:t>
            </a:r>
          </a:p>
          <a:p>
            <a:pPr lvl="1"/>
            <a:r>
              <a:rPr lang="en-US" dirty="0" smtClean="0"/>
              <a:t> Three phase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438400" cy="32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486400" y="1752600"/>
            <a:ext cx="205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467600" y="175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410200" y="175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12954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16.5”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733800" y="3124200"/>
            <a:ext cx="29718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0" y="182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4800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0" y="3124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28.4”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781800" y="5029200"/>
            <a:ext cx="533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05600" y="5105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2390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81800" y="5029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8.8”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inverter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Fronius IG 4000 Inverter</a:t>
            </a:r>
          </a:p>
          <a:p>
            <a:pPr lvl="0"/>
            <a:r>
              <a:rPr lang="en-US" dirty="0" smtClean="0"/>
              <a:t>Recommended PV power 3000-5000 W</a:t>
            </a:r>
          </a:p>
          <a:p>
            <a:pPr lvl="0"/>
            <a:r>
              <a:rPr lang="en-US" dirty="0" smtClean="0"/>
              <a:t>Max. DC Input Voltage 500V, Operating DC Voltage 150-450V</a:t>
            </a:r>
          </a:p>
          <a:p>
            <a:pPr lvl="0"/>
            <a:r>
              <a:rPr lang="en-US" dirty="0" smtClean="0"/>
              <a:t>Max. usable DC input current 26.1A</a:t>
            </a:r>
          </a:p>
          <a:p>
            <a:pPr lvl="0"/>
            <a:r>
              <a:rPr lang="en-US" dirty="0" smtClean="0"/>
              <a:t>Weight: 42lbs/ 19kgs</a:t>
            </a:r>
          </a:p>
          <a:p>
            <a:pPr lvl="0"/>
            <a:r>
              <a:rPr lang="en-US" dirty="0" smtClean="0"/>
              <a:t>Operating Temperature: -5 to 122 degrees 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76761" y="1801276"/>
            <a:ext cx="6590477" cy="41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81363" cy="39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002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charge controller is prevents battery discharge during darkness and low light conditions. 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Options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803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867400"/>
            <a:ext cx="690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Batteries that were chosen were Power Sonic 12V/21 AH batteries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Monitoring System Design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962400"/>
            <a:ext cx="4191000" cy="4572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000" dirty="0" smtClean="0"/>
              <a:t>Michael </a:t>
            </a:r>
            <a:r>
              <a:rPr lang="en-US" sz="2000" dirty="0" err="1" smtClean="0"/>
              <a:t>Peffers</a:t>
            </a:r>
            <a:r>
              <a:rPr lang="en-US" sz="2000" dirty="0" smtClean="0"/>
              <a:t> &amp; Michael Gannon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Block Diagram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300" y="914400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Panel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057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057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Sensor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057400"/>
            <a:ext cx="2133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1300" y="3244334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2438400"/>
            <a:ext cx="2438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724400" y="24384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228306" y="2780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1400" y="40386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Cable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82294" y="3847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81300" y="4876800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 Multiplexer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57150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PIC18F87J11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380706" y="4609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380706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5800" y="1676400"/>
            <a:ext cx="8001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4" idx="2"/>
          </p:cNvCxnSpPr>
          <p:nvPr/>
        </p:nvCxnSpPr>
        <p:spPr>
          <a:xfrm rot="5400000">
            <a:off x="4457700" y="1485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62000" y="4572000"/>
            <a:ext cx="7848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96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PCB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PCB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Dave Norvell of Energy and sustainability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590800"/>
            <a:ext cx="4487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Also Working with </a:t>
            </a:r>
            <a:endParaRPr lang="en-US" sz="4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3276600"/>
            <a:ext cx="85344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Mechanical Engineers:   </a:t>
            </a:r>
            <a:r>
              <a:rPr lang="en-US" sz="3200" dirty="0" smtClean="0"/>
              <a:t>       Industrial </a:t>
            </a:r>
            <a:r>
              <a:rPr lang="en-US" sz="3200" dirty="0"/>
              <a:t>Engineers: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Daniel </a:t>
            </a:r>
            <a:r>
              <a:rPr lang="en-US" sz="3200" dirty="0"/>
              <a:t>Gould                          </a:t>
            </a:r>
            <a:r>
              <a:rPr lang="en-US" sz="3200" dirty="0" smtClean="0"/>
              <a:t> Amanda </a:t>
            </a:r>
            <a:r>
              <a:rPr lang="en-US" sz="3200" dirty="0"/>
              <a:t>Longman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Connie </a:t>
            </a:r>
            <a:r>
              <a:rPr lang="en-US" sz="3200" dirty="0" err="1"/>
              <a:t>Griesemer</a:t>
            </a:r>
            <a:r>
              <a:rPr lang="en-US" sz="3200" dirty="0"/>
              <a:t>                 </a:t>
            </a:r>
            <a:r>
              <a:rPr lang="en-US" sz="3200" dirty="0" smtClean="0"/>
              <a:t> Joshua </a:t>
            </a:r>
            <a:r>
              <a:rPr lang="en-US" sz="3200" dirty="0" err="1" smtClean="0"/>
              <a:t>MacNaughton</a:t>
            </a:r>
            <a:r>
              <a:rPr lang="en-US" sz="3200" dirty="0" smtClean="0"/>
              <a:t> Ryan </a:t>
            </a:r>
            <a:r>
              <a:rPr lang="en-US" sz="3200" dirty="0"/>
              <a:t>Lewis                            </a:t>
            </a:r>
            <a:r>
              <a:rPr lang="en-US" sz="3200" dirty="0" smtClean="0"/>
              <a:t>  Andrew </a:t>
            </a:r>
            <a:r>
              <a:rPr lang="en-US" sz="3200" dirty="0" err="1"/>
              <a:t>Wolodkiewicz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Jonathan Torres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Ryan </a:t>
            </a:r>
            <a:r>
              <a:rPr lang="en-US" sz="3200" dirty="0" err="1"/>
              <a:t>Tribbey</a:t>
            </a:r>
            <a:endParaRPr lang="en-US" sz="3200" dirty="0"/>
          </a:p>
          <a:p>
            <a:pPr algn="ctr">
              <a:buFont typeface="Arial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PCB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connected in parallel with Solar panel System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Board will consist of three separate sensors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Voltage, Current, and Temperature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All sensors are hardware designed to an accuracy at least        ± 1.5%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3600" y="1219200"/>
            <a:ext cx="2133600" cy="23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43600" y="3581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2: Dimension (obtained from datasheet)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IMG_2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0386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100:1 Voltage Divider used to lower V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Instrumentation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used in a difference mode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voltage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Amp Used: AD620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620 will go through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Inverting op amp with a gain of 10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Amp Used: LF351</a:t>
            </a:r>
          </a:p>
        </p:txBody>
      </p:sp>
      <p:pic>
        <p:nvPicPr>
          <p:cNvPr id="6" name="Content Placeholder 5" descr="LF3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905000"/>
            <a:ext cx="1752600" cy="1752600"/>
          </a:xfrm>
        </p:spPr>
      </p:pic>
      <p:pic>
        <p:nvPicPr>
          <p:cNvPr id="8" name="Picture 7" descr="lf351 pin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10000"/>
            <a:ext cx="4360281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13" y="2130425"/>
            <a:ext cx="8132973" cy="346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current sensor chosen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ACS715.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for unidirectional input current from 0 to 30A.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accurate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Temperature: -40°C and 150°C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33590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006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3: Pin Layout ACS715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sensor requires 4.5-5 single input voltage and produces an analog output.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ACS715 produces a linear analog voltage output that is proportional to 133mV/A with a 500mV offset voltage. </a:t>
            </a: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262" y="3429000"/>
            <a:ext cx="504947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95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4:  Output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637" y="3886200"/>
            <a:ext cx="3514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337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5: ACS715 Breakout 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86" y="1447800"/>
            <a:ext cx="810582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chosen: LM34 Precision Fahrenheit Sensor.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Accuracy of ±1½°F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reading range from -50 to +300°F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LM34 has a low output impedance and precise calibration which make it easy to work with.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outputs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voltage that is linearly proportional to the a Fahrenheit temperature 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+10mV/°F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wire leads will be hand soldered to the leads of the sensor to provide the power and  ground and to also retrieve the output.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leads will be brought directly to the secondary printed circuit board from the sensor.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2743200" cy="376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6: LM34 Dimensions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sensor will be mounted directly to the back side of the solar panels via the thermal epoxy OMEGABOND 600.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“High Temperature  Cement for Attaching and/or Insulating Thermocouples for Temperature Measurements”.</a:t>
            </a:r>
          </a:p>
          <a:p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91000" cy="28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449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7: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Omegabond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0292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up to ±½°F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420" y="1604963"/>
            <a:ext cx="424316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Design a panel by panel monitoring system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Monitoring system must be self sustaining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Wirelessly transmit data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Data will be collected every 5 minutes for duration of the day</a:t>
            </a:r>
          </a:p>
          <a:p>
            <a:r>
              <a:rPr lang="en-US" dirty="0" smtClean="0">
                <a:ea typeface="ＭＳ Ｐゴシック" pitchFamily="34" charset="-128"/>
              </a:rPr>
              <a:t>Publish real time information online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Data must be graphed for easy interpretation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Publically accessible </a:t>
            </a:r>
          </a:p>
          <a:p>
            <a:r>
              <a:rPr lang="en-US" dirty="0" smtClean="0"/>
              <a:t>UCF going 15% carbon free by 2020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multiplexer that was chosen for this project was the ADG409 by Analog Devices.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part is a analog multiplexer with four differential channels.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ADG409 switches one of four differential inputs to a common differential output as determined by the 2-bit binary address lines A0 and A1.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3433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 input on the device is used to enable or disable the device. When disabled, all channels are switched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429000"/>
            <a:ext cx="269025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8: ADG409 - 4:1 Multiplexer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 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1"/>
            <a:ext cx="8229600" cy="45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u="sng" dirty="0" smtClean="0">
                <a:ea typeface="ＭＳ Ｐゴシック" pitchFamily="34" charset="-128"/>
              </a:rPr>
              <a:t>Secondary PCB Physical </a:t>
            </a:r>
            <a:r>
              <a:rPr lang="en-US" b="1" u="sng" dirty="0" smtClean="0">
                <a:ea typeface="ＭＳ Ｐゴシック" pitchFamily="34" charset="-128"/>
              </a:rPr>
              <a:t>Circuit Layout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 cstate="print"/>
          <a:srcRect l="10397" t="14754" r="5911" b="5829"/>
          <a:stretch>
            <a:fillRect/>
          </a:stretch>
        </p:blipFill>
        <p:spPr bwMode="auto">
          <a:xfrm>
            <a:off x="533400" y="1600200"/>
            <a:ext cx="7789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810000" y="5105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6096000" y="1905000"/>
            <a:ext cx="1828800" cy="307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Temperature Sensor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105400" y="2057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228600" y="1752600"/>
            <a:ext cx="1447800" cy="307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Current Sensor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81000" y="2286000"/>
            <a:ext cx="1295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962400" y="5638800"/>
            <a:ext cx="31242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Differential Amplifier Circuit to Measure Voltage Between Panels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– Cat5e Cable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chose to use twisted pair RJ45 Cat5e cable because of it’s ability to cancel noise on the lines and it’s ease of implementation.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Connection: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 1 – V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 2 – Ground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Pins 3-5 Address</a:t>
            </a:r>
          </a:p>
          <a:p>
            <a:pPr lvl="1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Select Lines for Mux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3562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8: RJ45 Male Connector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Characteristics for Cat5e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2" y="1362075"/>
            <a:ext cx="700087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76350" y="2667000"/>
            <a:ext cx="6591300" cy="228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1" y="3733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Attenuation has been a concern since choosing to use   the Cat5e cable.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typical impedance is measured as ≤0.188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PCB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PCB</a:t>
            </a:r>
          </a:p>
          <a:p>
            <a:r>
              <a:rPr lang="en-US" dirty="0" smtClean="0"/>
              <a:t>Will be connected to 11 secondary PCB boards through CAT5e cable</a:t>
            </a:r>
          </a:p>
          <a:p>
            <a:r>
              <a:rPr lang="en-US" dirty="0" smtClean="0"/>
              <a:t>Wirelessly transmit data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2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10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u="sng" dirty="0" smtClean="0"/>
              <a:t>16:1 Multiplexer </a:t>
            </a:r>
            <a:endParaRPr lang="en-US" b="1" u="sng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233031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441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The 16:1 multiplexer chosen: ADG406BNZ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Single supply operation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Wide range of supply voltage of +5V - +12V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Allows us to only you 1 A/D pin on PIC18F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7800"/>
            <a:ext cx="1885950" cy="27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u="sng" dirty="0" smtClean="0"/>
              <a:t>PIC18F87J11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Pin Device with 68 I/O pins</a:t>
            </a:r>
          </a:p>
          <a:p>
            <a:r>
              <a:rPr lang="en-US" dirty="0" smtClean="0"/>
              <a:t>Programmable in C</a:t>
            </a:r>
          </a:p>
          <a:p>
            <a:r>
              <a:rPr lang="en-US" dirty="0" smtClean="0"/>
              <a:t>15 10-bit Input A/D channels</a:t>
            </a:r>
          </a:p>
          <a:p>
            <a:r>
              <a:rPr lang="en-US" dirty="0" smtClean="0"/>
              <a:t>128 Kbit RAM</a:t>
            </a:r>
          </a:p>
          <a:p>
            <a:r>
              <a:rPr lang="en-US" dirty="0" smtClean="0"/>
              <a:t>Sleep mode uses nano watts</a:t>
            </a:r>
          </a:p>
          <a:p>
            <a:r>
              <a:rPr lang="en-US" dirty="0" smtClean="0"/>
              <a:t>Very fast wake up time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556" y="3124200"/>
            <a:ext cx="33560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u="sng" dirty="0" smtClean="0"/>
              <a:t>Explorer Board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Low cost demo board used for evaluating our PIC18F87J11 processor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Uses the </a:t>
            </a:r>
            <a:r>
              <a:rPr lang="en-US" sz="2800" dirty="0" err="1" smtClean="0"/>
              <a:t>PICkit</a:t>
            </a:r>
            <a:r>
              <a:rPr lang="en-US" sz="2800" dirty="0" smtClean="0"/>
              <a:t> 3 programmer debugger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Program to go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Multiple serial interface (USB, RJ11, RS232)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Emulator is </a:t>
            </a:r>
            <a:r>
              <a:rPr lang="en-US" sz="2800" dirty="0" err="1" smtClean="0"/>
              <a:t>MPlab</a:t>
            </a:r>
            <a:endParaRPr lang="en-US" sz="28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3146564" cy="28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u="sng" dirty="0" smtClean="0"/>
              <a:t>PICKIT 3</a:t>
            </a:r>
            <a:endParaRPr lang="en-US" b="1" u="sng" dirty="0"/>
          </a:p>
        </p:txBody>
      </p:sp>
      <p:pic>
        <p:nvPicPr>
          <p:cNvPr id="10" name="Content Placeholder 9" descr="PIKkit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8378218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Goals &amp;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Monitor each panel for: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Voltage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Temp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Current</a:t>
            </a:r>
          </a:p>
          <a:p>
            <a:r>
              <a:rPr lang="en-US" dirty="0" smtClean="0"/>
              <a:t>Display data online in real time</a:t>
            </a:r>
          </a:p>
          <a:p>
            <a:r>
              <a:rPr lang="en-US" dirty="0" smtClean="0"/>
              <a:t>Transmit data from field to web server wirelessly</a:t>
            </a:r>
          </a:p>
          <a:p>
            <a:r>
              <a:rPr lang="en-US" dirty="0" smtClean="0"/>
              <a:t>System will sustain its own energy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Primary PCB Physical Circuit Layout</a:t>
            </a:r>
            <a:endParaRPr lang="en-US" sz="4000" b="1" u="sng" dirty="0"/>
          </a:p>
        </p:txBody>
      </p:sp>
      <p:pic>
        <p:nvPicPr>
          <p:cNvPr id="4" name="Content Placeholder 3" descr="Mother Bo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733" y="1600200"/>
            <a:ext cx="61665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43800" y="2057400"/>
            <a:ext cx="61908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X-Bee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7348050" y="2408526"/>
            <a:ext cx="548640" cy="4619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5334000"/>
            <a:ext cx="108234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Pic18F87J11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866900" y="4762500"/>
            <a:ext cx="609600" cy="53340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38800" y="1676400"/>
            <a:ext cx="138909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16:1 Multiplexer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800600" y="1981200"/>
            <a:ext cx="914400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Wireless Communication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181600" y="38100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err="1">
                <a:latin typeface="Calibri" pitchFamily="34" charset="0"/>
              </a:rPr>
              <a:t>Muhammed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Khan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Wireless Communication Options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1701800"/>
            <a:ext cx="79248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  <a:ea typeface="ＭＳ Ｐゴシック" pitchFamily="64" charset="-128"/>
              </a:rPr>
              <a:t>We looked into three different wireless communication options: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  <a:ea typeface="ＭＳ Ｐゴシック" pitchFamily="64" charset="-128"/>
            </a:endParaRP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Bluetooth: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High data rate, Great delivery percentage, Hard to learn, Short range</a:t>
            </a: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WiFi: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Great delivery percentage, Expensive, Short range</a:t>
            </a: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XBee: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Easy to learn, Cheap, Good Range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Technology Comparison</a:t>
            </a:r>
          </a:p>
        </p:txBody>
      </p:sp>
      <p:pic>
        <p:nvPicPr>
          <p:cNvPr id="4099" name="Picture 4" descr="wireless ma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472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81000"/>
            <a:ext cx="1981200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ZigBee</a:t>
            </a:r>
            <a:endParaRPr lang="en-US" b="1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162800" cy="48768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 decided to use </a:t>
            </a:r>
            <a:r>
              <a:rPr lang="en-US" sz="2800" dirty="0" err="1" smtClean="0">
                <a:solidFill>
                  <a:schemeClr val="tx1"/>
                </a:solidFill>
              </a:rPr>
              <a:t>ZigBee</a:t>
            </a:r>
            <a:r>
              <a:rPr lang="en-US" sz="2800" dirty="0" smtClean="0">
                <a:solidFill>
                  <a:schemeClr val="tx1"/>
                </a:solidFill>
              </a:rPr>
              <a:t> for our project for a number of reasons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Low power requirement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Compact  size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Good range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Perfect for small data transfer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Relatively low complexity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Compatible with Microsoft Windows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Low cost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Personal Area Network 802.15.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Specializes in Wireless PAN (Personal Area Network) standards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802.15.1</a:t>
            </a:r>
            <a:r>
              <a:rPr lang="en-US" dirty="0" smtClean="0"/>
              <a:t> – (Bluetooth)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802.15.2</a:t>
            </a:r>
            <a:r>
              <a:rPr lang="en-US" dirty="0" smtClean="0"/>
              <a:t> – Deals with coexistence of Wireless LAN (802.11) and Wireless PAN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802.15.3</a:t>
            </a:r>
            <a:r>
              <a:rPr lang="en-US" dirty="0" smtClean="0"/>
              <a:t> – High-rate WPAN standards (Wireless USB)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802.15.4</a:t>
            </a:r>
            <a:r>
              <a:rPr lang="en-US" dirty="0" smtClean="0"/>
              <a:t> – (</a:t>
            </a:r>
            <a:r>
              <a:rPr lang="en-US" dirty="0" err="1" smtClean="0"/>
              <a:t>ZigBee</a:t>
            </a:r>
            <a:r>
              <a:rPr lang="en-US" dirty="0" smtClean="0"/>
              <a:t>) low-data rate, low-power networks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ZigBee ------&gt; XBee Module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9600" y="18288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MaxStream OEM RF Module (802.15.4)</a:t>
            </a:r>
          </a:p>
        </p:txBody>
      </p:sp>
      <p:pic>
        <p:nvPicPr>
          <p:cNvPr id="22530" name="Picture 2" descr="Sparkfun WRL-08742 XBee Pro 60mW with Wire 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505200" cy="3124200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71800"/>
            <a:ext cx="3743325" cy="31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XBee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 err="1" smtClean="0">
                <a:cs typeface="Arial" charset="0"/>
              </a:rPr>
              <a:t>XBee</a:t>
            </a:r>
            <a:r>
              <a:rPr lang="en-US" sz="2400" dirty="0" smtClean="0">
                <a:cs typeface="Arial" charset="0"/>
              </a:rPr>
              <a:t> module costs $39.00 per unit.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It runs at 2.4 GHz.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Input voltage(operating voltage) is 3.3V.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The current: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dirty="0" smtClean="0">
                <a:cs typeface="Arial" charset="0"/>
              </a:rPr>
              <a:t>when it is receiving data is 50mA, 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dirty="0" smtClean="0">
                <a:cs typeface="Arial" charset="0"/>
              </a:rPr>
              <a:t>while it is transmitting the current is 45mA 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dirty="0" smtClean="0">
                <a:cs typeface="Arial" charset="0"/>
              </a:rPr>
              <a:t>while it is in power-down mode it runs below 10µA. 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Its sensitivity is at -92dBm.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dirty="0" smtClean="0">
                <a:cs typeface="Arial" charset="0"/>
              </a:rPr>
              <a:t>The chips operating temperature has a range between -40* and +85*C</a:t>
            </a:r>
            <a:endParaRPr lang="en-US" sz="2400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Channel Spacing</a:t>
            </a:r>
            <a:r>
              <a:rPr lang="en-US" smtClean="0"/>
              <a:t> </a:t>
            </a:r>
          </a:p>
        </p:txBody>
      </p:sp>
      <p:pic>
        <p:nvPicPr>
          <p:cNvPr id="9219" name="Picture 4" descr="channel spac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7096125" cy="347662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90600" y="55626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In the 2.4GHz band, each channel is about 3MHz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PIC and </a:t>
            </a:r>
            <a:r>
              <a:rPr lang="en-US" b="1" dirty="0" err="1" smtClean="0"/>
              <a:t>XBee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PIC 18 series have UART interface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XBee</a:t>
            </a:r>
            <a:r>
              <a:rPr lang="en-US" dirty="0" smtClean="0"/>
              <a:t> module can be directly connected to the microcontroller.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successful serial communication, the UART’s must be configured with the same baud rate, parity, start bits, stop bits, and data bits. On the microcontroller, pin </a:t>
            </a:r>
            <a:r>
              <a:rPr lang="en-US" b="1" dirty="0" smtClean="0"/>
              <a:t>26</a:t>
            </a:r>
            <a:r>
              <a:rPr lang="en-US" dirty="0" smtClean="0"/>
              <a:t> is for transmission and pin </a:t>
            </a:r>
            <a:r>
              <a:rPr lang="en-US" b="1" dirty="0" smtClean="0"/>
              <a:t>27</a:t>
            </a:r>
            <a:r>
              <a:rPr lang="en-US" dirty="0" smtClean="0"/>
              <a:t> is for receiving and are connected to pin </a:t>
            </a:r>
            <a:r>
              <a:rPr lang="en-US" b="1" dirty="0" smtClean="0"/>
              <a:t>3</a:t>
            </a:r>
            <a:r>
              <a:rPr lang="en-US" dirty="0" smtClean="0"/>
              <a:t> and pin </a:t>
            </a:r>
            <a:r>
              <a:rPr lang="en-US" b="1" dirty="0" smtClean="0"/>
              <a:t>2</a:t>
            </a:r>
            <a:r>
              <a:rPr lang="en-US" dirty="0" smtClean="0"/>
              <a:t> on the </a:t>
            </a:r>
            <a:r>
              <a:rPr lang="en-US" dirty="0" err="1" smtClean="0"/>
              <a:t>Xbee</a:t>
            </a:r>
            <a:r>
              <a:rPr lang="en-US" dirty="0" smtClean="0"/>
              <a:t> chip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reading accuracy within 100mV</a:t>
            </a:r>
          </a:p>
          <a:p>
            <a:r>
              <a:rPr lang="en-US" dirty="0" smtClean="0"/>
              <a:t>Current reading accuracy within 100mA</a:t>
            </a:r>
          </a:p>
          <a:p>
            <a:r>
              <a:rPr lang="en-US" dirty="0" smtClean="0"/>
              <a:t>Temp reading accuracy within .1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Wireless range of at least 250 meters</a:t>
            </a:r>
          </a:p>
          <a:p>
            <a:r>
              <a:rPr lang="en-US" dirty="0" smtClean="0"/>
              <a:t>Web data will be uploaded every 5 minutes</a:t>
            </a:r>
          </a:p>
          <a:p>
            <a:r>
              <a:rPr lang="en-US" dirty="0" smtClean="0"/>
              <a:t>Total current consumed below 1.5A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PIC and </a:t>
            </a:r>
            <a:r>
              <a:rPr lang="en-US" b="1" dirty="0" err="1" smtClean="0"/>
              <a:t>XBee</a:t>
            </a:r>
            <a:r>
              <a:rPr lang="en-US" b="1" dirty="0" smtClean="0"/>
              <a:t> connection</a:t>
            </a:r>
          </a:p>
        </p:txBody>
      </p:sp>
      <p:pic>
        <p:nvPicPr>
          <p:cNvPr id="11267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209800"/>
            <a:ext cx="8153400" cy="42672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429000" y="647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0" y="1447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(Transmitter)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Xbee</a:t>
            </a:r>
            <a:r>
              <a:rPr lang="en-US" b="1" dirty="0" smtClean="0"/>
              <a:t> Transmitter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Transmitter connected to PIC18 microcontroller.</a:t>
            </a:r>
          </a:p>
          <a:p>
            <a:r>
              <a:rPr lang="en-US" dirty="0" smtClean="0"/>
              <a:t>UFL RF to RP-SMA antennas</a:t>
            </a:r>
          </a:p>
          <a:p>
            <a:r>
              <a:rPr lang="en-US" dirty="0" smtClean="0"/>
              <a:t>2.4GHz Duck Antenna 2.2dBi with Reverse Polarized - SMA RF connector</a:t>
            </a:r>
          </a:p>
        </p:txBody>
      </p:sp>
      <p:pic>
        <p:nvPicPr>
          <p:cNvPr id="128002" name="Picture 2" descr="http://www.trossenrobotics.com/store/i/is.aspx?path=/images/PImages/XbeePro60UFL.jpg&amp;lr=t&amp;bw=300&amp;w=300&amp;bh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857500" cy="2857500"/>
          </a:xfrm>
          <a:prstGeom prst="rect">
            <a:avLst/>
          </a:prstGeom>
          <a:noFill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0"/>
            <a:ext cx="2979040" cy="284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657600"/>
            <a:ext cx="268733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Receiver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90800"/>
            <a:ext cx="4110038" cy="3275013"/>
          </a:xfrm>
          <a:noFill/>
        </p:spPr>
      </p:pic>
      <p:pic>
        <p:nvPicPr>
          <p:cNvPr id="13316" name="Picture 5" descr="http://www.ladyada.net/images/xbee/pin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5372101" y="2781300"/>
            <a:ext cx="1295400" cy="3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5410200" y="1600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FTDI Cable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477000" y="5943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Serial to USB interface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7431088" y="5676900"/>
            <a:ext cx="68421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401763"/>
          </a:xfrm>
        </p:spPr>
        <p:txBody>
          <a:bodyPr/>
          <a:lstStyle/>
          <a:p>
            <a:pPr eaLnBrk="1" hangingPunct="1"/>
            <a:r>
              <a:rPr lang="en-US" smtClean="0"/>
              <a:t>PIC Operates at 5V</a:t>
            </a:r>
          </a:p>
          <a:p>
            <a:pPr eaLnBrk="1" hangingPunct="1"/>
            <a:r>
              <a:rPr lang="en-US" smtClean="0"/>
              <a:t>XBee requires 3.3 V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868363"/>
          </a:xfrm>
        </p:spPr>
        <p:txBody>
          <a:bodyPr/>
          <a:lstStyle/>
          <a:p>
            <a:pPr eaLnBrk="1" hangingPunct="1"/>
            <a:r>
              <a:rPr lang="en-US" b="1" smtClean="0"/>
              <a:t>Problem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505200" y="2590800"/>
            <a:ext cx="213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Calibri" pitchFamily="34" charset="0"/>
              </a:rPr>
              <a:t>Solution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3076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85800" y="4876800"/>
            <a:ext cx="16764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Update the modules using X-CTU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X-CTU can be downloaded for free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Configure the transmitter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Allows to read data in a certain way from PIC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Using the AT command mode is the how the </a:t>
            </a:r>
            <a:r>
              <a:rPr lang="en-US" dirty="0" err="1" smtClean="0"/>
              <a:t>XBee</a:t>
            </a:r>
            <a:r>
              <a:rPr lang="en-US" dirty="0" smtClean="0"/>
              <a:t> chip will be programmed.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commands deal with all things from setting the sleep mode to resetting the chip.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Assign a PAN ID for transmitter and receiver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4876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X-CTU</a:t>
            </a:r>
            <a:r>
              <a:rPr lang="en-US" smtClean="0"/>
              <a:t> </a:t>
            </a:r>
          </a:p>
        </p:txBody>
      </p:sp>
      <p:pic>
        <p:nvPicPr>
          <p:cNvPr id="15363" name="Content Placeholder 3" descr="http://www.ladyada.net/images/xbee/xctustart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295400"/>
            <a:ext cx="4648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 Display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Data collected from XBee can be translated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through “Python”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OR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We can use “Energy Logger”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038600"/>
            <a:ext cx="24479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24161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219200"/>
          <a:ext cx="4073760" cy="5271837"/>
        </p:xfrm>
        <a:graphic>
          <a:graphicData uri="http://schemas.openxmlformats.org/drawingml/2006/table">
            <a:tbl>
              <a:tblPr/>
              <a:tblGrid>
                <a:gridCol w="2036880"/>
                <a:gridCol w="2036880"/>
              </a:tblGrid>
              <a:tr h="31081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Parts List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j-lt"/>
                          <a:ea typeface="Calibri"/>
                          <a:cs typeface="Times New Roman"/>
                        </a:rPr>
                        <a:t>Part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j-lt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Solar</a:t>
                      </a:r>
                      <a:r>
                        <a:rPr lang="en-US" sz="1100" baseline="0" dirty="0" smtClean="0">
                          <a:latin typeface="+mj-lt"/>
                          <a:ea typeface="Calibri"/>
                          <a:cs typeface="Times New Roman"/>
                        </a:rPr>
                        <a:t> Panels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$7,344.00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Arial" pitchFamily="34" charset="0"/>
                        </a:rPr>
                        <a:t>1 - Inverter </a:t>
                      </a:r>
                      <a:endParaRPr lang="en-US" sz="11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$1,700.00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Current </a:t>
                      </a: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Sensor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$56.76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Temperature </a:t>
                      </a: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Sensor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$30.12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RJ45 Cable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$1.15/ft or $1.00/10ft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Microcontroller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$3.26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Wireless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$60.00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Solar power Charge Controller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$150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2 - 12V 21AH Batteries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$85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Miscellaneous Parts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$400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PCB Boards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$660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Overall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$10,489.14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Block Diagram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Solar Panels and Components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57600"/>
            <a:ext cx="8153400" cy="609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dirty="0" smtClean="0"/>
              <a:t>Ahmad </a:t>
            </a:r>
            <a:r>
              <a:rPr lang="en-US" sz="2000" dirty="0" err="1" smtClean="0"/>
              <a:t>Buleybel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19238"/>
            <a:ext cx="7772399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 Nu-U240f1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240W </a:t>
            </a:r>
            <a:r>
              <a:rPr lang="en-US" dirty="0"/>
              <a:t>Monocrystalline panels</a:t>
            </a:r>
          </a:p>
          <a:p>
            <a:pPr lvl="0"/>
            <a:r>
              <a:rPr lang="en-US" dirty="0"/>
              <a:t>Panels will be connected in series</a:t>
            </a:r>
          </a:p>
          <a:p>
            <a:pPr lvl="0"/>
            <a:r>
              <a:rPr lang="en-US" dirty="0"/>
              <a:t>Mounted at a 28 degree angle</a:t>
            </a:r>
          </a:p>
          <a:p>
            <a:pPr lvl="0"/>
            <a:r>
              <a:rPr lang="en-US" dirty="0" smtClean="0"/>
              <a:t>37V </a:t>
            </a:r>
            <a:r>
              <a:rPr lang="en-US" dirty="0"/>
              <a:t>Open Circuit Voltage, </a:t>
            </a:r>
            <a:r>
              <a:rPr lang="en-US" dirty="0" smtClean="0"/>
              <a:t>30V </a:t>
            </a:r>
            <a:r>
              <a:rPr lang="en-US" dirty="0"/>
              <a:t>Maximum Power Voltage</a:t>
            </a:r>
          </a:p>
          <a:p>
            <a:pPr lvl="0"/>
            <a:r>
              <a:rPr lang="en-US" dirty="0" smtClean="0"/>
              <a:t>8.5A </a:t>
            </a:r>
            <a:r>
              <a:rPr lang="en-US" dirty="0"/>
              <a:t>Short Circuit Current, </a:t>
            </a:r>
            <a:r>
              <a:rPr lang="en-US" dirty="0" smtClean="0"/>
              <a:t>8 </a:t>
            </a:r>
            <a:r>
              <a:rPr lang="en-US" dirty="0"/>
              <a:t>Maximum Power Current</a:t>
            </a:r>
          </a:p>
          <a:p>
            <a:pPr lvl="0"/>
            <a:r>
              <a:rPr lang="en-US" dirty="0"/>
              <a:t>Panel Dimensions: 39.1” Wide, 64.6” Tall, 1.8” Thick</a:t>
            </a:r>
          </a:p>
          <a:p>
            <a:pPr lvl="0"/>
            <a:r>
              <a:rPr lang="en-US" dirty="0"/>
              <a:t>Weight: </a:t>
            </a:r>
            <a:r>
              <a:rPr lang="en-US" dirty="0" smtClean="0"/>
              <a:t>44lbs</a:t>
            </a:r>
            <a:r>
              <a:rPr lang="en-US" dirty="0"/>
              <a:t>/ 20.0 kg</a:t>
            </a:r>
          </a:p>
          <a:p>
            <a:pPr lvl="0"/>
            <a:r>
              <a:rPr lang="en-US" dirty="0"/>
              <a:t>Operating Temperature -40 to 194 degrees 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1617</Words>
  <Application>Microsoft Office PowerPoint</Application>
  <PresentationFormat>On-screen Show (4:3)</PresentationFormat>
  <Paragraphs>349</Paragraphs>
  <Slides>57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Project Helios</vt:lpstr>
      <vt:lpstr>Sponsored By</vt:lpstr>
      <vt:lpstr>Project Overview</vt:lpstr>
      <vt:lpstr>Goals &amp; Objectives</vt:lpstr>
      <vt:lpstr>Specifications</vt:lpstr>
      <vt:lpstr>Block Diagram</vt:lpstr>
      <vt:lpstr>Solar Panels and Components Selection</vt:lpstr>
      <vt:lpstr>Solar Panel</vt:lpstr>
      <vt:lpstr>Sharp Nu-U240f1</vt:lpstr>
      <vt:lpstr>Panel Dimensions</vt:lpstr>
      <vt:lpstr>12 Panels</vt:lpstr>
      <vt:lpstr>Array</vt:lpstr>
      <vt:lpstr> Inverter types </vt:lpstr>
      <vt:lpstr>Choice of inverter</vt:lpstr>
      <vt:lpstr>MC4</vt:lpstr>
      <vt:lpstr>Power Supply</vt:lpstr>
      <vt:lpstr>Batteries Options</vt:lpstr>
      <vt:lpstr>Monitoring System Design</vt:lpstr>
      <vt:lpstr>Working Block Diagram </vt:lpstr>
      <vt:lpstr>Secondary PCB</vt:lpstr>
      <vt:lpstr>Voltage Sensor</vt:lpstr>
      <vt:lpstr>Physical Layout</vt:lpstr>
      <vt:lpstr>Current Sensor</vt:lpstr>
      <vt:lpstr>Current Sensor</vt:lpstr>
      <vt:lpstr>Physical Layout</vt:lpstr>
      <vt:lpstr>Temperature Sensor</vt:lpstr>
      <vt:lpstr>Temperature Sensor </vt:lpstr>
      <vt:lpstr>Temperature Sensor </vt:lpstr>
      <vt:lpstr>Physical Layout</vt:lpstr>
      <vt:lpstr>4:1 Multiplexer</vt:lpstr>
      <vt:lpstr>4:1 Multiplexer Physical Layout</vt:lpstr>
      <vt:lpstr>Secondary PCB Physical Circuit Layout</vt:lpstr>
      <vt:lpstr>RJ45 – Cat5e Cable</vt:lpstr>
      <vt:lpstr>Electrical Characteristics for Cat5e</vt:lpstr>
      <vt:lpstr>Primary PCB </vt:lpstr>
      <vt:lpstr>16:1 Multiplexer </vt:lpstr>
      <vt:lpstr>PIC18F87J11</vt:lpstr>
      <vt:lpstr>Explorer Board</vt:lpstr>
      <vt:lpstr>PICKIT 3</vt:lpstr>
      <vt:lpstr>Primary PCB Physical Circuit Layout</vt:lpstr>
      <vt:lpstr>Wireless Communication</vt:lpstr>
      <vt:lpstr>Wireless Communication Options</vt:lpstr>
      <vt:lpstr>Technology Comparison</vt:lpstr>
      <vt:lpstr>ZigBee</vt:lpstr>
      <vt:lpstr>Personal Area Network 802.15.</vt:lpstr>
      <vt:lpstr>ZigBee ------&gt; XBee Module</vt:lpstr>
      <vt:lpstr>XBee Specifications</vt:lpstr>
      <vt:lpstr>Channel Spacing </vt:lpstr>
      <vt:lpstr>PIC and XBee</vt:lpstr>
      <vt:lpstr>PIC and XBee connection</vt:lpstr>
      <vt:lpstr>Xbee Transmitter</vt:lpstr>
      <vt:lpstr>Receiver</vt:lpstr>
      <vt:lpstr>Problem</vt:lpstr>
      <vt:lpstr>Configure</vt:lpstr>
      <vt:lpstr>X-CTU </vt:lpstr>
      <vt:lpstr>Data Display</vt:lpstr>
      <vt:lpstr>Budget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Helios</dc:title>
  <dc:creator>Ali Backup</dc:creator>
  <cp:lastModifiedBy>skechy</cp:lastModifiedBy>
  <cp:revision>48</cp:revision>
  <dcterms:created xsi:type="dcterms:W3CDTF">2011-02-14T19:34:29Z</dcterms:created>
  <dcterms:modified xsi:type="dcterms:W3CDTF">2011-04-22T01:23:17Z</dcterms:modified>
</cp:coreProperties>
</file>