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66" r:id="rId3"/>
    <p:sldId id="258" r:id="rId4"/>
    <p:sldId id="259" r:id="rId5"/>
    <p:sldId id="260" r:id="rId6"/>
    <p:sldId id="262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820C155-4C5C-4A0D-88A4-9FD584B5CE6B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C6A7B3A-BF2B-481E-A6A5-E69AE7916D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Hi, good morning, pleased to have you.  “title”  Introduce team members.  Let them know when you are available after grad.  Add picture to the first slide</a:t>
            </a: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8210F9-253A-454E-929E-ED6666CD40C8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6A7B3A-BF2B-481E-A6A5-E69AE7916D9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Talk about market.  Images.  Talk about installation costs.  Put in the video of it moving.  T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4A44A99-7766-42F8-8E97-9E2141BD334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Show difference between silicon and thin films.  Minimizing cost explanation/cost comparison.  Find cost/efficiency graphs.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E439DB2-D818-407E-8D9B-81D95D174AB5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Label a picture of device before this slide.</a:t>
            </a: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B0B1E7-F9CA-48E8-BB97-59502BC421CD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Make one graph.  Make sentences shorter and talk about it.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01DBF1-932C-41C5-81A8-BFA9CD9E1784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“Future of”  Shorter sentences.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60AE02B-3252-4C46-BE29-B6C38A8A22A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6A7B3A-BF2B-481E-A6A5-E69AE7916D9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val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0B7108D-8513-4A07-B355-11F33416E3B3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0986A0-B1A8-4B15-8283-E2776A879B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33D60-3213-4A4F-BBB2-0AACBC11D748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F1B0C-577F-43C4-B9DC-AC3ABEBBC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1E310-E01F-4849-955D-DF02519E7879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71903-A190-482E-86B1-7B220A0A20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34561-89D8-4FEC-AD25-F819B3C1EDE9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8ADA4-D2A0-46BF-957B-315B69383B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9E61624-B16E-48C4-A114-91DDD7650E5E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0DAEFA-A55B-4D7A-92DC-9ED170991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72B9D8-7BCF-475C-9FA3-A69403CCA7AD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B449D-9C9E-4E49-BE89-26C4C47DA0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3DD41BB-5AE6-4F09-BE64-6DC8DA1823B5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0594FF-D56C-4AEE-A265-442AF034B9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EDEAE5-D4D0-4619-8B21-C59179A7A69C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13CDE-63AA-4494-ACFF-51B221B4E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4E492DE-EB86-4934-B944-4BF154830AE7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1C9396-8568-4D50-BEC2-8168EFE7C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E976824-462A-44CC-BB94-4BE292408C83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8ECB4E-3411-4F2E-94DF-9862FE956C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5B4FF85-B16C-42D0-8C6A-FC5D4FCECC9C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ABA962-1557-4608-A276-65180AB4D1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C09118E-CFCE-42F3-A978-F543141DB063}" type="datetimeFigureOut">
              <a:rPr lang="en-US"/>
              <a:pPr>
                <a:defRPr/>
              </a:pPr>
              <a:t>4/29/2011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3AB7B432-9FDF-4FC6-BCC7-0C1E36F7E5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9" r:id="rId2"/>
    <p:sldLayoutId id="2147483685" r:id="rId3"/>
    <p:sldLayoutId id="2147483680" r:id="rId4"/>
    <p:sldLayoutId id="2147483686" r:id="rId5"/>
    <p:sldLayoutId id="2147483681" r:id="rId6"/>
    <p:sldLayoutId id="2147483687" r:id="rId7"/>
    <p:sldLayoutId id="2147483688" r:id="rId8"/>
    <p:sldLayoutId id="2147483689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Rain\Desktop\SolarTrackerClip.mpg" TargetMode="Externa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31925" y="360363"/>
            <a:ext cx="7407275" cy="1471612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43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447800" y="3657600"/>
            <a:ext cx="7391400" cy="914400"/>
          </a:xfrm>
          <a:prstGeom prst="rect">
            <a:avLst/>
          </a:prstGeom>
        </p:spPr>
        <p:txBody>
          <a:bodyPr/>
          <a:lstStyle/>
          <a:p>
            <a:pPr marL="365125" indent="-282575" algn="ctr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000" b="1" dirty="0">
                <a:solidFill>
                  <a:srgbClr val="1C4853"/>
                </a:solidFill>
                <a:latin typeface="Gill Sans MT"/>
              </a:rPr>
              <a:t>				      </a:t>
            </a:r>
          </a:p>
          <a:p>
            <a:pPr marL="365125" indent="-282575" algn="ctr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000" b="1" dirty="0">
                <a:solidFill>
                  <a:srgbClr val="1C4853"/>
                </a:solidFill>
                <a:latin typeface="Gill Sans MT"/>
              </a:rPr>
              <a:t>				      Amanda Klein,  Jesse </a:t>
            </a:r>
            <a:r>
              <a:rPr lang="en-US" sz="2000" b="1" dirty="0" err="1">
                <a:solidFill>
                  <a:srgbClr val="1C4853"/>
                </a:solidFill>
                <a:latin typeface="Gill Sans MT"/>
              </a:rPr>
              <a:t>Trawick</a:t>
            </a:r>
            <a:r>
              <a:rPr lang="en-US" sz="2000" b="1" dirty="0">
                <a:solidFill>
                  <a:srgbClr val="1C4853"/>
                </a:solidFill>
                <a:latin typeface="Gill Sans MT"/>
              </a:rPr>
              <a:t>,  			</a:t>
            </a:r>
            <a:r>
              <a:rPr lang="en-US" sz="2000" b="1" dirty="0" smtClean="0">
                <a:solidFill>
                  <a:srgbClr val="1C4853"/>
                </a:solidFill>
                <a:latin typeface="Gill Sans MT"/>
              </a:rPr>
              <a:t>      Sean </a:t>
            </a:r>
            <a:r>
              <a:rPr lang="en-US" sz="2000" b="1" dirty="0">
                <a:solidFill>
                  <a:srgbClr val="1C4853"/>
                </a:solidFill>
                <a:latin typeface="Gill Sans MT"/>
              </a:rPr>
              <a:t>Murphy, Motiur Bhuiyan</a:t>
            </a:r>
          </a:p>
          <a:p>
            <a:pPr marL="365125" indent="-282575" algn="ctr">
              <a:spcBef>
                <a:spcPts val="600"/>
              </a:spcBef>
              <a:buClr>
                <a:schemeClr val="accent1"/>
              </a:buClr>
              <a:buSzPct val="80000"/>
            </a:pPr>
            <a:endParaRPr lang="en-US" sz="2000" b="1" dirty="0">
              <a:solidFill>
                <a:srgbClr val="1C4853"/>
              </a:solidFill>
              <a:latin typeface="Gill Sans MT"/>
            </a:endParaRPr>
          </a:p>
          <a:p>
            <a:pPr marL="365125" indent="-282575" algn="ctr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en-US" sz="2000" b="1" dirty="0">
                <a:solidFill>
                  <a:srgbClr val="1C4853"/>
                </a:solidFill>
                <a:latin typeface="Gill Sans MT"/>
              </a:rPr>
              <a:t>			          </a:t>
            </a:r>
            <a:r>
              <a:rPr lang="en-US" sz="2000" b="1" dirty="0" smtClean="0">
                <a:solidFill>
                  <a:srgbClr val="1C4853"/>
                </a:solidFill>
                <a:latin typeface="Gill Sans MT"/>
              </a:rPr>
              <a:t>      Advisor</a:t>
            </a:r>
            <a:r>
              <a:rPr lang="en-US" sz="2000" b="1" dirty="0">
                <a:solidFill>
                  <a:srgbClr val="1C4853"/>
                </a:solidFill>
                <a:latin typeface="Gill Sans MT"/>
              </a:rPr>
              <a:t>:  Dr.  Samuel Richie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219200" y="762000"/>
            <a:ext cx="7497763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  <a:t>Low Concentration Thin Films with Solar Tracking</a:t>
            </a:r>
            <a:br>
              <a:rPr lang="en-US" sz="4800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pic>
        <p:nvPicPr>
          <p:cNvPr id="14340" name="Picture 4" descr="C:\Users\Assistant\Desktop\Symposium\PresentationDocs\Logos\ProgressEnergyComplet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6019800"/>
            <a:ext cx="3733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3" descr="C:\Users\Assistant\Desktop\Symposium\PresentationDocs\Logos\UCFComplete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5867400"/>
            <a:ext cx="3657600" cy="79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219200" y="2286000"/>
            <a:ext cx="7321550" cy="695325"/>
          </a:xfrm>
          <a:prstGeom prst="rect">
            <a:avLst/>
          </a:prstGeom>
        </p:spPr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400" b="1" baseline="30000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rd</a:t>
            </a:r>
            <a:r>
              <a:rPr lang="en-US" sz="24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 Annual Senior Design Symposium - Renewable &amp; Sustainable Energy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en-US" sz="4000" b="1" dirty="0"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81400" y="3048000"/>
            <a:ext cx="42498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b="1" dirty="0">
                <a:solidFill>
                  <a:schemeClr val="accent3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Friday, April 8, 2011                              </a:t>
            </a:r>
          </a:p>
        </p:txBody>
      </p:sp>
      <p:pic>
        <p:nvPicPr>
          <p:cNvPr id="14344" name="Picture 10" descr="thin-film-solar-market-300x225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3581400"/>
            <a:ext cx="2857500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What is low concentration thin film with solar tracking?</a:t>
            </a:r>
            <a:endParaRPr lang="en-US" dirty="0"/>
          </a:p>
        </p:txBody>
      </p:sp>
      <p:pic>
        <p:nvPicPr>
          <p:cNvPr id="4" name="SolarTrackerClip.mpg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rcRect/>
          <a:stretch>
            <a:fillRect/>
          </a:stretch>
        </p:blipFill>
        <p:spPr>
          <a:xfrm>
            <a:off x="1755775" y="1562100"/>
            <a:ext cx="6858000" cy="4572000"/>
          </a:xfrm>
        </p:spPr>
      </p:pic>
      <p:pic>
        <p:nvPicPr>
          <p:cNvPr id="16387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5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repeatCount="indefinite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4300" dirty="0"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7410" name="Content Placeholder 2"/>
          <p:cNvSpPr txBox="1">
            <a:spLocks/>
          </p:cNvSpPr>
          <p:nvPr/>
        </p:nvSpPr>
        <p:spPr bwMode="auto">
          <a:xfrm>
            <a:off x="1447800" y="1219200"/>
            <a:ext cx="37465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Char char=""/>
            </a:pPr>
            <a:endParaRPr lang="en-US" sz="2400">
              <a:latin typeface="Gill Sans MT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300" dirty="0" smtClean="0">
                <a:solidFill>
                  <a:schemeClr val="tx2">
                    <a:satMod val="130000"/>
                  </a:schemeClr>
                </a:solidFill>
              </a:rPr>
              <a:t>Outcomes &amp; Benefits</a:t>
            </a: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2" name="Content Placeholder 7"/>
          <p:cNvSpPr>
            <a:spLocks noGrp="1"/>
          </p:cNvSpPr>
          <p:nvPr>
            <p:ph sz="half" idx="1"/>
          </p:nvPr>
        </p:nvSpPr>
        <p:spPr>
          <a:xfrm>
            <a:off x="1447800" y="1143000"/>
            <a:ext cx="3657600" cy="4664075"/>
          </a:xfrm>
        </p:spPr>
        <p:txBody>
          <a:bodyPr/>
          <a:lstStyle/>
          <a:p>
            <a:r>
              <a:rPr lang="en-US" sz="2400" dirty="0" smtClean="0"/>
              <a:t>To provide an alternative to roof mounted panels for people in apartments, leased homes or want clean, portable power.</a:t>
            </a:r>
          </a:p>
          <a:p>
            <a:r>
              <a:rPr lang="en-US" sz="2400" dirty="0" smtClean="0"/>
              <a:t>Eliminating installation mounting and labor expenses.</a:t>
            </a:r>
          </a:p>
          <a:p>
            <a:r>
              <a:rPr lang="en-US" sz="2400" dirty="0" smtClean="0"/>
              <a:t>To increase the efficiency of thin film solar panels using solar tracking and optical manipulation.</a:t>
            </a:r>
          </a:p>
          <a:p>
            <a:r>
              <a:rPr lang="en-US" sz="2400" dirty="0" smtClean="0"/>
              <a:t>Consumer power monitoring interface.</a:t>
            </a:r>
          </a:p>
          <a:p>
            <a:pPr>
              <a:buFont typeface="Wingdings 2" pitchFamily="18" charset="2"/>
              <a:buNone/>
            </a:pPr>
            <a:endParaRPr lang="en-US" sz="2400" dirty="0" smtClean="0"/>
          </a:p>
          <a:p>
            <a:endParaRPr lang="en-US" dirty="0" smtClean="0"/>
          </a:p>
        </p:txBody>
      </p:sp>
      <p:pic>
        <p:nvPicPr>
          <p:cNvPr id="17413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5334000" y="4191000"/>
            <a:ext cx="3657600" cy="466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 eaLnBrk="0" hangingPunct="0">
              <a:spcBef>
                <a:spcPts val="600"/>
              </a:spcBef>
              <a:buClr>
                <a:schemeClr val="accent1"/>
              </a:buClr>
              <a:buSzPct val="80000"/>
              <a:defRPr/>
            </a:pPr>
            <a:endParaRPr lang="en-US" sz="2800" dirty="0">
              <a:latin typeface="+mn-lt"/>
            </a:endParaRPr>
          </a:p>
        </p:txBody>
      </p:sp>
      <p:pic>
        <p:nvPicPr>
          <p:cNvPr id="17415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Content Placeholder 11" descr="nov_dec.Par.56357.Image.500.325.1.gif"/>
          <p:cNvPicPr>
            <a:picLocks noGrp="1" noChangeAspect="1"/>
          </p:cNvPicPr>
          <p:nvPr>
            <p:ph sz="half" idx="2"/>
          </p:nvPr>
        </p:nvPicPr>
        <p:blipFill>
          <a:blip r:embed="rId5"/>
          <a:srcRect/>
          <a:stretch>
            <a:fillRect/>
          </a:stretch>
        </p:blipFill>
        <p:spPr>
          <a:xfrm>
            <a:off x="5257800" y="1219200"/>
            <a:ext cx="3657600" cy="2378075"/>
          </a:xfrm>
        </p:spPr>
      </p:pic>
      <p:pic>
        <p:nvPicPr>
          <p:cNvPr id="17417" name="Picture 12" descr="Thin film IPD market forecast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105400" y="3810000"/>
            <a:ext cx="3810000" cy="229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Content Placeholder 11" descr="nov_dec.Par.56357.Image.500.325.1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7435" y="1219200"/>
            <a:ext cx="7617965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2" descr="Thin film IPD market forecast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066800" y="1219200"/>
            <a:ext cx="8001000" cy="5034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74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2" name="Picture 10" descr="1-1332-how-thin-film-solar-will-fare-against-crystalline-silicon-s-challeng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67000" y="3886200"/>
            <a:ext cx="4286250" cy="260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solidFill>
                  <a:schemeClr val="tx2">
                    <a:satMod val="130000"/>
                  </a:schemeClr>
                </a:solidFill>
              </a:rPr>
              <a:t>Crystalline Silicon PV vs. Thin Film PV</a:t>
            </a:r>
            <a:br>
              <a:rPr lang="en-US" sz="3200" b="1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satMod val="130000"/>
                  </a:schemeClr>
                </a:solidFill>
              </a:rPr>
              <a:t>(PV – </a:t>
            </a:r>
            <a:r>
              <a:rPr lang="en-US" sz="2400" b="1" dirty="0" err="1" smtClean="0">
                <a:solidFill>
                  <a:schemeClr val="tx2">
                    <a:satMod val="130000"/>
                  </a:schemeClr>
                </a:solidFill>
              </a:rPr>
              <a:t>Photovoltaics</a:t>
            </a:r>
            <a:r>
              <a:rPr lang="en-US" sz="2400" b="1" dirty="0" smtClean="0">
                <a:solidFill>
                  <a:schemeClr val="tx2">
                    <a:satMod val="130000"/>
                  </a:schemeClr>
                </a:solidFill>
              </a:rPr>
              <a:t>)</a:t>
            </a:r>
            <a:endParaRPr lang="en-US" sz="24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0" name="Content Placeholder 11"/>
          <p:cNvSpPr txBox="1">
            <a:spLocks/>
          </p:cNvSpPr>
          <p:nvPr/>
        </p:nvSpPr>
        <p:spPr>
          <a:xfrm>
            <a:off x="5029200" y="1524000"/>
            <a:ext cx="3962400" cy="4664075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en-US" sz="3500" b="1" dirty="0">
                <a:latin typeface="+mn-lt"/>
              </a:rPr>
              <a:t>Thin Films</a:t>
            </a:r>
            <a:endParaRPr lang="en-US" sz="3500" dirty="0">
              <a:latin typeface="+mn-lt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>
                <a:latin typeface="+mn-lt"/>
              </a:rPr>
              <a:t>Light, flexible material.</a:t>
            </a: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>
                <a:latin typeface="+mn-lt"/>
              </a:rPr>
              <a:t>Maintains higher performance in cloudy conditions.</a:t>
            </a: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en-US" sz="2200" dirty="0">
                <a:latin typeface="+mn-lt"/>
              </a:rPr>
              <a:t>Lowest recorded production cost ~ $0.76/watt</a:t>
            </a: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2200" dirty="0">
              <a:latin typeface="+mn-lt"/>
            </a:endParaRPr>
          </a:p>
          <a:p>
            <a:pPr marL="365760" indent="-283464" fontAlgn="auto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defRPr/>
            </a:pPr>
            <a:endParaRPr lang="en-US" sz="3200" dirty="0">
              <a:latin typeface="+mn-lt"/>
            </a:endParaRPr>
          </a:p>
        </p:txBody>
      </p:sp>
      <p:sp>
        <p:nvSpPr>
          <p:cNvPr id="19459" name="Content Placeholder 12"/>
          <p:cNvSpPr txBox="1">
            <a:spLocks/>
          </p:cNvSpPr>
          <p:nvPr/>
        </p:nvSpPr>
        <p:spPr bwMode="auto">
          <a:xfrm>
            <a:off x="1143000" y="1524000"/>
            <a:ext cx="39624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en-US" sz="3000" b="1" dirty="0">
                <a:latin typeface="Gill Sans MT"/>
              </a:rPr>
              <a:t>Crystalline Silicon</a:t>
            </a: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r>
              <a:rPr lang="en-US" sz="2200" dirty="0">
                <a:latin typeface="Gill Sans MT"/>
              </a:rPr>
              <a:t>Thick and bulky, rigid design.</a:t>
            </a: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r>
              <a:rPr lang="en-US" sz="2200" dirty="0">
                <a:latin typeface="Gill Sans MT"/>
              </a:rPr>
              <a:t>Competing for materials with electronics market.</a:t>
            </a: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r>
              <a:rPr lang="en-US" sz="2200" dirty="0">
                <a:latin typeface="Gill Sans MT"/>
              </a:rPr>
              <a:t>Lowest recorded production cost ~ $1.00/watt</a:t>
            </a: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Arial" charset="0"/>
              <a:buChar char="•"/>
            </a:pPr>
            <a:endParaRPr lang="en-US" sz="2000" dirty="0">
              <a:latin typeface="Gill Sans MT"/>
            </a:endParaRPr>
          </a:p>
        </p:txBody>
      </p:sp>
      <p:pic>
        <p:nvPicPr>
          <p:cNvPr id="19460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0" descr="1-1332-how-thin-film-solar-will-fare-against-crystalline-silicon-s-challenge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34438" y="1453388"/>
            <a:ext cx="7903866" cy="4795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7921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Design Features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6" name="Content Placeholder 3"/>
          <p:cNvSpPr>
            <a:spLocks noGrp="1"/>
          </p:cNvSpPr>
          <p:nvPr>
            <p:ph idx="1"/>
          </p:nvPr>
        </p:nvSpPr>
        <p:spPr>
          <a:xfrm>
            <a:off x="1435100" y="1066800"/>
            <a:ext cx="3822700" cy="5181600"/>
          </a:xfrm>
        </p:spPr>
        <p:txBody>
          <a:bodyPr/>
          <a:lstStyle/>
          <a:p>
            <a:pPr eaLnBrk="1" hangingPunct="1"/>
            <a:r>
              <a:rPr lang="en-US" b="1" dirty="0" smtClean="0"/>
              <a:t>Portable, fully functional design </a:t>
            </a:r>
            <a:r>
              <a:rPr lang="en-US" dirty="0" smtClean="0"/>
              <a:t>-No installation.</a:t>
            </a:r>
          </a:p>
          <a:p>
            <a:pPr eaLnBrk="1" hangingPunct="1"/>
            <a:r>
              <a:rPr lang="en-US" b="1" dirty="0" smtClean="0"/>
              <a:t>Single Axis Tracking </a:t>
            </a:r>
            <a:r>
              <a:rPr lang="en-US" dirty="0" smtClean="0"/>
              <a:t>– Panels follow sun across the sky.</a:t>
            </a:r>
          </a:p>
          <a:p>
            <a:pPr eaLnBrk="1" hangingPunct="1"/>
            <a:r>
              <a:rPr lang="en-US" b="1" dirty="0" smtClean="0"/>
              <a:t>Reflective Trough </a:t>
            </a:r>
            <a:r>
              <a:rPr lang="en-US" dirty="0" smtClean="0"/>
              <a:t>– Catches and reflects back light that misses panels.</a:t>
            </a:r>
          </a:p>
        </p:txBody>
      </p:sp>
      <p:pic>
        <p:nvPicPr>
          <p:cNvPr id="21507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8" descr="DSCF4557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10200" y="1371600"/>
            <a:ext cx="3505200" cy="467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DSCF4557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371600" y="1180722"/>
            <a:ext cx="7543800" cy="5067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Consumer Power Monitoring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3554" name="Content Placeholder 6"/>
          <p:cNvSpPr>
            <a:spLocks noGrp="1"/>
          </p:cNvSpPr>
          <p:nvPr>
            <p:ph idx="1"/>
          </p:nvPr>
        </p:nvSpPr>
        <p:spPr>
          <a:xfrm>
            <a:off x="5562600" y="1143000"/>
            <a:ext cx="3371850" cy="5029200"/>
          </a:xfrm>
        </p:spPr>
        <p:txBody>
          <a:bodyPr/>
          <a:lstStyle/>
          <a:p>
            <a:pPr eaLnBrk="1" hangingPunct="1"/>
            <a:r>
              <a:rPr lang="en-US" sz="2000" dirty="0" smtClean="0"/>
              <a:t>Real time power graphs will be accessible via the internet from any anyplace and any time of day.</a:t>
            </a:r>
          </a:p>
          <a:p>
            <a:pPr eaLnBrk="1" hangingPunct="1"/>
            <a:r>
              <a:rPr lang="en-US" sz="2000" dirty="0" smtClean="0"/>
              <a:t>The consumer can monitor how much he saves by using the product.</a:t>
            </a:r>
          </a:p>
          <a:p>
            <a:pPr eaLnBrk="1" hangingPunct="1"/>
            <a:r>
              <a:rPr lang="en-US" sz="2000" dirty="0" smtClean="0"/>
              <a:t>By giving the </a:t>
            </a:r>
            <a:r>
              <a:rPr lang="en-US" sz="2000" dirty="0" smtClean="0"/>
              <a:t>consumers </a:t>
            </a:r>
            <a:r>
              <a:rPr lang="en-US" sz="2000" dirty="0" smtClean="0"/>
              <a:t>this digital connection to their solar power system, interest in renewable energy increases.</a:t>
            </a:r>
          </a:p>
          <a:p>
            <a:pPr eaLnBrk="1" hangingPunct="1"/>
            <a:r>
              <a:rPr lang="en-US" sz="2000" dirty="0" smtClean="0"/>
              <a:t>They can share this information with friends, widening the market through word of mouth.</a:t>
            </a:r>
          </a:p>
          <a:p>
            <a:pPr eaLnBrk="1" hangingPunct="1"/>
            <a:endParaRPr lang="en-US" sz="2000" dirty="0" smtClean="0"/>
          </a:p>
        </p:txBody>
      </p:sp>
      <p:pic>
        <p:nvPicPr>
          <p:cNvPr id="23555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7" descr="2023045m1u1wrm6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676400" y="3810000"/>
            <a:ext cx="36576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8" descr="35243x598dosfjc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76400" y="1219200"/>
            <a:ext cx="36576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5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35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satMod val="130000"/>
                  </a:schemeClr>
                </a:solidFill>
              </a:rPr>
              <a:t>Future of Residential Solar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It appears thin films can become a less expensive to mass produce alternative to crystalline silicon panels.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Self-contained, portable modules can target an untapped market of apartment or leased home owners.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Solar tracking can reduce the space taken up by panels in a residential home, while still keeping efficiency high.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Interactive power data allows the consumer to connect with renewable energy, increasing its popularity.</a:t>
            </a:r>
          </a:p>
        </p:txBody>
      </p:sp>
      <p:pic>
        <p:nvPicPr>
          <p:cNvPr id="25603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6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Special Thanks To!</a:t>
            </a:r>
            <a:endParaRPr lang="en-US" dirty="0"/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en-US" b="1" smtClean="0">
                <a:solidFill>
                  <a:srgbClr val="FF0000"/>
                </a:solidFill>
              </a:rPr>
              <a:t>Sponsors:</a:t>
            </a:r>
          </a:p>
          <a:p>
            <a:pPr algn="ctr">
              <a:buFont typeface="Wingdings 2" pitchFamily="18" charset="2"/>
              <a:buNone/>
            </a:pPr>
            <a:endParaRPr lang="en-US" b="1" smtClean="0"/>
          </a:p>
          <a:p>
            <a:pPr algn="ctr">
              <a:buFont typeface="Wingdings 2" pitchFamily="18" charset="2"/>
              <a:buNone/>
            </a:pPr>
            <a:endParaRPr lang="en-US" b="1" smtClean="0"/>
          </a:p>
          <a:p>
            <a:pPr algn="ctr">
              <a:buFont typeface="Wingdings 2" pitchFamily="18" charset="2"/>
              <a:buNone/>
            </a:pPr>
            <a:r>
              <a:rPr lang="en-US" b="1" smtClean="0">
                <a:solidFill>
                  <a:srgbClr val="FF0000"/>
                </a:solidFill>
              </a:rPr>
              <a:t>Advising:</a:t>
            </a:r>
          </a:p>
          <a:p>
            <a:pPr algn="ctr">
              <a:buFont typeface="Wingdings 2" pitchFamily="18" charset="2"/>
              <a:buNone/>
            </a:pPr>
            <a:r>
              <a:rPr lang="en-US" sz="1800" b="1" smtClean="0"/>
              <a:t>Dr. Samuel M. Richie – EECS Associate Professor &amp; Undergraduate Program Coordinator of EE and CpE</a:t>
            </a:r>
          </a:p>
          <a:p>
            <a:pPr algn="ctr">
              <a:buFont typeface="Wingdings 2" pitchFamily="18" charset="2"/>
              <a:buNone/>
            </a:pPr>
            <a:r>
              <a:rPr lang="en-US" sz="1800" b="1" smtClean="0"/>
              <a:t>Dr. Arthur Weeks – Associate Professor, EECS</a:t>
            </a:r>
          </a:p>
          <a:p>
            <a:pPr algn="ctr">
              <a:buFont typeface="Wingdings 2" pitchFamily="18" charset="2"/>
              <a:buNone/>
            </a:pPr>
            <a:r>
              <a:rPr lang="en-US" sz="1800" b="1" smtClean="0"/>
              <a:t>Dr. James E. Harvey – Associate Professor, Optics and ECE</a:t>
            </a:r>
          </a:p>
          <a:p>
            <a:pPr algn="ctr">
              <a:buFont typeface="Wingdings 2" pitchFamily="18" charset="2"/>
              <a:buNone/>
            </a:pPr>
            <a:endParaRPr lang="en-US" sz="1800" b="1" smtClean="0"/>
          </a:p>
          <a:p>
            <a:pPr algn="ctr">
              <a:buFont typeface="Wingdings 2" pitchFamily="18" charset="2"/>
              <a:buNone/>
            </a:pPr>
            <a:r>
              <a:rPr lang="en-US" sz="1800" b="1" smtClean="0">
                <a:solidFill>
                  <a:srgbClr val="FF0000"/>
                </a:solidFill>
              </a:rPr>
              <a:t>Additional Thanks to:</a:t>
            </a:r>
          </a:p>
          <a:p>
            <a:pPr algn="ctr">
              <a:buFont typeface="Wingdings 2" pitchFamily="18" charset="2"/>
              <a:buNone/>
            </a:pPr>
            <a:r>
              <a:rPr lang="en-US" sz="1800" b="1" smtClean="0"/>
              <a:t>Abner, Swiss Components – Metalworking</a:t>
            </a:r>
          </a:p>
          <a:p>
            <a:pPr algn="ctr">
              <a:buFont typeface="Wingdings 2" pitchFamily="18" charset="2"/>
              <a:buNone/>
            </a:pPr>
            <a:r>
              <a:rPr lang="en-US" sz="1800" b="1" smtClean="0"/>
              <a:t>Sean Pagliari, FIT MSOE – Materials design</a:t>
            </a:r>
          </a:p>
        </p:txBody>
      </p:sp>
      <p:pic>
        <p:nvPicPr>
          <p:cNvPr id="27651" name="Picture 4" descr="C:\Users\Assistant\Desktop\Symposium\PresentationDocs\Logos\ProgressEnergyComplet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828800"/>
            <a:ext cx="5791200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3" descr="C:\Users\Assistant\Desktop\Symposium\PresentationDocs\Logos\ProgressEnergyLogo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458200" y="63500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4" descr="C:\Users\Assistant\Desktop\Symposium\PresentationDocs\Logos\UCFLog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6324600"/>
            <a:ext cx="3810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6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Scale>
                                      <p:cBhvr>
                                        <p:cTn id="6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80000" y="100000"/>
                                    </p:animScale>
                                    <p:anim by="(#ppt_w*0.10)" calcmode="lin" valueType="num">
                                      <p:cBhvr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by="(-#ppt_w*0.10)" calcmode="lin" valueType="num">
                                      <p:cBhvr>
                                        <p:cTn id="8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-480000">
                                      <p:cBhvr>
                                        <p:cTn id="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956</TotalTime>
  <Words>490</Words>
  <Application>Microsoft Office PowerPoint</Application>
  <PresentationFormat>On-screen Show (4:3)</PresentationFormat>
  <Paragraphs>63</Paragraphs>
  <Slides>8</Slides>
  <Notes>8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Low Concentration Thin Films with Solar Tracking </vt:lpstr>
      <vt:lpstr>What is low concentration thin film with solar tracking?</vt:lpstr>
      <vt:lpstr>Outcomes &amp; Benefits </vt:lpstr>
      <vt:lpstr>Crystalline Silicon PV vs. Thin Film PV (PV – Photovoltaics)</vt:lpstr>
      <vt:lpstr>Design Features</vt:lpstr>
      <vt:lpstr>Consumer Power Monitoring</vt:lpstr>
      <vt:lpstr>Future of Residential Solar</vt:lpstr>
      <vt:lpstr>Special Thanks To!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 Concentration Thin Films with Solar Tracking</dc:title>
  <dc:creator>Jesse</dc:creator>
  <cp:lastModifiedBy>Mamun</cp:lastModifiedBy>
  <cp:revision>100</cp:revision>
  <dcterms:created xsi:type="dcterms:W3CDTF">2011-02-11T21:36:22Z</dcterms:created>
  <dcterms:modified xsi:type="dcterms:W3CDTF">2011-04-29T18:09:44Z</dcterms:modified>
</cp:coreProperties>
</file>