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5" r:id="rId5"/>
    <p:sldId id="276" r:id="rId6"/>
    <p:sldId id="263" r:id="rId7"/>
    <p:sldId id="281" r:id="rId8"/>
    <p:sldId id="282" r:id="rId9"/>
    <p:sldId id="283" r:id="rId10"/>
    <p:sldId id="284" r:id="rId11"/>
    <p:sldId id="305" r:id="rId12"/>
    <p:sldId id="285" r:id="rId13"/>
    <p:sldId id="286" r:id="rId14"/>
    <p:sldId id="287" r:id="rId15"/>
    <p:sldId id="288" r:id="rId16"/>
    <p:sldId id="289" r:id="rId17"/>
    <p:sldId id="290" r:id="rId18"/>
    <p:sldId id="259" r:id="rId19"/>
    <p:sldId id="292" r:id="rId20"/>
    <p:sldId id="261" r:id="rId21"/>
    <p:sldId id="277" r:id="rId22"/>
    <p:sldId id="274" r:id="rId23"/>
    <p:sldId id="279" r:id="rId24"/>
    <p:sldId id="280" r:id="rId25"/>
    <p:sldId id="296" r:id="rId26"/>
    <p:sldId id="26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291" r:id="rId36"/>
    <p:sldId id="293" r:id="rId37"/>
    <p:sldId id="294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>
        <p:scale>
          <a:sx n="70" d="100"/>
          <a:sy n="70" d="100"/>
        </p:scale>
        <p:origin x="-6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Testing</c:v>
                </c:pt>
                <c:pt idx="2">
                  <c:v>Prototyping</c:v>
                </c:pt>
                <c:pt idx="3">
                  <c:v>Parts Acquistion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0.60000000000000042</c:v>
                </c:pt>
                <c:pt idx="1">
                  <c:v>0.2</c:v>
                </c:pt>
                <c:pt idx="2">
                  <c:v>0.5</c:v>
                </c:pt>
                <c:pt idx="3">
                  <c:v>0.7000000000000004</c:v>
                </c:pt>
                <c:pt idx="4">
                  <c:v>0.85000000000000042</c:v>
                </c:pt>
                <c:pt idx="5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Testing</c:v>
                </c:pt>
                <c:pt idx="2">
                  <c:v>Prototyping</c:v>
                </c:pt>
                <c:pt idx="3">
                  <c:v>Parts Acquistion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Testing</c:v>
                </c:pt>
                <c:pt idx="2">
                  <c:v>Prototyping</c:v>
                </c:pt>
                <c:pt idx="3">
                  <c:v>Parts Acquistion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overlap val="100"/>
        <c:axId val="101966592"/>
        <c:axId val="101968128"/>
      </c:barChart>
      <c:catAx>
        <c:axId val="101966592"/>
        <c:scaling>
          <c:orientation val="minMax"/>
        </c:scaling>
        <c:axPos val="l"/>
        <c:tickLblPos val="nextTo"/>
        <c:crossAx val="101968128"/>
        <c:crosses val="autoZero"/>
        <c:auto val="1"/>
        <c:lblAlgn val="ctr"/>
        <c:lblOffset val="100"/>
      </c:catAx>
      <c:valAx>
        <c:axId val="101968128"/>
        <c:scaling>
          <c:orientation val="minMax"/>
        </c:scaling>
        <c:axPos val="b"/>
        <c:majorGridlines/>
        <c:numFmt formatCode="0%" sourceLinked="1"/>
        <c:tickLblPos val="nextTo"/>
        <c:crossAx val="101966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8C83CF-C987-47B0-8E22-D5CDFD838AC1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AC240-871A-4856-ADEC-9F7D9AC40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533400"/>
            <a:ext cx="68580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O</a:t>
            </a:r>
            <a:r>
              <a:rPr lang="en-US" sz="4000" dirty="0" smtClean="0"/>
              <a:t>IL</a:t>
            </a:r>
            <a:r>
              <a:rPr lang="en-US" dirty="0" smtClean="0"/>
              <a:t> </a:t>
            </a:r>
            <a:r>
              <a:rPr lang="en-US" sz="6000" dirty="0" smtClean="0"/>
              <a:t>W</a:t>
            </a:r>
            <a:r>
              <a:rPr lang="en-US" sz="4000" dirty="0" smtClean="0"/>
              <a:t>ELL</a:t>
            </a:r>
            <a:r>
              <a:rPr lang="en-US" dirty="0" smtClean="0"/>
              <a:t> </a:t>
            </a:r>
            <a:r>
              <a:rPr lang="en-US" sz="6000" dirty="0" smtClean="0"/>
              <a:t>M</a:t>
            </a:r>
            <a:r>
              <a:rPr lang="en-US" sz="4000" dirty="0" smtClean="0"/>
              <a:t>ONITORING</a:t>
            </a:r>
            <a:r>
              <a:rPr lang="en-US" dirty="0" smtClean="0"/>
              <a:t> </a:t>
            </a:r>
            <a:r>
              <a:rPr lang="en-US" sz="6000" dirty="0" smtClean="0"/>
              <a:t>S</a:t>
            </a:r>
            <a:r>
              <a:rPr lang="en-US" sz="4000" dirty="0" smtClean="0"/>
              <a:t>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743200"/>
            <a:ext cx="5334000" cy="17526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Presented By:-</a:t>
            </a:r>
          </a:p>
          <a:p>
            <a:pPr algn="ctr"/>
            <a:r>
              <a:rPr lang="en-US" dirty="0" smtClean="0"/>
              <a:t>Louis </a:t>
            </a:r>
            <a:r>
              <a:rPr lang="en-US" dirty="0" err="1" smtClean="0"/>
              <a:t>Bengtson</a:t>
            </a:r>
            <a:endParaRPr lang="en-US" dirty="0" smtClean="0"/>
          </a:p>
          <a:p>
            <a:pPr algn="ctr"/>
            <a:r>
              <a:rPr lang="en-US" dirty="0" err="1" smtClean="0"/>
              <a:t>Kaleb</a:t>
            </a:r>
            <a:r>
              <a:rPr lang="en-US" dirty="0" smtClean="0"/>
              <a:t> </a:t>
            </a:r>
            <a:r>
              <a:rPr lang="en-US" dirty="0" err="1" smtClean="0"/>
              <a:t>Stunkard</a:t>
            </a:r>
            <a:endParaRPr lang="en-US" dirty="0" smtClean="0"/>
          </a:p>
          <a:p>
            <a:pPr algn="ctr"/>
            <a:r>
              <a:rPr lang="en-US" dirty="0" err="1" smtClean="0"/>
              <a:t>Jimit</a:t>
            </a:r>
            <a:r>
              <a:rPr lang="en-US" dirty="0" smtClean="0"/>
              <a:t> Shah</a:t>
            </a:r>
            <a:endParaRPr lang="en-US" dirty="0"/>
          </a:p>
        </p:txBody>
      </p:sp>
      <p:pic>
        <p:nvPicPr>
          <p:cNvPr id="14340" name="Picture 4" descr="http://financialnews.desinformado.com/wp-content/uploads/2010/07/Harris_Corp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5791200"/>
            <a:ext cx="2933700" cy="7980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Wave Bridge Rectifier Schematic</a:t>
            </a:r>
            <a:endParaRPr lang="en-US" dirty="0"/>
          </a:p>
        </p:txBody>
      </p:sp>
      <p:pic>
        <p:nvPicPr>
          <p:cNvPr id="4" name="Picture 4" descr="C:\Users\Shah\Documents\Jimit Shah\School\EEL 4915 - Senior Design II\Kaleb\input power (AC Rectifie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28870"/>
            <a:ext cx="6705600" cy="50767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PFC?</a:t>
            </a:r>
            <a:endParaRPr lang="en-US" dirty="0"/>
          </a:p>
        </p:txBody>
      </p:sp>
      <p:pic>
        <p:nvPicPr>
          <p:cNvPr id="53250" name="Picture 2" descr="http://www.embedinc.com/pfc/fwave_vi.gif"/>
          <p:cNvPicPr>
            <a:picLocks noChangeAspect="1" noChangeArrowheads="1"/>
          </p:cNvPicPr>
          <p:nvPr/>
        </p:nvPicPr>
        <p:blipFill>
          <a:blip r:embed="rId2" cstate="print"/>
          <a:srcRect t="3614"/>
          <a:stretch>
            <a:fillRect/>
          </a:stretch>
        </p:blipFill>
        <p:spPr bwMode="auto">
          <a:xfrm>
            <a:off x="533400" y="2184400"/>
            <a:ext cx="6324600" cy="406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Block Diagram</a:t>
            </a:r>
            <a:endParaRPr lang="en-US" dirty="0"/>
          </a:p>
        </p:txBody>
      </p:sp>
      <p:pic>
        <p:nvPicPr>
          <p:cNvPr id="6" name="Picture 5" descr="Input Power Block Diagram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29940"/>
            <a:ext cx="7543800" cy="45668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62400" y="1524000"/>
            <a:ext cx="1905000" cy="14478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Buck Gate FET Supply Voltage Schematic</a:t>
            </a:r>
            <a:endParaRPr lang="en-US" dirty="0"/>
          </a:p>
        </p:txBody>
      </p:sp>
      <p:pic>
        <p:nvPicPr>
          <p:cNvPr id="5123" name="Picture 3" descr="C:\Users\Shah\Documents\Jimit Shah\School\EEL 4915 - Senior Design II\Kaleb\input power (buck gate FET vo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41087"/>
            <a:ext cx="6629400" cy="3950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Block Diagram</a:t>
            </a:r>
            <a:endParaRPr lang="en-US" dirty="0"/>
          </a:p>
        </p:txBody>
      </p:sp>
      <p:pic>
        <p:nvPicPr>
          <p:cNvPr id="6" name="Picture 5" descr="Input Power Block Diagram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33959"/>
            <a:ext cx="7543800" cy="45668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57800" y="2971800"/>
            <a:ext cx="2895600" cy="25908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Voltage Circuitry Supply Schematic</a:t>
            </a:r>
            <a:endParaRPr lang="en-US" dirty="0"/>
          </a:p>
        </p:txBody>
      </p:sp>
      <p:pic>
        <p:nvPicPr>
          <p:cNvPr id="6146" name="Picture 2" descr="C:\Users\Shah\Documents\Jimit Shah\School\EEL 4915 - Senior Design II\Kaleb\input power (supply voltage f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6" y="1410530"/>
            <a:ext cx="7591424" cy="5447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Prototype</a:t>
            </a:r>
            <a:endParaRPr lang="en-US" dirty="0"/>
          </a:p>
        </p:txBody>
      </p:sp>
      <p:pic>
        <p:nvPicPr>
          <p:cNvPr id="6" name="Content Placeholder 5" descr="P100094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7467600" cy="4953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(Rectified AC and Low Power Outputs)</a:t>
            </a:r>
            <a:endParaRPr lang="en-US" dirty="0"/>
          </a:p>
        </p:txBody>
      </p:sp>
      <p:pic>
        <p:nvPicPr>
          <p:cNvPr id="4" name="Content Placeholder 3" descr="AC Retifi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459435"/>
            <a:ext cx="3507862" cy="2624930"/>
          </a:xfrm>
        </p:spPr>
      </p:pic>
      <p:pic>
        <p:nvPicPr>
          <p:cNvPr id="5" name="Picture 4" descr="Low Power Outp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4384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</a:t>
            </a:r>
            <a:r>
              <a:rPr lang="en-US" sz="2700" dirty="0" smtClean="0"/>
              <a:t>OOST</a:t>
            </a:r>
            <a:r>
              <a:rPr lang="en-US" dirty="0" smtClean="0"/>
              <a:t> </a:t>
            </a:r>
            <a:r>
              <a:rPr lang="en-US" sz="4000" dirty="0" smtClean="0"/>
              <a:t>C</a:t>
            </a:r>
            <a:r>
              <a:rPr lang="en-US" sz="2700" dirty="0" smtClean="0"/>
              <a:t>ONVERTER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sz="4000" dirty="0" smtClean="0"/>
              <a:t>B</a:t>
            </a:r>
            <a:r>
              <a:rPr lang="en-US" sz="2700" dirty="0" smtClean="0"/>
              <a:t>UCK</a:t>
            </a:r>
            <a:r>
              <a:rPr lang="en-US" dirty="0" smtClean="0"/>
              <a:t> </a:t>
            </a:r>
            <a:r>
              <a:rPr lang="en-US" sz="4000" dirty="0" smtClean="0"/>
              <a:t>C</a:t>
            </a:r>
            <a:r>
              <a:rPr lang="en-US" sz="2700" dirty="0" smtClean="0"/>
              <a:t>ONVERTER</a:t>
            </a:r>
            <a:r>
              <a:rPr lang="en-US" dirty="0" smtClean="0"/>
              <a:t> &amp;</a:t>
            </a:r>
            <a:br>
              <a:rPr lang="en-US" dirty="0" smtClean="0"/>
            </a:br>
            <a:r>
              <a:rPr lang="en-US" sz="4000" dirty="0" smtClean="0"/>
              <a:t>B</a:t>
            </a:r>
            <a:r>
              <a:rPr lang="en-US" sz="2700" dirty="0" smtClean="0"/>
              <a:t>ATTERY</a:t>
            </a:r>
            <a:r>
              <a:rPr lang="en-US" dirty="0" smtClean="0"/>
              <a:t> </a:t>
            </a:r>
            <a:r>
              <a:rPr lang="en-US" sz="4000" dirty="0" smtClean="0"/>
              <a:t>C</a:t>
            </a:r>
            <a:r>
              <a:rPr lang="en-US" sz="2700" dirty="0" smtClean="0"/>
              <a:t>HARGING</a:t>
            </a:r>
            <a:r>
              <a:rPr lang="en-US" dirty="0" smtClean="0"/>
              <a:t> </a:t>
            </a:r>
            <a:r>
              <a:rPr lang="en-US" sz="4000" dirty="0" smtClean="0"/>
              <a:t>C</a:t>
            </a:r>
            <a:r>
              <a:rPr lang="en-US" sz="2700" dirty="0" smtClean="0"/>
              <a:t>IRCUIT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Jimit</a:t>
            </a:r>
            <a:r>
              <a:rPr lang="en-US" dirty="0" smtClean="0"/>
              <a:t> Shah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2585268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ACRECT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872" y="295751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BOOSTGATE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743200"/>
            <a:ext cx="1752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BOOST</a:t>
            </a:r>
          </a:p>
          <a:p>
            <a:pPr algn="ctr"/>
            <a:r>
              <a:rPr lang="en-US" sz="1400" dirty="0" smtClean="0"/>
              <a:t>CONVERTER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" y="281386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" y="3186111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52800" y="208520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200V</a:t>
            </a:r>
            <a:endParaRPr lang="en-US" sz="1200" dirty="0"/>
          </a:p>
        </p:txBody>
      </p:sp>
      <p:cxnSp>
        <p:nvCxnSpPr>
          <p:cNvPr id="28" name="Elbow Connector 27"/>
          <p:cNvCxnSpPr/>
          <p:nvPr/>
        </p:nvCxnSpPr>
        <p:spPr>
          <a:xfrm rot="5400000" flipH="1" flipV="1">
            <a:off x="3219452" y="2476500"/>
            <a:ext cx="552451" cy="285752"/>
          </a:xfrm>
          <a:prstGeom prst="bentConnector3">
            <a:avLst>
              <a:gd name="adj1" fmla="val 17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3352800" y="3081010"/>
            <a:ext cx="914400" cy="500390"/>
          </a:xfrm>
          <a:prstGeom prst="bentConnector3">
            <a:avLst>
              <a:gd name="adj1" fmla="val 3229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76650" y="330517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200V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419600" y="3505200"/>
            <a:ext cx="1752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BUCK</a:t>
            </a:r>
          </a:p>
          <a:p>
            <a:pPr algn="ctr"/>
            <a:r>
              <a:rPr lang="en-US" sz="1400" dirty="0" smtClean="0"/>
              <a:t>CONVERTER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124200" y="3729036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BUCKGATE</a:t>
            </a:r>
            <a:endParaRPr lang="en-US" sz="12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419475" y="395763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419600" y="30487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258594" y="30479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05300" y="2524899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200 - 16V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286375" y="25146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+5 V</a:t>
            </a:r>
            <a:endParaRPr lang="en-US" sz="1200" dirty="0"/>
          </a:p>
        </p:txBody>
      </p:sp>
      <p:sp>
        <p:nvSpPr>
          <p:cNvPr id="59" name="Oval 58"/>
          <p:cNvSpPr/>
          <p:nvPr/>
        </p:nvSpPr>
        <p:spPr>
          <a:xfrm>
            <a:off x="4267200" y="35052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57675" y="386715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200400" y="2819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209925" y="3019425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295400" y="27432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285875" y="310515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657725" y="3352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5495925" y="3352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172200" y="3800475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324600" y="387667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781800" y="373380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GND</a:t>
            </a:r>
            <a:endParaRPr lang="en-US" sz="1200" dirty="0"/>
          </a:p>
        </p:txBody>
      </p:sp>
      <p:sp>
        <p:nvSpPr>
          <p:cNvPr id="73" name="Oval 72"/>
          <p:cNvSpPr/>
          <p:nvPr/>
        </p:nvSpPr>
        <p:spPr>
          <a:xfrm>
            <a:off x="5257800" y="40386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5029994" y="4495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334000" y="4419600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 V</a:t>
            </a:r>
            <a:endParaRPr lang="en-US" sz="1200" dirty="0"/>
          </a:p>
        </p:txBody>
      </p:sp>
      <p:sp>
        <p:nvSpPr>
          <p:cNvPr id="76" name="Oval 75"/>
          <p:cNvSpPr/>
          <p:nvPr/>
        </p:nvSpPr>
        <p:spPr>
          <a:xfrm>
            <a:off x="6172200" y="35814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324600" y="3657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781800" y="3514725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BKPDONE</a:t>
            </a:r>
            <a:endParaRPr lang="en-US" sz="1200" dirty="0"/>
          </a:p>
        </p:txBody>
      </p:sp>
      <p:sp>
        <p:nvSpPr>
          <p:cNvPr id="79" name="Oval 78"/>
          <p:cNvSpPr/>
          <p:nvPr/>
        </p:nvSpPr>
        <p:spPr>
          <a:xfrm>
            <a:off x="304800" y="5867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04800" y="5257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4800" y="55626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04800" y="6172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57200" y="5172075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447675" y="5476875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466725" y="5772150"/>
            <a:ext cx="2425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 to Input Circuit</a:t>
            </a:r>
            <a:endParaRPr 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466725" y="6076950"/>
            <a:ext cx="28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 to Control Processor</a:t>
            </a:r>
            <a:endParaRPr lang="en-US" sz="1600" dirty="0"/>
          </a:p>
        </p:txBody>
      </p:sp>
      <p:sp>
        <p:nvSpPr>
          <p:cNvPr id="88" name="Oval 87"/>
          <p:cNvSpPr/>
          <p:nvPr/>
        </p:nvSpPr>
        <p:spPr>
          <a:xfrm>
            <a:off x="5257800" y="48006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95800" y="4953000"/>
            <a:ext cx="1752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BATTERY CHARGER</a:t>
            </a:r>
            <a:endParaRPr lang="en-US" sz="1400" dirty="0"/>
          </a:p>
        </p:txBody>
      </p:sp>
      <p:sp>
        <p:nvSpPr>
          <p:cNvPr id="90" name="Oval 89"/>
          <p:cNvSpPr/>
          <p:nvPr/>
        </p:nvSpPr>
        <p:spPr>
          <a:xfrm>
            <a:off x="6267450" y="5153025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419850" y="5219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953250" y="508635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Vout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</a:t>
            </a:r>
            <a:r>
              <a:rPr lang="en-US" sz="2800" dirty="0" smtClean="0"/>
              <a:t>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27,000 oil wells permanently abandoned in the Gulf of Mexico.</a:t>
            </a:r>
          </a:p>
          <a:p>
            <a:r>
              <a:rPr lang="en-US" dirty="0" smtClean="0"/>
              <a:t>Currently, there is no monitoring system available.</a:t>
            </a:r>
          </a:p>
          <a:p>
            <a:endParaRPr lang="en-US" dirty="0" smtClean="0"/>
          </a:p>
          <a:p>
            <a:r>
              <a:rPr lang="en-US" dirty="0" smtClean="0"/>
              <a:t>Four teams: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Buoy Team (Mechanical Engineering)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Bi-directional Turbine Team (Mechanical Engineering)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Sensor Team (Mechanical Engineering)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Electrical Team (Electrical Engineering)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Boost Topology Schematic</a:t>
            </a:r>
            <a:endParaRPr lang="en-US" dirty="0"/>
          </a:p>
        </p:txBody>
      </p:sp>
      <p:pic>
        <p:nvPicPr>
          <p:cNvPr id="7170" name="Picture 2" descr="C:\Users\Shah\Documents\Jimit Shah\School\EEL 4915 - Senior Design II\Schematics\Bo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7930821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hah\Documents\Jimit Shah\School\EEL 4915 - Senior Design II\Schematics\Images\Boost_Buck\IMG_318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1965" y="1219200"/>
            <a:ext cx="3566160" cy="4754880"/>
          </a:xfrm>
          <a:prstGeom prst="rect">
            <a:avLst/>
          </a:prstGeom>
          <a:noFill/>
        </p:spPr>
      </p:pic>
      <p:pic>
        <p:nvPicPr>
          <p:cNvPr id="2051" name="Picture 3" descr="C:\Users\Shah\Documents\Jimit Shah\School\EEL 4915 - Senior Design II\Schematics\Images\Boost_Buck\IMG_31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14423"/>
          <a:stretch>
            <a:fillRect/>
          </a:stretch>
        </p:blipFill>
        <p:spPr bwMode="auto">
          <a:xfrm>
            <a:off x="4396740" y="1524000"/>
            <a:ext cx="3606229" cy="41148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>
          <a:xfrm>
            <a:off x="457200" y="179832"/>
            <a:ext cx="3657600" cy="658368"/>
          </a:xfrm>
        </p:spPr>
        <p:txBody>
          <a:bodyPr/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343400" y="179832"/>
            <a:ext cx="3657600" cy="658368"/>
          </a:xfrm>
        </p:spPr>
        <p:txBody>
          <a:bodyPr/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Buck Topology Schematic</a:t>
            </a:r>
            <a:endParaRPr lang="en-US" dirty="0"/>
          </a:p>
        </p:txBody>
      </p:sp>
      <p:pic>
        <p:nvPicPr>
          <p:cNvPr id="1027" name="Picture 3" descr="C:\Users\Shah\Documents\Jimit Shah\School\EEL 4915 - Senior Design II\Schematics\Bu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80958"/>
            <a:ext cx="7924799" cy="55484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7480" y="5786651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ym typeface="Wingdings" pitchFamily="2" charset="2"/>
              </a:rPr>
              <a:t> </a:t>
            </a:r>
            <a:r>
              <a:rPr lang="en-US" sz="900" dirty="0" smtClean="0"/>
              <a:t>BKPDONE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G_31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25000"/>
          <a:stretch>
            <a:fillRect/>
          </a:stretch>
        </p:blipFill>
        <p:spPr>
          <a:xfrm>
            <a:off x="838200" y="1333500"/>
            <a:ext cx="2743200" cy="4876800"/>
          </a:xfrm>
        </p:spPr>
      </p:pic>
      <p:pic>
        <p:nvPicPr>
          <p:cNvPr id="9" name="Content Placeholder 8" descr="IMG_31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9531"/>
          <a:stretch>
            <a:fillRect/>
          </a:stretch>
        </p:blipFill>
        <p:spPr>
          <a:xfrm>
            <a:off x="4371975" y="1828800"/>
            <a:ext cx="3657600" cy="39243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57200" y="228600"/>
            <a:ext cx="3657600" cy="658368"/>
          </a:xfrm>
        </p:spPr>
        <p:txBody>
          <a:bodyPr/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658368"/>
          </a:xfrm>
        </p:spPr>
        <p:txBody>
          <a:bodyPr/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3182.JPG"/>
          <p:cNvPicPr>
            <a:picLocks noChangeAspect="1"/>
          </p:cNvPicPr>
          <p:nvPr/>
        </p:nvPicPr>
        <p:blipFill>
          <a:blip r:embed="rId2" cstate="print"/>
          <a:srcRect l="16667" r="13333"/>
          <a:stretch>
            <a:fillRect/>
          </a:stretch>
        </p:blipFill>
        <p:spPr>
          <a:xfrm>
            <a:off x="1866900" y="530679"/>
            <a:ext cx="5410200" cy="57966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Charging Schematic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6553200" cy="44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Louis </a:t>
            </a:r>
            <a:r>
              <a:rPr lang="en-US" dirty="0" err="1" smtClean="0"/>
              <a:t>Bengtson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529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dsPIC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Extensive available parameters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Programmable in C</a:t>
            </a:r>
          </a:p>
          <a:p>
            <a:r>
              <a:rPr lang="en-US" dirty="0" smtClean="0"/>
              <a:t>Compatibility with development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Allows use of PFC algorithm</a:t>
            </a:r>
          </a:p>
          <a:p>
            <a:r>
              <a:rPr lang="en-US" dirty="0" smtClean="0"/>
              <a:t>Prospect of future improvements with digital control not possible with analog implementation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dsPIC30F4011 Specifications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508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2836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Values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Program Memory Type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Flash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Program Memory (KB)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CPU Speed (MIPS)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RAM Bytes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2048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Internal Oscillator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7.37 MHz,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512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kHz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 err="1">
                          <a:latin typeface="Arial"/>
                          <a:ea typeface="Times New Roman"/>
                          <a:cs typeface="Times New Roman"/>
                        </a:rPr>
                        <a:t>nanoWatt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 Features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Fast Wake/Fast Control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Capture/Compare/PWM Peripherals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4/4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Digital Communication Peripherals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2-UART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, 1-SPI, 1-I2C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Analog Peripherals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1-A/D 9x10-bit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@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1000(</a:t>
                      </a:r>
                      <a:r>
                        <a:rPr lang="en-US" sz="1200" dirty="0" err="1" smtClean="0">
                          <a:latin typeface="Arial"/>
                          <a:ea typeface="Times New Roman"/>
                          <a:cs typeface="Times New Roman"/>
                        </a:rPr>
                        <a:t>ksps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Timers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16-bit, 2 x 32-bit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16-bit PWM resolutions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Motor Control PWM Channels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Temperature Range (deg C)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-40 to 125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Operating Voltage Range (V)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2.5 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5.5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I/O 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Pins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Pin Count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3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Volume Pricing</a:t>
                      </a: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$4.02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2663"/>
            <a:ext cx="6934200" cy="66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stCxn id="27650" idx="3"/>
            <a:endCxn id="27652" idx="1"/>
          </p:cNvCxnSpPr>
          <p:nvPr/>
        </p:nvCxnSpPr>
        <p:spPr>
          <a:xfrm>
            <a:off x="1600200" y="1409700"/>
            <a:ext cx="479761" cy="158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778789" y="304800"/>
            <a:ext cx="1963999" cy="1828800"/>
            <a:chOff x="2640811" y="304800"/>
            <a:chExt cx="1963999" cy="1828800"/>
          </a:xfrm>
        </p:grpSpPr>
        <p:pic>
          <p:nvPicPr>
            <p:cNvPr id="27652" name="Picture 4" descr="http://www.ginlong.com/images/200908/GL-PMG-500A_photo_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41983" y="685800"/>
              <a:ext cx="1325217" cy="14478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640811" y="304800"/>
              <a:ext cx="1963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Ginlong</a:t>
              </a:r>
              <a:r>
                <a:rPr lang="en-US" sz="1600" dirty="0" smtClean="0"/>
                <a:t> Generator</a:t>
              </a:r>
              <a:endParaRPr lang="en-US" sz="1600" dirty="0"/>
            </a:p>
          </p:txBody>
        </p:sp>
      </p:grpSp>
      <p:pic>
        <p:nvPicPr>
          <p:cNvPr id="23" name="Content Placeholder 4" descr="boxwithfunnel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29455" t="8722" r="26337" b="8419"/>
          <a:stretch>
            <a:fillRect/>
          </a:stretch>
        </p:blipFill>
        <p:spPr>
          <a:xfrm rot="1228966">
            <a:off x="6937886" y="5008563"/>
            <a:ext cx="1174750" cy="1539875"/>
          </a:xfrm>
        </p:spPr>
      </p:pic>
      <p:grpSp>
        <p:nvGrpSpPr>
          <p:cNvPr id="18" name="Group 17"/>
          <p:cNvGrpSpPr/>
          <p:nvPr/>
        </p:nvGrpSpPr>
        <p:grpSpPr>
          <a:xfrm>
            <a:off x="294768" y="304800"/>
            <a:ext cx="1305432" cy="1828799"/>
            <a:chOff x="381000" y="304800"/>
            <a:chExt cx="1305432" cy="1828799"/>
          </a:xfrm>
        </p:grpSpPr>
        <p:pic>
          <p:nvPicPr>
            <p:cNvPr id="27650" name="Picture 2" descr="Wave turbi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685800"/>
              <a:ext cx="1305432" cy="144779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57200" y="3048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Turbine</a:t>
              </a:r>
              <a:endParaRPr lang="en-US" sz="16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52800" y="2514600"/>
            <a:ext cx="2057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CIRCUIT</a:t>
            </a:r>
          </a:p>
        </p:txBody>
      </p:sp>
      <p:cxnSp>
        <p:nvCxnSpPr>
          <p:cNvPr id="48" name="Straight Arrow Connector 47"/>
          <p:cNvCxnSpPr>
            <a:stCxn id="44" idx="2"/>
            <a:endCxn id="50" idx="0"/>
          </p:cNvCxnSpPr>
          <p:nvPr/>
        </p:nvCxnSpPr>
        <p:spPr>
          <a:xfrm rot="5400000">
            <a:off x="4070866" y="3194566"/>
            <a:ext cx="621268" cy="158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71800" y="3505200"/>
            <a:ext cx="281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BOOST CONVERTER</a:t>
            </a:r>
          </a:p>
          <a:p>
            <a:pPr algn="ctr"/>
            <a:r>
              <a:rPr lang="en-US" dirty="0" smtClean="0"/>
              <a:t>(AC-DC Rectifier)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71800" y="4648200"/>
            <a:ext cx="2819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BUCK CONVERTER</a:t>
            </a:r>
          </a:p>
        </p:txBody>
      </p:sp>
      <p:cxnSp>
        <p:nvCxnSpPr>
          <p:cNvPr id="84" name="Straight Arrow Connector 83"/>
          <p:cNvCxnSpPr>
            <a:stCxn id="50" idx="2"/>
            <a:endCxn id="83" idx="0"/>
          </p:cNvCxnSpPr>
          <p:nvPr/>
        </p:nvCxnSpPr>
        <p:spPr>
          <a:xfrm rot="5400000">
            <a:off x="4133166" y="4399865"/>
            <a:ext cx="496669" cy="158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971800" y="5562600"/>
            <a:ext cx="281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BATTERY CHARGING CIRCUIT</a:t>
            </a:r>
          </a:p>
        </p:txBody>
      </p:sp>
      <p:cxnSp>
        <p:nvCxnSpPr>
          <p:cNvPr id="88" name="Straight Arrow Connector 87"/>
          <p:cNvCxnSpPr>
            <a:stCxn id="83" idx="2"/>
            <a:endCxn id="87" idx="0"/>
          </p:cNvCxnSpPr>
          <p:nvPr/>
        </p:nvCxnSpPr>
        <p:spPr>
          <a:xfrm rot="5400000">
            <a:off x="4108966" y="5290066"/>
            <a:ext cx="545068" cy="158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7" idx="3"/>
          </p:cNvCxnSpPr>
          <p:nvPr/>
        </p:nvCxnSpPr>
        <p:spPr>
          <a:xfrm>
            <a:off x="5791200" y="5885766"/>
            <a:ext cx="929089" cy="825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086600" y="4648200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Sensor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57200" y="4001869"/>
            <a:ext cx="167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</a:t>
            </a:r>
          </a:p>
          <a:p>
            <a:pPr algn="ctr"/>
            <a:r>
              <a:rPr lang="en-US" dirty="0" smtClean="0"/>
              <a:t>PROCESSOR</a:t>
            </a:r>
          </a:p>
        </p:txBody>
      </p:sp>
      <p:cxnSp>
        <p:nvCxnSpPr>
          <p:cNvPr id="110" name="Straight Connector 109"/>
          <p:cNvCxnSpPr>
            <a:stCxn id="27652" idx="2"/>
          </p:cNvCxnSpPr>
          <p:nvPr/>
        </p:nvCxnSpPr>
        <p:spPr>
          <a:xfrm rot="16200000" flipH="1">
            <a:off x="2452373" y="2423797"/>
            <a:ext cx="581025" cy="630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44" idx="1"/>
          </p:cNvCxnSpPr>
          <p:nvPr/>
        </p:nvCxnSpPr>
        <p:spPr>
          <a:xfrm flipV="1">
            <a:off x="2743200" y="2699266"/>
            <a:ext cx="609600" cy="15359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3" idx="3"/>
          </p:cNvCxnSpPr>
          <p:nvPr/>
        </p:nvCxnSpPr>
        <p:spPr>
          <a:xfrm flipV="1">
            <a:off x="2133600" y="4324350"/>
            <a:ext cx="463550" cy="685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2333625" y="4067175"/>
            <a:ext cx="514350" cy="0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2601913" y="3832741"/>
            <a:ext cx="384175" cy="2659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351088" y="4560887"/>
            <a:ext cx="479425" cy="0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83" idx="1"/>
          </p:cNvCxnSpPr>
          <p:nvPr/>
        </p:nvCxnSpPr>
        <p:spPr>
          <a:xfrm flipV="1">
            <a:off x="2590800" y="4832866"/>
            <a:ext cx="381000" cy="3691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638800" y="457200"/>
            <a:ext cx="2362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System Block Diagram</a:t>
            </a:r>
            <a:endParaRPr lang="en-US" sz="2400" b="1" dirty="0"/>
          </a:p>
        </p:txBody>
      </p:sp>
      <p:cxnSp>
        <p:nvCxnSpPr>
          <p:cNvPr id="153" name="Straight Connector 152"/>
          <p:cNvCxnSpPr/>
          <p:nvPr/>
        </p:nvCxnSpPr>
        <p:spPr>
          <a:xfrm rot="5400000">
            <a:off x="-1828800" y="4419600"/>
            <a:ext cx="4267200" cy="0"/>
          </a:xfrm>
          <a:prstGeom prst="line">
            <a:avLst/>
          </a:prstGeom>
          <a:ln w="19050" cap="rnd">
            <a:solidFill>
              <a:schemeClr val="accent1">
                <a:shade val="70000"/>
                <a:satMod val="150000"/>
                <a:alpha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04800" y="6553200"/>
            <a:ext cx="5791200" cy="0"/>
          </a:xfrm>
          <a:prstGeom prst="line">
            <a:avLst/>
          </a:prstGeom>
          <a:ln w="19050" cap="rnd">
            <a:solidFill>
              <a:schemeClr val="accent1">
                <a:shade val="70000"/>
                <a:satMod val="150000"/>
                <a:alpha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 flipH="1" flipV="1">
            <a:off x="3962400" y="4419600"/>
            <a:ext cx="4267200" cy="0"/>
          </a:xfrm>
          <a:prstGeom prst="line">
            <a:avLst/>
          </a:prstGeom>
          <a:ln w="19050" cap="rnd">
            <a:solidFill>
              <a:schemeClr val="accent1">
                <a:shade val="70000"/>
                <a:satMod val="150000"/>
                <a:alpha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04800" y="2286000"/>
            <a:ext cx="5791200" cy="0"/>
          </a:xfrm>
          <a:prstGeom prst="line">
            <a:avLst/>
          </a:prstGeom>
          <a:ln w="19050" cap="rnd">
            <a:solidFill>
              <a:schemeClr val="accent1">
                <a:shade val="70000"/>
                <a:satMod val="150000"/>
                <a:alpha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304800" y="6172200"/>
            <a:ext cx="20601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>
                    <a:alpha val="50000"/>
                  </a:schemeClr>
                </a:solidFill>
              </a:rPr>
              <a:t>Electrical System</a:t>
            </a:r>
            <a:endParaRPr lang="en-US" dirty="0">
              <a:solidFill>
                <a:schemeClr val="dk1">
                  <a:alpha val="50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3619500" y="3009900"/>
            <a:ext cx="228600" cy="0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1295400" y="3124200"/>
            <a:ext cx="2438400" cy="0"/>
          </a:xfrm>
          <a:prstGeom prst="line">
            <a:avLst/>
          </a:prstGeom>
          <a:ln w="47625" cap="rnd"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3" idx="0"/>
          </p:cNvCxnSpPr>
          <p:nvPr/>
        </p:nvCxnSpPr>
        <p:spPr>
          <a:xfrm rot="5400000">
            <a:off x="856566" y="3563034"/>
            <a:ext cx="877669" cy="1588"/>
          </a:xfrm>
          <a:prstGeom prst="straightConnector1">
            <a:avLst/>
          </a:prstGeom>
          <a:ln w="47625" cap="rnd">
            <a:prstDash val="sysDash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83" grpId="0" animBg="1"/>
      <p:bldP spid="87" grpId="0" animBg="1"/>
      <p:bldP spid="102" grpId="0"/>
      <p:bldP spid="1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541218"/>
            <a:ext cx="8568519" cy="61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Control buck and boost FET gate drivers</a:t>
            </a:r>
          </a:p>
          <a:p>
            <a:r>
              <a:rPr lang="en-US" dirty="0" smtClean="0"/>
              <a:t>Receive buck pulse done signal from buck converter to prevent new pulse while processing previous pulse</a:t>
            </a:r>
          </a:p>
          <a:p>
            <a:r>
              <a:rPr lang="en-US" dirty="0" smtClean="0"/>
              <a:t>Interrupt and compute next period boost pulse width for power factor correction between pulses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 Pulse Width Formula for PFC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T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 is the pulse period</a:t>
            </a:r>
          </a:p>
          <a:p>
            <a:r>
              <a:rPr lang="en-US" sz="2800" dirty="0" smtClean="0"/>
              <a:t>L is the Boost inductance</a:t>
            </a:r>
          </a:p>
          <a:p>
            <a:r>
              <a:rPr lang="en-US" sz="2800" dirty="0" smtClean="0"/>
              <a:t>R is the load resistance to the AC line</a:t>
            </a:r>
          </a:p>
          <a:p>
            <a:r>
              <a:rPr lang="en-US" sz="2800" dirty="0" smtClean="0"/>
              <a:t>V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 is the Boost output voltage</a:t>
            </a:r>
          </a:p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ac</a:t>
            </a:r>
            <a:r>
              <a:rPr lang="en-US" sz="2800" dirty="0" smtClean="0"/>
              <a:t> is the instantaneous rectified AC voltage</a:t>
            </a:r>
            <a:endParaRPr lang="en-US" sz="28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676400"/>
            <a:ext cx="5219700" cy="1133475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Boost Pulse Width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Add 200V internal supply reading  with boost diode drop voltage to acquire effective boost switcher output voltage</a:t>
            </a:r>
          </a:p>
          <a:p>
            <a:r>
              <a:rPr lang="en-US" sz="2000" dirty="0" smtClean="0"/>
              <a:t>Get rectified AC voltage reading  and convert to 200V reading scale</a:t>
            </a:r>
          </a:p>
          <a:p>
            <a:r>
              <a:rPr lang="en-US" sz="2000" dirty="0" smtClean="0"/>
              <a:t>Subtract AC rectified voltage from effective boost switcher output voltage to obtain boost difference voltage</a:t>
            </a:r>
          </a:p>
          <a:p>
            <a:r>
              <a:rPr lang="en-US" sz="2000" dirty="0" smtClean="0"/>
              <a:t>If result is negative, clip at 0</a:t>
            </a:r>
          </a:p>
          <a:p>
            <a:r>
              <a:rPr lang="en-US" sz="2000" dirty="0" smtClean="0"/>
              <a:t>Divide boost difference voltage by boost output voltage to obtain duty cycle</a:t>
            </a:r>
          </a:p>
          <a:p>
            <a:r>
              <a:rPr lang="en-US" sz="2000" dirty="0" smtClean="0"/>
              <a:t>Take the square root to obtain scaled pulse width, and restore original scale</a:t>
            </a:r>
          </a:p>
          <a:p>
            <a:r>
              <a:rPr lang="en-US" sz="2000" dirty="0" smtClean="0"/>
              <a:t>Compare computed duty cycle to maximum duty cycle</a:t>
            </a:r>
          </a:p>
          <a:p>
            <a:r>
              <a:rPr lang="en-US" sz="2000" dirty="0" smtClean="0"/>
              <a:t>If computed duty cycle is out of range, set maximum duty cycle</a:t>
            </a:r>
          </a:p>
          <a:p>
            <a:r>
              <a:rPr lang="en-US" sz="2000" dirty="0" smtClean="0"/>
              <a:t>Set boost switcher pulse width for the next PWM period</a:t>
            </a:r>
            <a:endParaRPr lang="en-US" sz="105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Generator performance</a:t>
            </a:r>
            <a:endParaRPr lang="en-US" dirty="0" smtClean="0"/>
          </a:p>
          <a:p>
            <a:r>
              <a:rPr lang="en-US" dirty="0" smtClean="0"/>
              <a:t>GPS</a:t>
            </a:r>
          </a:p>
          <a:p>
            <a:r>
              <a:rPr lang="en-US" dirty="0" smtClean="0"/>
              <a:t>Not being able to test Boost &amp; Buck circuits</a:t>
            </a:r>
            <a:endParaRPr lang="en-US" dirty="0" smtClean="0"/>
          </a:p>
          <a:p>
            <a:r>
              <a:rPr lang="en-US" dirty="0" smtClean="0"/>
              <a:t>Programming the microcontroller</a:t>
            </a:r>
          </a:p>
          <a:p>
            <a:r>
              <a:rPr lang="en-US" dirty="0" smtClean="0"/>
              <a:t>Integrating microcontroller chip into </a:t>
            </a:r>
            <a:r>
              <a:rPr lang="en-US" dirty="0" smtClean="0"/>
              <a:t>PCB</a:t>
            </a:r>
            <a:endParaRPr lang="en-US" dirty="0" smtClean="0"/>
          </a:p>
          <a:p>
            <a:r>
              <a:rPr lang="en-US" dirty="0" smtClean="0"/>
              <a:t>PCB layout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828799"/>
          <a:ext cx="7315201" cy="4571995"/>
        </p:xfrm>
        <a:graphic>
          <a:graphicData uri="http://schemas.openxmlformats.org/drawingml/2006/table">
            <a:tbl>
              <a:tblPr/>
              <a:tblGrid>
                <a:gridCol w="2771732"/>
                <a:gridCol w="989128"/>
                <a:gridCol w="3554341"/>
              </a:tblGrid>
              <a:tr h="412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Item Description</a:t>
                      </a:r>
                    </a:p>
                  </a:txBody>
                  <a:tcPr marL="9071" marR="9071" marT="907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Cost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% of Total Project Cost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Resistors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$5.56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0.70%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Georgia"/>
                        </a:rPr>
                        <a:t>Capiators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$41.34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5.27%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Inductors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$31.92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4.06%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Diodes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$12.51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1.60%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Transistors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$15.35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1.95%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LEDs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$2.98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38.00%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Lead Acid Battery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$18.06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2.30%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Microcontroller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$31.90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4.06%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Blank MCU Cards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$56.60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7.20%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Breadboards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$64.89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8.26%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Breadboard Jumper Kits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$12.82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1.63%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Development Kit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$467.00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59.40%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Multimeter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$24.50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3.12%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$785.43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9071" marR="9071" marT="907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</a:t>
            </a:r>
            <a:r>
              <a:rPr lang="en-US" sz="3600" dirty="0" smtClean="0"/>
              <a:t>UDGET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</a:t>
            </a:r>
            <a:r>
              <a:rPr lang="en-US" sz="3600" dirty="0" smtClean="0"/>
              <a:t>ROJECT</a:t>
            </a:r>
            <a:r>
              <a:rPr lang="en-US" dirty="0" smtClean="0"/>
              <a:t> </a:t>
            </a:r>
            <a:r>
              <a:rPr lang="en-US" sz="5400" dirty="0" smtClean="0"/>
              <a:t>T</a:t>
            </a:r>
            <a:r>
              <a:rPr lang="en-US" sz="3600" dirty="0" smtClean="0"/>
              <a:t>IMELINE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7" y="2209800"/>
          <a:ext cx="8153403" cy="3954127"/>
        </p:xfrm>
        <a:graphic>
          <a:graphicData uri="http://schemas.openxmlformats.org/drawingml/2006/table">
            <a:tbl>
              <a:tblPr/>
              <a:tblGrid>
                <a:gridCol w="483602"/>
                <a:gridCol w="3069691"/>
                <a:gridCol w="460011"/>
                <a:gridCol w="460011"/>
                <a:gridCol w="460011"/>
                <a:gridCol w="460011"/>
                <a:gridCol w="460011"/>
                <a:gridCol w="460011"/>
                <a:gridCol w="460011"/>
                <a:gridCol w="460011"/>
                <a:gridCol w="460011"/>
                <a:gridCol w="460011"/>
              </a:tblGrid>
              <a:tr h="253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Tasks</a:t>
                      </a:r>
                    </a:p>
                  </a:txBody>
                  <a:tcPr marL="6616" marR="6616" marT="661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6616" marR="6616" marT="6616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6616" marR="6616" marT="6616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25361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 I - Research</a:t>
                      </a:r>
                    </a:p>
                  </a:txBody>
                  <a:tcPr marL="6616" marR="6616" marT="6616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Obtain Specs Required for Design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Brainstorm Possible Solutions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Research Commercial Products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Analysis of Control Techniques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Analysis of Communication Protocols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 II - Design</a:t>
                      </a:r>
                    </a:p>
                  </a:txBody>
                  <a:tcPr marL="6616" marR="6616" marT="6616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Converter Topology Design and Simulation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Programming and Debugging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Communication and Protection Design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Prototype Building, Testing and Debugging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Phase III - Testing</a:t>
                      </a:r>
                    </a:p>
                  </a:txBody>
                  <a:tcPr marL="6616" marR="6616" marT="6616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Measurement + Tuning of Key Parameters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Packaging + Customizing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Budjet Report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53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Testing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533400" y="19050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</a:t>
            </a:r>
            <a:r>
              <a:rPr lang="en-US" sz="3600" dirty="0" smtClean="0"/>
              <a:t>ILESTONE </a:t>
            </a:r>
            <a:r>
              <a:rPr lang="en-US" sz="5400" dirty="0" smtClean="0"/>
              <a:t>C</a:t>
            </a:r>
            <a:r>
              <a:rPr lang="en-US" sz="3600" dirty="0" smtClean="0"/>
              <a:t>HART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</a:t>
            </a:r>
            <a:r>
              <a:rPr lang="en-US" sz="2800" dirty="0" smtClean="0"/>
              <a:t>OALS</a:t>
            </a:r>
            <a:r>
              <a:rPr lang="en-US" sz="4800" dirty="0" smtClean="0"/>
              <a:t> &amp; O</a:t>
            </a:r>
            <a:r>
              <a:rPr lang="en-US" sz="2800" dirty="0" smtClean="0"/>
              <a:t>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Efficiently convert varying AC voltage to steady DC voltage.</a:t>
            </a:r>
          </a:p>
          <a:p>
            <a:r>
              <a:rPr lang="en-US" dirty="0" smtClean="0"/>
              <a:t>Be able to charge a battery that will supply the necessary output voltage to the sensors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Must be self powered.</a:t>
            </a:r>
            <a:endParaRPr lang="en-US" dirty="0" smtClean="0"/>
          </a:p>
          <a:p>
            <a:r>
              <a:rPr lang="en-US" dirty="0" smtClean="0"/>
              <a:t>Must perform PFC on the AC signal.</a:t>
            </a:r>
          </a:p>
          <a:p>
            <a:r>
              <a:rPr lang="en-US" dirty="0" smtClean="0"/>
              <a:t>Must be able to work in high and low pressure environment.</a:t>
            </a:r>
          </a:p>
          <a:p>
            <a:r>
              <a:rPr lang="en-US" dirty="0" smtClean="0"/>
              <a:t>Must be suitable for dry and wet conditions.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</a:t>
            </a:r>
            <a:r>
              <a:rPr lang="en-US" sz="2800" dirty="0" smtClean="0"/>
              <a:t>PECIFICATIONS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RPM range: </a:t>
            </a:r>
            <a:r>
              <a:rPr lang="en-US" dirty="0" smtClean="0"/>
              <a:t>90 </a:t>
            </a:r>
            <a:r>
              <a:rPr lang="en-US" dirty="0" smtClean="0"/>
              <a:t>to </a:t>
            </a:r>
            <a:r>
              <a:rPr lang="en-US" dirty="0" smtClean="0"/>
              <a:t>125 RPM</a:t>
            </a:r>
          </a:p>
          <a:p>
            <a:r>
              <a:rPr lang="en-US" dirty="0" smtClean="0"/>
              <a:t>Input Voltage range: 20VAC to 30VAC</a:t>
            </a:r>
          </a:p>
          <a:p>
            <a:r>
              <a:rPr lang="en-US" dirty="0" smtClean="0"/>
              <a:t>Output Current: 3A</a:t>
            </a:r>
            <a:endParaRPr lang="en-US" dirty="0" smtClean="0"/>
          </a:p>
          <a:p>
            <a:r>
              <a:rPr lang="en-US" dirty="0" smtClean="0"/>
              <a:t>Output Voltage: </a:t>
            </a:r>
            <a:r>
              <a:rPr lang="en-US" dirty="0" smtClean="0"/>
              <a:t>12VDC</a:t>
            </a:r>
            <a:endParaRPr lang="en-US" dirty="0" smtClean="0"/>
          </a:p>
          <a:p>
            <a:r>
              <a:rPr lang="en-US" dirty="0" smtClean="0"/>
              <a:t>Cost: Less than $2,000</a:t>
            </a:r>
          </a:p>
          <a:p>
            <a:r>
              <a:rPr lang="en-US" dirty="0" smtClean="0"/>
              <a:t>Efficiency: 85% </a:t>
            </a:r>
            <a:endParaRPr lang="en-US" dirty="0" smtClean="0"/>
          </a:p>
          <a:p>
            <a:r>
              <a:rPr lang="en-US" dirty="0" smtClean="0"/>
              <a:t>Operating Environments</a:t>
            </a:r>
          </a:p>
          <a:p>
            <a:pPr lvl="1"/>
            <a:r>
              <a:rPr lang="en-US" dirty="0" smtClean="0"/>
              <a:t>Temperature: 25 to 110°F</a:t>
            </a:r>
          </a:p>
          <a:p>
            <a:pPr lvl="1"/>
            <a:r>
              <a:rPr lang="en-US" dirty="0" smtClean="0"/>
              <a:t>Humidity: 100%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</a:t>
            </a:r>
            <a:r>
              <a:rPr lang="en-US" sz="2400" dirty="0" smtClean="0"/>
              <a:t>nput</a:t>
            </a:r>
            <a:r>
              <a:rPr lang="en-US" sz="3600" dirty="0" smtClean="0"/>
              <a:t> C</a:t>
            </a:r>
            <a:r>
              <a:rPr lang="en-US" sz="2400" dirty="0" smtClean="0"/>
              <a:t>ircuit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Kaleb</a:t>
            </a:r>
            <a:r>
              <a:rPr lang="en-US" dirty="0" smtClean="0"/>
              <a:t> </a:t>
            </a:r>
            <a:r>
              <a:rPr lang="en-US" dirty="0" err="1" smtClean="0"/>
              <a:t>Stunkard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778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Block Diagram</a:t>
            </a:r>
            <a:endParaRPr lang="en-US" dirty="0"/>
          </a:p>
        </p:txBody>
      </p:sp>
      <p:pic>
        <p:nvPicPr>
          <p:cNvPr id="6" name="Picture 5" descr="Input Power Block Diagram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7759"/>
            <a:ext cx="7543800" cy="45668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1676400"/>
            <a:ext cx="1905000" cy="14478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Indicator Schematic</a:t>
            </a:r>
            <a:endParaRPr lang="en-US" dirty="0"/>
          </a:p>
        </p:txBody>
      </p:sp>
      <p:pic>
        <p:nvPicPr>
          <p:cNvPr id="4101" name="Picture 5" descr="C:\Users\Shah\Documents\Jimit Shah\School\EEL 4915 - Senior Design II\Kaleb\input power (LED Indicator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59409"/>
            <a:ext cx="7239000" cy="30031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Block Diagram</a:t>
            </a:r>
            <a:endParaRPr lang="en-US" dirty="0"/>
          </a:p>
        </p:txBody>
      </p:sp>
      <p:pic>
        <p:nvPicPr>
          <p:cNvPr id="6" name="Picture 5" descr="Input Power Block Diagram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10159"/>
            <a:ext cx="7543800" cy="45668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29000" y="4419600"/>
            <a:ext cx="2057400" cy="1981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1239</TotalTime>
  <Words>823</Words>
  <Application>Microsoft Office PowerPoint</Application>
  <PresentationFormat>On-screen Show (4:3)</PresentationFormat>
  <Paragraphs>352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Oriel</vt:lpstr>
      <vt:lpstr>OIL WELL MONITORING SYSTEM</vt:lpstr>
      <vt:lpstr>MOTIVATION</vt:lpstr>
      <vt:lpstr>Slide 3</vt:lpstr>
      <vt:lpstr>GOALS &amp; OBJECTIVES</vt:lpstr>
      <vt:lpstr>SPECIFICATIONS</vt:lpstr>
      <vt:lpstr>Input Circuit</vt:lpstr>
      <vt:lpstr>Input Power Block Diagram</vt:lpstr>
      <vt:lpstr>LED Indicator Schematic</vt:lpstr>
      <vt:lpstr>Input Power Block Diagram</vt:lpstr>
      <vt:lpstr>Full Wave Bridge Rectifier Schematic</vt:lpstr>
      <vt:lpstr>Why PFC?</vt:lpstr>
      <vt:lpstr>Input Power Block Diagram</vt:lpstr>
      <vt:lpstr>Buck Gate FET Supply Voltage Schematic</vt:lpstr>
      <vt:lpstr>Input Power Block Diagram</vt:lpstr>
      <vt:lpstr>Low Voltage Circuitry Supply Schematic</vt:lpstr>
      <vt:lpstr>Input Power Prototype</vt:lpstr>
      <vt:lpstr>Results (Rectified AC and Low Power Outputs)</vt:lpstr>
      <vt:lpstr>BOOST CONVERTER, BUCK CONVERTER &amp; BATTERY CHARGING CIRCUIT</vt:lpstr>
      <vt:lpstr>Block Diagram</vt:lpstr>
      <vt:lpstr>Boost Topology Schematic</vt:lpstr>
      <vt:lpstr>Slide 21</vt:lpstr>
      <vt:lpstr>Buck Topology Schematic</vt:lpstr>
      <vt:lpstr>Slide 23</vt:lpstr>
      <vt:lpstr>Slide 24</vt:lpstr>
      <vt:lpstr>Battery Charging Schematic</vt:lpstr>
      <vt:lpstr>Microcontroller </vt:lpstr>
      <vt:lpstr>Advantages of dsPIC</vt:lpstr>
      <vt:lpstr>dsPIC30F4011 Specifications</vt:lpstr>
      <vt:lpstr>Slide 29</vt:lpstr>
      <vt:lpstr>Slide 30</vt:lpstr>
      <vt:lpstr>Microcontroller Functions</vt:lpstr>
      <vt:lpstr>Boost Pulse Width Formula for PFC</vt:lpstr>
      <vt:lpstr>Boost Pulse Width Algorithm</vt:lpstr>
      <vt:lpstr>Anticipated Problems</vt:lpstr>
      <vt:lpstr>BUDGET</vt:lpstr>
      <vt:lpstr>PROJECT TIMELINE</vt:lpstr>
      <vt:lpstr>MILESTONE CHART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WELL MONITORING SYSTEM</dc:title>
  <dc:creator>Shah</dc:creator>
  <cp:lastModifiedBy>Kaleb Stunkard</cp:lastModifiedBy>
  <cp:revision>75</cp:revision>
  <dcterms:created xsi:type="dcterms:W3CDTF">2011-02-23T19:25:41Z</dcterms:created>
  <dcterms:modified xsi:type="dcterms:W3CDTF">2011-03-02T22:46:20Z</dcterms:modified>
</cp:coreProperties>
</file>