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5"/>
  </p:notesMasterIdLst>
  <p:sldIdLst>
    <p:sldId id="256" r:id="rId2"/>
    <p:sldId id="257" r:id="rId3"/>
    <p:sldId id="277" r:id="rId4"/>
    <p:sldId id="306" r:id="rId5"/>
    <p:sldId id="338" r:id="rId6"/>
    <p:sldId id="339" r:id="rId7"/>
    <p:sldId id="310" r:id="rId8"/>
    <p:sldId id="313" r:id="rId9"/>
    <p:sldId id="351" r:id="rId10"/>
    <p:sldId id="352" r:id="rId11"/>
    <p:sldId id="353" r:id="rId12"/>
    <p:sldId id="354" r:id="rId13"/>
    <p:sldId id="355" r:id="rId14"/>
    <p:sldId id="335" r:id="rId15"/>
    <p:sldId id="285" r:id="rId16"/>
    <p:sldId id="273" r:id="rId17"/>
    <p:sldId id="264" r:id="rId18"/>
    <p:sldId id="265" r:id="rId19"/>
    <p:sldId id="286" r:id="rId20"/>
    <p:sldId id="344" r:id="rId21"/>
    <p:sldId id="345" r:id="rId22"/>
    <p:sldId id="346" r:id="rId23"/>
    <p:sldId id="347" r:id="rId24"/>
    <p:sldId id="348" r:id="rId25"/>
    <p:sldId id="288" r:id="rId26"/>
    <p:sldId id="289" r:id="rId27"/>
    <p:sldId id="358" r:id="rId28"/>
    <p:sldId id="261" r:id="rId29"/>
    <p:sldId id="357" r:id="rId30"/>
    <p:sldId id="356" r:id="rId31"/>
    <p:sldId id="359" r:id="rId32"/>
    <p:sldId id="316" r:id="rId33"/>
    <p:sldId id="317" r:id="rId34"/>
    <p:sldId id="318" r:id="rId35"/>
    <p:sldId id="319" r:id="rId36"/>
    <p:sldId id="361" r:id="rId37"/>
    <p:sldId id="320" r:id="rId38"/>
    <p:sldId id="360" r:id="rId39"/>
    <p:sldId id="322" r:id="rId40"/>
    <p:sldId id="323" r:id="rId41"/>
    <p:sldId id="341" r:id="rId42"/>
    <p:sldId id="324" r:id="rId43"/>
    <p:sldId id="325" r:id="rId44"/>
    <p:sldId id="328" r:id="rId45"/>
    <p:sldId id="329" r:id="rId46"/>
    <p:sldId id="330" r:id="rId47"/>
    <p:sldId id="331" r:id="rId48"/>
    <p:sldId id="362" r:id="rId49"/>
    <p:sldId id="332" r:id="rId50"/>
    <p:sldId id="311" r:id="rId51"/>
    <p:sldId id="267" r:id="rId52"/>
    <p:sldId id="269" r:id="rId53"/>
    <p:sldId id="29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743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7849" autoAdjust="0"/>
  </p:normalViewPr>
  <p:slideViewPr>
    <p:cSldViewPr>
      <p:cViewPr>
        <p:scale>
          <a:sx n="70" d="100"/>
          <a:sy n="70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Joshua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Software</c:v>
                </c:pt>
                <c:pt idx="1">
                  <c:v>Photovoltaic Cells</c:v>
                </c:pt>
                <c:pt idx="2">
                  <c:v>Voltage Regulators</c:v>
                </c:pt>
                <c:pt idx="3">
                  <c:v>IR</c:v>
                </c:pt>
                <c:pt idx="4">
                  <c:v>Vehicle Assembly</c:v>
                </c:pt>
                <c:pt idx="5">
                  <c:v>Motor Control</c:v>
                </c:pt>
                <c:pt idx="6">
                  <c:v>Ultrasonic Sensors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2">
                  <c:v>10</c:v>
                </c:pt>
                <c:pt idx="3">
                  <c:v>10</c:v>
                </c:pt>
                <c:pt idx="4">
                  <c:v>40</c:v>
                </c:pt>
                <c:pt idx="5">
                  <c:v>10</c:v>
                </c:pt>
                <c:pt idx="6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Francesco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Software</c:v>
                </c:pt>
                <c:pt idx="1">
                  <c:v>Photovoltaic Cells</c:v>
                </c:pt>
                <c:pt idx="2">
                  <c:v>Voltage Regulators</c:v>
                </c:pt>
                <c:pt idx="3">
                  <c:v>IR</c:v>
                </c:pt>
                <c:pt idx="4">
                  <c:v>Vehicle Assembly</c:v>
                </c:pt>
                <c:pt idx="5">
                  <c:v>Motor Control</c:v>
                </c:pt>
                <c:pt idx="6">
                  <c:v>Ultrasonic Sensors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30</c:v>
                </c:pt>
                <c:pt idx="3">
                  <c:v>90</c:v>
                </c:pt>
                <c:pt idx="4">
                  <c:v>40</c:v>
                </c:pt>
                <c:pt idx="5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Kamal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Software</c:v>
                </c:pt>
                <c:pt idx="1">
                  <c:v>Photovoltaic Cells</c:v>
                </c:pt>
                <c:pt idx="2">
                  <c:v>Voltage Regulators</c:v>
                </c:pt>
                <c:pt idx="3">
                  <c:v>IR</c:v>
                </c:pt>
                <c:pt idx="4">
                  <c:v>Vehicle Assembly</c:v>
                </c:pt>
                <c:pt idx="5">
                  <c:v>Motor Control</c:v>
                </c:pt>
                <c:pt idx="6">
                  <c:v>Ultrasonic Sensors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1">
                  <c:v>90</c:v>
                </c:pt>
                <c:pt idx="2">
                  <c:v>60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</c:ser>
        <c:axId val="114862720"/>
        <c:axId val="114872704"/>
      </c:barChart>
      <c:catAx>
        <c:axId val="114862720"/>
        <c:scaling>
          <c:orientation val="minMax"/>
        </c:scaling>
        <c:axPos val="b"/>
        <c:tickLblPos val="nextTo"/>
        <c:crossAx val="114872704"/>
        <c:crosses val="autoZero"/>
        <c:auto val="1"/>
        <c:lblAlgn val="ctr"/>
        <c:lblOffset val="100"/>
      </c:catAx>
      <c:valAx>
        <c:axId val="114872704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14862720"/>
        <c:crosses val="autoZero"/>
        <c:crossBetween val="between"/>
        <c:majorUnit val="20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90D378-09FA-4BFD-8D23-F8F5F62891AD}" type="datetimeFigureOut">
              <a:rPr lang="en-US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50DAF9-F98A-4362-88DA-E39AD3E7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1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2C2014-AAAB-4E15-B4D2-2E2FC4B7B94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F43499-906F-42C5-8597-115CE1595C8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077FD7-F057-4EB2-9F1D-D6AEA5F97F6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F2498-5E44-4DDC-882C-2A2E952D863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EACFC-E756-4505-B015-294F4703F0A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CB65D5-B512-418C-B66F-F8933A8A0180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78DB1E-559B-4045-983E-21D1BB2771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A64F68-10EC-4ADA-AB57-B63CE1A56683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217022-30CA-4A44-8EBF-FBE17DB325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CEAC2D-6C55-4BE0-B852-1E4094858953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BC3562-803B-4609-A565-3747D29452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1F9174-3F6C-4E40-8AD0-6F3DC2C9DA38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B8F373-D257-4B7D-832C-EC6D160498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DF0E1D-5E54-4554-87DA-B07F03E60F8D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91A0F2-FD64-46BB-8DF3-76EF739D48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E0F610-E7AE-45EA-8954-39698B96B4F9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F7773-5DC8-4282-8EDD-6148A627B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20CCC5-8CB7-4BE5-9C45-083504C5D015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F478E4-9A6E-4C98-B4E5-A771C1511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597581-6134-44A4-88CD-FB4C4BC5305F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EBD87E-3269-4026-94F5-8485229929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88C0DE-3D9B-4F5C-A470-97B33E89086F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736F77-0EEE-4219-94B3-C3D4B93E89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D9D3359-ABFE-4534-B5B3-9A2B84F02C45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1424A3-DFD0-4C6C-BB82-890776765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2147E8-E154-4063-B635-79EE0F50737A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E8F581-9732-4922-8580-840F605C2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98B76E-F894-4A89-A53F-7F1B1640378E}" type="datetime1">
              <a:rPr lang="en-US" smtClean="0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B1ADDB-451B-47B0-9C7F-43D27ACCA1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home.roboticlab.eu/_media/examples/sensor/ultrasonic_distance/sensor_ultrasonic_principle.png?cache=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133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sz="3600" dirty="0" smtClean="0"/>
              <a:t>utonomous </a:t>
            </a: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sz="3600" dirty="0" smtClean="0"/>
              <a:t>obile </a:t>
            </a: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sz="3600" dirty="0" smtClean="0"/>
              <a:t>ayload </a:t>
            </a: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sz="3600" dirty="0" smtClean="0"/>
              <a:t>ehicle </a:t>
            </a:r>
            <a:br>
              <a:rPr sz="3600" dirty="0" smtClean="0"/>
            </a:br>
            <a:r>
              <a:rPr dirty="0" smtClean="0"/>
              <a:t>(</a:t>
            </a:r>
            <a:r>
              <a:rPr dirty="0" smtClean="0">
                <a:solidFill>
                  <a:schemeClr val="accent1">
                    <a:lumMod val="50000"/>
                  </a:schemeClr>
                </a:solidFill>
              </a:rPr>
              <a:t>AMP-V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GROUP 1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Kamal Ahmad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Francesco </a:t>
            </a:r>
            <a:r>
              <a:rPr lang="en-US" sz="1600" dirty="0" err="1" smtClean="0">
                <a:solidFill>
                  <a:schemeClr val="tx1"/>
                </a:solidFill>
              </a:rPr>
              <a:t>Buzzetta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Joshua Dixon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F471-1973-4046-A37A-8CA4624489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43600"/>
            <a:ext cx="449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/>
              <a:t>A Workforce Central Florida Funded Project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/>
              <a:t>A Mike Felix Mentored Project</a:t>
            </a:r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6019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645275"/>
            <a:ext cx="762000" cy="365125"/>
          </a:xfrm>
        </p:spPr>
        <p:txBody>
          <a:bodyPr/>
          <a:lstStyle/>
          <a:p>
            <a:pPr>
              <a:defRPr/>
            </a:pPr>
            <a:fld id="{EC7DF7F3-5709-4F73-B6B4-D86F4D58A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3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Chassis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477000" y="2895600"/>
            <a:ext cx="2667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dirty="0"/>
              <a:t>Payload Bay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Hardware Bay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PV Mounting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Tracks/Sprockets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PV Cell</a:t>
            </a: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2133600" y="4038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522538" y="4659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3344863" y="32718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1211263" y="31194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2819400" y="31194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4953000" y="304323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4411663" y="5029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1820863" y="4953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>
            <a:off x="3192463" y="2373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motor controls will consist of a dual</a:t>
            </a:r>
            <a:br>
              <a:rPr lang="en-US" dirty="0" smtClean="0"/>
            </a:br>
            <a:r>
              <a:rPr lang="en-US" dirty="0" smtClean="0"/>
              <a:t>H-Bridge configuration</a:t>
            </a:r>
          </a:p>
          <a:p>
            <a:pPr lvl="1"/>
            <a:r>
              <a:rPr lang="en-US" dirty="0" smtClean="0"/>
              <a:t>Power MOSFETs handle high current from motors</a:t>
            </a:r>
          </a:p>
          <a:p>
            <a:pPr lvl="1"/>
            <a:r>
              <a:rPr lang="en-US" dirty="0" smtClean="0"/>
              <a:t>Combination of NPN transistors used to turn on MOSFET gates</a:t>
            </a:r>
          </a:p>
          <a:p>
            <a:pPr lvl="2"/>
            <a:r>
              <a:rPr lang="en-US" dirty="0" smtClean="0"/>
              <a:t>Voltage provided by Microcontroller GPIO pins</a:t>
            </a:r>
          </a:p>
          <a:p>
            <a:r>
              <a:rPr lang="en-US" dirty="0" smtClean="0"/>
              <a:t>Motors set in Parallel in left, right sides</a:t>
            </a:r>
          </a:p>
          <a:p>
            <a:pPr lvl="1"/>
            <a:r>
              <a:rPr lang="en-US" dirty="0" smtClean="0"/>
              <a:t>Equal voltage and current pull per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0EA66-73AE-4F5A-8CAA-C93295E27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Motor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6D46-0C24-4BA2-B9A7-5730B65A38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dirty="0" smtClean="0"/>
              <a:t>Motor Controls Schematic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705600" cy="482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D6570-6BD5-4F40-AFD6-57FB8F05AAB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Motor Controls Actions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371600"/>
          <a:ext cx="5638800" cy="23989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2561"/>
                <a:gridCol w="1574365"/>
                <a:gridCol w="1285196"/>
                <a:gridCol w="1156678"/>
              </a:tblGrid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 smtClean="0"/>
                        <a:t>Left Forward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 smtClean="0"/>
                        <a:t>Left Reverse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 smtClean="0"/>
                        <a:t>Left PWM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sng" strike="noStrike" dirty="0" smtClean="0"/>
                        <a:t>Left </a:t>
                      </a:r>
                      <a:r>
                        <a:rPr lang="en-US" sz="1300" b="1" u="sng" strike="noStrike" dirty="0"/>
                        <a:t>Motion</a:t>
                      </a:r>
                      <a:endParaRPr lang="en-US" sz="1300" b="1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Reverse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Forward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Active Braking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95598" y="4192456"/>
          <a:ext cx="5638801" cy="23879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2561"/>
                <a:gridCol w="1574365"/>
                <a:gridCol w="1285197"/>
                <a:gridCol w="1156678"/>
              </a:tblGrid>
              <a:tr h="406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/>
                        <a:t>Right </a:t>
                      </a:r>
                      <a:r>
                        <a:rPr lang="en-US" sz="1300" b="0" u="sng" strike="noStrike" dirty="0" smtClean="0"/>
                        <a:t>Forward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/>
                        <a:t>Right </a:t>
                      </a:r>
                      <a:r>
                        <a:rPr lang="en-US" sz="1300" b="0" u="sng" strike="noStrike" dirty="0" smtClean="0"/>
                        <a:t>Reverse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sng" strike="noStrike" dirty="0"/>
                        <a:t>Right </a:t>
                      </a:r>
                      <a:r>
                        <a:rPr lang="en-US" sz="1300" b="0" u="sng" strike="noStrike" dirty="0" smtClean="0"/>
                        <a:t>PWM</a:t>
                      </a:r>
                      <a:endParaRPr lang="en-US" sz="13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sng" strike="noStrike"/>
                        <a:t>Right Motion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Coasting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Coasting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Coasting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Reverse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Coasting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Forward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Low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/>
                        <a:t>Coasting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High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/>
                        <a:t>Active Braking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81" marR="10981" marT="10981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Tracks</a:t>
            </a:r>
          </a:p>
          <a:p>
            <a:pPr lvl="1" eaLnBrk="1" hangingPunct="1"/>
            <a:r>
              <a:rPr lang="en-US" dirty="0" smtClean="0"/>
              <a:t>3 inches wide, about 113 inches</a:t>
            </a:r>
          </a:p>
          <a:p>
            <a:pPr lvl="2" eaLnBrk="1" hangingPunct="1"/>
            <a:r>
              <a:rPr lang="en-US" dirty="0" smtClean="0"/>
              <a:t>Rubber</a:t>
            </a:r>
          </a:p>
          <a:p>
            <a:pPr lvl="2" eaLnBrk="1" hangingPunct="1"/>
            <a:r>
              <a:rPr lang="en-US" dirty="0" smtClean="0"/>
              <a:t>Provide high ground clearance</a:t>
            </a:r>
          </a:p>
          <a:p>
            <a:pPr lvl="2" eaLnBrk="1" hangingPunct="1"/>
            <a:r>
              <a:rPr lang="en-US" dirty="0" smtClean="0"/>
              <a:t>All-terrain</a:t>
            </a:r>
          </a:p>
          <a:p>
            <a:pPr eaLnBrk="1" hangingPunct="1"/>
            <a:r>
              <a:rPr lang="en-US" dirty="0" smtClean="0"/>
              <a:t>Sprockets</a:t>
            </a:r>
          </a:p>
          <a:p>
            <a:pPr lvl="1" eaLnBrk="1" hangingPunct="1"/>
            <a:r>
              <a:rPr lang="en-US" dirty="0" smtClean="0"/>
              <a:t>Will be used to define a trapezoid-like shape out of the tracks</a:t>
            </a:r>
          </a:p>
          <a:p>
            <a:pPr lvl="2" eaLnBrk="1" hangingPunct="1"/>
            <a:r>
              <a:rPr lang="en-US" dirty="0" smtClean="0"/>
              <a:t>Motors</a:t>
            </a:r>
          </a:p>
          <a:p>
            <a:pPr lvl="2" eaLnBrk="1" hangingPunct="1"/>
            <a:r>
              <a:rPr lang="en-US" dirty="0" smtClean="0"/>
              <a:t>Hub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1CFFC-6D32-423E-B6B9-248D01B89A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Tracks &amp; Sprockets</a:t>
            </a:r>
          </a:p>
        </p:txBody>
      </p:sp>
      <p:pic>
        <p:nvPicPr>
          <p:cNvPr id="20484" name="Picture 3" descr="sprk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2139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www.lynxmotion.com/images/Products/Full/trk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590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99D87-673E-4ECF-853F-D9A2633DE5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/>
          <a:lstStyle/>
          <a:p>
            <a:pPr eaLnBrk="1" hangingPunct="1"/>
            <a:r>
              <a:rPr lang="en-US" sz="6600" b="1" u="sng" smtClean="0"/>
              <a:t>Proximity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SRF05 Ultrasonic Ranger</a:t>
            </a:r>
          </a:p>
          <a:p>
            <a:pPr lvl="1" eaLnBrk="1" hangingPunct="1"/>
            <a:r>
              <a:rPr lang="en-US" dirty="0" smtClean="0"/>
              <a:t>5 V, 4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 eaLnBrk="1" hangingPunct="1"/>
            <a:r>
              <a:rPr lang="en-US" dirty="0" smtClean="0"/>
              <a:t>Total of 4 sensors, one in each cardinal direction</a:t>
            </a:r>
          </a:p>
          <a:p>
            <a:pPr lvl="2" eaLnBrk="1" hangingPunct="1"/>
            <a:r>
              <a:rPr lang="en-US" dirty="0" smtClean="0"/>
              <a:t>Radial area for pinging</a:t>
            </a:r>
          </a:p>
          <a:p>
            <a:pPr lvl="1" eaLnBrk="1" hangingPunct="1"/>
            <a:r>
              <a:rPr lang="en-US" dirty="0" smtClean="0"/>
              <a:t>Trigger and Echo pin</a:t>
            </a:r>
          </a:p>
          <a:p>
            <a:pPr lvl="1" eaLnBrk="1" hangingPunct="1"/>
            <a:r>
              <a:rPr lang="en-US" dirty="0" smtClean="0"/>
              <a:t>Returns a positive TTL level signal</a:t>
            </a:r>
          </a:p>
          <a:p>
            <a:pPr lvl="2" eaLnBrk="1" hangingPunct="1"/>
            <a:r>
              <a:rPr lang="en-US" dirty="0" smtClean="0"/>
              <a:t>width proportional to distance of the object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FDA04-BBBF-48E8-82ED-D196D443A0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Ultrasonic Sensors</a:t>
            </a:r>
          </a:p>
        </p:txBody>
      </p:sp>
      <p:pic>
        <p:nvPicPr>
          <p:cNvPr id="23556" name="Picture 5" descr="http://www.junun.org/MarkIII/bigimages/item94.jpg"/>
          <p:cNvPicPr>
            <a:picLocks noChangeAspect="1" noChangeArrowheads="1"/>
          </p:cNvPicPr>
          <p:nvPr/>
        </p:nvPicPr>
        <p:blipFill>
          <a:blip r:embed="rId3" cstate="print"/>
          <a:srcRect l="25000" t="25000" r="22501" b="27499"/>
          <a:stretch>
            <a:fillRect/>
          </a:stretch>
        </p:blipFill>
        <p:spPr bwMode="auto">
          <a:xfrm>
            <a:off x="6248400" y="1524000"/>
            <a:ext cx="213385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http://www.robot-electronics.co.uk/images/be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2962275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Sensors can detect up to 5 meters</a:t>
            </a:r>
          </a:p>
          <a:p>
            <a:pPr lvl="1" eaLnBrk="1" hangingPunct="1"/>
            <a:r>
              <a:rPr lang="en-US" dirty="0" smtClean="0"/>
              <a:t>beam width of ±55° perpendicular to the surface</a:t>
            </a:r>
          </a:p>
          <a:p>
            <a:pPr eaLnBrk="1" hangingPunct="1"/>
            <a:r>
              <a:rPr lang="en-US" dirty="0" smtClean="0"/>
              <a:t>Only interested in objects ≥ 6 in. and ≤ 18 in.</a:t>
            </a:r>
          </a:p>
          <a:p>
            <a:pPr lvl="1" eaLnBrk="1" hangingPunct="1"/>
            <a:r>
              <a:rPr lang="en-US" dirty="0" smtClean="0"/>
              <a:t>Threshold of 18 in.</a:t>
            </a:r>
          </a:p>
          <a:p>
            <a:pPr lvl="2" eaLnBrk="1" hangingPunct="1"/>
            <a:r>
              <a:rPr lang="en-US" dirty="0" smtClean="0"/>
              <a:t>AMP-V will maintain a 18 in. distance from the user</a:t>
            </a:r>
          </a:p>
          <a:p>
            <a:pPr lvl="2" eaLnBrk="1" hangingPunct="1"/>
            <a:r>
              <a:rPr lang="en-US" dirty="0" smtClean="0"/>
              <a:t>AMP-V will initiate collision avoidance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D3C71-E696-488B-96BC-66F855680D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Object Detection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" name="Picture 35" descr="eq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343400"/>
            <a:ext cx="7271358" cy="1333612"/>
          </a:xfrm>
          <a:prstGeom prst="rect">
            <a:avLst/>
          </a:prstGeom>
        </p:spPr>
      </p:pic>
      <p:pic>
        <p:nvPicPr>
          <p:cNvPr id="63518" name="Picture 30" descr="sensor_ultrasonic_principl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"/>
            <a:ext cx="1925516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Maneuvers conducted by the AMP-V to avoid collisions</a:t>
            </a:r>
          </a:p>
          <a:p>
            <a:pPr lvl="1" eaLnBrk="1" hangingPunct="1"/>
            <a:r>
              <a:rPr lang="en-US" dirty="0" smtClean="0"/>
              <a:t>The AMP-V’s control systems will decide necessary movement</a:t>
            </a:r>
          </a:p>
          <a:p>
            <a:pPr lvl="2" eaLnBrk="1" hangingPunct="1"/>
            <a:r>
              <a:rPr lang="en-US" dirty="0" smtClean="0"/>
              <a:t>Decision making</a:t>
            </a:r>
          </a:p>
          <a:p>
            <a:pPr lvl="1" eaLnBrk="1" hangingPunct="1"/>
            <a:r>
              <a:rPr lang="en-US" dirty="0" smtClean="0"/>
              <a:t>Execute movements by sending the appropriate signals to the motor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CE4B-965A-43A6-A31C-0C9A0D8001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Collision Avoidance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618BB-18F5-4E51-87EF-C217AA11EF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/>
          <a:lstStyle/>
          <a:p>
            <a:pPr eaLnBrk="1" hangingPunct="1"/>
            <a:r>
              <a:rPr lang="en-US" sz="6600" b="1" u="sng" smtClean="0"/>
              <a:t>Tracking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Transporting heavy objects over long distances</a:t>
            </a:r>
          </a:p>
          <a:p>
            <a:endParaRPr lang="en-US" sz="1000" dirty="0" smtClean="0"/>
          </a:p>
          <a:p>
            <a:r>
              <a:rPr lang="en-US" smtClean="0"/>
              <a:t>Limiting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Physical stress</a:t>
            </a:r>
          </a:p>
          <a:p>
            <a:pPr lvl="1"/>
            <a:r>
              <a:rPr lang="en-US" dirty="0" smtClean="0"/>
              <a:t>Probability of human injury</a:t>
            </a:r>
          </a:p>
          <a:p>
            <a:pPr lvl="1"/>
            <a:r>
              <a:rPr lang="en-US" smtClean="0"/>
              <a:t>Labor </a:t>
            </a:r>
            <a:r>
              <a:rPr lang="en-US" dirty="0" smtClean="0"/>
              <a:t>costs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3F2EC-7B74-4870-A40B-A97826167B1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smtClean="0"/>
              <a:t>The Problem: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Infrared technology</a:t>
            </a:r>
          </a:p>
          <a:p>
            <a:pPr lvl="1" eaLnBrk="1" hangingPunct="1"/>
            <a:r>
              <a:rPr lang="en-US" dirty="0" smtClean="0"/>
              <a:t>IR transmitter</a:t>
            </a:r>
          </a:p>
          <a:p>
            <a:pPr lvl="2" eaLnBrk="1" hangingPunct="1"/>
            <a:r>
              <a:rPr lang="en-US" dirty="0" smtClean="0"/>
              <a:t>Independent device</a:t>
            </a:r>
          </a:p>
          <a:p>
            <a:pPr lvl="1" eaLnBrk="1" hangingPunct="1"/>
            <a:r>
              <a:rPr lang="en-US" dirty="0" smtClean="0"/>
              <a:t>4 IR receivers mounted at front of the AMP-V</a:t>
            </a:r>
          </a:p>
          <a:p>
            <a:pPr lvl="2" eaLnBrk="1" hangingPunct="1"/>
            <a:r>
              <a:rPr lang="en-US" dirty="0" smtClean="0"/>
              <a:t>Determines orientation of AMP-V in relation to the transmitter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DC258-767F-474F-A593-C34FEDE35CD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Tracking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5V energy source required</a:t>
            </a:r>
          </a:p>
          <a:p>
            <a:pPr lvl="1"/>
            <a:r>
              <a:rPr lang="en-US" dirty="0" smtClean="0"/>
              <a:t>Four 1.5 V Batteries</a:t>
            </a:r>
          </a:p>
          <a:p>
            <a:r>
              <a:rPr lang="en-US" dirty="0" smtClean="0"/>
              <a:t>IR oscillator circuit</a:t>
            </a:r>
          </a:p>
          <a:p>
            <a:pPr lvl="1"/>
            <a:r>
              <a:rPr lang="en-US" dirty="0" smtClean="0"/>
              <a:t>555 Timer: ICM7555</a:t>
            </a:r>
          </a:p>
          <a:p>
            <a:r>
              <a:rPr lang="en-US" dirty="0" smtClean="0"/>
              <a:t>IR LED: TSAL6200</a:t>
            </a:r>
          </a:p>
          <a:p>
            <a:pPr eaLnBrk="1" hangingPunct="1"/>
            <a:r>
              <a:rPr lang="en-US" dirty="0" smtClean="0"/>
              <a:t>Circuit allows for IR LED to toggle on and off at 38 kHz frequency</a:t>
            </a:r>
          </a:p>
          <a:p>
            <a:pPr lvl="1" eaLnBrk="1" hangingPunct="1"/>
            <a:r>
              <a:rPr lang="en-US" dirty="0" smtClean="0"/>
              <a:t>IR receivers will detect the 38 kHz IR wave ‘blinking’ and output it to MCU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0D27E-D617-40B2-8658-E9121CFBAE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IR Transmitter</a:t>
            </a:r>
          </a:p>
        </p:txBody>
      </p:sp>
      <p:pic>
        <p:nvPicPr>
          <p:cNvPr id="5" name="Picture 1" descr="D:\DCIM\Camera\2012-04-07 18.19.37.jpg"/>
          <p:cNvPicPr>
            <a:picLocks noChangeAspect="1" noChangeArrowheads="1"/>
          </p:cNvPicPr>
          <p:nvPr/>
        </p:nvPicPr>
        <p:blipFill>
          <a:blip r:embed="rId3" cstate="print"/>
          <a:srcRect l="13636" t="6061" r="11364"/>
          <a:stretch>
            <a:fillRect/>
          </a:stretch>
        </p:blipFill>
        <p:spPr bwMode="auto">
          <a:xfrm>
            <a:off x="5715000" y="914400"/>
            <a:ext cx="292018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FA062-C2A2-471F-850B-197374C5FC0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IR Transmitter Schematic</a:t>
            </a:r>
          </a:p>
        </p:txBody>
      </p:sp>
      <p:pic>
        <p:nvPicPr>
          <p:cNvPr id="7" name="Picture 6" descr="AMP-V_Transmitter_6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43000"/>
            <a:ext cx="5738307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6858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IR Receiver Module</a:t>
            </a:r>
          </a:p>
          <a:p>
            <a:pPr lvl="1" eaLnBrk="1" hangingPunct="1">
              <a:defRPr/>
            </a:pPr>
            <a:r>
              <a:rPr lang="en-US" dirty="0" smtClean="0"/>
              <a:t>Vishay TSOP34838</a:t>
            </a:r>
          </a:p>
          <a:p>
            <a:pPr lvl="1" eaLnBrk="1" hangingPunct="1">
              <a:defRPr/>
            </a:pPr>
            <a:r>
              <a:rPr lang="en-US" dirty="0" smtClean="0"/>
              <a:t>38 kHz Infrared Measuring Sensor</a:t>
            </a:r>
          </a:p>
          <a:p>
            <a:pPr lvl="1" eaLnBrk="1" hangingPunct="1">
              <a:defRPr/>
            </a:pPr>
            <a:r>
              <a:rPr lang="en-US" dirty="0" smtClean="0"/>
              <a:t>4 IR receivers mounted at front left and front right of the AMP-V</a:t>
            </a:r>
          </a:p>
          <a:p>
            <a:pPr eaLnBrk="1" hangingPunct="1">
              <a:defRPr/>
            </a:pPr>
            <a:r>
              <a:rPr lang="en-US" dirty="0" smtClean="0"/>
              <a:t>Analog output</a:t>
            </a:r>
          </a:p>
          <a:p>
            <a:pPr lvl="1" eaLnBrk="1" hangingPunct="1">
              <a:defRPr/>
            </a:pPr>
            <a:r>
              <a:rPr lang="en-US" dirty="0" smtClean="0"/>
              <a:t>Read from detection angle of the Receiver</a:t>
            </a:r>
          </a:p>
          <a:p>
            <a:pPr marL="449263" lvl="1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E4F2D-1618-4006-93A8-A89CD39993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IR Receiver</a:t>
            </a:r>
          </a:p>
        </p:txBody>
      </p:sp>
      <p:pic>
        <p:nvPicPr>
          <p:cNvPr id="49153" name="Picture 1" descr="D:\DCIM\Camera\2012-04-07 18.24.17.jpg"/>
          <p:cNvPicPr>
            <a:picLocks noChangeAspect="1" noChangeArrowheads="1"/>
          </p:cNvPicPr>
          <p:nvPr/>
        </p:nvPicPr>
        <p:blipFill>
          <a:blip r:embed="rId3" cstate="print"/>
          <a:srcRect t="26339" b="33482"/>
          <a:stretch>
            <a:fillRect/>
          </a:stretch>
        </p:blipFill>
        <p:spPr bwMode="auto">
          <a:xfrm rot="5400000">
            <a:off x="5877560" y="3342640"/>
            <a:ext cx="455168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ABC42-9E3C-4FF0-A232-5BE9EDDF490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IR Receiver Schematic</a:t>
            </a:r>
          </a:p>
        </p:txBody>
      </p:sp>
      <p:pic>
        <p:nvPicPr>
          <p:cNvPr id="5" name="Picture 2" descr="C:\Users\Francesco\Desktop\IR_Receiver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8886825" cy="445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7BF6-C8F5-4C00-92A5-C5065C64A51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/>
          <a:lstStyle/>
          <a:p>
            <a:pPr eaLnBrk="1" hangingPunct="1"/>
            <a:r>
              <a:rPr lang="en-US" sz="6600" b="1" u="sng" smtClean="0"/>
              <a:t>Microcontroller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399" cy="39005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5174"/>
                <a:gridCol w="1702359"/>
                <a:gridCol w="1881554"/>
                <a:gridCol w="1433564"/>
                <a:gridCol w="2060748"/>
              </a:tblGrid>
              <a:tr h="797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MSP430G2231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MSP430FR5739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ATmega168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PIC24FJ256GB106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Voltage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3.3V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3.3V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5V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3.6V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GPIO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52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Timers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ADC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Flash(</a:t>
                      </a:r>
                      <a:r>
                        <a:rPr lang="en-US" sz="1800" u="none" strike="noStrike" dirty="0" err="1"/>
                        <a:t>kB</a:t>
                      </a:r>
                      <a:r>
                        <a:rPr lang="en-US" sz="1800" u="none" strike="noStrike" dirty="0"/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16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256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Language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/>
                        <a:t>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Wiring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Price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 </a:t>
                      </a:r>
                      <a:r>
                        <a:rPr lang="en-US" sz="2400" u="none" strike="noStrike" dirty="0" smtClean="0"/>
                        <a:t>$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4.30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 </a:t>
                      </a:r>
                      <a:r>
                        <a:rPr lang="en-US" sz="2400" u="none" strike="noStrike" dirty="0" smtClean="0"/>
                        <a:t>$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29.99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 </a:t>
                      </a:r>
                      <a:r>
                        <a:rPr lang="en-US" sz="2400" u="none" strike="noStrike" dirty="0" smtClean="0"/>
                        <a:t>$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30.00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/>
                        <a:t> </a:t>
                      </a:r>
                      <a:r>
                        <a:rPr lang="en-US" sz="2400" u="none" strike="noStrike" dirty="0" smtClean="0"/>
                        <a:t>$</a:t>
                      </a:r>
                      <a:r>
                        <a:rPr lang="en-US" sz="2400" u="none" strike="noStrike" baseline="0" dirty="0" smtClean="0"/>
                        <a:t> </a:t>
                      </a:r>
                      <a:r>
                        <a:rPr lang="en-US" sz="2400" u="none" strike="noStrike" dirty="0" smtClean="0"/>
                        <a:t>59.98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E833F-7A36-4971-95FC-91041534BB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dirty="0" smtClean="0"/>
              <a:t>Microcontroller Choices</a:t>
            </a: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MSP-EXP430FR5739</a:t>
            </a:r>
          </a:p>
          <a:p>
            <a:pPr lvl="1" eaLnBrk="1" hangingPunct="1"/>
            <a:r>
              <a:rPr lang="en-US" sz="2400" dirty="0" smtClean="0"/>
              <a:t>24MHz</a:t>
            </a:r>
          </a:p>
          <a:p>
            <a:pPr lvl="1" eaLnBrk="1" hangingPunct="1"/>
            <a:r>
              <a:rPr lang="en-US" sz="2400" dirty="0" smtClean="0"/>
              <a:t>2.0V - 3.6V      560uA</a:t>
            </a:r>
          </a:p>
          <a:p>
            <a:pPr lvl="2" eaLnBrk="1" hangingPunct="1"/>
            <a:r>
              <a:rPr lang="en-US" sz="2000" dirty="0" smtClean="0"/>
              <a:t>Low power consumption</a:t>
            </a:r>
          </a:p>
          <a:p>
            <a:pPr lvl="1" eaLnBrk="1" hangingPunct="1"/>
            <a:r>
              <a:rPr lang="en-US" sz="2400" dirty="0" smtClean="0"/>
              <a:t>32 I/O</a:t>
            </a:r>
          </a:p>
          <a:p>
            <a:pPr lvl="2" eaLnBrk="1" hangingPunct="1"/>
            <a:r>
              <a:rPr lang="en-US" sz="2000" dirty="0" smtClean="0"/>
              <a:t>12 10-Bit ADC I/O</a:t>
            </a:r>
          </a:p>
          <a:p>
            <a:pPr eaLnBrk="1" hangingPunct="1"/>
            <a:r>
              <a:rPr lang="en-US" sz="2800" dirty="0" smtClean="0"/>
              <a:t>Pins for devices:</a:t>
            </a:r>
          </a:p>
          <a:p>
            <a:pPr lvl="1" eaLnBrk="1" hangingPunct="1"/>
            <a:r>
              <a:rPr lang="en-US" sz="2400" dirty="0" smtClean="0"/>
              <a:t>Ultrasonic sensors – 8 GPIO - I/O</a:t>
            </a:r>
          </a:p>
          <a:p>
            <a:pPr lvl="1" eaLnBrk="1" hangingPunct="1"/>
            <a:r>
              <a:rPr lang="en-US" sz="2400" dirty="0" smtClean="0"/>
              <a:t>Infrared receivers – 4 ADC - I</a:t>
            </a:r>
          </a:p>
          <a:p>
            <a:pPr lvl="1" eaLnBrk="1" hangingPunct="1"/>
            <a:r>
              <a:rPr lang="en-US" sz="2400" dirty="0" smtClean="0"/>
              <a:t>H-bridges – 6 GPIO - 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E833F-7A36-4971-95FC-91041534BB2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/>
              <a:t>Microcontroller</a:t>
            </a:r>
            <a:endParaRPr lang="en-US" b="1" u="sng" smtClean="0"/>
          </a:p>
        </p:txBody>
      </p:sp>
      <p:pic>
        <p:nvPicPr>
          <p:cNvPr id="5" name="Picture 4" descr="msp-exp430fr5739_fram_exp_board_top_vie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524000"/>
            <a:ext cx="2493818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8768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Clocking</a:t>
            </a:r>
          </a:p>
          <a:p>
            <a:pPr lvl="1" eaLnBrk="1" hangingPunct="1"/>
            <a:r>
              <a:rPr lang="en-US" sz="2000" dirty="0" smtClean="0"/>
              <a:t>Timers</a:t>
            </a:r>
          </a:p>
          <a:p>
            <a:pPr eaLnBrk="1" hangingPunct="1"/>
            <a:r>
              <a:rPr lang="en-US" sz="2400" dirty="0" smtClean="0"/>
              <a:t>Interrupts</a:t>
            </a:r>
          </a:p>
          <a:p>
            <a:pPr eaLnBrk="1" hangingPunct="1"/>
            <a:r>
              <a:rPr lang="en-US" sz="2400" dirty="0" smtClean="0"/>
              <a:t>Sensors Interfacing</a:t>
            </a:r>
          </a:p>
          <a:p>
            <a:pPr lvl="1" eaLnBrk="1" hangingPunct="1"/>
            <a:r>
              <a:rPr lang="en-US" sz="2000" dirty="0" smtClean="0"/>
              <a:t>Object Detection algorithms</a:t>
            </a:r>
          </a:p>
          <a:p>
            <a:pPr eaLnBrk="1" hangingPunct="1"/>
            <a:r>
              <a:rPr lang="en-US" sz="2400" dirty="0" smtClean="0"/>
              <a:t>Infrared Receiver Interfacing</a:t>
            </a:r>
          </a:p>
          <a:p>
            <a:pPr lvl="1" eaLnBrk="1" hangingPunct="1"/>
            <a:r>
              <a:rPr lang="en-US" sz="2000" dirty="0" smtClean="0"/>
              <a:t>Tracking algorithms</a:t>
            </a:r>
          </a:p>
          <a:p>
            <a:pPr eaLnBrk="1" hangingPunct="1"/>
            <a:r>
              <a:rPr lang="en-US" sz="2400" dirty="0" smtClean="0"/>
              <a:t>Motor Control</a:t>
            </a:r>
          </a:p>
          <a:p>
            <a:pPr lvl="1" eaLnBrk="1" hangingPunct="1"/>
            <a:r>
              <a:rPr lang="en-US" sz="2000" dirty="0" smtClean="0"/>
              <a:t>Movement &amp; turning logistics</a:t>
            </a:r>
          </a:p>
          <a:p>
            <a:pPr lvl="1" eaLnBrk="1" hangingPunct="1"/>
            <a:r>
              <a:rPr lang="en-US" sz="2000" dirty="0" smtClean="0"/>
              <a:t>Collision Avoidance algorithms</a:t>
            </a:r>
          </a:p>
          <a:p>
            <a:pPr eaLnBrk="1" hangingPunct="1"/>
            <a:r>
              <a:rPr lang="en-US" sz="2400" dirty="0" smtClean="0"/>
              <a:t>PWM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DAB89-51D1-427A-B42D-E388F0A5D1D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5067300"/>
          </a:xfrm>
        </p:spPr>
        <p:txBody>
          <a:bodyPr/>
          <a:lstStyle/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ConfigClocks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IR_Receivers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IR_Read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Ultrasonic_Sensor_N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Ultrasonic_Sensor_S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Ultrasonic_Sensor_E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</a:t>
            </a:r>
            <a:r>
              <a:rPr lang="en-US" sz="1800" b="1" dirty="0" err="1" smtClean="0"/>
              <a:t>Ultrasonic_Sensor_W</a:t>
            </a:r>
            <a:r>
              <a:rPr lang="en-US" sz="1800" b="1" dirty="0" smtClean="0"/>
              <a:t>(void);</a:t>
            </a:r>
          </a:p>
          <a:p>
            <a:r>
              <a:rPr lang="en-US" sz="1800" b="1" dirty="0" smtClean="0"/>
              <a:t>void Accelerate(void);</a:t>
            </a:r>
          </a:p>
          <a:p>
            <a:r>
              <a:rPr lang="en-US" sz="1800" b="1" dirty="0" smtClean="0"/>
              <a:t>void Decelerate(void);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DAB89-51D1-427A-B42D-E388F0A5D1D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Functions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0" y="1524000"/>
            <a:ext cx="4343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Calculate(void);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Turn(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direction);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SetPWM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Rotate(void);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Collision_Avoidance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Stop();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void Wait();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get_pin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byte);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goal is to reduce the amount of stress on the human body</a:t>
            </a:r>
          </a:p>
          <a:p>
            <a:pPr lvl="1">
              <a:defRPr/>
            </a:pPr>
            <a:r>
              <a:rPr lang="en-US" dirty="0" smtClean="0"/>
              <a:t>college students with books and/or electronics</a:t>
            </a:r>
          </a:p>
          <a:p>
            <a:pPr lvl="1">
              <a:defRPr/>
            </a:pPr>
            <a:r>
              <a:rPr lang="en-US" dirty="0" smtClean="0"/>
              <a:t>Major corporations utilizing human</a:t>
            </a:r>
            <a:br>
              <a:rPr lang="en-US" dirty="0" smtClean="0"/>
            </a:br>
            <a:r>
              <a:rPr lang="en-US" dirty="0" smtClean="0"/>
              <a:t>labor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 passenger traveling in the airport</a:t>
            </a:r>
            <a:br>
              <a:rPr lang="en-US" dirty="0" smtClean="0"/>
            </a:br>
            <a:r>
              <a:rPr lang="en-US" dirty="0" smtClean="0"/>
              <a:t>carrying luggage. </a:t>
            </a:r>
          </a:p>
          <a:p>
            <a:pPr marL="36512" indent="0" algn="ctr">
              <a:buFont typeface="Wingdings 2" pitchFamily="18" charset="2"/>
              <a:buNone/>
              <a:defRPr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9246F-9195-48C7-8F15-8D6A37AA35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smtClean="0"/>
              <a:t>The Goal: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1439"/>
            <a:ext cx="592667" cy="283986"/>
          </a:xfrm>
        </p:spPr>
        <p:txBody>
          <a:bodyPr/>
          <a:lstStyle/>
          <a:p>
            <a:pPr>
              <a:defRPr/>
            </a:pPr>
            <a:fld id="{A102B250-C940-48A1-BF24-363EF093B46D}" type="slidenum">
              <a:rPr lang="en-US" sz="1100" smtClean="0"/>
              <a:pPr>
                <a:defRPr/>
              </a:pPr>
              <a:t>30</a:t>
            </a:fld>
            <a:endParaRPr lang="en-US" sz="1100" dirty="0"/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Software Flowchart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4572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Clock Configurations &amp; Pin Set-Up</a:t>
            </a: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6324600" y="1447800"/>
            <a:ext cx="114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IR Receivers</a:t>
            </a:r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2590800" y="46482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Ultrasonic Sensing</a:t>
            </a:r>
            <a:endParaRPr lang="en-US" sz="1100" dirty="0"/>
          </a:p>
        </p:txBody>
      </p:sp>
      <p:sp>
        <p:nvSpPr>
          <p:cNvPr id="20" name="Rounded Rectangle 19"/>
          <p:cNvSpPr/>
          <p:nvPr/>
        </p:nvSpPr>
        <p:spPr>
          <a:xfrm>
            <a:off x="2590800" y="5562600"/>
            <a:ext cx="1143000" cy="770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Collision Avoidance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5334000" y="5715000"/>
            <a:ext cx="1143000" cy="47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Accelerate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2590800" y="3200400"/>
            <a:ext cx="1143000" cy="47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Decelerate</a:t>
            </a:r>
            <a:endParaRPr lang="en-US" sz="1100" dirty="0"/>
          </a:p>
        </p:txBody>
      </p:sp>
      <p:sp>
        <p:nvSpPr>
          <p:cNvPr id="26" name="Diamond 25"/>
          <p:cNvSpPr/>
          <p:nvPr/>
        </p:nvSpPr>
        <p:spPr>
          <a:xfrm>
            <a:off x="3581400" y="1981200"/>
            <a:ext cx="1295400" cy="1295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Turn?</a:t>
            </a:r>
            <a:endParaRPr lang="en-US" sz="1100" dirty="0"/>
          </a:p>
        </p:txBody>
      </p:sp>
      <p:sp>
        <p:nvSpPr>
          <p:cNvPr id="30" name="Diamond 29"/>
          <p:cNvSpPr/>
          <p:nvPr/>
        </p:nvSpPr>
        <p:spPr>
          <a:xfrm>
            <a:off x="5257800" y="3581400"/>
            <a:ext cx="1295400" cy="1295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Rotate?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876799" y="2362201"/>
            <a:ext cx="1028700" cy="1219199"/>
            <a:chOff x="10047506" y="2046518"/>
            <a:chExt cx="1785530" cy="1475334"/>
          </a:xfrm>
        </p:grpSpPr>
        <p:cxnSp>
          <p:nvCxnSpPr>
            <p:cNvPr id="37" name="Shape 36"/>
            <p:cNvCxnSpPr>
              <a:stCxn id="26" idx="3"/>
              <a:endCxn id="30" idx="0"/>
            </p:cNvCxnSpPr>
            <p:nvPr/>
          </p:nvCxnSpPr>
          <p:spPr>
            <a:xfrm>
              <a:off x="10047506" y="2369246"/>
              <a:ext cx="1785530" cy="115260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635342" y="2046518"/>
              <a:ext cx="881743" cy="336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No</a:t>
              </a:r>
              <a:endParaRPr lang="en-US" sz="11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71799" y="2362199"/>
            <a:ext cx="609600" cy="838201"/>
            <a:chOff x="4593771" y="2857497"/>
            <a:chExt cx="783770" cy="838200"/>
          </a:xfrm>
        </p:grpSpPr>
        <p:cxnSp>
          <p:nvCxnSpPr>
            <p:cNvPr id="42" name="Shape 41"/>
            <p:cNvCxnSpPr>
              <a:stCxn id="26" idx="1"/>
              <a:endCxn id="23" idx="0"/>
            </p:cNvCxnSpPr>
            <p:nvPr/>
          </p:nvCxnSpPr>
          <p:spPr>
            <a:xfrm rot="10800000" flipV="1">
              <a:off x="4838699" y="3124198"/>
              <a:ext cx="538842" cy="571499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593771" y="2857497"/>
              <a:ext cx="7620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Yes</a:t>
              </a:r>
              <a:endParaRPr lang="en-US" sz="1100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590800" y="3886200"/>
            <a:ext cx="1143000" cy="47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Turn</a:t>
            </a:r>
            <a:endParaRPr lang="en-US" sz="1100" dirty="0"/>
          </a:p>
        </p:txBody>
      </p:sp>
      <p:cxnSp>
        <p:nvCxnSpPr>
          <p:cNvPr id="75" name="Straight Arrow Connector 74"/>
          <p:cNvCxnSpPr>
            <a:stCxn id="23" idx="2"/>
            <a:endCxn id="73" idx="0"/>
          </p:cNvCxnSpPr>
          <p:nvPr/>
        </p:nvCxnSpPr>
        <p:spPr>
          <a:xfrm>
            <a:off x="3162300" y="3674534"/>
            <a:ext cx="0" cy="21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3" idx="2"/>
            <a:endCxn id="19" idx="0"/>
          </p:cNvCxnSpPr>
          <p:nvPr/>
        </p:nvCxnSpPr>
        <p:spPr>
          <a:xfrm>
            <a:off x="3162300" y="4360334"/>
            <a:ext cx="0" cy="287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9" idx="2"/>
            <a:endCxn id="20" idx="0"/>
          </p:cNvCxnSpPr>
          <p:nvPr/>
        </p:nvCxnSpPr>
        <p:spPr>
          <a:xfrm>
            <a:off x="31623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848600" y="6096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Turn On</a:t>
            </a:r>
            <a:endParaRPr lang="en-US" sz="1100" dirty="0"/>
          </a:p>
        </p:txBody>
      </p:sp>
      <p:cxnSp>
        <p:nvCxnSpPr>
          <p:cNvPr id="97" name="Straight Arrow Connector 96"/>
          <p:cNvCxnSpPr>
            <a:stCxn id="93" idx="1"/>
            <a:endCxn id="5" idx="3"/>
          </p:cNvCxnSpPr>
          <p:nvPr/>
        </p:nvCxnSpPr>
        <p:spPr>
          <a:xfrm flipH="1">
            <a:off x="7467600" y="838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22" idx="3"/>
            <a:endCxn id="18" idx="3"/>
          </p:cNvCxnSpPr>
          <p:nvPr/>
        </p:nvCxnSpPr>
        <p:spPr>
          <a:xfrm flipV="1">
            <a:off x="6477000" y="1790700"/>
            <a:ext cx="990600" cy="4161367"/>
          </a:xfrm>
          <a:prstGeom prst="bentConnector3">
            <a:avLst>
              <a:gd name="adj1" fmla="val 12307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5" idx="2"/>
            <a:endCxn id="18" idx="0"/>
          </p:cNvCxnSpPr>
          <p:nvPr/>
        </p:nvCxnSpPr>
        <p:spPr>
          <a:xfrm>
            <a:off x="6896100" y="1219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hape 148"/>
          <p:cNvCxnSpPr>
            <a:stCxn id="18" idx="1"/>
            <a:endCxn id="26" idx="0"/>
          </p:cNvCxnSpPr>
          <p:nvPr/>
        </p:nvCxnSpPr>
        <p:spPr>
          <a:xfrm rot="10800000" flipV="1">
            <a:off x="4229100" y="1790700"/>
            <a:ext cx="2095500" cy="190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62400" y="5715000"/>
            <a:ext cx="1143000" cy="47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Wait</a:t>
            </a:r>
            <a:endParaRPr lang="en-US" sz="1100" dirty="0"/>
          </a:p>
        </p:txBody>
      </p:sp>
      <p:cxnSp>
        <p:nvCxnSpPr>
          <p:cNvPr id="32" name="Straight Arrow Connector 31"/>
          <p:cNvCxnSpPr>
            <a:stCxn id="20" idx="3"/>
            <a:endCxn id="29" idx="1"/>
          </p:cNvCxnSpPr>
          <p:nvPr/>
        </p:nvCxnSpPr>
        <p:spPr>
          <a:xfrm>
            <a:off x="3733800" y="5947834"/>
            <a:ext cx="228600" cy="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3"/>
            <a:endCxn id="22" idx="1"/>
          </p:cNvCxnSpPr>
          <p:nvPr/>
        </p:nvCxnSpPr>
        <p:spPr>
          <a:xfrm>
            <a:off x="5105400" y="5952067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0" idx="2"/>
            <a:endCxn id="22" idx="0"/>
          </p:cNvCxnSpPr>
          <p:nvPr/>
        </p:nvCxnSpPr>
        <p:spPr>
          <a:xfrm>
            <a:off x="5905500" y="4876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62600" y="5105400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</a:t>
            </a:r>
            <a:endParaRPr lang="en-US" sz="1100" dirty="0"/>
          </a:p>
        </p:txBody>
      </p:sp>
      <p:sp>
        <p:nvSpPr>
          <p:cNvPr id="69" name="Rectangle 68"/>
          <p:cNvSpPr/>
          <p:nvPr/>
        </p:nvSpPr>
        <p:spPr>
          <a:xfrm>
            <a:off x="6324600" y="2514600"/>
            <a:ext cx="1143000" cy="47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Rotate</a:t>
            </a:r>
            <a:endParaRPr lang="en-US" sz="1100" dirty="0"/>
          </a:p>
        </p:txBody>
      </p:sp>
      <p:cxnSp>
        <p:nvCxnSpPr>
          <p:cNvPr id="71" name="Shape 70"/>
          <p:cNvCxnSpPr>
            <a:stCxn id="30" idx="3"/>
            <a:endCxn id="69" idx="2"/>
          </p:cNvCxnSpPr>
          <p:nvPr/>
        </p:nvCxnSpPr>
        <p:spPr>
          <a:xfrm flipV="1">
            <a:off x="6553200" y="2988734"/>
            <a:ext cx="342900" cy="12403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9" idx="0"/>
            <a:endCxn id="18" idx="2"/>
          </p:cNvCxnSpPr>
          <p:nvPr/>
        </p:nvCxnSpPr>
        <p:spPr>
          <a:xfrm flipV="1">
            <a:off x="6896100" y="2133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00800" y="3429000"/>
            <a:ext cx="592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Yes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1439"/>
            <a:ext cx="592667" cy="283986"/>
          </a:xfrm>
        </p:spPr>
        <p:txBody>
          <a:bodyPr/>
          <a:lstStyle/>
          <a:p>
            <a:pPr>
              <a:defRPr/>
            </a:pPr>
            <a:fld id="{A102B250-C940-48A1-BF24-363EF093B46D}" type="slidenum">
              <a:rPr lang="en-US" sz="1100" smtClean="0"/>
              <a:pPr>
                <a:defRPr/>
              </a:pPr>
              <a:t>31</a:t>
            </a:fld>
            <a:endParaRPr lang="en-US" sz="1100" dirty="0"/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MCU PCB Board</a:t>
            </a:r>
          </a:p>
        </p:txBody>
      </p:sp>
      <p:pic>
        <p:nvPicPr>
          <p:cNvPr id="36" name="Picture 35" descr="mspb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143000"/>
            <a:ext cx="6325483" cy="508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B0C4-ADC4-427A-B21D-DAA3FD93A02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smtClean="0"/>
              <a:t>Self-sustainability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C82B9-B810-43CD-8D40-C0E6E1F9AE0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Photovoltaic Cells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5143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371600"/>
          <a:ext cx="899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914400"/>
                <a:gridCol w="914400"/>
                <a:gridCol w="3276600"/>
                <a:gridCol w="1061629"/>
                <a:gridCol w="1071971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Solar Panel</a:t>
                      </a:r>
                      <a:endParaRPr lang="en-US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V</a:t>
                      </a:r>
                      <a:r>
                        <a:rPr lang="en-US" sz="1200" dirty="0" err="1" smtClean="0"/>
                        <a:t>oc</a:t>
                      </a:r>
                      <a:endParaRPr lang="en-US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</a:t>
                      </a:r>
                      <a:r>
                        <a:rPr lang="en-US" sz="1200" dirty="0" smtClean="0"/>
                        <a:t>max</a:t>
                      </a:r>
                      <a:endParaRPr lang="en-US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1448" marR="91448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Monocrystalline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21.6 V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3.26</a:t>
                      </a:r>
                      <a:r>
                        <a:rPr lang="en-US" sz="1600" baseline="0" dirty="0" smtClean="0"/>
                        <a:t> A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24.00</a:t>
                      </a:r>
                      <a:r>
                        <a:rPr lang="en-US" sz="1600" baseline="0" dirty="0" smtClean="0"/>
                        <a:t> in. x 16.57 in. x 1.25 in.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8.8 </a:t>
                      </a:r>
                      <a:r>
                        <a:rPr lang="en-US" sz="1600" dirty="0" err="1" smtClean="0"/>
                        <a:t>lb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$139.99</a:t>
                      </a:r>
                      <a:endParaRPr lang="en-US" sz="1600" dirty="0"/>
                    </a:p>
                  </a:txBody>
                  <a:tcPr marL="91448" marR="91448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Polycrystalline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21.6 V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 A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</a:t>
                      </a:r>
                      <a:r>
                        <a:rPr lang="en-US" sz="1600" baseline="0" dirty="0" smtClean="0"/>
                        <a:t> in. x 53 in. x 5 in.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lb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$159.95</a:t>
                      </a:r>
                      <a:endParaRPr lang="en-US" sz="1600" dirty="0"/>
                    </a:p>
                  </a:txBody>
                  <a:tcPr marL="91448" marR="91448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Amorphous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20.7</a:t>
                      </a:r>
                      <a:r>
                        <a:rPr lang="en-US" sz="1600" baseline="0" dirty="0" smtClean="0"/>
                        <a:t> V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3.06</a:t>
                      </a:r>
                      <a:r>
                        <a:rPr lang="en-US" sz="1600" baseline="0" dirty="0" smtClean="0"/>
                        <a:t> A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33.5 in. x 17.3</a:t>
                      </a:r>
                      <a:r>
                        <a:rPr lang="en-US" sz="1600" baseline="0" dirty="0" smtClean="0"/>
                        <a:t> in. x 0.098 in.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5.51 </a:t>
                      </a:r>
                      <a:r>
                        <a:rPr lang="en-US" sz="1600" dirty="0" err="1" smtClean="0"/>
                        <a:t>lb</a:t>
                      </a:r>
                      <a:endParaRPr lang="en-US" sz="1600" dirty="0"/>
                    </a:p>
                  </a:txBody>
                  <a:tcPr marL="91448" marR="9144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$294.75</a:t>
                      </a:r>
                      <a:endParaRPr lang="en-US" sz="1600" dirty="0"/>
                    </a:p>
                  </a:txBody>
                  <a:tcPr marL="91448" marR="9144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281A8-793B-4B11-BE92-6AF0B09B4F1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Monocrystalline</a:t>
            </a:r>
            <a:r>
              <a:rPr lang="en-US" b="1" u="sng" dirty="0" smtClean="0"/>
              <a:t> Solar Panel 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86119402"/>
              </p:ext>
            </p:extLst>
          </p:nvPr>
        </p:nvGraphicFramePr>
        <p:xfrm>
          <a:off x="533400" y="1752600"/>
          <a:ext cx="7848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292"/>
                <a:gridCol w="2959308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Photovoltaic Cell</a:t>
                      </a:r>
                      <a:r>
                        <a:rPr lang="en-US" baseline="0" dirty="0" smtClean="0"/>
                        <a:t> Type: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Monocrystalline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Power: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baseline="0" dirty="0" smtClean="0"/>
                        <a:t> W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Maximum/Peak Voltage: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 V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Open Circuit Voltage: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 V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Maximum/Peak</a:t>
                      </a:r>
                      <a:r>
                        <a:rPr lang="en-US" baseline="0" dirty="0" smtClean="0"/>
                        <a:t> current: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2.98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1EB7-7888-423F-973F-944A8E5431D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u="sng" dirty="0" err="1" smtClean="0"/>
              <a:t>Monocrystalline</a:t>
            </a:r>
            <a:r>
              <a:rPr lang="en-US" sz="4400" b="1" u="sng" dirty="0" smtClean="0"/>
              <a:t> Solar Panel </a:t>
            </a:r>
            <a:endParaRPr lang="en-US" b="1" u="sng" dirty="0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371600"/>
            <a:ext cx="8732838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79489721"/>
              </p:ext>
            </p:extLst>
          </p:nvPr>
        </p:nvGraphicFramePr>
        <p:xfrm>
          <a:off x="457200" y="1481138"/>
          <a:ext cx="7467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56"/>
                <a:gridCol w="2950163"/>
                <a:gridCol w="14750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82-98</a:t>
                      </a:r>
                      <a:r>
                        <a:rPr lang="en-US" baseline="0" dirty="0" smtClean="0"/>
                        <a:t>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 Volts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78-88</a:t>
                      </a:r>
                      <a:r>
                        <a:rPr lang="en-US" baseline="0" dirty="0" smtClean="0"/>
                        <a:t>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14-16 Volts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70-88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 Volts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Indoors (Fluorescent)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74-80 degrees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5.76Volts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8F373-D257-4B7D-832C-EC6D1604981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Monocrystalline</a:t>
            </a:r>
            <a:r>
              <a:rPr lang="en-US" dirty="0" smtClean="0"/>
              <a:t> Testing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5513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67ECE-7277-4996-BBA7-63F98D9D962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smtClean="0"/>
              <a:t>Power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FE77E-4882-4A69-A4CA-DC6967032D8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dirty="0" smtClean="0"/>
              <a:t>Power Distribution Diagram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533400" y="1524000"/>
            <a:ext cx="7696200" cy="4572000"/>
            <a:chOff x="1676400" y="1905000"/>
            <a:chExt cx="6934200" cy="3611880"/>
          </a:xfrm>
        </p:grpSpPr>
        <p:sp>
          <p:nvSpPr>
            <p:cNvPr id="5" name="Rounded Rectangle 4"/>
            <p:cNvSpPr/>
            <p:nvPr/>
          </p:nvSpPr>
          <p:spPr>
            <a:xfrm>
              <a:off x="3718560" y="1905000"/>
              <a:ext cx="1524000" cy="4114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Photovoltaic Cells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18560" y="2514600"/>
              <a:ext cx="1524000" cy="4114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Charge Controller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718560" y="3124200"/>
              <a:ext cx="1524000" cy="4114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 V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37760" y="3886200"/>
              <a:ext cx="1524000" cy="4114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5V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Regulator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37760" y="4495800"/>
              <a:ext cx="1524000" cy="4114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Ultrasonic Sensors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23160" y="4495800"/>
              <a:ext cx="1524000" cy="4114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Microcontroller</a:t>
              </a: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86600" y="3886200"/>
              <a:ext cx="1524000" cy="4114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Motor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37760" y="5105400"/>
              <a:ext cx="1524000" cy="4114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Infrared Receivers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76400" y="2514600"/>
              <a:ext cx="1524000" cy="4114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Infrared Transmitter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76400" y="1905000"/>
              <a:ext cx="1524000" cy="4114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5 V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Battery</a:t>
              </a:r>
            </a:p>
          </p:txBody>
        </p:sp>
        <p:cxnSp>
          <p:nvCxnSpPr>
            <p:cNvPr id="16" name="Straight Arrow Connector 15"/>
            <p:cNvCxnSpPr>
              <a:stCxn id="5" idx="2"/>
              <a:endCxn id="6" idx="0"/>
            </p:cNvCxnSpPr>
            <p:nvPr/>
          </p:nvCxnSpPr>
          <p:spPr>
            <a:xfrm>
              <a:off x="4480560" y="2316480"/>
              <a:ext cx="0" cy="19812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2"/>
              <a:endCxn id="7" idx="0"/>
            </p:cNvCxnSpPr>
            <p:nvPr/>
          </p:nvCxnSpPr>
          <p:spPr>
            <a:xfrm>
              <a:off x="4480560" y="2926080"/>
              <a:ext cx="0" cy="19812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33"/>
            <p:cNvCxnSpPr>
              <a:stCxn id="7" idx="2"/>
              <a:endCxn id="8" idx="0"/>
            </p:cNvCxnSpPr>
            <p:nvPr/>
          </p:nvCxnSpPr>
          <p:spPr>
            <a:xfrm rot="16200000" flipH="1">
              <a:off x="4914900" y="3101340"/>
              <a:ext cx="350520" cy="12192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2"/>
              <a:endCxn id="13" idx="0"/>
            </p:cNvCxnSpPr>
            <p:nvPr/>
          </p:nvCxnSpPr>
          <p:spPr>
            <a:xfrm>
              <a:off x="2438400" y="2316480"/>
              <a:ext cx="0" cy="198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" idx="3"/>
              <a:endCxn id="11" idx="1"/>
            </p:cNvCxnSpPr>
            <p:nvPr/>
          </p:nvCxnSpPr>
          <p:spPr>
            <a:xfrm>
              <a:off x="6461760" y="4091940"/>
              <a:ext cx="6248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46" idx="2"/>
              <a:endCxn id="10" idx="0"/>
            </p:cNvCxnSpPr>
            <p:nvPr/>
          </p:nvCxnSpPr>
          <p:spPr>
            <a:xfrm>
              <a:off x="3185160" y="4297680"/>
              <a:ext cx="0" cy="198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" idx="2"/>
              <a:endCxn id="9" idx="0"/>
            </p:cNvCxnSpPr>
            <p:nvPr/>
          </p:nvCxnSpPr>
          <p:spPr>
            <a:xfrm>
              <a:off x="5699760" y="4297680"/>
              <a:ext cx="0" cy="198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2423160" y="3886200"/>
              <a:ext cx="1524000" cy="4114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3.3V Regulator</a:t>
              </a:r>
            </a:p>
          </p:txBody>
        </p:sp>
        <p:cxnSp>
          <p:nvCxnSpPr>
            <p:cNvPr id="85" name="Shape 33"/>
            <p:cNvCxnSpPr>
              <a:stCxn id="7" idx="2"/>
              <a:endCxn id="46" idx="0"/>
            </p:cNvCxnSpPr>
            <p:nvPr/>
          </p:nvCxnSpPr>
          <p:spPr>
            <a:xfrm rot="5400000">
              <a:off x="3657600" y="3063240"/>
              <a:ext cx="350520" cy="12954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hape 132"/>
            <p:cNvCxnSpPr>
              <a:stCxn id="7" idx="3"/>
              <a:endCxn id="11" idx="0"/>
            </p:cNvCxnSpPr>
            <p:nvPr/>
          </p:nvCxnSpPr>
          <p:spPr>
            <a:xfrm>
              <a:off x="5242560" y="3329940"/>
              <a:ext cx="2606040" cy="556260"/>
            </a:xfrm>
            <a:prstGeom prst="bentConnector2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37"/>
            <p:cNvCxnSpPr>
              <a:stCxn id="8" idx="1"/>
              <a:endCxn id="12" idx="1"/>
            </p:cNvCxnSpPr>
            <p:nvPr/>
          </p:nvCxnSpPr>
          <p:spPr>
            <a:xfrm rot="10800000" flipV="1">
              <a:off x="4937760" y="4091940"/>
              <a:ext cx="12700" cy="1219200"/>
            </a:xfrm>
            <a:prstGeom prst="bentConnector3">
              <a:avLst>
                <a:gd name="adj1" fmla="val 1800000"/>
              </a:avLst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The AMP-V shall use four 12 V batteries</a:t>
            </a:r>
          </a:p>
          <a:p>
            <a:r>
              <a:rPr lang="en-US" dirty="0" smtClean="0"/>
              <a:t>The batteries shall provide sufficient energy to</a:t>
            </a:r>
          </a:p>
          <a:p>
            <a:pPr lvl="1"/>
            <a:r>
              <a:rPr lang="en-US" dirty="0" smtClean="0"/>
              <a:t>4 Motors</a:t>
            </a:r>
          </a:p>
          <a:p>
            <a:pPr lvl="1"/>
            <a:r>
              <a:rPr lang="en-US" dirty="0" smtClean="0"/>
              <a:t>4 Ultrasonic sensors</a:t>
            </a:r>
          </a:p>
          <a:p>
            <a:pPr lvl="1"/>
            <a:r>
              <a:rPr lang="en-US" dirty="0" smtClean="0"/>
              <a:t>4 Infrared receivers</a:t>
            </a:r>
          </a:p>
          <a:p>
            <a:pPr lvl="1"/>
            <a:r>
              <a:rPr lang="en-US" dirty="0" smtClean="0"/>
              <a:t>Microcontroller</a:t>
            </a:r>
          </a:p>
          <a:p>
            <a:r>
              <a:rPr lang="en-US" dirty="0" smtClean="0"/>
              <a:t>The batteries shall be rechargeable and sustain operation of the vehicle for at least one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29580-BABC-4B04-835B-AAF4320A894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Batteries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" indent="0">
              <a:buFont typeface="Wingdings 2" pitchFamily="18" charset="2"/>
              <a:buNone/>
            </a:pPr>
            <a:r>
              <a:rPr lang="en-US" smtClean="0"/>
              <a:t>To prevent the aforementioned problem, the use of an autonomous traveling assistant will be ideal in order to safely transport the user’s payload in a stress-free manner. This will be accomplished through the use of the AMP-V. AMP-V stands for “Autonomous Mobile Payload Vehicle.”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CA994-D820-47F6-89D6-DB85D1E66D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smtClean="0"/>
              <a:t>The Solution:</a:t>
            </a:r>
            <a:endParaRPr lang="en-US" sz="4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4B9C3-E4C0-4484-B628-D0B38A6F229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Battery Requirements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1371600"/>
          <a:ext cx="7294564" cy="460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74"/>
                <a:gridCol w="667488"/>
                <a:gridCol w="716091"/>
                <a:gridCol w="919312"/>
                <a:gridCol w="1043355"/>
                <a:gridCol w="1166944"/>
              </a:tblGrid>
              <a:tr h="380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</a:rPr>
                        <a:t>Voltage</a:t>
                      </a:r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8760" marR="8760" marT="8759" marB="0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8759" marR="8759" marT="8759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Current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Power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600" b="1" i="0" u="sng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59" marB="0"/>
                </a:tc>
              </a:tr>
              <a:tr h="380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Min</a:t>
                      </a:r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Max</a:t>
                      </a:r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Pmin</a:t>
                      </a:r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err="1">
                          <a:solidFill>
                            <a:schemeClr val="tx2"/>
                          </a:solidFill>
                          <a:latin typeface="Arial"/>
                        </a:rPr>
                        <a:t>Pmax</a:t>
                      </a:r>
                      <a:r>
                        <a:rPr lang="en-US" sz="240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5049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Photovoltaic Cells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17.1V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2.92A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50499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Battery(4)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- 3800mAh</a:t>
                      </a: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14.5V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&lt;10A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45.6W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133078">
                <a:tc gridSpan="6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6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6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6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6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59" marR="8759" marT="8760" marB="0">
                    <a:noFill/>
                  </a:tcPr>
                </a:tc>
              </a:tr>
              <a:tr h="380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Motor (4)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12V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1.5A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9W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745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Receiver (4)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2.5V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5.5V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3mA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0.04W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0.06W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745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Ultrasonic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Sensor(4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5.0V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4mA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0.02W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0.02W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80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MCU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1.8V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3.6V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560uA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1.01uW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2.02mW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745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Accelerometer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1.8V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3.6V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350uA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0.64mW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1.33mW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8097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36.08W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72.08 W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</a:tr>
              <a:tr h="3135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(including all items)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60" marR="8760" marT="87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760" marR="8760" marT="8759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229600" cy="480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1792877"/>
                <a:gridCol w="1910443"/>
                <a:gridCol w="1322614"/>
                <a:gridCol w="1763486"/>
              </a:tblGrid>
              <a:tr h="68762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Nickel Metal hydride</a:t>
                      </a:r>
                      <a:r>
                        <a:rPr lang="en-US" sz="1600" baseline="0" dirty="0" smtClean="0"/>
                        <a:t> (NiMH)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Nickel</a:t>
                      </a:r>
                      <a:r>
                        <a:rPr lang="en-US" sz="1600" baseline="0" dirty="0" smtClean="0"/>
                        <a:t> Cadmium (NiCad)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Lithium</a:t>
                      </a:r>
                      <a:r>
                        <a:rPr lang="en-US" sz="1600" baseline="0" smtClean="0"/>
                        <a:t> Ion (Li-ion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Rechargeable Alkaline</a:t>
                      </a:r>
                      <a:r>
                        <a:rPr lang="en-US" sz="1600" baseline="0" dirty="0" smtClean="0"/>
                        <a:t> (R-A)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27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Voltage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1.75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481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 Capacity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3800 </a:t>
                      </a:r>
                      <a:r>
                        <a:rPr lang="en-US" sz="1600" dirty="0" err="1" smtClean="0"/>
                        <a:t>mAh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 </a:t>
                      </a:r>
                      <a:r>
                        <a:rPr lang="en-US" sz="1600" dirty="0" err="1" smtClean="0"/>
                        <a:t>mAh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mAh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mAh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481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Safety Needs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481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Recharge  Cycles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100’s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100’s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&gt;500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10’s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4813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 Rate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1.8 – 3.8 A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~2A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 mA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8939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r>
                        <a:rPr lang="en-US" sz="1600" baseline="0" dirty="0" smtClean="0"/>
                        <a:t> Use Performance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27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Light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Light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Heavy</a:t>
                      </a:r>
                      <a:endParaRPr lang="en-US" sz="1600" dirty="0"/>
                    </a:p>
                  </a:txBody>
                  <a:tcPr marT="45713" marB="45713"/>
                </a:tc>
              </a:tr>
              <a:tr h="2788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Low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</a:t>
                      </a:r>
                      <a:endParaRPr lang="en-US" sz="1600" dirty="0"/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23947-E83C-4618-B930-E08BC477261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Battery Specifications</a:t>
            </a:r>
            <a:endParaRPr lang="en-US" sz="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r>
              <a:rPr lang="en-US" sz="2400" dirty="0" smtClean="0"/>
              <a:t>Nickel-metal hydride (</a:t>
            </a:r>
            <a:r>
              <a:rPr lang="en-US" sz="2400" dirty="0" err="1" smtClean="0"/>
              <a:t>NiMH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12VDC 3800 </a:t>
            </a:r>
            <a:r>
              <a:rPr lang="en-US" sz="2400" dirty="0" err="1" smtClean="0"/>
              <a:t>mAh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4 in parallel</a:t>
            </a:r>
          </a:p>
          <a:p>
            <a:r>
              <a:rPr lang="en-US" sz="2400" dirty="0" smtClean="0"/>
              <a:t>Discharge rate: 3.8 A – 4.2 A</a:t>
            </a:r>
          </a:p>
          <a:p>
            <a:r>
              <a:rPr lang="en-US" sz="2400" dirty="0" smtClean="0"/>
              <a:t>Charge rate: 1.8 A – 3.8 A</a:t>
            </a:r>
          </a:p>
          <a:p>
            <a:r>
              <a:rPr lang="en-US" sz="2400" dirty="0" smtClean="0"/>
              <a:t>1.3 lb</a:t>
            </a:r>
          </a:p>
          <a:p>
            <a:r>
              <a:rPr lang="en-US" sz="2400" dirty="0" smtClean="0"/>
              <a:t>3.3 in. x 1.3 in. x  2.6 in.</a:t>
            </a:r>
          </a:p>
          <a:p>
            <a:r>
              <a:rPr lang="en-US" sz="2400" dirty="0" smtClean="0"/>
              <a:t>Charge Time of four Batteries in parallel from solar panel: Approximately 00.55.00 minutes[Sunny Condition]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B2EF1-E1F8-49DB-8C9E-9769B10EEA3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Battery</a:t>
            </a:r>
          </a:p>
        </p:txBody>
      </p:sp>
      <p:pic>
        <p:nvPicPr>
          <p:cNvPr id="47108" name="Picture 82"/>
          <p:cNvPicPr>
            <a:picLocks noChangeAspect="1" noChangeArrowheads="1"/>
          </p:cNvPicPr>
          <p:nvPr/>
        </p:nvPicPr>
        <p:blipFill>
          <a:blip r:embed="rId3" cstate="print"/>
          <a:srcRect l="6766" t="7619" r="6166" b="6094"/>
          <a:stretch>
            <a:fillRect/>
          </a:stretch>
        </p:blipFill>
        <p:spPr bwMode="auto">
          <a:xfrm>
            <a:off x="5556250" y="2217738"/>
            <a:ext cx="26733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2 Voltage Regulators</a:t>
            </a:r>
          </a:p>
          <a:p>
            <a:pPr lvl="1"/>
            <a:r>
              <a:rPr lang="en-US" dirty="0" smtClean="0"/>
              <a:t>5 VDC – IR Receiver and Ultrasonic Sensors</a:t>
            </a:r>
          </a:p>
          <a:p>
            <a:pPr lvl="1"/>
            <a:r>
              <a:rPr lang="en-US" dirty="0" smtClean="0"/>
              <a:t>3.3 VDC – MCU</a:t>
            </a:r>
          </a:p>
          <a:p>
            <a:r>
              <a:rPr lang="en-US" dirty="0" smtClean="0"/>
              <a:t>1 Charge Controller</a:t>
            </a:r>
          </a:p>
          <a:p>
            <a:pPr lvl="1"/>
            <a:r>
              <a:rPr lang="en-US" dirty="0" smtClean="0"/>
              <a:t>50W Solar Panel to 12VDC Battery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CF384-F91B-4667-BA4C-D2ED3257D57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dirty="0" smtClean="0"/>
              <a:t>Voltage &amp; Charge Regulator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PT6653</a:t>
            </a:r>
          </a:p>
          <a:p>
            <a:r>
              <a:rPr lang="en-US" dirty="0" smtClean="0"/>
              <a:t>Integrated Switching Regulator</a:t>
            </a:r>
          </a:p>
          <a:p>
            <a:r>
              <a:rPr lang="en-US" dirty="0" smtClean="0"/>
              <a:t>Input Voltage = 9 – 28 V</a:t>
            </a:r>
          </a:p>
          <a:p>
            <a:r>
              <a:rPr lang="en-US" dirty="0" smtClean="0"/>
              <a:t>Output Voltage = 5 V</a:t>
            </a:r>
          </a:p>
          <a:p>
            <a:r>
              <a:rPr lang="en-US" dirty="0" smtClean="0"/>
              <a:t>Output Current = 5 A</a:t>
            </a:r>
          </a:p>
          <a:p>
            <a:r>
              <a:rPr lang="en-US" dirty="0" smtClean="0"/>
              <a:t>Simple Implementation (2 capacitors)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E3C2D-C354-4000-998B-2880E2F5BC7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5 VDC Voltage Regulator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500" b="1" u="sng" dirty="0" smtClean="0"/>
              <a:t>Powering IR Receivers and Ultrasonic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9A9EB-7BFE-4284-B0FD-D297496DE8D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b="1" u="sng" dirty="0" smtClean="0"/>
              <a:t>5 VDC Voltage Regulator</a:t>
            </a:r>
            <a:r>
              <a:rPr lang="en-US" u="sng" dirty="0" smtClean="0"/>
              <a:t> Schematic</a:t>
            </a:r>
            <a:endParaRPr lang="en-US" sz="2500" b="1" u="sng" dirty="0" smtClean="0"/>
          </a:p>
        </p:txBody>
      </p:sp>
      <p:pic>
        <p:nvPicPr>
          <p:cNvPr id="5" name="Picture 4" descr="5r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755142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PT6651</a:t>
            </a:r>
          </a:p>
          <a:p>
            <a:r>
              <a:rPr lang="en-US" dirty="0" smtClean="0"/>
              <a:t>Integrated Switching Regulator</a:t>
            </a:r>
          </a:p>
          <a:p>
            <a:r>
              <a:rPr lang="en-US" dirty="0" smtClean="0"/>
              <a:t>Input Voltage = 9 – 28 V</a:t>
            </a:r>
          </a:p>
          <a:p>
            <a:r>
              <a:rPr lang="en-US" dirty="0" smtClean="0"/>
              <a:t>Output Voltage = 3.36V</a:t>
            </a:r>
          </a:p>
          <a:p>
            <a:r>
              <a:rPr lang="en-US" dirty="0" smtClean="0"/>
              <a:t>Output Current = 5A</a:t>
            </a:r>
          </a:p>
          <a:p>
            <a:r>
              <a:rPr lang="en-US" dirty="0" smtClean="0"/>
              <a:t>Simple Implementation (2 capacitors)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9B13C-FBFB-4088-A981-9150FE2492F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3.3 VDC Voltage Regulator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500" b="1" u="sng" dirty="0" smtClean="0"/>
              <a:t>Powering MCU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1499A-A698-4902-9C42-1A21FFB5C6A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u="sng" dirty="0" smtClean="0"/>
              <a:t>3.3 VDC Voltage Regulator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500" b="1" u="sng" dirty="0" smtClean="0"/>
              <a:t>Powering MCU</a:t>
            </a:r>
          </a:p>
        </p:txBody>
      </p:sp>
      <p:pic>
        <p:nvPicPr>
          <p:cNvPr id="5" name="Picture 4" descr="3.3r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371600"/>
            <a:ext cx="6535063" cy="4991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Provides max current of 2.92A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Charges four 12Vdc batteries in parallel  in approximately 45-55minutes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8F373-D257-4B7D-832C-EC6D1604981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Charge Controller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7407051"/>
              </p:ext>
            </p:extLst>
          </p:nvPr>
        </p:nvGraphicFramePr>
        <p:xfrm>
          <a:off x="1219200" y="3429000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Forcast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from solar 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of</a:t>
                      </a:r>
                      <a:r>
                        <a:rPr lang="en-US" baseline="0" dirty="0" smtClean="0"/>
                        <a:t> charge controller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88-90Degrees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17.1Volts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2.98A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70-88Degrees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12V-16V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1.07-2.45A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70-80Degrees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.5-.75A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8507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95BAC-086C-432C-B6F2-FA3EE035B01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Charge Controller</a:t>
            </a:r>
          </a:p>
        </p:txBody>
      </p:sp>
      <p:pic>
        <p:nvPicPr>
          <p:cNvPr id="5" name="Picture 4" descr="charges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38004" y="-75804"/>
            <a:ext cx="3657600" cy="746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Follow the user autonomously</a:t>
            </a:r>
          </a:p>
          <a:p>
            <a:r>
              <a:rPr lang="en-US" dirty="0" smtClean="0"/>
              <a:t>Mobility on various types of terrain</a:t>
            </a:r>
          </a:p>
          <a:p>
            <a:r>
              <a:rPr lang="en-US" dirty="0" smtClean="0"/>
              <a:t>Avoid obstacles in its path</a:t>
            </a:r>
          </a:p>
          <a:p>
            <a:r>
              <a:rPr lang="en-US" dirty="0" smtClean="0"/>
              <a:t>Self-sustaining </a:t>
            </a:r>
            <a:r>
              <a:rPr lang="en-US" dirty="0" smtClean="0"/>
              <a:t>capability</a:t>
            </a:r>
          </a:p>
          <a:p>
            <a:r>
              <a:rPr lang="en-US" dirty="0" smtClean="0"/>
              <a:t>Transport a payload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8EF5-CE31-4DDB-8A4E-0E296C1CA1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u="sng" smtClean="0"/>
              <a:t>Goals and Objectives of AMP-V:</a:t>
            </a:r>
            <a:endParaRPr lang="en-US" sz="4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FF350-16D6-49EE-AB6D-9775C1D3754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8001000" cy="2133600"/>
          </a:xfrm>
        </p:spPr>
        <p:txBody>
          <a:bodyPr/>
          <a:lstStyle/>
          <a:p>
            <a:pPr eaLnBrk="1" hangingPunct="1"/>
            <a:r>
              <a:rPr lang="en-US" sz="6600" b="1" u="sng" smtClean="0"/>
              <a:t>Administrative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3330-4111-4B33-AF71-AA3F10AE59E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Budget &amp; Financing</a:t>
            </a:r>
          </a:p>
        </p:txBody>
      </p:sp>
      <p:sp>
        <p:nvSpPr>
          <p:cNvPr id="57412" name="TextBox 2"/>
          <p:cNvSpPr txBox="1">
            <a:spLocks noChangeArrowheads="1"/>
          </p:cNvSpPr>
          <p:nvPr/>
        </p:nvSpPr>
        <p:spPr bwMode="auto">
          <a:xfrm>
            <a:off x="2438400" y="5486400"/>
            <a:ext cx="601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  <a:cs typeface="Calibri" pitchFamily="34" charset="0"/>
              </a:rPr>
              <a:t>Final Workforce Central Florida Budgeting    $1,927.98</a:t>
            </a:r>
          </a:p>
          <a:p>
            <a:pPr algn="r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u="sng" dirty="0" smtClean="0">
                <a:latin typeface="Calibri" pitchFamily="34" charset="0"/>
                <a:cs typeface="Calibri" pitchFamily="34" charset="0"/>
              </a:rPr>
              <a:t>$131.38 under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budget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295400"/>
          <a:ext cx="7924799" cy="4094395"/>
        </p:xfrm>
        <a:graphic>
          <a:graphicData uri="http://schemas.openxmlformats.org/drawingml/2006/table">
            <a:tbl>
              <a:tblPr firstRow="1" lastRow="1" bandRow="1">
                <a:tableStyleId>{B301B821-A1FF-4177-AEE7-76D212191A09}</a:tableStyleId>
              </a:tblPr>
              <a:tblGrid>
                <a:gridCol w="2912294"/>
                <a:gridCol w="1260127"/>
                <a:gridCol w="2268229"/>
                <a:gridCol w="1484149"/>
              </a:tblGrid>
              <a:tr h="164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Part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Cost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Part Type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Cost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Ultrasonic Sensor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$ 121.56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Track Fasteners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  3.95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Photovoltaic Cells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$ 149.99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Motor Mounts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29.90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Microcontroller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17.20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Plexiglass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174.88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Battery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$ 159.80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Overhead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200.00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Motors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87.80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PCB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200.00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Tracks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$ 233.70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Infrared Receivers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$       75.98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Track Sprockets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79.60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Infrared Diodes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Charge Controller Parts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25.00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Accelerometer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32.94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Connectors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50.00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Aluminum Bar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  7.50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Wire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20.00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Velcro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20.00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Power Converter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20.00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Aluminum Dowel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  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Passive Hub Extender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59.80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Heat Sinks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      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Hub - motor to sprocket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 $   16.00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/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 $ 1,796.60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D1F49-2BBE-441D-AB4F-1131C485A48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Work Distribution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1524000"/>
          <a:ext cx="8001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8700" y="2967335"/>
            <a:ext cx="16466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END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A6695-10B3-4BF6-9E1D-2C164ADAA9B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600200"/>
          <a:ext cx="7543800" cy="403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Specification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Standards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Dimension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 in. x 25 in. x 25 in.</a:t>
                      </a:r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18 in. from user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Object</a:t>
                      </a:r>
                      <a:r>
                        <a:rPr lang="en-US" sz="1800" baseline="0" dirty="0" smtClean="0"/>
                        <a:t> Detection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Anything within 18 in.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AMP-V</a:t>
                      </a:r>
                      <a:r>
                        <a:rPr lang="en-US" sz="1800" baseline="0" dirty="0" smtClean="0"/>
                        <a:t> Speed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0</a:t>
                      </a:r>
                      <a:r>
                        <a:rPr lang="en-US" sz="1800" baseline="0" dirty="0" smtClean="0"/>
                        <a:t> mph - </a:t>
                      </a:r>
                      <a:r>
                        <a:rPr lang="en-US" sz="1800" dirty="0" smtClean="0"/>
                        <a:t>3 mph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Operational 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 hr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AMP-V Weight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≤ 35 lb</a:t>
                      </a:r>
                      <a:endParaRPr lang="en-US" sz="1800" dirty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Payload Weight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≤ 25 </a:t>
                      </a:r>
                      <a:r>
                        <a:rPr lang="en-US" sz="1800" dirty="0" err="1" smtClean="0"/>
                        <a:t>lb</a:t>
                      </a:r>
                      <a:endParaRPr lang="en-US" sz="1800" dirty="0" smtClean="0"/>
                    </a:p>
                  </a:txBody>
                  <a:tcPr/>
                </a:tc>
              </a:tr>
              <a:tr h="4487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Photovoltaic</a:t>
                      </a:r>
                      <a:r>
                        <a:rPr lang="en-US" sz="1800" baseline="0" dirty="0" smtClean="0"/>
                        <a:t> Solar Panel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50 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2E32D-FCA0-4063-B61F-BEEB07EA06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b="1" u="sng" smtClean="0"/>
              <a:t>Specifications of the AMP-V</a:t>
            </a:r>
            <a:endParaRPr lang="en-US" sz="4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FE77E-4882-4A69-A4CA-DC6967032D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b="1" u="sng" dirty="0" smtClean="0"/>
              <a:t>Block Diagram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09600" y="1752600"/>
            <a:ext cx="7904988" cy="4343400"/>
            <a:chOff x="762000" y="1828800"/>
            <a:chExt cx="6934200" cy="3810000"/>
          </a:xfrm>
        </p:grpSpPr>
        <p:sp>
          <p:nvSpPr>
            <p:cNvPr id="5" name="Rounded Rectangle 4"/>
            <p:cNvSpPr/>
            <p:nvPr/>
          </p:nvSpPr>
          <p:spPr>
            <a:xfrm>
              <a:off x="6400800" y="1828800"/>
              <a:ext cx="1295400" cy="762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Photovoltaic Cells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24400" y="1828800"/>
              <a:ext cx="1295400" cy="762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Charge Controller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8000" y="1828800"/>
              <a:ext cx="1295400" cy="762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12 V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Battery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3886200"/>
              <a:ext cx="1295400" cy="762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Regulators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0" y="3886200"/>
              <a:ext cx="1295400" cy="762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Ultrasonic Sensors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3886200"/>
              <a:ext cx="1295400" cy="762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u="sng" dirty="0" smtClean="0">
                  <a:solidFill>
                    <a:schemeClr val="tx1"/>
                  </a:solidFill>
                </a:rPr>
                <a:t>Microcontroller</a:t>
              </a:r>
              <a:endParaRPr lang="en-US" sz="11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8000" y="4876800"/>
              <a:ext cx="1295400" cy="762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Motor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Controller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48000" y="2895600"/>
              <a:ext cx="1295400" cy="762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Infrared Receivers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00800" y="3886200"/>
              <a:ext cx="1295400" cy="762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Infrared Transmitter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00800" y="4876800"/>
              <a:ext cx="1295400" cy="762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5 V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Battery</a:t>
              </a:r>
            </a:p>
          </p:txBody>
        </p:sp>
        <p:cxnSp>
          <p:nvCxnSpPr>
            <p:cNvPr id="16" name="Straight Arrow Connector 15"/>
            <p:cNvCxnSpPr>
              <a:stCxn id="5" idx="1"/>
              <a:endCxn id="6" idx="3"/>
            </p:cNvCxnSpPr>
            <p:nvPr/>
          </p:nvCxnSpPr>
          <p:spPr>
            <a:xfrm flipH="1">
              <a:off x="6019800" y="2209800"/>
              <a:ext cx="381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1"/>
            </p:cNvCxnSpPr>
            <p:nvPr/>
          </p:nvCxnSpPr>
          <p:spPr>
            <a:xfrm>
              <a:off x="4343400" y="4267200"/>
              <a:ext cx="381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1"/>
              <a:endCxn id="7" idx="3"/>
            </p:cNvCxnSpPr>
            <p:nvPr/>
          </p:nvCxnSpPr>
          <p:spPr>
            <a:xfrm flipH="1">
              <a:off x="4343400" y="2209800"/>
              <a:ext cx="381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33"/>
            <p:cNvCxnSpPr>
              <a:stCxn id="7" idx="1"/>
              <a:endCxn id="8" idx="0"/>
            </p:cNvCxnSpPr>
            <p:nvPr/>
          </p:nvCxnSpPr>
          <p:spPr>
            <a:xfrm rot="10800000" flipV="1">
              <a:off x="1409700" y="2209800"/>
              <a:ext cx="1638300" cy="1676400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0"/>
              <a:endCxn id="13" idx="2"/>
            </p:cNvCxnSpPr>
            <p:nvPr/>
          </p:nvCxnSpPr>
          <p:spPr>
            <a:xfrm flipV="1">
              <a:off x="7048500" y="4648200"/>
              <a:ext cx="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" idx="3"/>
              <a:endCxn id="9" idx="1"/>
            </p:cNvCxnSpPr>
            <p:nvPr/>
          </p:nvCxnSpPr>
          <p:spPr>
            <a:xfrm>
              <a:off x="2057400" y="4267200"/>
              <a:ext cx="990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3" idx="1"/>
              <a:endCxn id="10" idx="3"/>
            </p:cNvCxnSpPr>
            <p:nvPr/>
          </p:nvCxnSpPr>
          <p:spPr>
            <a:xfrm flipH="1">
              <a:off x="6019800" y="4267200"/>
              <a:ext cx="38100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ot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" idx="3"/>
              <a:endCxn id="11" idx="1"/>
            </p:cNvCxnSpPr>
            <p:nvPr/>
          </p:nvCxnSpPr>
          <p:spPr>
            <a:xfrm>
              <a:off x="2057400" y="4267200"/>
              <a:ext cx="990600" cy="990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" idx="3"/>
              <a:endCxn id="12" idx="1"/>
            </p:cNvCxnSpPr>
            <p:nvPr/>
          </p:nvCxnSpPr>
          <p:spPr>
            <a:xfrm flipV="1">
              <a:off x="2057400" y="3276600"/>
              <a:ext cx="990600" cy="990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12" idx="3"/>
              <a:endCxn id="10" idx="0"/>
            </p:cNvCxnSpPr>
            <p:nvPr/>
          </p:nvCxnSpPr>
          <p:spPr>
            <a:xfrm>
              <a:off x="4343400" y="3276600"/>
              <a:ext cx="1028700" cy="609600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hape 100"/>
            <p:cNvCxnSpPr>
              <a:stCxn id="11" idx="3"/>
              <a:endCxn id="10" idx="2"/>
            </p:cNvCxnSpPr>
            <p:nvPr/>
          </p:nvCxnSpPr>
          <p:spPr>
            <a:xfrm flipV="1">
              <a:off x="4343400" y="4648200"/>
              <a:ext cx="1028700" cy="609600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5056-F127-447D-B7FD-F0EE09C0B6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u="sng" smtClean="0"/>
              <a:t>Mobility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AMP-V Chassis will consist of a Plexiglas structure and PVC piping</a:t>
            </a:r>
          </a:p>
          <a:p>
            <a:pPr lvl="1" eaLnBrk="1" hangingPunct="1">
              <a:defRPr/>
            </a:pPr>
            <a:r>
              <a:rPr lang="en-US" dirty="0" smtClean="0"/>
              <a:t>Visibility of circuitry, structure, motors, etc.</a:t>
            </a:r>
          </a:p>
          <a:p>
            <a:pPr eaLnBrk="1" hangingPunct="1">
              <a:defRPr/>
            </a:pPr>
            <a:r>
              <a:rPr lang="en-US" dirty="0" smtClean="0"/>
              <a:t>Four main sections</a:t>
            </a:r>
          </a:p>
          <a:p>
            <a:pPr lvl="1" eaLnBrk="1" hangingPunct="1">
              <a:defRPr/>
            </a:pPr>
            <a:r>
              <a:rPr lang="en-US" dirty="0" smtClean="0"/>
              <a:t>Payload Bay</a:t>
            </a:r>
          </a:p>
          <a:p>
            <a:pPr lvl="1" eaLnBrk="1" hangingPunct="1">
              <a:defRPr/>
            </a:pPr>
            <a:r>
              <a:rPr lang="en-US" dirty="0" smtClean="0"/>
              <a:t>Hardware Bay</a:t>
            </a:r>
          </a:p>
          <a:p>
            <a:pPr lvl="1" eaLnBrk="1" hangingPunct="1">
              <a:defRPr/>
            </a:pPr>
            <a:r>
              <a:rPr lang="en-US" dirty="0" smtClean="0"/>
              <a:t>Photovoltaic Mounting</a:t>
            </a:r>
          </a:p>
          <a:p>
            <a:pPr lvl="1" eaLnBrk="1" hangingPunct="1">
              <a:defRPr/>
            </a:pPr>
            <a:r>
              <a:rPr lang="en-US" dirty="0" smtClean="0"/>
              <a:t>Tracks and Sprockets</a:t>
            </a:r>
          </a:p>
          <a:p>
            <a:pPr marL="449263" lvl="1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1B3C1-9F4B-4D6C-B95C-895360F2BD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Chassis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2644</TotalTime>
  <Words>1592</Words>
  <Application>Microsoft Office PowerPoint</Application>
  <PresentationFormat>On-screen Show (4:3)</PresentationFormat>
  <Paragraphs>683</Paragraphs>
  <Slides>53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Autonomous Mobile Payload Vehicle  (AMP-V)</vt:lpstr>
      <vt:lpstr>The Problem:</vt:lpstr>
      <vt:lpstr>The Goal:</vt:lpstr>
      <vt:lpstr>The Solution:</vt:lpstr>
      <vt:lpstr>Goals and Objectives of AMP-V:</vt:lpstr>
      <vt:lpstr>Specifications of the AMP-V</vt:lpstr>
      <vt:lpstr>Block Diagram</vt:lpstr>
      <vt:lpstr>Mobility Hardware</vt:lpstr>
      <vt:lpstr>Chassis</vt:lpstr>
      <vt:lpstr>Chassis</vt:lpstr>
      <vt:lpstr>Motor Controls</vt:lpstr>
      <vt:lpstr>Motor Controls Schematic</vt:lpstr>
      <vt:lpstr>Motor Controls Actions</vt:lpstr>
      <vt:lpstr>Tracks &amp; Sprockets</vt:lpstr>
      <vt:lpstr>Proximity System</vt:lpstr>
      <vt:lpstr>Ultrasonic Sensors</vt:lpstr>
      <vt:lpstr>Object Detection</vt:lpstr>
      <vt:lpstr>Collision Avoidance</vt:lpstr>
      <vt:lpstr>Tracking System</vt:lpstr>
      <vt:lpstr>Tracking System</vt:lpstr>
      <vt:lpstr>IR Transmitter</vt:lpstr>
      <vt:lpstr>IR Transmitter Schematic</vt:lpstr>
      <vt:lpstr>IR Receiver</vt:lpstr>
      <vt:lpstr>IR Receiver Schematic</vt:lpstr>
      <vt:lpstr>Microcontroller</vt:lpstr>
      <vt:lpstr>Microcontroller Choices</vt:lpstr>
      <vt:lpstr>Microcontroller</vt:lpstr>
      <vt:lpstr>Software</vt:lpstr>
      <vt:lpstr>Functions</vt:lpstr>
      <vt:lpstr>Software Flowchart</vt:lpstr>
      <vt:lpstr>MCU PCB Board</vt:lpstr>
      <vt:lpstr>Self-sustainability</vt:lpstr>
      <vt:lpstr>Photovoltaic Cells</vt:lpstr>
      <vt:lpstr>Monocrystalline Solar Panel </vt:lpstr>
      <vt:lpstr>Monocrystalline Solar Panel </vt:lpstr>
      <vt:lpstr>Monocrystalline Testing</vt:lpstr>
      <vt:lpstr>Power Distribution</vt:lpstr>
      <vt:lpstr>Power Distribution Diagram</vt:lpstr>
      <vt:lpstr>Batteries</vt:lpstr>
      <vt:lpstr>Battery Requirements</vt:lpstr>
      <vt:lpstr>Battery Specifications</vt:lpstr>
      <vt:lpstr>Battery</vt:lpstr>
      <vt:lpstr>Voltage &amp; Charge Regulator</vt:lpstr>
      <vt:lpstr>5 VDC Voltage Regulator Powering IR Receivers and Ultrasonic Sensors</vt:lpstr>
      <vt:lpstr>5 VDC Voltage Regulator Schematic</vt:lpstr>
      <vt:lpstr>3.3 VDC Voltage Regulator Powering MCU</vt:lpstr>
      <vt:lpstr>3.3 VDC Voltage Regulator Powering MCU</vt:lpstr>
      <vt:lpstr>Charge Controller</vt:lpstr>
      <vt:lpstr>Charge Controller</vt:lpstr>
      <vt:lpstr>Administrative Information</vt:lpstr>
      <vt:lpstr>Budget &amp; Financing</vt:lpstr>
      <vt:lpstr>Work Distribution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Mobile Payload Vehicle  (AMP-V)</dc:title>
  <dc:creator>Joshua Dixon</dc:creator>
  <cp:lastModifiedBy>Joshua Dixon</cp:lastModifiedBy>
  <cp:revision>159</cp:revision>
  <dcterms:created xsi:type="dcterms:W3CDTF">2012-01-15T15:16:42Z</dcterms:created>
  <dcterms:modified xsi:type="dcterms:W3CDTF">2012-04-19T00:33:25Z</dcterms:modified>
</cp:coreProperties>
</file>