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2" r:id="rId3"/>
    <p:sldId id="258" r:id="rId4"/>
    <p:sldId id="257" r:id="rId5"/>
    <p:sldId id="259" r:id="rId6"/>
    <p:sldId id="265" r:id="rId7"/>
    <p:sldId id="263" r:id="rId8"/>
    <p:sldId id="264" r:id="rId9"/>
    <p:sldId id="268" r:id="rId10"/>
    <p:sldId id="269" r:id="rId11"/>
    <p:sldId id="267" r:id="rId12"/>
    <p:sldId id="260" r:id="rId13"/>
    <p:sldId id="261" r:id="rId14"/>
    <p:sldId id="266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1C5CAB3-320A-41F7-9B47-28CABDFE0AD7}" type="datetimeFigureOut">
              <a:rPr lang="en-US"/>
              <a:pPr>
                <a:defRPr/>
              </a:pPr>
              <a:t>4/18/2012</a:t>
            </a:fld>
            <a:endParaRPr lang="en-US"/>
          </a:p>
        </p:txBody>
      </p:sp>
      <p:sp>
        <p:nvSpPr>
          <p:cNvPr id="2150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B38D04D0-E18E-4452-91EE-5ECA0C9AEE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191F-ED87-461A-B8B2-EDBEDE0CD685}" type="datetimeFigureOut">
              <a:rPr lang="en-US"/>
              <a:pPr>
                <a:defRPr/>
              </a:pPr>
              <a:t>4/18/2012</a:t>
            </a:fld>
            <a:endParaRPr lang="en-US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24F3E-F6D2-41B3-828D-BD39AB84FA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2A6C6-F02D-448A-A585-F6841EC7C0A9}" type="datetimeFigureOut">
              <a:rPr lang="en-US"/>
              <a:pPr>
                <a:defRPr/>
              </a:pPr>
              <a:t>4/18/2012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1F3D4-DAED-4C5F-A1C5-EF1CDCE94D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10155-9C32-40A4-A32B-D74E58EB7310}" type="datetimeFigureOut">
              <a:rPr lang="en-US"/>
              <a:pPr>
                <a:defRPr/>
              </a:pPr>
              <a:t>4/18/2012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C0D07-4A34-4D32-8355-DB1FC1782E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C1768-6606-49A6-A145-377DD0D03CC2}" type="datetimeFigureOut">
              <a:rPr lang="en-US"/>
              <a:pPr>
                <a:defRPr/>
              </a:pPr>
              <a:t>4/18/2012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D301F-E632-4016-8CF7-BED8CC6264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088C9-63C7-45A5-9114-C54EAEE04E0D}" type="datetimeFigureOut">
              <a:rPr lang="en-US"/>
              <a:pPr>
                <a:defRPr/>
              </a:pPr>
              <a:t>4/18/2012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465EE-0B4A-46AD-8071-71DB138B2D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FF673-15BB-4E58-8FB9-4810B22E7ED6}" type="datetimeFigureOut">
              <a:rPr lang="en-US"/>
              <a:pPr>
                <a:defRPr/>
              </a:pPr>
              <a:t>4/18/2012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80252-D119-4B88-BEDE-C6CB922BDD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80099-E2E7-4D12-8325-551031DDCDAE}" type="datetimeFigureOut">
              <a:rPr lang="en-US"/>
              <a:pPr>
                <a:defRPr/>
              </a:pPr>
              <a:t>4/18/2012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084E4-B63C-4234-A587-BF02B91249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88AE9-F93D-41B0-8219-50AAA3828FA2}" type="datetimeFigureOut">
              <a:rPr lang="en-US"/>
              <a:pPr>
                <a:defRPr/>
              </a:pPr>
              <a:t>4/18/2012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C11FC-C9CE-46C0-9487-845BA575C5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C2FA3-86A4-4585-A231-C305F9A3BC45}" type="datetimeFigureOut">
              <a:rPr lang="en-US"/>
              <a:pPr>
                <a:defRPr/>
              </a:pPr>
              <a:t>4/18/2012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1E9D4-4E3C-4723-8B89-2533C925D3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B87D7-0885-4612-99DB-1F37B34574E9}" type="datetimeFigureOut">
              <a:rPr lang="en-US"/>
              <a:pPr>
                <a:defRPr/>
              </a:pPr>
              <a:t>4/18/2012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3991B-505B-41E5-8F4C-A14A949C67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E652E-B89A-4285-96D4-4F198A019D98}" type="datetimeFigureOut">
              <a:rPr lang="en-US"/>
              <a:pPr>
                <a:defRPr/>
              </a:pPr>
              <a:t>4/18/2012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75B56-D217-4849-BCD0-D52522B75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886EBF3-6C25-4070-BF92-4CA468AA2DD9}" type="datetimeFigureOut">
              <a:rPr lang="en-US"/>
              <a:pPr>
                <a:defRPr/>
              </a:pPr>
              <a:t>4/18/2012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94EC052-CBD9-47BC-8383-3AA0A1C5A1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7" r:id="rId1"/>
    <p:sldLayoutId id="2147483741" r:id="rId2"/>
    <p:sldLayoutId id="2147483748" r:id="rId3"/>
    <p:sldLayoutId id="2147483742" r:id="rId4"/>
    <p:sldLayoutId id="2147483749" r:id="rId5"/>
    <p:sldLayoutId id="2147483743" r:id="rId6"/>
    <p:sldLayoutId id="2147483744" r:id="rId7"/>
    <p:sldLayoutId id="2147483750" r:id="rId8"/>
    <p:sldLayoutId id="2147483751" r:id="rId9"/>
    <p:sldLayoutId id="2147483745" r:id="rId10"/>
    <p:sldLayoutId id="214748374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14400"/>
            <a:ext cx="7924800" cy="29718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sz="6700" smtClean="0">
                <a:solidFill>
                  <a:schemeClr val="accent1">
                    <a:lumMod val="50000"/>
                  </a:schemeClr>
                </a:solidFill>
              </a:rPr>
              <a:t>A</a:t>
            </a:r>
            <a:r>
              <a:rPr smtClean="0"/>
              <a:t>utonomous </a:t>
            </a:r>
            <a:r>
              <a:rPr sz="6700" smtClean="0">
                <a:solidFill>
                  <a:schemeClr val="accent1">
                    <a:lumMod val="50000"/>
                  </a:schemeClr>
                </a:solidFill>
              </a:rPr>
              <a:t>M</a:t>
            </a:r>
            <a:r>
              <a:rPr smtClean="0"/>
              <a:t>obile </a:t>
            </a:r>
            <a:r>
              <a:rPr sz="6700" smtClean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smtClean="0"/>
              <a:t>ayload </a:t>
            </a:r>
            <a:r>
              <a:rPr sz="6700" smtClean="0">
                <a:solidFill>
                  <a:schemeClr val="accent1">
                    <a:lumMod val="50000"/>
                  </a:schemeClr>
                </a:solidFill>
              </a:rPr>
              <a:t>V</a:t>
            </a:r>
            <a:r>
              <a:rPr smtClean="0"/>
              <a:t>ehicle </a:t>
            </a:r>
            <a:br>
              <a:rPr smtClean="0"/>
            </a:br>
            <a:r>
              <a:rPr sz="6700" smtClean="0"/>
              <a:t>(</a:t>
            </a:r>
            <a:r>
              <a:rPr sz="6700" smtClean="0">
                <a:solidFill>
                  <a:schemeClr val="accent1">
                    <a:lumMod val="50000"/>
                  </a:schemeClr>
                </a:solidFill>
              </a:rPr>
              <a:t>AMP-V</a:t>
            </a:r>
            <a:r>
              <a:rPr sz="6700" smtClean="0"/>
              <a:t>)</a:t>
            </a:r>
            <a:endParaRPr sz="6700"/>
          </a:p>
        </p:txBody>
      </p:sp>
      <p:sp>
        <p:nvSpPr>
          <p:cNvPr id="7171" name="Subtitle 2"/>
          <p:cNvSpPr>
            <a:spLocks noGrp="1"/>
          </p:cNvSpPr>
          <p:nvPr>
            <p:ph type="subTitle" idx="1"/>
          </p:nvPr>
        </p:nvSpPr>
        <p:spPr>
          <a:xfrm>
            <a:off x="533400" y="3810000"/>
            <a:ext cx="7848600" cy="2286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dirty="0" smtClean="0"/>
              <a:t>GROUP 1 |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Kamal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Ahmad, Francesco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Buzzetta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Joshua Dixon, David Snyder</a:t>
            </a:r>
          </a:p>
          <a:p>
            <a:pPr algn="l" eaLnBrk="1" hangingPunct="1">
              <a:defRPr/>
            </a:pPr>
            <a:r>
              <a:rPr lang="en-US" dirty="0" smtClean="0"/>
              <a:t> </a:t>
            </a:r>
          </a:p>
          <a:p>
            <a:pPr algn="l" eaLnBrk="1" hangingPunct="1">
              <a:defRPr/>
            </a:pPr>
            <a:r>
              <a:rPr lang="en-US" dirty="0" smtClean="0"/>
              <a:t>Mentor: Michael Felix</a:t>
            </a:r>
          </a:p>
          <a:p>
            <a:pPr algn="l" eaLnBrk="1" hangingPunct="1">
              <a:defRPr/>
            </a:pPr>
            <a:r>
              <a:rPr lang="en-US" dirty="0" smtClean="0"/>
              <a:t>Naval Air Warfare Center: Training Systems Division (NAWCTSD)</a:t>
            </a:r>
          </a:p>
          <a:p>
            <a:pPr algn="l"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Project Challenges</a:t>
            </a:r>
          </a:p>
        </p:txBody>
      </p:sp>
      <p:sp>
        <p:nvSpPr>
          <p:cNvPr id="16387" name="Rectangle 5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/>
              <a:t>Wireless Communication</a:t>
            </a:r>
          </a:p>
          <a:p>
            <a:pPr lvl="1"/>
            <a:r>
              <a:rPr lang="en-US" smtClean="0"/>
              <a:t>Deriving appropriate method (GPS, RF, Bluetooth, etc.)</a:t>
            </a:r>
          </a:p>
          <a:p>
            <a:r>
              <a:rPr lang="en-US" smtClean="0"/>
              <a:t>Self-sustainable Energy Source</a:t>
            </a:r>
          </a:p>
          <a:p>
            <a:pPr lvl="1"/>
            <a:r>
              <a:rPr lang="en-US" smtClean="0"/>
              <a:t>Determining total energy from photovoltaic solar panel required for AMP-V </a:t>
            </a:r>
          </a:p>
          <a:p>
            <a:pPr lvl="1"/>
            <a:r>
              <a:rPr lang="en-US" smtClean="0"/>
              <a:t>Weight Ratio (Flexible vs Non-Flexible)</a:t>
            </a:r>
          </a:p>
          <a:p>
            <a:r>
              <a:rPr lang="en-US" smtClean="0"/>
              <a:t>Stair Climbing</a:t>
            </a:r>
          </a:p>
          <a:p>
            <a:pPr lvl="1"/>
            <a:r>
              <a:rPr lang="en-US" smtClean="0"/>
              <a:t>Tank-like tracks</a:t>
            </a:r>
          </a:p>
          <a:p>
            <a:pPr lvl="1"/>
            <a:r>
              <a:rPr lang="en-US" smtClean="0"/>
              <a:t>Motor control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 bwMode="auto">
          <a:xfrm>
            <a:off x="304800" y="304800"/>
            <a:ext cx="8534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>
              <a:defRPr/>
            </a:pPr>
            <a:r>
              <a:rPr lang="en-US" sz="4600" dirty="0">
                <a:latin typeface="+mj-lt"/>
                <a:ea typeface="+mj-ea"/>
                <a:cs typeface="+mj-cs"/>
              </a:rPr>
              <a:t>Distribution of Responsibilities</a:t>
            </a:r>
          </a:p>
        </p:txBody>
      </p:sp>
      <p:graphicFrame>
        <p:nvGraphicFramePr>
          <p:cNvPr id="5" name="Group 64"/>
          <p:cNvGraphicFramePr>
            <a:graphicFrameLocks/>
          </p:cNvGraphicFramePr>
          <p:nvPr/>
        </p:nvGraphicFramePr>
        <p:xfrm>
          <a:off x="457200" y="1600200"/>
          <a:ext cx="4038600" cy="2185988"/>
        </p:xfrm>
        <a:graphic>
          <a:graphicData uri="http://schemas.openxmlformats.org/drawingml/2006/table">
            <a:tbl>
              <a:tblPr/>
              <a:tblGrid>
                <a:gridCol w="4038600"/>
              </a:tblGrid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Kamal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Ahmad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9888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Photovoltaic Cells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Motors Subsystem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Stair Climb Function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Group 63"/>
          <p:cNvGraphicFramePr>
            <a:graphicFrameLocks/>
          </p:cNvGraphicFramePr>
          <p:nvPr/>
        </p:nvGraphicFramePr>
        <p:xfrm>
          <a:off x="4648200" y="1600200"/>
          <a:ext cx="4038600" cy="2185988"/>
        </p:xfrm>
        <a:graphic>
          <a:graphicData uri="http://schemas.openxmlformats.org/drawingml/2006/table">
            <a:tbl>
              <a:tblPr/>
              <a:tblGrid>
                <a:gridCol w="4038600"/>
              </a:tblGrid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Francesco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Buzzetta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9888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Wireless Control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Chassis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Motors Subsystem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Group 65"/>
          <p:cNvGraphicFramePr>
            <a:graphicFrameLocks/>
          </p:cNvGraphicFramePr>
          <p:nvPr/>
        </p:nvGraphicFramePr>
        <p:xfrm>
          <a:off x="457200" y="3938588"/>
          <a:ext cx="4038600" cy="2187575"/>
        </p:xfrm>
        <a:graphic>
          <a:graphicData uri="http://schemas.openxmlformats.org/drawingml/2006/table">
            <a:tbl>
              <a:tblPr/>
              <a:tblGrid>
                <a:gridCol w="4038600"/>
              </a:tblGrid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Joshua Dixon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9887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Microcontroller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Sensors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Sprockets and Tracks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Group 62"/>
          <p:cNvGraphicFramePr>
            <a:graphicFrameLocks/>
          </p:cNvGraphicFramePr>
          <p:nvPr/>
        </p:nvGraphicFramePr>
        <p:xfrm>
          <a:off x="4648200" y="3938588"/>
          <a:ext cx="4038600" cy="2184400"/>
        </p:xfrm>
        <a:graphic>
          <a:graphicData uri="http://schemas.openxmlformats.org/drawingml/2006/table">
            <a:tbl>
              <a:tblPr/>
              <a:tblGrid>
                <a:gridCol w="4038600"/>
              </a:tblGrid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David Snyder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6712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Battery Source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Voltage Regulators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Charge Controller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Expected Outcome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1295400"/>
          </a:xfrm>
        </p:spPr>
        <p:txBody>
          <a:bodyPr/>
          <a:lstStyle/>
          <a:p>
            <a:pPr eaLnBrk="1" hangingPunct="1"/>
            <a:r>
              <a:rPr lang="en-US" smtClean="0"/>
              <a:t>Build a robot that reduces human labor when transporting materials</a:t>
            </a: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816225"/>
            <a:ext cx="2786063" cy="213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4135438"/>
            <a:ext cx="2286000" cy="246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40450" y="3124200"/>
            <a:ext cx="2452688" cy="224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001000" cy="1143000"/>
          </a:xfrm>
        </p:spPr>
        <p:txBody>
          <a:bodyPr/>
          <a:lstStyle/>
          <a:p>
            <a:pPr algn="ctr" eaLnBrk="1" hangingPunct="1"/>
            <a:r>
              <a:rPr lang="en-US" smtClean="0"/>
              <a:t>Future Work with the AMP-V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01000" cy="4525963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dirty="0" smtClean="0"/>
              <a:t>Additional ideas that would go along with the development of the AMP-V are the following: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dirty="0" smtClean="0"/>
              <a:t>Create a multiple-AMP-V, wireless train system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dirty="0" smtClean="0"/>
              <a:t>Larger scale for carrying larger payloads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dirty="0" smtClean="0"/>
              <a:t>Wireless Human Transportation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dirty="0" smtClean="0"/>
              <a:t>Military-level applications</a:t>
            </a:r>
          </a:p>
          <a:p>
            <a:pPr marL="914400" lvl="1" indent="-514350" eaLnBrk="1" hangingPunct="1">
              <a:buFont typeface="+mj-lt"/>
              <a:buAutoNum type="arabicPeriod"/>
              <a:defRPr/>
            </a:pPr>
            <a:r>
              <a:rPr lang="en-US" dirty="0" smtClean="0"/>
              <a:t>Transportation for arms and devices</a:t>
            </a:r>
          </a:p>
          <a:p>
            <a:pPr marL="914400" lvl="1" indent="-514350" eaLnBrk="1" hangingPunct="1">
              <a:buFont typeface="+mj-lt"/>
              <a:buAutoNum type="arabicPeriod"/>
              <a:defRPr/>
            </a:pPr>
            <a:r>
              <a:rPr lang="en-US" dirty="0" smtClean="0"/>
              <a:t>Automated Human Deployment System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924800" cy="11430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sz="6700" smtClean="0">
                <a:solidFill>
                  <a:schemeClr val="accent1">
                    <a:lumMod val="50000"/>
                  </a:schemeClr>
                </a:solidFill>
              </a:rPr>
              <a:t>Thank You</a:t>
            </a:r>
            <a:endParaRPr sz="67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924800" cy="1143000"/>
          </a:xfrm>
        </p:spPr>
        <p:txBody>
          <a:bodyPr/>
          <a:lstStyle/>
          <a:p>
            <a:pPr algn="ctr" eaLnBrk="1" hangingPunct="1"/>
            <a:r>
              <a:rPr lang="en-US" smtClean="0"/>
              <a:t>Motivation of AMP-V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200" smtClean="0"/>
              <a:t>The Autonomous Mobile Payload Vehicle (AMP-V) is the new means of transporting equipment in a low cost friendly solution.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US" sz="2200" smtClean="0"/>
          </a:p>
          <a:p>
            <a:pPr eaLnBrk="1" hangingPunct="1">
              <a:lnSpc>
                <a:spcPct val="80000"/>
              </a:lnSpc>
            </a:pPr>
            <a:r>
              <a:rPr lang="en-US" sz="2200" smtClean="0"/>
              <a:t>The goal of AMP-V is to minimize the amount of stress on the human body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College students with tons of books and electronics being carried in their backpacks,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A major corporation using outside labor,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A passenger traveling in the airport with luggage or an airline carrier transporting cargo to airplanes. </a:t>
            </a:r>
          </a:p>
          <a:p>
            <a:pPr eaLnBrk="1" hangingPunct="1">
              <a:lnSpc>
                <a:spcPct val="80000"/>
              </a:lnSpc>
            </a:pPr>
            <a:endParaRPr lang="en-US" sz="2200" smtClean="0"/>
          </a:p>
          <a:p>
            <a:pPr eaLnBrk="1" hangingPunct="1">
              <a:lnSpc>
                <a:spcPct val="80000"/>
              </a:lnSpc>
            </a:pPr>
            <a:r>
              <a:rPr lang="en-US" sz="2200" smtClean="0"/>
              <a:t>Additionally, the project could be used for military purposes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Relocate items needed for troops and medical equipment. With this application, it is even possible to have multiple</a:t>
            </a:r>
            <a:br>
              <a:rPr lang="en-US" sz="2000" smtClean="0"/>
            </a:br>
            <a:r>
              <a:rPr lang="en-US" sz="2000" smtClean="0"/>
              <a:t>AMP-V’s follow in a train-like fashion.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/>
          <a:lstStyle/>
          <a:p>
            <a:pPr algn="ctr" eaLnBrk="1" hangingPunct="1"/>
            <a:r>
              <a:rPr lang="en-US" smtClean="0"/>
              <a:t>Project Requirements </a:t>
            </a:r>
          </a:p>
        </p:txBody>
      </p:sp>
      <p:graphicFrame>
        <p:nvGraphicFramePr>
          <p:cNvPr id="9252" name="Group 36"/>
          <p:cNvGraphicFramePr>
            <a:graphicFrameLocks noGrp="1"/>
          </p:cNvGraphicFramePr>
          <p:nvPr>
            <p:ph idx="1"/>
          </p:nvPr>
        </p:nvGraphicFramePr>
        <p:xfrm>
          <a:off x="533400" y="1371600"/>
          <a:ext cx="8001000" cy="4938712"/>
        </p:xfrm>
        <a:graphic>
          <a:graphicData uri="http://schemas.openxmlformats.org/drawingml/2006/table">
            <a:tbl>
              <a:tblPr/>
              <a:tblGrid>
                <a:gridCol w="3009900"/>
                <a:gridCol w="2324100"/>
                <a:gridCol w="2667000"/>
              </a:tblGrid>
              <a:tr h="3658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Transportation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Communication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Self-Sustainability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1891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Maneuver to the user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Receive location information about the user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Sustain itself with photovoltaic cells and a rechargeable battery system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  <a:tr h="914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Capability to turn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Utilize sensor data to for collision avoidance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Accommodate to several power options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  <a:tr h="91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Operate on different terrain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Send signals to the transport system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  <a:tr h="914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Avoid obstacles within range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  <a:tr h="6401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Ascend and descend stairs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Project Specifications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800600"/>
          </a:xfrm>
        </p:spPr>
        <p:txBody>
          <a:bodyPr>
            <a:normAutofit fontScale="92500" lnSpcReduction="1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/>
              <a:t>Dimensions are set to be 24’x18’x18’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/>
              <a:t>Maintain a range of 24 inches from the user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/>
              <a:t>Detect objects within 18 inches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/>
              <a:t>The speed will not exceed 3 mph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/>
              <a:t>Operate for 1 hour before losing complete charge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/>
              <a:t>Will weigh no more than 25 lbs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/>
              <a:t>Support a payload up to 20 lbs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/>
              <a:t>Supply 91.2 watt-hours from 2 12V batteries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/>
              <a:t>Utilize photovoltaic cells to provide 40 watt-hours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/>
              <a:t>Motors (4) will operate at 7V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Similar Work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772400" cy="4525963"/>
          </a:xfrm>
        </p:spPr>
        <p:txBody>
          <a:bodyPr/>
          <a:lstStyle/>
          <a:p>
            <a:pPr eaLnBrk="1" hangingPunct="1"/>
            <a:r>
              <a:rPr lang="en-US" smtClean="0"/>
              <a:t>Stair Climbing Robot</a:t>
            </a:r>
          </a:p>
          <a:p>
            <a:pPr lvl="1" eaLnBrk="1" hangingPunct="1"/>
            <a:r>
              <a:rPr lang="en-US" smtClean="0"/>
              <a:t>Chiba Institute of Technology</a:t>
            </a:r>
          </a:p>
          <a:p>
            <a:pPr lvl="1" eaLnBrk="1" hangingPunct="1"/>
            <a:r>
              <a:rPr lang="en-US" smtClean="0"/>
              <a:t>Tokyo Institute of Technology</a:t>
            </a:r>
          </a:p>
          <a:p>
            <a:pPr eaLnBrk="1" hangingPunct="1"/>
            <a:r>
              <a:rPr lang="en-US" smtClean="0"/>
              <a:t>Various other stair climbing projects</a:t>
            </a:r>
          </a:p>
          <a:p>
            <a:pPr eaLnBrk="1" hangingPunct="1"/>
            <a:r>
              <a:rPr lang="en-US" smtClean="0"/>
              <a:t>Lockheed Martin’s SMSS Autonomous Vehicle</a:t>
            </a:r>
          </a:p>
          <a:p>
            <a:pPr lvl="1" eaLnBrk="1" hangingPunct="1"/>
            <a:r>
              <a:rPr lang="en-US" smtClean="0"/>
              <a:t>Squad Mission Support System (SMSS)</a:t>
            </a:r>
          </a:p>
          <a:p>
            <a:pPr lvl="1" eaLnBrk="1" hangingPunct="1">
              <a:buFont typeface="Wingdings 2" pitchFamily="18" charset="2"/>
              <a:buNone/>
            </a:pPr>
            <a:endParaRPr lang="en-US" smtClean="0"/>
          </a:p>
          <a:p>
            <a:pPr lvl="1" eaLnBrk="1" hangingPunct="1">
              <a:buFont typeface="Wingdings 2" pitchFamily="18" charset="2"/>
              <a:buNone/>
            </a:pPr>
            <a:endParaRPr lang="en-US" smtClean="0"/>
          </a:p>
        </p:txBody>
      </p:sp>
      <p:pic>
        <p:nvPicPr>
          <p:cNvPr id="11268" name="Picture 3" descr="smss-ugv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5178425"/>
            <a:ext cx="2590800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228600"/>
            <a:ext cx="2127250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325562"/>
          </a:xfrm>
        </p:spPr>
        <p:txBody>
          <a:bodyPr/>
          <a:lstStyle/>
          <a:p>
            <a:pPr algn="ctr" eaLnBrk="1" hangingPunct="1"/>
            <a:r>
              <a:rPr lang="en-US" smtClean="0"/>
              <a:t>Project Milestones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53400" cy="4983163"/>
          </a:xfrm>
        </p:spPr>
        <p:txBody>
          <a:bodyPr/>
          <a:lstStyle/>
          <a:p>
            <a:pPr eaLnBrk="1" hangingPunct="1"/>
            <a:r>
              <a:rPr lang="en-US" smtClean="0"/>
              <a:t>November 21</a:t>
            </a:r>
            <a:r>
              <a:rPr lang="en-US" baseline="30000" smtClean="0"/>
              <a:t>st</a:t>
            </a:r>
            <a:r>
              <a:rPr lang="en-US" smtClean="0"/>
              <a:t> – Research Phase</a:t>
            </a:r>
          </a:p>
          <a:p>
            <a:pPr eaLnBrk="1" hangingPunct="1"/>
            <a:r>
              <a:rPr lang="en-US" smtClean="0"/>
              <a:t>December 5</a:t>
            </a:r>
            <a:r>
              <a:rPr lang="en-US" baseline="30000" smtClean="0"/>
              <a:t>th</a:t>
            </a:r>
            <a:r>
              <a:rPr lang="en-US" smtClean="0"/>
              <a:t> – End Preliminary Design</a:t>
            </a:r>
          </a:p>
          <a:p>
            <a:pPr eaLnBrk="1" hangingPunct="1"/>
            <a:r>
              <a:rPr lang="en-US" smtClean="0"/>
              <a:t>January 31</a:t>
            </a:r>
            <a:r>
              <a:rPr lang="en-US" baseline="30000" smtClean="0"/>
              <a:t>st</a:t>
            </a:r>
            <a:r>
              <a:rPr lang="en-US" smtClean="0"/>
              <a:t> – End Prototype Assembly</a:t>
            </a:r>
          </a:p>
          <a:p>
            <a:pPr eaLnBrk="1" hangingPunct="1"/>
            <a:r>
              <a:rPr lang="en-US" smtClean="0"/>
              <a:t>February 29</a:t>
            </a:r>
            <a:r>
              <a:rPr lang="en-US" baseline="30000" smtClean="0"/>
              <a:t>th</a:t>
            </a:r>
            <a:r>
              <a:rPr lang="en-US" smtClean="0"/>
              <a:t> – End Prototype Bugs Phase</a:t>
            </a:r>
          </a:p>
          <a:p>
            <a:pPr eaLnBrk="1" hangingPunct="1"/>
            <a:r>
              <a:rPr lang="en-US" smtClean="0"/>
              <a:t>March 31</a:t>
            </a:r>
            <a:r>
              <a:rPr lang="en-US" baseline="30000" smtClean="0"/>
              <a:t>st</a:t>
            </a:r>
            <a:r>
              <a:rPr lang="en-US" smtClean="0"/>
              <a:t> – End Testing Phase</a:t>
            </a:r>
          </a:p>
          <a:p>
            <a:pPr eaLnBrk="1" hangingPunct="1"/>
            <a:r>
              <a:rPr lang="en-US" smtClean="0"/>
              <a:t>April 20</a:t>
            </a:r>
            <a:r>
              <a:rPr lang="en-US" baseline="30000" smtClean="0"/>
              <a:t>th</a:t>
            </a:r>
            <a:r>
              <a:rPr lang="en-US" smtClean="0"/>
              <a:t> – Final Paper and Presentation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620000" cy="1143000"/>
          </a:xfrm>
        </p:spPr>
        <p:txBody>
          <a:bodyPr/>
          <a:lstStyle/>
          <a:p>
            <a:pPr algn="ctr" eaLnBrk="1" hangingPunct="1"/>
            <a:r>
              <a:rPr lang="en-US" smtClean="0"/>
              <a:t>First meeting with Mentor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525963"/>
          </a:xfrm>
        </p:spPr>
        <p:txBody>
          <a:bodyPr/>
          <a:lstStyle/>
          <a:p>
            <a:pPr marL="36512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800" dirty="0" smtClean="0"/>
              <a:t>10/10/11: First Meeting with Mr. Michael Felix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 smtClean="0"/>
              <a:t>Discussion of the Chassis 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 smtClean="0"/>
              <a:t>Motor types 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 smtClean="0"/>
              <a:t>Sensor beam-width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 smtClean="0"/>
              <a:t>Climbing the stairs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 smtClean="0"/>
              <a:t>Photovoltaic cells</a:t>
            </a:r>
          </a:p>
          <a:p>
            <a:pPr eaLnBrk="1" hangingPunct="1">
              <a:defRPr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620000" cy="1143000"/>
          </a:xfrm>
        </p:spPr>
        <p:txBody>
          <a:bodyPr/>
          <a:lstStyle/>
          <a:p>
            <a:pPr eaLnBrk="1" hangingPunct="1"/>
            <a:r>
              <a:rPr lang="en-US" smtClean="0"/>
              <a:t>Second Meeting with Mentor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620000" cy="4525963"/>
          </a:xfrm>
        </p:spPr>
        <p:txBody>
          <a:bodyPr/>
          <a:lstStyle/>
          <a:p>
            <a:pPr marL="34925" indent="0" eaLnBrk="1" hangingPunct="1">
              <a:buFont typeface="Wingdings 2" pitchFamily="18" charset="2"/>
              <a:buNone/>
            </a:pPr>
            <a:r>
              <a:rPr lang="en-US" sz="2600" smtClean="0"/>
              <a:t>11/17/11: Second Meeting with Mr. Michael Felix</a:t>
            </a:r>
          </a:p>
          <a:p>
            <a:pPr marL="34925" indent="0" eaLnBrk="1" hangingPunct="1">
              <a:buFont typeface="Wingdings 2" pitchFamily="18" charset="2"/>
              <a:buNone/>
            </a:pPr>
            <a:endParaRPr lang="en-US" sz="2600" smtClean="0"/>
          </a:p>
          <a:p>
            <a:pPr marL="34925" indent="0" eaLnBrk="1" hangingPunct="1">
              <a:buFont typeface="Franklin Gothic Book" pitchFamily="34" charset="0"/>
              <a:buAutoNum type="arabicPeriod"/>
            </a:pPr>
            <a:r>
              <a:rPr lang="en-US" sz="2600" smtClean="0"/>
              <a:t>Senior Design paper</a:t>
            </a:r>
          </a:p>
          <a:p>
            <a:pPr marL="34925" indent="0" eaLnBrk="1" hangingPunct="1">
              <a:buFont typeface="Franklin Gothic Book" pitchFamily="34" charset="0"/>
              <a:buAutoNum type="arabicPeriod"/>
            </a:pPr>
            <a:r>
              <a:rPr lang="en-US" sz="2600" smtClean="0"/>
              <a:t>RF wireless technology</a:t>
            </a:r>
          </a:p>
          <a:p>
            <a:pPr marL="34925" indent="0" eaLnBrk="1" hangingPunct="1">
              <a:buFont typeface="Franklin Gothic Book" pitchFamily="34" charset="0"/>
              <a:buAutoNum type="arabicPeriod"/>
            </a:pPr>
            <a:r>
              <a:rPr lang="en-US" sz="2600" smtClean="0"/>
              <a:t>Photovoltaic panel </a:t>
            </a:r>
          </a:p>
          <a:p>
            <a:pPr marL="34925" indent="0" eaLnBrk="1" hangingPunct="1">
              <a:buFont typeface="Franklin Gothic Book" pitchFamily="34" charset="0"/>
              <a:buAutoNum type="arabicPeriod"/>
            </a:pPr>
            <a:r>
              <a:rPr lang="en-US" sz="2600" smtClean="0"/>
              <a:t>Rechargeable battery</a:t>
            </a:r>
          </a:p>
          <a:p>
            <a:pPr marL="34925" indent="0" eaLnBrk="1" hangingPunct="1">
              <a:buFont typeface="Franklin Gothic Book" pitchFamily="34" charset="0"/>
              <a:buAutoNum type="arabicPeriod"/>
            </a:pPr>
            <a:r>
              <a:rPr lang="en-US" sz="2600" smtClean="0"/>
              <a:t>Preliminary Design Requirements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7467600" cy="1143000"/>
          </a:xfrm>
        </p:spPr>
        <p:txBody>
          <a:bodyPr/>
          <a:lstStyle/>
          <a:p>
            <a:pPr algn="ctr" eaLnBrk="1" hangingPunct="1"/>
            <a:r>
              <a:rPr lang="en-US" smtClean="0"/>
              <a:t>Work Accomplished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467600" cy="4525963"/>
          </a:xfrm>
        </p:spPr>
        <p:txBody>
          <a:bodyPr/>
          <a:lstStyle/>
          <a:p>
            <a:r>
              <a:rPr lang="en-US" sz="2600" smtClean="0"/>
              <a:t>Requirements</a:t>
            </a:r>
          </a:p>
          <a:p>
            <a:pPr marL="742950" lvl="1" indent="-285750"/>
            <a:r>
              <a:rPr lang="en-US" sz="2200" smtClean="0"/>
              <a:t>Established three major functions of AMP-V</a:t>
            </a:r>
          </a:p>
          <a:p>
            <a:r>
              <a:rPr lang="en-US" sz="2600" smtClean="0"/>
              <a:t>Research</a:t>
            </a:r>
          </a:p>
          <a:p>
            <a:pPr marL="742950" lvl="1" indent="-285750"/>
            <a:r>
              <a:rPr lang="en-US" sz="2200" smtClean="0"/>
              <a:t>Considered alternative methods to fulfill project requirements</a:t>
            </a:r>
          </a:p>
          <a:p>
            <a:r>
              <a:rPr lang="en-US" sz="2600" smtClean="0"/>
              <a:t>Specifications</a:t>
            </a:r>
          </a:p>
          <a:p>
            <a:pPr marL="742950" lvl="1" indent="-285750"/>
            <a:r>
              <a:rPr lang="en-US" sz="2200" smtClean="0"/>
              <a:t>Modified functions to produce explicit design specifications</a:t>
            </a:r>
          </a:p>
          <a:p>
            <a:r>
              <a:rPr lang="en-US" sz="2600" smtClean="0"/>
              <a:t>Design</a:t>
            </a:r>
          </a:p>
          <a:p>
            <a:pPr marL="742950" lvl="1" indent="-285750"/>
            <a:r>
              <a:rPr lang="en-US" sz="2200" smtClean="0"/>
              <a:t>Finishing design paper and ready to implement</a:t>
            </a:r>
          </a:p>
          <a:p>
            <a:pPr eaLnBrk="1" hangingPunct="1"/>
            <a:endParaRPr lang="en-US" sz="2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241</TotalTime>
  <Words>550</Words>
  <Application>Microsoft Office PowerPoint</Application>
  <PresentationFormat>On-screen Show (4:3)</PresentationFormat>
  <Paragraphs>116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Franklin Gothic Book</vt:lpstr>
      <vt:lpstr>Wingdings 2</vt:lpstr>
      <vt:lpstr>Calibri</vt:lpstr>
      <vt:lpstr>Technic</vt:lpstr>
      <vt:lpstr>Autonomous Mobile Payload Vehicle  (AMP-V)</vt:lpstr>
      <vt:lpstr>Motivation of AMP-V</vt:lpstr>
      <vt:lpstr>Project Requirements </vt:lpstr>
      <vt:lpstr>Project Specifications</vt:lpstr>
      <vt:lpstr>Similar Work</vt:lpstr>
      <vt:lpstr>Project Milestones</vt:lpstr>
      <vt:lpstr>First meeting with Mentor</vt:lpstr>
      <vt:lpstr>Second Meeting with Mentor</vt:lpstr>
      <vt:lpstr>Work Accomplished</vt:lpstr>
      <vt:lpstr>Project Challenges</vt:lpstr>
      <vt:lpstr>Slide 11</vt:lpstr>
      <vt:lpstr>Expected Outcome</vt:lpstr>
      <vt:lpstr>Future Work with the AMP-V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Autonomous Mobile Payload Vehicle  (AMP-V)</dc:title>
  <dc:creator>Joshua Dixon</dc:creator>
  <cp:lastModifiedBy>Joshua Dixon</cp:lastModifiedBy>
  <cp:revision>18</cp:revision>
  <dcterms:created xsi:type="dcterms:W3CDTF">2011-11-27T23:22:33Z</dcterms:created>
  <dcterms:modified xsi:type="dcterms:W3CDTF">2012-04-19T00:59:00Z</dcterms:modified>
</cp:coreProperties>
</file>