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2" r:id="rId4"/>
    <p:sldId id="262" r:id="rId5"/>
    <p:sldId id="277" r:id="rId6"/>
    <p:sldId id="283" r:id="rId7"/>
    <p:sldId id="258" r:id="rId8"/>
    <p:sldId id="259" r:id="rId9"/>
    <p:sldId id="270" r:id="rId10"/>
    <p:sldId id="268" r:id="rId11"/>
    <p:sldId id="269" r:id="rId12"/>
    <p:sldId id="265" r:id="rId13"/>
    <p:sldId id="264" r:id="rId14"/>
    <p:sldId id="266" r:id="rId15"/>
    <p:sldId id="267" r:id="rId16"/>
    <p:sldId id="301" r:id="rId17"/>
    <p:sldId id="288" r:id="rId18"/>
    <p:sldId id="280" r:id="rId19"/>
    <p:sldId id="271" r:id="rId20"/>
    <p:sldId id="284" r:id="rId21"/>
    <p:sldId id="272" r:id="rId22"/>
    <p:sldId id="260" r:id="rId23"/>
    <p:sldId id="289" r:id="rId24"/>
    <p:sldId id="290" r:id="rId25"/>
    <p:sldId id="273" r:id="rId26"/>
    <p:sldId id="274" r:id="rId27"/>
    <p:sldId id="263" r:id="rId28"/>
    <p:sldId id="291" r:id="rId29"/>
    <p:sldId id="292" r:id="rId30"/>
    <p:sldId id="293" r:id="rId31"/>
    <p:sldId id="276" r:id="rId32"/>
    <p:sldId id="285" r:id="rId33"/>
    <p:sldId id="286" r:id="rId34"/>
    <p:sldId id="298" r:id="rId35"/>
    <p:sldId id="287" r:id="rId36"/>
    <p:sldId id="300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16" autoAdjust="0"/>
    <p:restoredTop sz="94660"/>
  </p:normalViewPr>
  <p:slideViewPr>
    <p:cSldViewPr>
      <p:cViewPr>
        <p:scale>
          <a:sx n="40" d="100"/>
          <a:sy n="40" d="100"/>
        </p:scale>
        <p:origin x="-2010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Research</c:v>
                </c:pt>
                <c:pt idx="1">
                  <c:v>Ordering Parts</c:v>
                </c:pt>
                <c:pt idx="2">
                  <c:v>Hardware Design</c:v>
                </c:pt>
                <c:pt idx="3">
                  <c:v>Software Design</c:v>
                </c:pt>
                <c:pt idx="4">
                  <c:v>Coding</c:v>
                </c:pt>
                <c:pt idx="5">
                  <c:v>System Integration</c:v>
                </c:pt>
                <c:pt idx="6">
                  <c:v>Testing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</c:v>
                </c:pt>
                <c:pt idx="1">
                  <c:v>90</c:v>
                </c:pt>
                <c:pt idx="2">
                  <c:v>70</c:v>
                </c:pt>
                <c:pt idx="3">
                  <c:v>85</c:v>
                </c:pt>
                <c:pt idx="4">
                  <c:v>10</c:v>
                </c:pt>
                <c:pt idx="5">
                  <c:v>0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7232"/>
        <c:axId val="67384064"/>
      </c:barChart>
      <c:catAx>
        <c:axId val="3772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67384064"/>
        <c:crosses val="autoZero"/>
        <c:auto val="1"/>
        <c:lblAlgn val="ctr"/>
        <c:lblOffset val="100"/>
        <c:noMultiLvlLbl val="0"/>
      </c:catAx>
      <c:valAx>
        <c:axId val="6738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27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003D-9B59-4482-B48F-F2476711FF6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A7698-746D-4895-8617-622F1CF53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5851D-9D8F-482D-B322-765E0A889ADB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AB36D-1EE1-4C5C-8FFF-A784CCB3B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 said keep talking explain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AB36D-1EE1-4C5C-8FFF-A784CCB3B1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2B997-C831-4451-8DC0-B45CA51E4E3F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17AE60-9382-4CE4-9DAB-23CADAB7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ve\Desktop\SD\Accelerometer_Test.MOV" TargetMode="Externa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COLLIDE-3 AVM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Walter Castellon </a:t>
            </a:r>
            <a:r>
              <a:rPr lang="en-US" dirty="0" err="1" smtClean="0"/>
              <a:t>CpE</a:t>
            </a:r>
            <a:r>
              <a:rPr lang="en-US" dirty="0" smtClean="0"/>
              <a:t> &amp; EE</a:t>
            </a:r>
          </a:p>
          <a:p>
            <a:r>
              <a:rPr lang="en-US" dirty="0" smtClean="0"/>
              <a:t>Mohammad </a:t>
            </a:r>
            <a:r>
              <a:rPr lang="en-US" dirty="0" err="1" smtClean="0"/>
              <a:t>Amori</a:t>
            </a:r>
            <a:r>
              <a:rPr lang="en-US" dirty="0" smtClean="0"/>
              <a:t>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Josh Steele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Tri Tran </a:t>
            </a:r>
            <a:r>
              <a:rPr lang="en-US" dirty="0" err="1" smtClean="0"/>
              <a:t>CpE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AVM will be able to support both industrial and consumer cameras</a:t>
            </a:r>
          </a:p>
          <a:p>
            <a:r>
              <a:rPr lang="en-US" dirty="0" err="1" smtClean="0"/>
              <a:t>Mikrotron</a:t>
            </a:r>
            <a:r>
              <a:rPr lang="en-US" dirty="0" smtClean="0"/>
              <a:t> “</a:t>
            </a:r>
            <a:r>
              <a:rPr lang="en-US" dirty="0" err="1" smtClean="0"/>
              <a:t>MotionBLITZ</a:t>
            </a:r>
            <a:r>
              <a:rPr lang="en-US" dirty="0" smtClean="0"/>
              <a:t> Cube2” and </a:t>
            </a:r>
            <a:r>
              <a:rPr lang="en-US" dirty="0" err="1" smtClean="0"/>
              <a:t>GoPro</a:t>
            </a:r>
            <a:r>
              <a:rPr lang="en-US" dirty="0" smtClean="0"/>
              <a:t> “HD Hero”</a:t>
            </a:r>
          </a:p>
          <a:p>
            <a:r>
              <a:rPr lang="en-US" dirty="0" err="1" smtClean="0"/>
              <a:t>GoPro</a:t>
            </a:r>
            <a:r>
              <a:rPr lang="en-US" dirty="0" smtClean="0"/>
              <a:t> is a consumer camera used during initial experiments to reduce financial loss in case of rocket failure</a:t>
            </a:r>
          </a:p>
          <a:p>
            <a:r>
              <a:rPr lang="en-US" dirty="0" err="1" smtClean="0"/>
              <a:t>Mikroton</a:t>
            </a:r>
            <a:r>
              <a:rPr lang="en-US" dirty="0" smtClean="0"/>
              <a:t> is an industrial camera that will be used more often in the long run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Mikrotron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GoPro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828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Mikrotron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GoPro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FPS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FPS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1280 </a:t>
                      </a:r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 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</a:t>
                      </a:r>
                      <a:r>
                        <a:rPr lang="en-US" baseline="0" dirty="0" smtClean="0"/>
                        <a:t> 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Gigabit Ethernet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IMG_0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303872"/>
            <a:ext cx="3011654" cy="2249328"/>
          </a:xfrm>
          <a:prstGeom prst="rect">
            <a:avLst/>
          </a:prstGeom>
        </p:spPr>
      </p:pic>
      <p:pic>
        <p:nvPicPr>
          <p:cNvPr id="9" name="Picture 8" descr="IMG_06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276600" cy="224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Input Module (UIM)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7391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Can use either serial or USB interface</a:t>
            </a:r>
          </a:p>
          <a:p>
            <a:r>
              <a:rPr lang="en-US" dirty="0" smtClean="0"/>
              <a:t>Has EEPROM memory (to store the menu)</a:t>
            </a:r>
          </a:p>
          <a:p>
            <a:r>
              <a:rPr lang="en-US" dirty="0" smtClean="0"/>
              <a:t>Will allow user to view current experimental variables</a:t>
            </a:r>
          </a:p>
          <a:p>
            <a:r>
              <a:rPr lang="en-US" dirty="0" smtClean="0"/>
              <a:t>Or change them (start time, duration, etc)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566304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UIM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menu to choose which experimental variable to view/change</a:t>
            </a:r>
          </a:p>
          <a:p>
            <a:endParaRPr lang="en-US" dirty="0" smtClean="0"/>
          </a:p>
          <a:p>
            <a:r>
              <a:rPr lang="en-US" dirty="0" smtClean="0"/>
              <a:t>In submenu option to view or change will be proposed</a:t>
            </a:r>
          </a:p>
          <a:p>
            <a:endParaRPr lang="en-US" dirty="0" smtClean="0"/>
          </a:p>
          <a:p>
            <a:r>
              <a:rPr lang="en-US" dirty="0" smtClean="0"/>
              <a:t>If change is selected user will use arrows to increase or decrease current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962400"/>
          <a:ext cx="8229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Patriot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VERTEX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Supersonic Magnum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 Pro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 III/II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 3.0/2.0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MB/</a:t>
                      </a:r>
                      <a:r>
                        <a:rPr lang="en-US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MB/</a:t>
                      </a:r>
                      <a:r>
                        <a:rPr lang="en-US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5400"/>
            <a:ext cx="7391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Data transfer will be ~ 100 MB/</a:t>
            </a:r>
            <a:r>
              <a:rPr lang="en-US" sz="2800" dirty="0" err="1" smtClean="0"/>
              <a:t>s</a:t>
            </a:r>
            <a:endParaRPr lang="en-US" sz="28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requires USB 3.0 for 120 MB/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noProof="0" dirty="0" smtClean="0"/>
              <a:t>SanDisk </a:t>
            </a:r>
            <a:r>
              <a:rPr lang="en-US" sz="2800" dirty="0" smtClean="0"/>
              <a:t>is only 90 MB/</a:t>
            </a:r>
            <a:r>
              <a:rPr lang="en-US" sz="2800" dirty="0" err="1" smtClean="0"/>
              <a:t>s</a:t>
            </a:r>
            <a:endParaRPr lang="en-US" sz="28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best combination of speed, capacity, and durability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SATA II connection write speed is 260 MB/</a:t>
            </a:r>
            <a:r>
              <a:rPr lang="en-US" dirty="0" err="1" smtClean="0"/>
              <a:t>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Shock Resistance is 1,500 G </a:t>
            </a:r>
          </a:p>
          <a:p>
            <a:endParaRPr lang="en-US" dirty="0" smtClean="0"/>
          </a:p>
          <a:p>
            <a:r>
              <a:rPr lang="en-US" dirty="0" smtClean="0"/>
              <a:t>Vibration Resistance 2.17G – 3.13G        (Operating – Non-Operating)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MMA7361 3-Axis Accelerometer Module </a:t>
            </a:r>
          </a:p>
          <a:p>
            <a:r>
              <a:rPr lang="en-US" dirty="0" smtClean="0"/>
              <a:t>MMA7260QT 3-Axis Accelerometer Module </a:t>
            </a:r>
          </a:p>
          <a:p>
            <a:r>
              <a:rPr lang="en-US" dirty="0" smtClean="0"/>
              <a:t>Hitachi H48C 3-Axis Accelerometer Module </a:t>
            </a:r>
          </a:p>
          <a:p>
            <a:endParaRPr lang="en-US" dirty="0" smtClean="0"/>
          </a:p>
          <a:p>
            <a:r>
              <a:rPr lang="en-US" dirty="0" smtClean="0"/>
              <a:t>First only sell in package</a:t>
            </a:r>
          </a:p>
          <a:p>
            <a:r>
              <a:rPr lang="en-US" dirty="0" smtClean="0"/>
              <a:t>Second does not have a simple 0-g detection</a:t>
            </a:r>
          </a:p>
          <a:p>
            <a:r>
              <a:rPr lang="en-US" dirty="0" smtClean="0"/>
              <a:t>Hitachi have a support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562600" cy="51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dirty="0" smtClean="0"/>
              <a:t>Main draw of our accelerometer choice</a:t>
            </a:r>
          </a:p>
          <a:p>
            <a:pPr lvl="1"/>
            <a:r>
              <a:rPr lang="en-US" dirty="0" smtClean="0"/>
              <a:t>Has capability of detecting a zero gravity environment through a pin output</a:t>
            </a:r>
          </a:p>
          <a:p>
            <a:pPr lvl="1"/>
            <a:r>
              <a:rPr lang="en-US" dirty="0" smtClean="0"/>
              <a:t>Reduces chances of failure</a:t>
            </a:r>
          </a:p>
          <a:p>
            <a:pPr lvl="2"/>
            <a:r>
              <a:rPr lang="en-US" dirty="0" smtClean="0"/>
              <a:t>Essential for our needs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43161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 (H48C)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4419600"/>
          <a:ext cx="6934200" cy="2133600"/>
        </p:xfrm>
        <a:graphic>
          <a:graphicData uri="http://schemas.openxmlformats.org/drawingml/2006/table">
            <a:tbl>
              <a:tblPr/>
              <a:tblGrid>
                <a:gridCol w="1423484"/>
                <a:gridCol w="1550329"/>
                <a:gridCol w="3960387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Pin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Label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Definition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CLK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Synchronous clock input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DIO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Bi-directional data to and from the host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Vss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Power supply ground which is 0v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Zero-G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“Free-fall” detection output; active-high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CS\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Chip select input; active-low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Vdd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+5 </a:t>
                      </a:r>
                      <a:r>
                        <a:rPr lang="en-US" sz="1200" dirty="0" err="1">
                          <a:latin typeface="Arial"/>
                          <a:ea typeface="Calibri"/>
                          <a:cs typeface="Times New Roman"/>
                        </a:rPr>
                        <a:t>vdc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8" marR="70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Accelerometer Schematic Layou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4648200" cy="28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Planetesimal</a:t>
            </a:r>
            <a:r>
              <a:rPr lang="en-US" dirty="0" smtClean="0"/>
              <a:t> to </a:t>
            </a:r>
            <a:r>
              <a:rPr lang="en-US" dirty="0" err="1" smtClean="0"/>
              <a:t>Protoplanet</a:t>
            </a:r>
            <a:r>
              <a:rPr lang="en-US" dirty="0" smtClean="0"/>
              <a:t> to Planet is well understood</a:t>
            </a:r>
          </a:p>
          <a:p>
            <a:pPr lvl="1"/>
            <a:r>
              <a:rPr lang="en-US" dirty="0" smtClean="0"/>
              <a:t>Have gravitational forces</a:t>
            </a:r>
          </a:p>
          <a:p>
            <a:r>
              <a:rPr lang="en-US" dirty="0" smtClean="0"/>
              <a:t>Prior to this stage is still unclear</a:t>
            </a:r>
          </a:p>
          <a:p>
            <a:pPr lvl="1"/>
            <a:r>
              <a:rPr lang="en-US" dirty="0" smtClean="0"/>
              <a:t>How do the particles stick together?</a:t>
            </a:r>
          </a:p>
          <a:p>
            <a:r>
              <a:rPr lang="en-US" dirty="0" smtClean="0"/>
              <a:t>High velocity </a:t>
            </a:r>
            <a:r>
              <a:rPr lang="en-US" dirty="0" err="1" smtClean="0"/>
              <a:t>vs</a:t>
            </a:r>
            <a:r>
              <a:rPr lang="en-US" dirty="0" smtClean="0"/>
              <a:t> Low velocity impacts</a:t>
            </a:r>
          </a:p>
          <a:p>
            <a:pPr lvl="1"/>
            <a:r>
              <a:rPr lang="en-US" dirty="0" smtClean="0"/>
              <a:t>Do they hold the key?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Accelerometer</a:t>
            </a:r>
            <a:endParaRPr lang="en-US" dirty="0"/>
          </a:p>
        </p:txBody>
      </p:sp>
      <p:pic>
        <p:nvPicPr>
          <p:cNvPr id="7" name="Picture 6" descr="IMG_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07461" y="2219355"/>
            <a:ext cx="5181601" cy="3638495"/>
          </a:xfrm>
          <a:prstGeom prst="rect">
            <a:avLst/>
          </a:prstGeom>
        </p:spPr>
      </p:pic>
      <p:pic>
        <p:nvPicPr>
          <p:cNvPr id="8" name="Accelerometer_Test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2209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 – 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Zero-G pin can sometimes output false positives</a:t>
            </a:r>
          </a:p>
          <a:p>
            <a:r>
              <a:rPr lang="en-US" dirty="0" smtClean="0"/>
              <a:t>Costly mistake that needs to be protected against</a:t>
            </a:r>
          </a:p>
          <a:p>
            <a:pPr lvl="1"/>
            <a:r>
              <a:rPr lang="en-US" dirty="0" smtClean="0"/>
              <a:t>Will have counter loop that continuously checks flag every .4ms</a:t>
            </a:r>
          </a:p>
          <a:p>
            <a:pPr lvl="1"/>
            <a:r>
              <a:rPr lang="en-US" dirty="0" smtClean="0"/>
              <a:t>If pin consistently reads zero gravity for set amount of time, it is not a false positive, and experiment can proceed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Will read inputs from the User Input Module</a:t>
            </a:r>
          </a:p>
          <a:p>
            <a:endParaRPr lang="en-US" sz="3200" dirty="0" smtClean="0"/>
          </a:p>
          <a:p>
            <a:r>
              <a:rPr lang="en-US" sz="3200" dirty="0" smtClean="0"/>
              <a:t>Uploads experimental variables and procedure to the secondary microcontroller</a:t>
            </a:r>
          </a:p>
          <a:p>
            <a:endParaRPr lang="en-US" sz="3200" dirty="0" smtClean="0"/>
          </a:p>
          <a:p>
            <a:r>
              <a:rPr lang="en-US" sz="3200" dirty="0" smtClean="0"/>
              <a:t>Communicates with the solid-state drive</a:t>
            </a:r>
          </a:p>
          <a:p>
            <a:endParaRPr lang="en-US" sz="3200" dirty="0" smtClean="0"/>
          </a:p>
          <a:p>
            <a:r>
              <a:rPr lang="en-US" sz="3200" dirty="0" smtClean="0"/>
              <a:t>Handles high speed image transfers from the camera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Microcontroller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058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Hawkboard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Zoom L138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TS-7800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  <a:r>
                        <a:rPr lang="en-US" baseline="0" dirty="0" smtClean="0"/>
                        <a:t> OMAP-L138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</a:t>
                      </a:r>
                      <a:r>
                        <a:rPr lang="en-US" baseline="0" dirty="0" smtClean="0"/>
                        <a:t> OMAP-L138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MHz ARM9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MB DDR2 SDRAM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128 MB DDR2 SDRAM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128MB DDR-RAM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x RS232</a:t>
                      </a:r>
                    </a:p>
                    <a:p>
                      <a:r>
                        <a:rPr lang="en-US" dirty="0" smtClean="0"/>
                        <a:t>1 x Ethernet</a:t>
                      </a:r>
                    </a:p>
                    <a:p>
                      <a:r>
                        <a:rPr lang="en-US" dirty="0" smtClean="0"/>
                        <a:t>2 x USB     (1.1, 2.0)</a:t>
                      </a:r>
                    </a:p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x SATA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x RS232</a:t>
                      </a:r>
                    </a:p>
                    <a:p>
                      <a:r>
                        <a:rPr lang="en-US" dirty="0" smtClean="0"/>
                        <a:t>1 x Ethernet</a:t>
                      </a:r>
                    </a:p>
                    <a:p>
                      <a:r>
                        <a:rPr lang="en-US" dirty="0" smtClean="0"/>
                        <a:t>2 x USB     (1.1, 2.0)</a:t>
                      </a:r>
                    </a:p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x SATA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x SD Card</a:t>
                      </a:r>
                      <a:r>
                        <a:rPr lang="en-US" baseline="0" dirty="0" smtClean="0"/>
                        <a:t> slots (1 micro, 1 full)</a:t>
                      </a:r>
                    </a:p>
                    <a:p>
                      <a:r>
                        <a:rPr lang="en-US" baseline="0" dirty="0" smtClean="0"/>
                        <a:t>1 x Gigabit Ethernet</a:t>
                      </a:r>
                    </a:p>
                    <a:p>
                      <a:r>
                        <a:rPr lang="en-US" baseline="0" dirty="0" smtClean="0"/>
                        <a:t>2 x SATA II</a:t>
                      </a:r>
                    </a:p>
                    <a:p>
                      <a:r>
                        <a:rPr lang="en-US" baseline="0" dirty="0" smtClean="0"/>
                        <a:t>2 x USB (2.0)</a:t>
                      </a:r>
                    </a:p>
                    <a:p>
                      <a:r>
                        <a:rPr lang="en-US" baseline="0" dirty="0" smtClean="0"/>
                        <a:t>10 x Serial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Linux/Windows</a:t>
                      </a:r>
                      <a:r>
                        <a:rPr lang="en-US" baseline="0" dirty="0" smtClean="0"/>
                        <a:t> Embedded CE/</a:t>
                      </a:r>
                      <a:r>
                        <a:rPr lang="en-US" baseline="0" dirty="0" err="1" smtClean="0"/>
                        <a:t>Ubuntu</a:t>
                      </a:r>
                      <a:r>
                        <a:rPr lang="en-US" baseline="0" dirty="0" smtClean="0"/>
                        <a:t> 10.04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r>
                        <a:rPr lang="en-US" baseline="0" dirty="0" smtClean="0"/>
                        <a:t>/Eclipse IDE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Hawkboard</a:t>
            </a:r>
            <a:r>
              <a:rPr lang="en-US" dirty="0" smtClean="0"/>
              <a:t>/Zoom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Hawkboard has instability issues</a:t>
            </a:r>
          </a:p>
          <a:p>
            <a:r>
              <a:rPr lang="en-US" dirty="0" smtClean="0"/>
              <a:t>Updated version won’t be available till March, </a:t>
            </a:r>
          </a:p>
          <a:p>
            <a:r>
              <a:rPr lang="en-US" dirty="0" smtClean="0"/>
              <a:t>TI rep suggested Zoom</a:t>
            </a:r>
          </a:p>
          <a:p>
            <a:r>
              <a:rPr lang="en-US" dirty="0" smtClean="0"/>
              <a:t>Zoom cost is $500</a:t>
            </a:r>
          </a:p>
          <a:p>
            <a:r>
              <a:rPr lang="en-US" dirty="0" smtClean="0"/>
              <a:t>Non-existent support from manufacturer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2562226" cy="23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43" t="20000" r="24870" b="20571"/>
          <a:stretch>
            <a:fillRect/>
          </a:stretch>
        </p:blipFill>
        <p:spPr bwMode="auto">
          <a:xfrm>
            <a:off x="5410200" y="4495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Microcontroller            (TS-7800)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is $279</a:t>
            </a:r>
          </a:p>
          <a:p>
            <a:r>
              <a:rPr lang="en-US" dirty="0" smtClean="0"/>
              <a:t>Excellent support</a:t>
            </a:r>
          </a:p>
          <a:p>
            <a:r>
              <a:rPr lang="en-US" dirty="0" smtClean="0"/>
              <a:t>Available immediately</a:t>
            </a:r>
          </a:p>
          <a:p>
            <a:r>
              <a:rPr lang="en-US" dirty="0" smtClean="0"/>
              <a:t>Faster Ethernet</a:t>
            </a:r>
          </a:p>
          <a:p>
            <a:r>
              <a:rPr lang="en-US" dirty="0" smtClean="0"/>
              <a:t>More interface options</a:t>
            </a:r>
          </a:p>
          <a:p>
            <a:r>
              <a:rPr lang="en-US" dirty="0" smtClean="0"/>
              <a:t>Great support for a processor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Microcontroller            (TS-7800)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488072" cy="25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576366" cy="26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experimental variables and procedure</a:t>
            </a:r>
          </a:p>
          <a:p>
            <a:r>
              <a:rPr lang="en-US" dirty="0" smtClean="0"/>
              <a:t>Reads in microgravity mode from accelerometer</a:t>
            </a:r>
          </a:p>
          <a:p>
            <a:r>
              <a:rPr lang="en-US" dirty="0" smtClean="0"/>
              <a:t>Powers on LED’s</a:t>
            </a:r>
          </a:p>
          <a:p>
            <a:r>
              <a:rPr lang="en-US" dirty="0" smtClean="0"/>
              <a:t>Communicates with TS-7800 to power on camera</a:t>
            </a:r>
          </a:p>
          <a:p>
            <a:r>
              <a:rPr lang="en-US" dirty="0" smtClean="0"/>
              <a:t>Activates both micro-step driver and muscle wire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Microcontroller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597410"/>
              </p:ext>
            </p:extLst>
          </p:nvPr>
        </p:nvGraphicFramePr>
        <p:xfrm>
          <a:off x="533400" y="2362200"/>
          <a:ext cx="822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Parallax</a:t>
                      </a:r>
                      <a:r>
                        <a:rPr lang="en-US" baseline="0" dirty="0" smtClean="0"/>
                        <a:t> Propeller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PIC16C57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PDIP/32 TQFP/ 32 QFN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VQFN/ 44TQFP/40</a:t>
                      </a:r>
                      <a:r>
                        <a:rPr lang="en-US" baseline="0" dirty="0" smtClean="0"/>
                        <a:t> PDIP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DIP/44 QFN/44QFP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DIP</a:t>
                      </a:r>
                    </a:p>
                    <a:p>
                      <a:r>
                        <a:rPr lang="en-US" dirty="0" smtClean="0"/>
                        <a:t>28 SSOP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I/O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EEPROM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ATmega644: Extra features would not be taken advantage of</a:t>
            </a:r>
          </a:p>
          <a:p>
            <a:pPr lvl="1"/>
            <a:r>
              <a:rPr lang="en-US" dirty="0" smtClean="0"/>
              <a:t>Bigger size would take away board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Propeller: same issue as ATmega644</a:t>
            </a:r>
          </a:p>
          <a:p>
            <a:endParaRPr lang="en-US" dirty="0" smtClean="0"/>
          </a:p>
          <a:p>
            <a:r>
              <a:rPr lang="en-US" dirty="0" smtClean="0"/>
              <a:t>PIC16C57: greater power consumption than the ATmega328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Colwell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Planetary researcher since 1989</a:t>
            </a:r>
          </a:p>
          <a:p>
            <a:endParaRPr lang="en-US" dirty="0" smtClean="0"/>
          </a:p>
          <a:p>
            <a:r>
              <a:rPr lang="en-US" dirty="0" smtClean="0"/>
              <a:t>Multiple experiments already ran</a:t>
            </a:r>
          </a:p>
          <a:p>
            <a:pPr lvl="1"/>
            <a:r>
              <a:rPr lang="en-US" dirty="0" smtClean="0"/>
              <a:t>COLLIDE, COLLIDE-2, PRIME, Little Bang</a:t>
            </a:r>
          </a:p>
          <a:p>
            <a:pPr lvl="2"/>
            <a:r>
              <a:rPr lang="en-US" dirty="0" smtClean="0"/>
              <a:t>All dealing in low-velocity collisions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Current lab focuses on particle collisions in the 20-30 cm/</a:t>
            </a:r>
            <a:r>
              <a:rPr lang="en-US" dirty="0" err="1" smtClean="0"/>
              <a:t>s</a:t>
            </a:r>
            <a:r>
              <a:rPr lang="en-US" dirty="0" smtClean="0"/>
              <a:t> range in microgravity environments.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ATmega328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dedicated PWM lines</a:t>
            </a:r>
          </a:p>
          <a:p>
            <a:r>
              <a:rPr lang="en-US" dirty="0" smtClean="0"/>
              <a:t>Small footprint</a:t>
            </a:r>
          </a:p>
          <a:p>
            <a:r>
              <a:rPr lang="en-US" dirty="0" smtClean="0"/>
              <a:t>Meets basic requirements</a:t>
            </a:r>
          </a:p>
          <a:p>
            <a:pPr lvl="1"/>
            <a:r>
              <a:rPr lang="en-US" dirty="0" smtClean="0"/>
              <a:t>I/O pins</a:t>
            </a:r>
          </a:p>
          <a:p>
            <a:pPr lvl="1"/>
            <a:r>
              <a:rPr lang="en-US" dirty="0" smtClean="0"/>
              <a:t>Memory (RAM, EEPROM)</a:t>
            </a:r>
          </a:p>
          <a:p>
            <a:pPr lvl="1"/>
            <a:r>
              <a:rPr lang="en-US" dirty="0" smtClean="0"/>
              <a:t>Serial/USB pins</a:t>
            </a:r>
          </a:p>
          <a:p>
            <a:r>
              <a:rPr lang="en-US" dirty="0" smtClean="0"/>
              <a:t>Larger support base</a:t>
            </a:r>
          </a:p>
          <a:p>
            <a:r>
              <a:rPr lang="en-US" dirty="0" smtClean="0"/>
              <a:t>C language (all members familiar)</a:t>
            </a:r>
          </a:p>
          <a:p>
            <a:r>
              <a:rPr lang="en-US" dirty="0" smtClean="0"/>
              <a:t>Familiarity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Flow Chart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29000" y="3733800"/>
            <a:ext cx="19812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SECONDARY</a:t>
            </a:r>
            <a:endParaRPr lang="en-US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1676400"/>
            <a:ext cx="1371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UIM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05600" y="2438400"/>
            <a:ext cx="1371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CAMERA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5600" y="1371600"/>
            <a:ext cx="1371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SSD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1600200"/>
            <a:ext cx="1981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TS-7800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5791200"/>
            <a:ext cx="1371600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MICROSTEP DRIVER</a:t>
            </a:r>
            <a:endParaRPr lang="en-US" sz="1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3962400"/>
            <a:ext cx="1371600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H48C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0200" y="5791200"/>
            <a:ext cx="1371600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LEDs</a:t>
            </a: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5715000"/>
            <a:ext cx="1371600" cy="762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MUSCLE WIRE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4600" y="2133600"/>
            <a:ext cx="685800" cy="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86400" y="1828800"/>
            <a:ext cx="1066800" cy="15240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638800" y="2514600"/>
            <a:ext cx="914400" cy="38100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10000" y="2819400"/>
            <a:ext cx="0" cy="76200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0800" y="4343400"/>
            <a:ext cx="685800" cy="0"/>
          </a:xfrm>
          <a:prstGeom prst="straightConnector1">
            <a:avLst/>
          </a:prstGeom>
          <a:ln w="50800" cmpd="sng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71800" y="4953000"/>
            <a:ext cx="685800" cy="762000"/>
          </a:xfrm>
          <a:prstGeom prst="straightConnector1">
            <a:avLst/>
          </a:prstGeom>
          <a:ln w="50800" cmpd="sng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95800" y="4953000"/>
            <a:ext cx="0" cy="762000"/>
          </a:xfrm>
          <a:prstGeom prst="straightConnector1">
            <a:avLst/>
          </a:prstGeom>
          <a:ln w="50800" cmpd="sng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57800" y="4953000"/>
            <a:ext cx="914400" cy="685800"/>
          </a:xfrm>
          <a:prstGeom prst="straightConnector1">
            <a:avLst/>
          </a:prstGeom>
          <a:ln w="50800" cmpd="sng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648200" y="2819400"/>
            <a:ext cx="0" cy="838200"/>
          </a:xfrm>
          <a:prstGeom prst="straightConnector1">
            <a:avLst/>
          </a:prstGeom>
          <a:ln w="50800" cmpd="sng">
            <a:solidFill>
              <a:schemeClr val="accent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38800" y="2514600"/>
            <a:ext cx="1066800" cy="45720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COLLIDE-3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Description: \\psf\Home\Desktop\Collide-3 Schemati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90738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ATMega328 Board Layout</a:t>
            </a:r>
            <a:endParaRPr lang="en-US" dirty="0"/>
          </a:p>
        </p:txBody>
      </p:sp>
      <p:pic>
        <p:nvPicPr>
          <p:cNvPr id="4" name="Picture 3" descr="Description: \\psf\Home\Desktop\ATmega328 Layou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031" y="1997605"/>
            <a:ext cx="541210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https://dl-web.dropbox.com/get/Senior%20Design/Mohammad/Epic%20Shades%20video/Screen%20Shot%202012-01-30%20at%207.19.01%20PM.png?w=2f8987e6"/>
          <p:cNvSpPr>
            <a:spLocks noChangeAspect="1" noChangeArrowheads="1"/>
          </p:cNvSpPr>
          <p:nvPr/>
        </p:nvSpPr>
        <p:spPr bwMode="auto">
          <a:xfrm>
            <a:off x="63500" y="-136525"/>
            <a:ext cx="4343400" cy="3714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dl-web.dropbox.com/get/Senior%20Design/Mohammad/Epic%20Shades%20video/Screen%20Shot%202012-01-30%20at%207.19.01%20PM.png?w=2f8987e6"/>
          <p:cNvSpPr>
            <a:spLocks noChangeAspect="1" noChangeArrowheads="1"/>
          </p:cNvSpPr>
          <p:nvPr/>
        </p:nvSpPr>
        <p:spPr bwMode="auto">
          <a:xfrm>
            <a:off x="63500" y="-136525"/>
            <a:ext cx="4343400" cy="3714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cove\Desktop\Screen_Shot_2012-01-30_at_7.19.01_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950" y="1890274"/>
            <a:ext cx="5328450" cy="455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Flow Chart</a:t>
            </a:r>
            <a:endParaRPr lang="en-US" dirty="0"/>
          </a:p>
        </p:txBody>
      </p:sp>
      <p:pic>
        <p:nvPicPr>
          <p:cNvPr id="11265" name="Picture 1" descr="C:\Users\cove\Desktop\U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376756" cy="442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Flow Chart</a:t>
            </a:r>
            <a:endParaRPr lang="en-US" dirty="0"/>
          </a:p>
        </p:txBody>
      </p:sp>
      <p:pic>
        <p:nvPicPr>
          <p:cNvPr id="56322" name="Picture 2" descr="C:\Users\cove\Desktop\Camera&amp;S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908564"/>
            <a:ext cx="7661276" cy="383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305799" cy="492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529"/>
                <a:gridCol w="1428955"/>
                <a:gridCol w="1786193"/>
                <a:gridCol w="2054122"/>
              </a:tblGrid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</a:t>
                      </a:r>
                      <a:r>
                        <a:rPr lang="en-US" dirty="0" err="1" smtClean="0"/>
                        <a:t>Microntroller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$199</a:t>
                      </a:r>
                      <a:endParaRPr lang="en-US" dirty="0"/>
                    </a:p>
                  </a:txBody>
                  <a:tcPr/>
                </a:tc>
              </a:tr>
              <a:tr h="595963">
                <a:tc>
                  <a:txBody>
                    <a:bodyPr/>
                    <a:lstStyle/>
                    <a:p>
                      <a:r>
                        <a:rPr lang="en-US" dirty="0" smtClean="0"/>
                        <a:t>Serial to USB converter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&lt;$15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</a:t>
                      </a:r>
                    </a:p>
                    <a:p>
                      <a:r>
                        <a:rPr lang="en-US" dirty="0" smtClean="0"/>
                        <a:t>(H48C)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$31.88</a:t>
                      </a:r>
                      <a:endParaRPr 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regulator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$83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Button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  <a:tr h="406666">
                <a:tc>
                  <a:txBody>
                    <a:bodyPr/>
                    <a:lstStyle/>
                    <a:p>
                      <a:r>
                        <a:rPr lang="en-US" dirty="0" smtClean="0"/>
                        <a:t>Misc.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Breadboard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r>
                        <a:rPr lang="en-US" baseline="0" dirty="0" smtClean="0"/>
                        <a:t> 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Micro-step 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</a:tr>
              <a:tr h="352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$936.71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447800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691200">
                <a:tc>
                  <a:txBody>
                    <a:bodyPr/>
                    <a:lstStyle/>
                    <a:p>
                      <a:r>
                        <a:rPr lang="en-US" dirty="0" smtClean="0"/>
                        <a:t>10/10/2011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Meeting</a:t>
                      </a:r>
                      <a:r>
                        <a:rPr lang="en-US" baseline="0" dirty="0" smtClean="0"/>
                        <a:t> with Dr Josh Colwell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12/05/2011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Finish all research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01/23/2012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r>
                        <a:rPr lang="en-US" baseline="0" dirty="0" smtClean="0"/>
                        <a:t> all main components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02/17/2012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TS-7800</a:t>
                      </a:r>
                      <a:r>
                        <a:rPr lang="en-US" baseline="0" dirty="0" smtClean="0"/>
                        <a:t> running fully functional</a:t>
                      </a:r>
                      <a:endParaRPr lang="en-US" dirty="0"/>
                    </a:p>
                  </a:txBody>
                  <a:tcPr/>
                </a:tc>
              </a:tr>
              <a:tr h="691200">
                <a:tc>
                  <a:txBody>
                    <a:bodyPr/>
                    <a:lstStyle/>
                    <a:p>
                      <a:r>
                        <a:rPr lang="en-US" dirty="0" smtClean="0"/>
                        <a:t>02/29/2012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r>
                        <a:rPr lang="en-US" baseline="0" dirty="0" smtClean="0"/>
                        <a:t> Microcontroller Complete</a:t>
                      </a:r>
                      <a:endParaRPr lang="en-US" dirty="0"/>
                    </a:p>
                  </a:txBody>
                  <a:tcPr/>
                </a:tc>
              </a:tr>
              <a:tr h="691200">
                <a:tc>
                  <a:txBody>
                    <a:bodyPr/>
                    <a:lstStyle/>
                    <a:p>
                      <a:r>
                        <a:rPr lang="en-US" dirty="0" smtClean="0"/>
                        <a:t>03/02/2012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r>
                        <a:rPr lang="en-US" baseline="0" dirty="0" smtClean="0"/>
                        <a:t> Meeting with Dr, Josh Colwell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03/09/2012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AVM</a:t>
                      </a:r>
                      <a:r>
                        <a:rPr lang="en-US" baseline="0" dirty="0" smtClean="0"/>
                        <a:t> ready for testing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04/01/2012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testing complete</a:t>
                      </a:r>
                      <a:endParaRPr lang="en-US" dirty="0"/>
                    </a:p>
                  </a:txBody>
                  <a:tcPr/>
                </a:tc>
              </a:tr>
              <a:tr h="400457">
                <a:tc>
                  <a:txBody>
                    <a:bodyPr/>
                    <a:lstStyle/>
                    <a:p>
                      <a:r>
                        <a:rPr lang="en-US" dirty="0" smtClean="0"/>
                        <a:t>04/09/2012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Presentation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7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COLLIDE-3 will be attached to a sub-orbital rocket</a:t>
            </a:r>
          </a:p>
          <a:p>
            <a:r>
              <a:rPr lang="en-US" dirty="0" smtClean="0"/>
              <a:t>Upon entering micro-gravity LED’s and a Camera will be turned on to record the experiment</a:t>
            </a:r>
          </a:p>
          <a:p>
            <a:r>
              <a:rPr lang="en-US" dirty="0" smtClean="0"/>
              <a:t>Next a spherical quartz object will be dropped onto JSC-1</a:t>
            </a:r>
          </a:p>
          <a:p>
            <a:r>
              <a:rPr lang="en-US" dirty="0" smtClean="0"/>
              <a:t>The camera will record the results of the quartz object and JSC-1 in micro-gravity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high speed data transfers</a:t>
            </a:r>
          </a:p>
          <a:p>
            <a:endParaRPr lang="en-US" dirty="0" smtClean="0"/>
          </a:p>
          <a:p>
            <a:r>
              <a:rPr lang="en-US" dirty="0" smtClean="0"/>
              <a:t>SATA hardware integration</a:t>
            </a:r>
          </a:p>
          <a:p>
            <a:endParaRPr lang="en-US" dirty="0" smtClean="0"/>
          </a:p>
          <a:p>
            <a:r>
              <a:rPr lang="en-US" dirty="0" smtClean="0"/>
              <a:t>False positive readings from H48C</a:t>
            </a:r>
          </a:p>
          <a:p>
            <a:endParaRPr lang="en-US" dirty="0" smtClean="0"/>
          </a:p>
          <a:p>
            <a:r>
              <a:rPr lang="en-US" dirty="0" smtClean="0"/>
              <a:t>Communication protocol between TS-7800 and ATmega328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pic>
        <p:nvPicPr>
          <p:cNvPr id="4" name="Picture 3" descr="IMG_06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06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COLLIDE-3 scheduled to fly on private, experimental suborbital rocket</a:t>
            </a:r>
          </a:p>
          <a:p>
            <a:pPr lvl="1"/>
            <a:r>
              <a:rPr lang="en-US" dirty="0" smtClean="0"/>
              <a:t>This rocket had an AVM module which would control all of the functions of COLLIDE-3</a:t>
            </a:r>
          </a:p>
          <a:p>
            <a:r>
              <a:rPr lang="en-US" dirty="0" smtClean="0"/>
              <a:t>Rocket thrusters failed upon re-entry, and the rocket was lost</a:t>
            </a:r>
          </a:p>
          <a:p>
            <a:pPr lvl="1"/>
            <a:r>
              <a:rPr lang="en-US" dirty="0" smtClean="0"/>
              <a:t>Dr. Colwell was left with an experiment, but no way to run it</a:t>
            </a:r>
          </a:p>
          <a:p>
            <a:pPr lvl="1"/>
            <a:r>
              <a:rPr lang="en-US" dirty="0" smtClean="0"/>
              <a:t>Needed a new AVM if he wished to utilize his experiment on a different rocket.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 (Avionics Module)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of experiment</a:t>
            </a:r>
          </a:p>
          <a:p>
            <a:r>
              <a:rPr lang="en-US" dirty="0" smtClean="0"/>
              <a:t>Manage hardware	</a:t>
            </a:r>
          </a:p>
          <a:p>
            <a:r>
              <a:rPr lang="en-US" dirty="0" smtClean="0"/>
              <a:t>Record results</a:t>
            </a:r>
          </a:p>
          <a:p>
            <a:r>
              <a:rPr lang="en-US" dirty="0" smtClean="0"/>
              <a:t>Adaptable to future iterations of the experiment</a:t>
            </a:r>
          </a:p>
          <a:p>
            <a:r>
              <a:rPr lang="en-US" dirty="0" smtClean="0"/>
              <a:t>Capable of withstanding atmospheric environments </a:t>
            </a:r>
          </a:p>
          <a:p>
            <a:r>
              <a:rPr lang="en-US" dirty="0" smtClean="0"/>
              <a:t>Reliability is ESSENTIAL</a:t>
            </a:r>
          </a:p>
          <a:p>
            <a:pPr lvl="1"/>
            <a:r>
              <a:rPr lang="en-US" dirty="0" smtClean="0"/>
              <a:t>Failure could cost upwards of $250,000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Microcontrollers 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err="1" smtClean="0"/>
              <a:t>LEDs</a:t>
            </a:r>
            <a:endParaRPr lang="en-US" dirty="0" smtClean="0"/>
          </a:p>
          <a:p>
            <a:r>
              <a:rPr lang="en-US" dirty="0" smtClean="0"/>
              <a:t>Solid State Drive</a:t>
            </a:r>
          </a:p>
          <a:p>
            <a:r>
              <a:rPr lang="en-US" dirty="0" smtClean="0"/>
              <a:t>Accelerometer</a:t>
            </a:r>
          </a:p>
          <a:p>
            <a:r>
              <a:rPr lang="en-US" dirty="0" smtClean="0"/>
              <a:t>User Input Module (UIM)</a:t>
            </a:r>
          </a:p>
          <a:p>
            <a:r>
              <a:rPr lang="en-US" dirty="0" smtClean="0"/>
              <a:t>Stepper Motor</a:t>
            </a:r>
          </a:p>
          <a:p>
            <a:r>
              <a:rPr lang="en-US" dirty="0" smtClean="0"/>
              <a:t>Micro-step driver</a:t>
            </a:r>
          </a:p>
          <a:p>
            <a:r>
              <a:rPr lang="en-US" dirty="0" smtClean="0"/>
              <a:t>Muscle wire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419600"/>
          </a:xfrm>
        </p:spPr>
        <p:txBody>
          <a:bodyPr/>
          <a:lstStyle/>
          <a:p>
            <a:r>
              <a:rPr lang="en-US" dirty="0" smtClean="0"/>
              <a:t>LEDs: 2 LED arrays each array has 48 </a:t>
            </a:r>
            <a:r>
              <a:rPr lang="en-US" dirty="0" err="1" smtClean="0"/>
              <a:t>LEDs</a:t>
            </a:r>
            <a:endParaRPr lang="en-US" dirty="0" smtClean="0"/>
          </a:p>
          <a:p>
            <a:r>
              <a:rPr lang="en-US" dirty="0" smtClean="0"/>
              <a:t>Micro-step driver: requires 12v, 5v, PWM</a:t>
            </a:r>
          </a:p>
          <a:p>
            <a:r>
              <a:rPr lang="en-US" dirty="0" smtClean="0"/>
              <a:t>Muscle wire: 1 amp of current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IMG_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14800"/>
            <a:ext cx="2743200" cy="2048827"/>
          </a:xfrm>
          <a:prstGeom prst="rect">
            <a:avLst/>
          </a:prstGeom>
        </p:spPr>
      </p:pic>
      <p:pic>
        <p:nvPicPr>
          <p:cNvPr id="10" name="Picture 9" descr="IMG_0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429001" y="4038600"/>
            <a:ext cx="2819400" cy="2105740"/>
          </a:xfrm>
          <a:prstGeom prst="rect">
            <a:avLst/>
          </a:prstGeom>
        </p:spPr>
      </p:pic>
      <p:pic>
        <p:nvPicPr>
          <p:cNvPr id="11" name="Picture 10" descr="IMG_0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98279" y="4088721"/>
            <a:ext cx="2804310" cy="209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945</TotalTime>
  <Words>1193</Words>
  <Application>Microsoft Office PowerPoint</Application>
  <PresentationFormat>On-screen Show (4:3)</PresentationFormat>
  <Paragraphs>355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COLLIDE-3 AVM</vt:lpstr>
      <vt:lpstr>Background</vt:lpstr>
      <vt:lpstr>Dr. Colwell</vt:lpstr>
      <vt:lpstr>The Experiment</vt:lpstr>
      <vt:lpstr>The Experiment</vt:lpstr>
      <vt:lpstr>The Problem</vt:lpstr>
      <vt:lpstr>AVM (Avionics Module)</vt:lpstr>
      <vt:lpstr>AVM Components</vt:lpstr>
      <vt:lpstr>Standard Components</vt:lpstr>
      <vt:lpstr>Camera</vt:lpstr>
      <vt:lpstr>Mikrotron vs GoPro</vt:lpstr>
      <vt:lpstr>User Input Module (UIM)</vt:lpstr>
      <vt:lpstr>UIM Menu</vt:lpstr>
      <vt:lpstr>Data Storage</vt:lpstr>
      <vt:lpstr>Solid State Drive</vt:lpstr>
      <vt:lpstr>Accelerometers</vt:lpstr>
      <vt:lpstr>Accelerometer</vt:lpstr>
      <vt:lpstr>Zero-Gravity</vt:lpstr>
      <vt:lpstr>Accelerometer (H48C)</vt:lpstr>
      <vt:lpstr>Testing Accelerometer</vt:lpstr>
      <vt:lpstr>Accelerometer – False Positives</vt:lpstr>
      <vt:lpstr>Primary Microcontroller</vt:lpstr>
      <vt:lpstr>Primary Microcontroller</vt:lpstr>
      <vt:lpstr>Hawkboard/Zoom</vt:lpstr>
      <vt:lpstr>Primary Microcontroller            (TS-7800)</vt:lpstr>
      <vt:lpstr>Primary Microcontroller            (TS-7800)</vt:lpstr>
      <vt:lpstr>Second Microcontroller</vt:lpstr>
      <vt:lpstr>Secondary Microcontroller</vt:lpstr>
      <vt:lpstr>Issues</vt:lpstr>
      <vt:lpstr>ATmega328</vt:lpstr>
      <vt:lpstr>Hardware Flow Chart</vt:lpstr>
      <vt:lpstr>COLLIDE-3 </vt:lpstr>
      <vt:lpstr>ATMega328 Board Layout</vt:lpstr>
      <vt:lpstr>PowerPoint Presentation</vt:lpstr>
      <vt:lpstr>Software Flow Chart</vt:lpstr>
      <vt:lpstr>Software Flow Chart</vt:lpstr>
      <vt:lpstr>Budget</vt:lpstr>
      <vt:lpstr>Milestone</vt:lpstr>
      <vt:lpstr>Work Progress</vt:lpstr>
      <vt:lpstr>Project Issues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Amori</dc:creator>
  <cp:lastModifiedBy>Tri</cp:lastModifiedBy>
  <cp:revision>62</cp:revision>
  <dcterms:created xsi:type="dcterms:W3CDTF">2012-01-29T20:29:52Z</dcterms:created>
  <dcterms:modified xsi:type="dcterms:W3CDTF">2012-04-10T01:44:48Z</dcterms:modified>
</cp:coreProperties>
</file>