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68" r:id="rId2"/>
    <p:sldId id="269" r:id="rId3"/>
    <p:sldId id="270" r:id="rId4"/>
    <p:sldId id="271" r:id="rId5"/>
    <p:sldId id="31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00" r:id="rId24"/>
    <p:sldId id="310" r:id="rId25"/>
    <p:sldId id="311" r:id="rId26"/>
    <p:sldId id="308" r:id="rId27"/>
    <p:sldId id="301" r:id="rId28"/>
    <p:sldId id="257" r:id="rId29"/>
    <p:sldId id="258" r:id="rId30"/>
    <p:sldId id="259" r:id="rId31"/>
    <p:sldId id="260" r:id="rId32"/>
    <p:sldId id="261" r:id="rId33"/>
    <p:sldId id="290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262" r:id="rId42"/>
    <p:sldId id="263" r:id="rId43"/>
    <p:sldId id="265" r:id="rId44"/>
    <p:sldId id="267" r:id="rId45"/>
    <p:sldId id="264" r:id="rId46"/>
    <p:sldId id="266" r:id="rId47"/>
    <p:sldId id="31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4660"/>
  </p:normalViewPr>
  <p:slideViewPr>
    <p:cSldViewPr>
      <p:cViewPr>
        <p:scale>
          <a:sx n="91" d="100"/>
          <a:sy n="91" d="100"/>
        </p:scale>
        <p:origin x="-120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7CD0-792A-4636-8E67-6B97FEEF16A7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F20F-AC54-4F90-9C7C-0DED1C400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52CBF0-D291-4E85-AE83-D42A310851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05199-8720-4216-9166-B27DAA4A55A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3079-F7CA-4ED7-91B5-F21BB696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F217E6D-4F59-4A84-9602-247526715E1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9D4EB6-B5A6-44A7-808D-A929BBC61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56361" y="2895600"/>
            <a:ext cx="3200400" cy="1674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       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Presenters: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Brandon </a:t>
            </a:r>
            <a:r>
              <a:rPr lang="en-US" sz="1800" dirty="0" err="1" smtClean="0"/>
              <a:t>Sbert</a:t>
            </a:r>
            <a:r>
              <a:rPr lang="en-US" sz="1800" dirty="0" smtClean="0"/>
              <a:t> (EE)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Raj Bose (EE)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Bianca Belmont (CPE)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Ricardo Wheeler (EE)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30481" y="4572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Blood Pressure Tester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4485641" y="2575560"/>
            <a:ext cx="3200400" cy="16746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          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Sponsors: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Texas Instruments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Workforce Central Florida</a:t>
            </a: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4485641" y="4040326"/>
            <a:ext cx="3200400" cy="7602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</a:rPr>
              <a:t>         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Mentor: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Herb </a:t>
            </a:r>
            <a:r>
              <a:rPr lang="en-US" sz="1800" dirty="0" err="1" smtClean="0"/>
              <a:t>Gingold</a:t>
            </a:r>
            <a:r>
              <a:rPr lang="en-US" sz="1800" dirty="0" smtClean="0"/>
              <a:t> (TI)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904226"/>
            <a:ext cx="2362200" cy="614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00600"/>
            <a:ext cx="1905001" cy="1188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9" y="1661844"/>
            <a:ext cx="154251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875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Oscillometric Method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066800" y="5648878"/>
            <a:ext cx="6694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BP = SYS (high pressure contracting) / DIA (low pressure relaxed)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792720" cy="44749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Utilized in our device  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dirty="0"/>
              <a:t>Indirect Method 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Cuff wall assumed one with the skin </a:t>
            </a:r>
          </a:p>
          <a:p>
            <a:pPr lvl="1">
              <a:buFontTx/>
              <a:buChar char="•"/>
            </a:pPr>
            <a:r>
              <a:rPr lang="en-US" sz="2000" dirty="0"/>
              <a:t> Movement of skin due to </a:t>
            </a:r>
            <a:r>
              <a:rPr lang="en-US" sz="2000" b="1" dirty="0">
                <a:solidFill>
                  <a:srgbClr val="C00000"/>
                </a:solidFill>
              </a:rPr>
              <a:t>turbulent</a:t>
            </a:r>
            <a:r>
              <a:rPr lang="en-US" sz="2000" dirty="0"/>
              <a:t> blood flow pulses upon re – entry </a:t>
            </a:r>
          </a:p>
          <a:p>
            <a:pPr lvl="1">
              <a:buFontTx/>
              <a:buChar char="•"/>
            </a:pPr>
            <a:r>
              <a:rPr lang="en-US" sz="2000" dirty="0"/>
              <a:t> Creates air </a:t>
            </a:r>
            <a:r>
              <a:rPr lang="en-US" sz="2000" b="1" dirty="0">
                <a:solidFill>
                  <a:srgbClr val="C00000"/>
                </a:solidFill>
              </a:rPr>
              <a:t>turbulence</a:t>
            </a:r>
            <a:r>
              <a:rPr lang="en-US" sz="2000" dirty="0"/>
              <a:t> in cuff  </a:t>
            </a:r>
          </a:p>
          <a:p>
            <a:pPr lvl="1"/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Algorithm uses two sets of data: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 Originating from a </a:t>
            </a:r>
            <a:r>
              <a:rPr lang="en-US" sz="2000" b="1" dirty="0"/>
              <a:t>mixed</a:t>
            </a:r>
            <a:r>
              <a:rPr lang="en-US" sz="2000" dirty="0"/>
              <a:t> signal obtained by a pressure sensor connected     </a:t>
            </a:r>
          </a:p>
          <a:p>
            <a:pPr lvl="1"/>
            <a:r>
              <a:rPr lang="en-US" sz="2000" dirty="0"/>
              <a:t>   to an occlusion cuff</a:t>
            </a:r>
          </a:p>
          <a:p>
            <a:pPr lvl="1">
              <a:buFontTx/>
              <a:buChar char="•"/>
            </a:pPr>
            <a:r>
              <a:rPr lang="en-US" sz="2000" dirty="0"/>
              <a:t> Calculates a systolic pressure and diastolic pressure for a blood pressure reading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2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Oscillometric Method</a:t>
            </a:r>
          </a:p>
        </p:txBody>
      </p:sp>
      <p:pic>
        <p:nvPicPr>
          <p:cNvPr id="12291" name="Picture 8" descr="turbule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962400"/>
            <a:ext cx="2667000" cy="2057400"/>
          </a:xfrm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436688" y="410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5476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455863" y="561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" y="3495675"/>
            <a:ext cx="586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cuff ar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0609" y="1338676"/>
            <a:ext cx="2628900" cy="2165350"/>
          </a:xfrm>
        </p:spPr>
      </p:pic>
    </p:spTree>
    <p:extLst>
      <p:ext uri="{BB962C8B-B14F-4D97-AF65-F5344CB8AC3E}">
        <p14:creationId xmlns:p14="http://schemas.microsoft.com/office/powerpoint/2010/main" val="38602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Oscillometric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 Data set 1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 Cuff pressure vs. </a:t>
            </a:r>
            <a:r>
              <a:rPr lang="en-US" sz="2000" b="1" dirty="0" smtClean="0">
                <a:solidFill>
                  <a:srgbClr val="FF0000"/>
                </a:solidFill>
              </a:rPr>
              <a:t>time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 Data Set 2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Only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MAP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en-US" sz="2000" dirty="0" smtClean="0"/>
              <a:t>ean </a:t>
            </a:r>
            <a:r>
              <a:rPr lang="en-US" sz="2000" b="1" dirty="0" smtClean="0">
                <a:solidFill>
                  <a:schemeClr val="tx2"/>
                </a:solidFill>
              </a:rPr>
              <a:t>A</a:t>
            </a:r>
            <a:r>
              <a:rPr lang="en-US" sz="2000" dirty="0" smtClean="0"/>
              <a:t>rterial </a:t>
            </a:r>
            <a:r>
              <a:rPr lang="en-US" sz="2000" b="1" dirty="0" smtClean="0">
                <a:solidFill>
                  <a:schemeClr val="tx2"/>
                </a:solidFill>
              </a:rPr>
              <a:t>P</a:t>
            </a:r>
            <a:r>
              <a:rPr lang="en-US" sz="2000" dirty="0" smtClean="0"/>
              <a:t>ressure obtained from signal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/>
              <a:t>Average arterial pressure during one heart cycle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b="1" dirty="0" smtClean="0"/>
              <a:t>MAP</a:t>
            </a:r>
            <a:r>
              <a:rPr lang="en-US" sz="1800" dirty="0" smtClean="0"/>
              <a:t> = DIA + 1/3 (SYS – DIA)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MAP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en-US" sz="2000" dirty="0" smtClean="0"/>
              <a:t>ean </a:t>
            </a:r>
            <a:r>
              <a:rPr lang="en-US" sz="2000" b="1" dirty="0" smtClean="0">
                <a:solidFill>
                  <a:schemeClr val="tx2"/>
                </a:solidFill>
              </a:rPr>
              <a:t>A</a:t>
            </a:r>
            <a:r>
              <a:rPr lang="en-US" sz="2000" dirty="0" smtClean="0"/>
              <a:t>rterial </a:t>
            </a:r>
            <a:r>
              <a:rPr lang="en-US" sz="2000" b="1" dirty="0" smtClean="0">
                <a:solidFill>
                  <a:schemeClr val="tx2"/>
                </a:solidFill>
              </a:rPr>
              <a:t>P</a:t>
            </a:r>
            <a:r>
              <a:rPr lang="en-US" sz="2000" dirty="0" smtClean="0"/>
              <a:t>ressure PEAK amplitude of signal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Counterintuitive: MAP is the PEAK of a signal of re-entry pulses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 smtClean="0"/>
              <a:t>SYStolic</a:t>
            </a:r>
            <a:r>
              <a:rPr lang="en-US" sz="1800" dirty="0" smtClean="0"/>
              <a:t> pressure is assumed to be the highest pressure in the heart cycle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 smtClean="0"/>
              <a:t>SYStolic</a:t>
            </a:r>
            <a:r>
              <a:rPr lang="en-US" sz="1800" dirty="0" smtClean="0"/>
              <a:t> and </a:t>
            </a:r>
            <a:r>
              <a:rPr lang="en-US" sz="1800" dirty="0" err="1" smtClean="0"/>
              <a:t>DIAstolic</a:t>
            </a:r>
            <a:r>
              <a:rPr lang="en-US" sz="1800" dirty="0" smtClean="0"/>
              <a:t> points in </a:t>
            </a:r>
            <a:r>
              <a:rPr lang="en-US" sz="1800" b="1" dirty="0" smtClean="0">
                <a:solidFill>
                  <a:srgbClr val="FF0000"/>
                </a:solidFill>
              </a:rPr>
              <a:t>time</a:t>
            </a:r>
            <a:r>
              <a:rPr lang="en-US" sz="1800" b="1" dirty="0" smtClean="0"/>
              <a:t> </a:t>
            </a:r>
            <a:r>
              <a:rPr lang="en-US" sz="1800" dirty="0" smtClean="0"/>
              <a:t>in relation to </a:t>
            </a:r>
            <a:r>
              <a:rPr lang="en-US" sz="1800" b="1" dirty="0" smtClean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5572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Mechanical</a:t>
            </a:r>
          </a:p>
        </p:txBody>
      </p:sp>
    </p:spTree>
    <p:extLst>
      <p:ext uri="{BB962C8B-B14F-4D97-AF65-F5344CB8AC3E}">
        <p14:creationId xmlns:p14="http://schemas.microsoft.com/office/powerpoint/2010/main" val="10413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812800"/>
            <a:ext cx="71628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General Picture of the Mechanical Parts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419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5019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cs typeface="Arial" charset="0"/>
              </a:rPr>
              <a:t>Motor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000500" cy="3810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Model: P54A02R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Cylinders: 3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Rated Voltage: DC 6V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Flow (No Load): 1.8L/min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Current (No Load): 170mA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Max Current: 290mA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Max Pressure: 95kPa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Arial" charset="0"/>
              </a:rPr>
              <a:t> Noise: 50dB 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cs typeface="Arial" charset="0"/>
            </a:endParaRPr>
          </a:p>
          <a:p>
            <a:pPr eaLnBrk="1" hangingPunct="1"/>
            <a:endParaRPr lang="en-US" sz="3300" dirty="0" smtClean="0">
              <a:cs typeface="Arial" charset="0"/>
            </a:endParaRPr>
          </a:p>
        </p:txBody>
      </p:sp>
      <p:pic>
        <p:nvPicPr>
          <p:cNvPr id="6148" name="Picture 2" descr="P54A02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586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238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Cuff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315200" cy="35401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Model: D-Ring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Upper Arm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Standard adult cuff which has a circumference between 9-13 inches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Used for home-monitoring and self-application environments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It provides great flexibility, and it is light 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81329"/>
              </p:ext>
            </p:extLst>
          </p:nvPr>
        </p:nvGraphicFramePr>
        <p:xfrm>
          <a:off x="5867400" y="457200"/>
          <a:ext cx="2438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10972800" imgH="10972800" progId="">
                  <p:embed/>
                </p:oleObj>
              </mc:Choice>
              <mc:Fallback>
                <p:oleObj r:id="rId3" imgW="10972800" imgH="10972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"/>
                        <a:ext cx="2438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3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1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Solenoid Valve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543800" cy="38862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>
              <a:cs typeface="Arial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>
              <a:cs typeface="Arial" charset="0"/>
            </a:endParaRP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Model: KSV05B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Rated voltage: DC 6V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Rated Current: 60mA/45mA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Exhaust time: Max. 6.0 seconds from 300mmHg reduce to 15 mmHg at 500CC tank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 Leakage: Max. 3mmHg/min from 300mmHg at 500CC tank.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>
              <a:cs typeface="Arial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>
              <a:cs typeface="Arial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 smtClean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438400" cy="155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7" y="1371600"/>
            <a:ext cx="306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Mechanical Valve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0050"/>
            <a:ext cx="7315200" cy="354012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dirty="0" smtClean="0"/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Maintains  a slower linear deflation rate 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Optimal for pressure sensor sampling:</a:t>
            </a:r>
          </a:p>
          <a:p>
            <a:pPr marL="9144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   160 – 80 mmHg (Cuff Pressure)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0511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9255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90696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900" dirty="0" err="1"/>
              <a:t>Freescale</a:t>
            </a:r>
            <a:r>
              <a:rPr lang="en-US" sz="1900" dirty="0"/>
              <a:t> MP3V5050GP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Internal amplification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Low pass output to avoid noise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Required 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7mA constant current input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3.3 V input</a:t>
            </a:r>
          </a:p>
          <a:p>
            <a:pPr>
              <a:lnSpc>
                <a:spcPct val="80000"/>
              </a:lnSpc>
              <a:buNone/>
            </a:pPr>
            <a:endParaRPr lang="en-US" sz="19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900" dirty="0"/>
              <a:t>  Input Range    0 - 50 </a:t>
            </a:r>
            <a:r>
              <a:rPr lang="en-US" sz="1900" dirty="0" err="1"/>
              <a:t>kPA</a:t>
            </a:r>
            <a:r>
              <a:rPr lang="en-US" sz="1900" dirty="0"/>
              <a:t> ( 0 - 7.25psi)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900" dirty="0"/>
              <a:t>  Output Range 0.06 – 2.82 V out</a:t>
            </a:r>
          </a:p>
          <a:p>
            <a:pPr>
              <a:lnSpc>
                <a:spcPct val="80000"/>
              </a:lnSpc>
              <a:buNone/>
            </a:pPr>
            <a:r>
              <a:rPr lang="en-US" sz="1900" dirty="0"/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en-US" sz="1900" dirty="0"/>
              <a:t>				</a:t>
            </a:r>
            <a:r>
              <a:rPr lang="en-US" sz="1900" b="1" dirty="0"/>
              <a:t>Transfer Function</a:t>
            </a:r>
          </a:p>
          <a:p>
            <a:pPr>
              <a:lnSpc>
                <a:spcPct val="80000"/>
              </a:lnSpc>
              <a:buNone/>
            </a:pPr>
            <a:r>
              <a:rPr lang="en-US" sz="1900" dirty="0"/>
              <a:t>                               </a:t>
            </a:r>
            <a:r>
              <a:rPr lang="en-US" sz="1900" dirty="0" err="1"/>
              <a:t>Vout</a:t>
            </a:r>
            <a:r>
              <a:rPr lang="en-US" sz="1900" dirty="0"/>
              <a:t> = Vin * (0.018 * </a:t>
            </a:r>
            <a:r>
              <a:rPr lang="en-US" sz="1900" dirty="0" err="1"/>
              <a:t>kPa</a:t>
            </a:r>
            <a:r>
              <a:rPr lang="en-US" sz="1900" dirty="0"/>
              <a:t> + 0.04)</a:t>
            </a:r>
          </a:p>
          <a:p>
            <a:pPr>
              <a:lnSpc>
                <a:spcPct val="80000"/>
              </a:lnSpc>
              <a:buNone/>
            </a:pPr>
            <a:endParaRPr lang="en-US" sz="1900" dirty="0"/>
          </a:p>
          <a:p>
            <a:pPr>
              <a:lnSpc>
                <a:spcPct val="80000"/>
              </a:lnSpc>
              <a:buNone/>
            </a:pPr>
            <a:r>
              <a:rPr lang="en-US" sz="1900" dirty="0"/>
              <a:t>                                   7.50061683 </a:t>
            </a:r>
            <a:r>
              <a:rPr lang="en-US" sz="1900" b="1" dirty="0">
                <a:solidFill>
                  <a:schemeClr val="tx1"/>
                </a:solidFill>
              </a:rPr>
              <a:t>mmHg</a:t>
            </a:r>
            <a:r>
              <a:rPr lang="en-US" sz="1900" dirty="0"/>
              <a:t>  per </a:t>
            </a:r>
            <a:r>
              <a:rPr lang="en-US" sz="1900" dirty="0" smtClean="0"/>
              <a:t>54 mV </a:t>
            </a:r>
            <a:endParaRPr lang="en-US" sz="1900" dirty="0"/>
          </a:p>
          <a:p>
            <a:pPr>
              <a:lnSpc>
                <a:spcPct val="80000"/>
              </a:lnSpc>
              <a:buNone/>
            </a:pPr>
            <a:r>
              <a:rPr lang="en-US" sz="1900" b="1" dirty="0"/>
              <a:t>                                    </a:t>
            </a:r>
            <a:r>
              <a:rPr lang="en-US" sz="1900" b="1" dirty="0">
                <a:solidFill>
                  <a:srgbClr val="C00000"/>
                </a:solidFill>
              </a:rPr>
              <a:t>BP = SYS  / DIA </a:t>
            </a:r>
            <a:r>
              <a:rPr lang="en-US" sz="1900" b="1" dirty="0"/>
              <a:t>= </a:t>
            </a:r>
            <a:r>
              <a:rPr lang="en-US" sz="1900" b="1" dirty="0">
                <a:solidFill>
                  <a:schemeClr val="tx1"/>
                </a:solidFill>
              </a:rPr>
              <a:t>mmHg</a:t>
            </a:r>
            <a:r>
              <a:rPr lang="en-US" sz="1900" b="1" dirty="0">
                <a:solidFill>
                  <a:srgbClr val="FFC000"/>
                </a:solidFill>
              </a:rPr>
              <a:t>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 smtClean="0"/>
          </a:p>
        </p:txBody>
      </p:sp>
      <p:pic>
        <p:nvPicPr>
          <p:cNvPr id="6" name="Picture 8" descr="pressures sen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8956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Project Description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315200" cy="3540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Build an Automatic Blood Pressure Tester utilizing the </a:t>
            </a:r>
            <a:r>
              <a:rPr lang="en-US" dirty="0" err="1" smtClean="0"/>
              <a:t>Oscillometric</a:t>
            </a:r>
            <a:r>
              <a:rPr lang="en-US" dirty="0" smtClean="0"/>
              <a:t> Method (indirect)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Low Power 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Wireless Display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6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Pressure Signal 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8967713" cy="3581400"/>
          </a:xfrm>
        </p:spPr>
      </p:pic>
    </p:spTree>
    <p:extLst>
      <p:ext uri="{BB962C8B-B14F-4D97-AF65-F5344CB8AC3E}">
        <p14:creationId xmlns:p14="http://schemas.microsoft.com/office/powerpoint/2010/main" val="27051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15200" cy="773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Pressure Signal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599"/>
            <a:ext cx="7315200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6" y="914400"/>
            <a:ext cx="795852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4477543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Systolic </a:t>
            </a:r>
          </a:p>
          <a:p>
            <a:pPr lvl="1"/>
            <a:r>
              <a:rPr lang="en-US" dirty="0"/>
              <a:t>Point in time when signal is 55% of the MAP amplitude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200" y="54102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Diastolic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/>
              <a:t>When signal has decreased by 85% of MAP amplitude 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773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Oscillation Signal </a:t>
            </a:r>
          </a:p>
        </p:txBody>
      </p:sp>
    </p:spTree>
    <p:extLst>
      <p:ext uri="{BB962C8B-B14F-4D97-AF65-F5344CB8AC3E}">
        <p14:creationId xmlns:p14="http://schemas.microsoft.com/office/powerpoint/2010/main" val="7074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81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4" name="Content Placeholder 3" descr="M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828800"/>
            <a:ext cx="4709670" cy="3886200"/>
          </a:xfrm>
        </p:spPr>
      </p:pic>
    </p:spTree>
    <p:extLst>
      <p:ext uri="{BB962C8B-B14F-4D97-AF65-F5344CB8AC3E}">
        <p14:creationId xmlns:p14="http://schemas.microsoft.com/office/powerpoint/2010/main" val="1721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1600200"/>
          </a:xfrm>
        </p:spPr>
        <p:txBody>
          <a:bodyPr/>
          <a:lstStyle/>
          <a:p>
            <a:r>
              <a:rPr lang="en-US" dirty="0" smtClean="0"/>
              <a:t>MSP430F5438A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/>
          <a:lstStyle/>
          <a:p>
            <a:r>
              <a:rPr lang="en-US" dirty="0" smtClean="0"/>
              <a:t>MSP430F5438A Features: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16-bit Ultra-low power microcontroller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256KB Flash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16KB RAM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High performance 12-bit analog-to-digital (A/D) converter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Real-time clock module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dirty="0" smtClean="0"/>
              <a:t>Language: C </a:t>
            </a:r>
          </a:p>
          <a:p>
            <a:r>
              <a:rPr lang="en-US" dirty="0" smtClean="0"/>
              <a:t>Implementation: Code Composer Studio v5.1</a:t>
            </a:r>
          </a:p>
          <a:p>
            <a:r>
              <a:rPr lang="en-US" dirty="0" smtClean="0"/>
              <a:t>Schematics: TINA and WEBENCH Designer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Software Diagram</a:t>
            </a:r>
            <a:endParaRPr lang="en-US" dirty="0"/>
          </a:p>
        </p:txBody>
      </p:sp>
      <p:pic>
        <p:nvPicPr>
          <p:cNvPr id="4" name="Content Placeholder 3" descr="Software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7543800" cy="3556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WEBENCH</a:t>
            </a:r>
          </a:p>
        </p:txBody>
      </p:sp>
      <p:pic>
        <p:nvPicPr>
          <p:cNvPr id="27651" name="Content Placeholder 4" descr="Webenc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3850"/>
          <a:stretch>
            <a:fillRect/>
          </a:stretch>
        </p:blipFill>
        <p:spPr>
          <a:xfrm>
            <a:off x="152400" y="1447800"/>
            <a:ext cx="8797925" cy="4930775"/>
          </a:xfrm>
        </p:spPr>
      </p:pic>
    </p:spTree>
    <p:extLst>
      <p:ext uri="{BB962C8B-B14F-4D97-AF65-F5344CB8AC3E}">
        <p14:creationId xmlns:p14="http://schemas.microsoft.com/office/powerpoint/2010/main" val="6998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pic>
        <p:nvPicPr>
          <p:cNvPr id="3" name="Picture 2" descr="Final Hardware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63090"/>
            <a:ext cx="7620000" cy="57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  Wireless</a:t>
            </a:r>
          </a:p>
        </p:txBody>
      </p:sp>
      <p:pic>
        <p:nvPicPr>
          <p:cNvPr id="31747" name="Picture 2" descr="http://ecmweb.com/design_engineering/810ecmCSpi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743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Wireless Options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39239"/>
              </p:ext>
            </p:extLst>
          </p:nvPr>
        </p:nvGraphicFramePr>
        <p:xfrm>
          <a:off x="990600" y="1981200"/>
          <a:ext cx="6858000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311400"/>
                <a:gridCol w="279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CC1101 EM – Sub 1GHz 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XBee</a:t>
                      </a:r>
                      <a:r>
                        <a:rPr lang="en-US" b="1" dirty="0" smtClean="0"/>
                        <a:t> 1mW Chip Antenna - Series 1 (802.15.4)</a:t>
                      </a:r>
                      <a:endParaRPr lang="en-US" dirty="0" smtClean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@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34.2 mA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@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 mA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868-915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2.4 GHz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Little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 lot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3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Goals and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To be worn on upper arm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Battery powered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Simple user operation (one button device)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Integrate safe procedures into 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Implement wireless component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Calculate Blood Pressure reading (SYS DIA)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Transmit results wirelessly to display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Receive data from wireless module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Display Blood Pressure data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 Error detection </a:t>
            </a:r>
          </a:p>
        </p:txBody>
      </p:sp>
    </p:spTree>
    <p:extLst>
      <p:ext uri="{BB962C8B-B14F-4D97-AF65-F5344CB8AC3E}">
        <p14:creationId xmlns:p14="http://schemas.microsoft.com/office/powerpoint/2010/main" val="223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458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err="1" smtClean="0"/>
              <a:t>XBee</a:t>
            </a:r>
            <a:r>
              <a:rPr lang="en-US" b="1" dirty="0" smtClean="0"/>
              <a:t> 1mW Chip Antenna - Series 1 (802.15.4)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540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i="1" u="sng" dirty="0" smtClean="0"/>
              <a:t>Protocol:</a:t>
            </a:r>
            <a:r>
              <a:rPr lang="en-US" dirty="0" smtClean="0"/>
              <a:t> RF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i="1" u="sng" dirty="0" smtClean="0"/>
              <a:t>Frequency:</a:t>
            </a:r>
            <a:r>
              <a:rPr lang="en-US" dirty="0" smtClean="0"/>
              <a:t>  2.4 GHz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i="1" u="sng" dirty="0" smtClean="0"/>
              <a:t>Power:</a:t>
            </a:r>
            <a:r>
              <a:rPr lang="en-US" dirty="0" smtClean="0"/>
              <a:t> 3.3V @ 45mA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i="1" u="sng" dirty="0" smtClean="0"/>
              <a:t>Range:</a:t>
            </a:r>
            <a:r>
              <a:rPr lang="en-US" dirty="0" smtClean="0"/>
              <a:t> 300ft (100m) range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i="1" u="sng" dirty="0" smtClean="0"/>
              <a:t>Antenna:</a:t>
            </a:r>
            <a:r>
              <a:rPr lang="en-US" dirty="0" smtClean="0"/>
              <a:t> Chip Antenna</a:t>
            </a:r>
          </a:p>
        </p:txBody>
      </p:sp>
    </p:spTree>
    <p:extLst>
      <p:ext uri="{BB962C8B-B14F-4D97-AF65-F5344CB8AC3E}">
        <p14:creationId xmlns:p14="http://schemas.microsoft.com/office/powerpoint/2010/main" val="42753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Wireless Block Diagram</a:t>
            </a: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6096000" cy="2112963"/>
          </a:xfrm>
        </p:spPr>
      </p:pic>
      <p:pic>
        <p:nvPicPr>
          <p:cNvPr id="34820" name="Picture 6" descr="C:\Users\Brandon Sbert\Desktop\xb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6209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781800" cy="762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Wireless Design</a:t>
            </a:r>
          </a:p>
        </p:txBody>
      </p:sp>
      <p:pic>
        <p:nvPicPr>
          <p:cNvPr id="35843" name="Picture 4" descr="C:\Users\Brandon Sbert\Desktop\wirel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524000"/>
            <a:ext cx="370363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676400"/>
            <a:ext cx="41910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dirty="0" smtClean="0"/>
              <a:t>Pin1: Vin at 3.3V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Pin2: </a:t>
            </a:r>
            <a:r>
              <a:rPr lang="en-US" sz="2000" dirty="0" err="1" smtClean="0"/>
              <a:t>Dout</a:t>
            </a:r>
            <a:r>
              <a:rPr lang="en-US" sz="2000" dirty="0" smtClean="0"/>
              <a:t> Connected to RX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Pin3: Din Connected to </a:t>
            </a:r>
            <a:r>
              <a:rPr lang="en-US" sz="2000" dirty="0" err="1" smtClean="0"/>
              <a:t>Tx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Pin10: </a:t>
            </a:r>
            <a:r>
              <a:rPr lang="en-US" sz="2000" dirty="0" smtClean="0"/>
              <a:t>Ground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Pin5: RESET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Pin9: Digital Input/Sleep Control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Pin12: Clear-to-send flow control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Pin13: Module Status Indicator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Pin16: Request-to-send flow 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3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  Power Source </a:t>
            </a:r>
          </a:p>
        </p:txBody>
      </p:sp>
      <p:pic>
        <p:nvPicPr>
          <p:cNvPr id="36867" name="Picture 2" descr="http://www.solarstik.com/sites/default/files/content/power-generation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1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Arial" pitchFamily="34" charset="0"/>
              </a:rPr>
              <a:t>Battery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15200" cy="3006725"/>
          </a:xfrm>
        </p:spPr>
        <p:txBody>
          <a:bodyPr rtlCol="0">
            <a:normAutofit/>
          </a:bodyPr>
          <a:lstStyle/>
          <a:p>
            <a:pPr marL="9144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cs typeface="Arial" charset="0"/>
            </a:endParaRP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cs typeface="Arial" charset="0"/>
              </a:rPr>
              <a:t>4x AAA batteries: 6V 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>
              <a:cs typeface="Arial" charset="0"/>
            </a:endParaRP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cs typeface="Arial" charset="0"/>
              </a:rPr>
              <a:t>Alkaline Batteries</a:t>
            </a: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>
              <a:cs typeface="Arial" charset="0"/>
            </a:endParaRPr>
          </a:p>
          <a:p>
            <a:pPr marL="43434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cs typeface="Arial" charset="0"/>
              </a:rPr>
              <a:t>Power life 60 BP runs</a:t>
            </a:r>
          </a:p>
        </p:txBody>
      </p:sp>
    </p:spTree>
    <p:extLst>
      <p:ext uri="{BB962C8B-B14F-4D97-AF65-F5344CB8AC3E}">
        <p14:creationId xmlns:p14="http://schemas.microsoft.com/office/powerpoint/2010/main" val="2765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154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cs typeface="Arial" charset="0"/>
              </a:rPr>
              <a:t>Power Regulator for the Motor/Valve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2154237"/>
            <a:ext cx="7315200" cy="35401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Model: LM3488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Efficiency: 80%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Arial" charset="0"/>
              </a:rPr>
              <a:t>Switching</a:t>
            </a:r>
            <a:r>
              <a:rPr lang="en-US" dirty="0"/>
              <a:t> Frequency (Max): 1000kHz  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Switching Frequency (Min): 100kHz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Vin (Min): 2.95V   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Vin (Max): 40V 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Vout</a:t>
            </a:r>
            <a:r>
              <a:rPr lang="en-US" dirty="0"/>
              <a:t>: 2.97V to 40V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It will be supplying the motor and the </a:t>
            </a:r>
            <a:r>
              <a:rPr lang="en-US" dirty="0" smtClean="0"/>
              <a:t>valve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286000"/>
            <a:ext cx="3019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/>
              <a:t>Schematic of the Power Regulator for the Motor/Valve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1507"/>
            <a:ext cx="8606790" cy="38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154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cs typeface="Arial" charset="0"/>
              </a:rPr>
              <a:t>Power Regulator for the MCU/PS/Wireless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4267200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Model: TPS62122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Efficiency: 96%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Vin (Min):  2V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Vin (Max): 15V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Vout</a:t>
            </a:r>
            <a:r>
              <a:rPr lang="en-US" dirty="0"/>
              <a:t> (Min): 1.2V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Vout</a:t>
            </a:r>
            <a:r>
              <a:rPr lang="en-US" dirty="0"/>
              <a:t> (Max): 5.5V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It will supply the MCU, Pressure Sensor and Wireless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4724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1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Schematic of the Power Regulator for the MCU/PS/Wireless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6" y="1981200"/>
            <a:ext cx="80467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84931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TS12A4514 - Switch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315200" cy="3538538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Single pole/single throw (SPST), low-voltage, single-supply CMOS analog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is normally open (NO)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These CMOS switches can operate continuously with a single supply between 2 V and 12 V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Will be turned ON and OFF by the MSP430F5438 which will be sending 3.3 V (High)</a:t>
            </a:r>
          </a:p>
        </p:txBody>
      </p:sp>
      <p:pic>
        <p:nvPicPr>
          <p:cNvPr id="4100" name="Picture 2" descr="Low-Voltage, Low On-State Resistance SPST CMOS Analog Switches - TS12A4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39" y="4436268"/>
            <a:ext cx="1733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3367"/>
            <a:ext cx="27432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Specifications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Power Supply 4 AAA rechargeable batteries (3v)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Power Life is 60 BP runs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Automatic using Micro motor (6V) / Micro Valve (6V)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Oscillometric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Accuracy of sensor plus or minus 3mmHg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Pressure range of 20mmHg to 280mmHg (cuff)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Adjustable cuff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Wireless range 1m &lt;range&gt; 2m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cs typeface="Times New Roman" pitchFamily="18" charset="0"/>
              </a:rPr>
              <a:t> Display 138X110 grayscale, dot-matrix LCD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315200" cy="115411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TPS1101PWR</a:t>
            </a:r>
            <a:br>
              <a:rPr lang="en-US" smtClean="0"/>
            </a:br>
            <a:r>
              <a:rPr lang="en-US" smtClean="0"/>
              <a:t>MOSFET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353853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TPS1101 is a single, P-channel, enhancement-mode MOSFET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is a normally open (NO)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is the ideal high-side switch for low-voltage, portable battery-management systems where maximizing battery life is a primary concern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will supply enough current of 290mA to the motor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operates under  6 V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05480"/>
            <a:ext cx="3048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91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Printed Circuit Board (PCB)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91200" cy="3939592"/>
          </a:xfrm>
        </p:spPr>
      </p:pic>
    </p:spTree>
    <p:extLst>
      <p:ext uri="{BB962C8B-B14F-4D97-AF65-F5344CB8AC3E}">
        <p14:creationId xmlns:p14="http://schemas.microsoft.com/office/powerpoint/2010/main" val="9438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781800" cy="990600"/>
          </a:xfrm>
        </p:spPr>
        <p:txBody>
          <a:bodyPr/>
          <a:lstStyle/>
          <a:p>
            <a:pPr algn="ctr"/>
            <a:r>
              <a:rPr lang="en-US" dirty="0" smtClean="0"/>
              <a:t>PCB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91515"/>
              </p:ext>
            </p:extLst>
          </p:nvPr>
        </p:nvGraphicFramePr>
        <p:xfrm>
          <a:off x="609600" y="1447800"/>
          <a:ext cx="8229600" cy="439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3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Values</a:t>
                      </a:r>
                      <a:endParaRPr lang="en-US" dirty="0"/>
                    </a:p>
                  </a:txBody>
                  <a:tcPr/>
                </a:tc>
              </a:tr>
              <a:tr h="7335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EAGLE</a:t>
                      </a:r>
                      <a:endParaRPr lang="en-US" dirty="0"/>
                    </a:p>
                  </a:txBody>
                  <a:tcPr/>
                </a:tc>
              </a:tr>
              <a:tr h="7335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Manufacturer's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PentaLogix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Inc.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”Just In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Time”</a:t>
                      </a:r>
                      <a:endParaRPr lang="en-US" dirty="0"/>
                    </a:p>
                  </a:txBody>
                  <a:tcPr/>
                </a:tc>
              </a:tr>
              <a:tr h="7335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4” x 3”</a:t>
                      </a:r>
                      <a:endParaRPr lang="en-US" dirty="0"/>
                    </a:p>
                  </a:txBody>
                  <a:tcPr/>
                </a:tc>
              </a:tr>
              <a:tr h="7335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335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Eagle Designed PCB (Both Layers)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559992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629400" y="2895600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Dimensions are in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81800" cy="990600"/>
          </a:xfrm>
        </p:spPr>
        <p:txBody>
          <a:bodyPr/>
          <a:lstStyle/>
          <a:p>
            <a:r>
              <a:rPr lang="en-US" dirty="0" smtClean="0"/>
              <a:t>Bill OF Materials (BOM)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1" y="1219200"/>
            <a:ext cx="7747503" cy="48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PCB Provided by </a:t>
            </a:r>
            <a:r>
              <a:rPr lang="en-US" dirty="0" err="1" smtClean="0"/>
              <a:t>PentaLogix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64716" cy="3886200"/>
          </a:xfrm>
        </p:spPr>
      </p:pic>
    </p:spTree>
    <p:extLst>
      <p:ext uri="{BB962C8B-B14F-4D97-AF65-F5344CB8AC3E}">
        <p14:creationId xmlns:p14="http://schemas.microsoft.com/office/powerpoint/2010/main" val="22712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PCB Assembled by “Just In Time”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347460" cy="3573780"/>
          </a:xfrm>
        </p:spPr>
      </p:pic>
    </p:spTree>
    <p:extLst>
      <p:ext uri="{BB962C8B-B14F-4D97-AF65-F5344CB8AC3E}">
        <p14:creationId xmlns:p14="http://schemas.microsoft.com/office/powerpoint/2010/main" val="2647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1066800"/>
          </a:xfrm>
        </p:spPr>
        <p:txBody>
          <a:bodyPr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21999"/>
              </p:ext>
            </p:extLst>
          </p:nvPr>
        </p:nvGraphicFramePr>
        <p:xfrm>
          <a:off x="1295400" y="2362200"/>
          <a:ext cx="15240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Runs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135/87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131/85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134/86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130/84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8" y="2133600"/>
            <a:ext cx="4533359" cy="377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48934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Brandon’s Test Runs From Project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834" y="1644134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Brandon’s Test Run at Publix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Work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1284"/>
              </p:ext>
            </p:extLst>
          </p:nvPr>
        </p:nvGraphicFramePr>
        <p:xfrm>
          <a:off x="838200" y="2590800"/>
          <a:ext cx="7391400" cy="249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39596"/>
                <a:gridCol w="1403604"/>
                <a:gridCol w="1295400"/>
                <a:gridCol w="1447800"/>
              </a:tblGrid>
              <a:tr h="6400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Component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Brandon </a:t>
                      </a:r>
                      <a:r>
                        <a:rPr lang="en-US" sz="1800" dirty="0" err="1" smtClean="0"/>
                        <a:t>Sbert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Bianca Belmont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A. Raj Bose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Ricardo Wheeler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MCU/Coding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Power Design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Filter Design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Wireless Design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Schematic/PCB</a:t>
                      </a:r>
                      <a:endParaRPr lang="en-US" sz="1800" dirty="0"/>
                    </a:p>
                  </a:txBody>
                  <a:tcPr marT="45713" marB="4571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8381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WCF Budget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466340"/>
              </p:ext>
            </p:extLst>
          </p:nvPr>
        </p:nvGraphicFramePr>
        <p:xfrm>
          <a:off x="2438400" y="1066800"/>
          <a:ext cx="4495800" cy="510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143000"/>
                <a:gridCol w="1447800"/>
              </a:tblGrid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Component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Price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Batteries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Motor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Pump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Valve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Cuff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MCU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Op-Amps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Resistors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Capacitors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5672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</a:t>
                      </a:r>
                      <a:r>
                        <a:rPr lang="en-US" sz="1400" baseline="0" dirty="0" smtClean="0"/>
                        <a:t> Board/Display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Pressure Sensor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$65.00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Wireless EM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$240.00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PCB Board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$55.00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Sub Total: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$699.00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04800"/>
            <a:ext cx="6781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Hardware Block Diagram</a:t>
            </a:r>
            <a:endParaRPr lang="en-US" dirty="0"/>
          </a:p>
        </p:txBody>
      </p:sp>
      <p:pic>
        <p:nvPicPr>
          <p:cNvPr id="4" name="Picture 3" descr="Final Hardware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869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Actual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74526"/>
              </p:ext>
            </p:extLst>
          </p:nvPr>
        </p:nvGraphicFramePr>
        <p:xfrm>
          <a:off x="914400" y="1066801"/>
          <a:ext cx="7315200" cy="495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Component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Price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Batteries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$15.00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Motor/pump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$25.00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Valve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$25.00</a:t>
                      </a:r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 Cuff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$25.00</a:t>
                      </a:r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Components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$120.00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Tina Software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$89.00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PCB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$225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MSP430F5438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Xbee</a:t>
                      </a:r>
                      <a:r>
                        <a:rPr lang="en-US" sz="1400" baseline="0" dirty="0" smtClean="0"/>
                        <a:t> Module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543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MSP430F5438 Experimenter Board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CC1101DK868-915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MSP-FET430U5X100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Shipping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$100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14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Sub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Total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$674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Problems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3540125"/>
          </a:xfrm>
        </p:spPr>
        <p:txBody>
          <a:bodyPr/>
          <a:lstStyle/>
          <a:p>
            <a:pPr eaLnBrk="1" hangingPunct="1"/>
            <a:r>
              <a:rPr lang="en-US" dirty="0" smtClean="0"/>
              <a:t>Testing LM </a:t>
            </a:r>
            <a:r>
              <a:rPr lang="en-US" dirty="0" smtClean="0"/>
              <a:t>Regulator</a:t>
            </a:r>
          </a:p>
          <a:p>
            <a:pPr eaLnBrk="1" hangingPunct="1"/>
            <a:r>
              <a:rPr lang="en-US" dirty="0" smtClean="0"/>
              <a:t>LM Regulator not working on original PCB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10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eart-systolic-diastol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572000" cy="3640138"/>
          </a:xfrm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75297" y="5638799"/>
            <a:ext cx="826008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BP = SYS (high pressure contracting) / DIA (low pressure relaxed)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703741" y="304800"/>
            <a:ext cx="5803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Blood Pressure Monitoring</a:t>
            </a:r>
          </a:p>
        </p:txBody>
      </p:sp>
      <p:pic>
        <p:nvPicPr>
          <p:cNvPr id="7173" name="Picture 12" descr="91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810000" cy="3200400"/>
          </a:xfrm>
        </p:spPr>
      </p:pic>
    </p:spTree>
    <p:extLst>
      <p:ext uri="{BB962C8B-B14F-4D97-AF65-F5344CB8AC3E}">
        <p14:creationId xmlns:p14="http://schemas.microsoft.com/office/powerpoint/2010/main" val="2141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700" y="457200"/>
            <a:ext cx="6781800" cy="762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Blood Pressure Monitoring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9200"/>
            <a:ext cx="7543800" cy="3886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Many </a:t>
            </a:r>
            <a:r>
              <a:rPr lang="en-US" dirty="0"/>
              <a:t>invasive and non </a:t>
            </a:r>
            <a:r>
              <a:rPr lang="en-US" dirty="0" smtClean="0"/>
              <a:t>invasive methods exist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Similarity of 3 non invasive methods</a:t>
            </a:r>
          </a:p>
          <a:p>
            <a:pPr lvl="1">
              <a:buFontTx/>
              <a:buChar char="•"/>
            </a:pPr>
            <a:r>
              <a:rPr lang="en-US" dirty="0" smtClean="0"/>
              <a:t>all </a:t>
            </a:r>
            <a:r>
              <a:rPr lang="en-US" dirty="0"/>
              <a:t>3 use an occlusion cuff</a:t>
            </a:r>
          </a:p>
          <a:p>
            <a:pPr lvl="1">
              <a:buFontTx/>
              <a:buChar char="•"/>
            </a:pPr>
            <a:r>
              <a:rPr lang="en-US" dirty="0" smtClean="0"/>
              <a:t>all </a:t>
            </a:r>
            <a:r>
              <a:rPr lang="en-US" dirty="0"/>
              <a:t>3 record pressure values upon the turbulent re-entry of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blood </a:t>
            </a:r>
            <a:r>
              <a:rPr lang="en-US" dirty="0"/>
              <a:t>to lower arm</a:t>
            </a:r>
          </a:p>
          <a:p>
            <a:pPr lvl="1">
              <a:buFontTx/>
              <a:buChar char="•"/>
            </a:pPr>
            <a:r>
              <a:rPr lang="en-US" dirty="0" smtClean="0"/>
              <a:t>all </a:t>
            </a:r>
            <a:r>
              <a:rPr lang="en-US" dirty="0"/>
              <a:t>3 inflate cuff to about 30 mmHg above average systolic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pressure </a:t>
            </a:r>
            <a:r>
              <a:rPr lang="en-US" dirty="0"/>
              <a:t>to cut off blood flow to the lower arm</a:t>
            </a:r>
          </a:p>
          <a:p>
            <a:pPr lvl="1"/>
            <a:endParaRPr lang="en-US" dirty="0"/>
          </a:p>
          <a:p>
            <a:pPr lvl="1">
              <a:buFontTx/>
              <a:buChar char="•"/>
            </a:pPr>
            <a:r>
              <a:rPr lang="en-US" dirty="0" smtClean="0"/>
              <a:t>Palpitation    </a:t>
            </a:r>
            <a:r>
              <a:rPr lang="en-US" dirty="0"/>
              <a:t>– touch – direct method</a:t>
            </a:r>
          </a:p>
          <a:p>
            <a:pPr lvl="1">
              <a:buFontTx/>
              <a:buChar char="•"/>
            </a:pPr>
            <a:r>
              <a:rPr lang="en-US" dirty="0" err="1" smtClean="0"/>
              <a:t>Auscultatory</a:t>
            </a:r>
            <a:r>
              <a:rPr lang="en-US" dirty="0" smtClean="0"/>
              <a:t>  </a:t>
            </a:r>
            <a:r>
              <a:rPr lang="en-US" dirty="0"/>
              <a:t>–  hearing – direct method</a:t>
            </a:r>
          </a:p>
          <a:p>
            <a:pPr lvl="1">
              <a:buFontTx/>
              <a:buChar char="•"/>
            </a:pPr>
            <a:r>
              <a:rPr lang="en-US" dirty="0" err="1" smtClean="0"/>
              <a:t>Oscillometric</a:t>
            </a:r>
            <a:r>
              <a:rPr lang="en-US" dirty="0" smtClean="0"/>
              <a:t> </a:t>
            </a:r>
            <a:r>
              <a:rPr lang="en-US" dirty="0"/>
              <a:t>– algorithmic – non direct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000" dirty="0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62000" y="5486400"/>
            <a:ext cx="6694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BP = SYS (high pressure contracting) / DIA (low pressure relaxed)</a:t>
            </a:r>
          </a:p>
        </p:txBody>
      </p:sp>
    </p:spTree>
    <p:extLst>
      <p:ext uri="{BB962C8B-B14F-4D97-AF65-F5344CB8AC3E}">
        <p14:creationId xmlns:p14="http://schemas.microsoft.com/office/powerpoint/2010/main" val="23143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/>
              <a:t>Auscultatory</a:t>
            </a:r>
            <a:r>
              <a:rPr lang="en-US" dirty="0" smtClean="0"/>
              <a:t> Method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5105400" cy="3429000"/>
          </a:xfrm>
        </p:spPr>
        <p:txBody>
          <a:bodyPr rtlCol="0">
            <a:normAutofit fontScale="92500" lnSpcReduction="20000"/>
          </a:bodyPr>
          <a:lstStyle/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Direct Method</a:t>
            </a:r>
          </a:p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Based on 5 auditory events </a:t>
            </a:r>
          </a:p>
          <a:p>
            <a:pPr marL="9144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         (sound / silence)</a:t>
            </a:r>
          </a:p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C00000"/>
                </a:solidFill>
              </a:rPr>
              <a:t>eard with stethoscope or microphone</a:t>
            </a:r>
          </a:p>
          <a:p>
            <a:pPr marL="9144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43434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Record meter pressure at </a:t>
            </a:r>
            <a:r>
              <a:rPr lang="en-US" b="1" dirty="0" smtClean="0"/>
              <a:t>first</a:t>
            </a:r>
            <a:r>
              <a:rPr lang="en-US" dirty="0" smtClean="0"/>
              <a:t> and </a:t>
            </a:r>
            <a:r>
              <a:rPr lang="en-US" b="1" dirty="0" smtClean="0"/>
              <a:t>last</a:t>
            </a:r>
            <a:r>
              <a:rPr lang="en-US" dirty="0" smtClean="0"/>
              <a:t> event to obtain </a:t>
            </a:r>
            <a:r>
              <a:rPr lang="en-US" dirty="0" err="1" smtClean="0"/>
              <a:t>SYStolic</a:t>
            </a:r>
            <a:r>
              <a:rPr lang="en-US" dirty="0" smtClean="0"/>
              <a:t> and </a:t>
            </a:r>
            <a:r>
              <a:rPr lang="en-US" dirty="0" err="1" smtClean="0"/>
              <a:t>DIAstolic</a:t>
            </a:r>
            <a:r>
              <a:rPr lang="en-US" dirty="0" smtClean="0"/>
              <a:t> pressure values 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                      </a:t>
            </a:r>
          </a:p>
        </p:txBody>
      </p:sp>
      <p:pic>
        <p:nvPicPr>
          <p:cNvPr id="9220" name="Picture 4" descr="Clinical_Mercury_Manom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817688"/>
            <a:ext cx="2857500" cy="4089400"/>
          </a:xfrm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295400" y="5029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BP = SYS / DIA</a:t>
            </a:r>
          </a:p>
        </p:txBody>
      </p:sp>
    </p:spTree>
    <p:extLst>
      <p:ext uri="{BB962C8B-B14F-4D97-AF65-F5344CB8AC3E}">
        <p14:creationId xmlns:p14="http://schemas.microsoft.com/office/powerpoint/2010/main" val="30762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54113"/>
          </a:xfrm>
        </p:spPr>
        <p:txBody>
          <a:bodyPr/>
          <a:lstStyle/>
          <a:p>
            <a:pPr algn="ctr" eaLnBrk="1" hangingPunct="1"/>
            <a:r>
              <a:rPr lang="en-US" smtClean="0"/>
              <a:t>Auscultatory Method </a:t>
            </a:r>
          </a:p>
        </p:txBody>
      </p:sp>
      <p:pic>
        <p:nvPicPr>
          <p:cNvPr id="10243" name="Picture 4" descr="blood_pressure_monit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95400"/>
            <a:ext cx="2971800" cy="2376488"/>
          </a:xfrm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826125" y="4310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6975"/>
            <a:ext cx="8763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1176</TotalTime>
  <Words>1356</Words>
  <Application>Microsoft Office PowerPoint</Application>
  <PresentationFormat>On-screen Show (4:3)</PresentationFormat>
  <Paragraphs>411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NewsPrint</vt:lpstr>
      <vt:lpstr>PowerPoint Presentation</vt:lpstr>
      <vt:lpstr>Project Description</vt:lpstr>
      <vt:lpstr>Goals and Objectives</vt:lpstr>
      <vt:lpstr>Specifications</vt:lpstr>
      <vt:lpstr>Hardware Block Diagram</vt:lpstr>
      <vt:lpstr>PowerPoint Presentation</vt:lpstr>
      <vt:lpstr>Blood Pressure Monitoring</vt:lpstr>
      <vt:lpstr>Auscultatory Method</vt:lpstr>
      <vt:lpstr>Auscultatory Method </vt:lpstr>
      <vt:lpstr>Oscillometric Method</vt:lpstr>
      <vt:lpstr>Oscillometric Method</vt:lpstr>
      <vt:lpstr>Oscillometric Method</vt:lpstr>
      <vt:lpstr>Mechanical</vt:lpstr>
      <vt:lpstr>General Picture of the Mechanical Parts</vt:lpstr>
      <vt:lpstr>Motor</vt:lpstr>
      <vt:lpstr>Cuff</vt:lpstr>
      <vt:lpstr>Solenoid Valve</vt:lpstr>
      <vt:lpstr>Mechanical Valve</vt:lpstr>
      <vt:lpstr>Pressure Sensor</vt:lpstr>
      <vt:lpstr>Pressure Signal </vt:lpstr>
      <vt:lpstr>Pressure Signal </vt:lpstr>
      <vt:lpstr>Oscillation Signal </vt:lpstr>
      <vt:lpstr>MCU</vt:lpstr>
      <vt:lpstr>MSP430F5438A</vt:lpstr>
      <vt:lpstr>Software Diagram</vt:lpstr>
      <vt:lpstr>WEBENCH</vt:lpstr>
      <vt:lpstr>Hardware Block Diagram</vt:lpstr>
      <vt:lpstr>   Wireless</vt:lpstr>
      <vt:lpstr>Wireless Options</vt:lpstr>
      <vt:lpstr>XBee 1mW Chip Antenna - Series 1 (802.15.4)</vt:lpstr>
      <vt:lpstr>Wireless Block Diagram</vt:lpstr>
      <vt:lpstr>Wireless Design</vt:lpstr>
      <vt:lpstr>   Power Source </vt:lpstr>
      <vt:lpstr>Battery</vt:lpstr>
      <vt:lpstr>Power Regulator for the Motor/Valve</vt:lpstr>
      <vt:lpstr>Schematic of the Power Regulator for the Motor/Valve</vt:lpstr>
      <vt:lpstr>Power Regulator for the MCU/PS/Wireless</vt:lpstr>
      <vt:lpstr>Schematic of the Power Regulator for the MCU/PS/Wireless</vt:lpstr>
      <vt:lpstr>TS12A4514 - Switch</vt:lpstr>
      <vt:lpstr> TPS1101PWR MOSFET</vt:lpstr>
      <vt:lpstr>Printed Circuit Board (PCB)</vt:lpstr>
      <vt:lpstr>PCB Design</vt:lpstr>
      <vt:lpstr>Eagle Designed PCB (Both Layers)</vt:lpstr>
      <vt:lpstr>Bill OF Materials (BOM)</vt:lpstr>
      <vt:lpstr>PCB Provided by PentaLogix</vt:lpstr>
      <vt:lpstr>PCB Assembled by “Just In Time”</vt:lpstr>
      <vt:lpstr>Testing</vt:lpstr>
      <vt:lpstr>Work Distribution</vt:lpstr>
      <vt:lpstr>WCF Budget</vt:lpstr>
      <vt:lpstr>Actual Budget</vt:lpstr>
      <vt:lpstr>Problems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Wireless</dc:title>
  <dc:creator>Brandon Sbert</dc:creator>
  <cp:lastModifiedBy>Brandon Sbert</cp:lastModifiedBy>
  <cp:revision>45</cp:revision>
  <dcterms:created xsi:type="dcterms:W3CDTF">2012-04-09T21:20:23Z</dcterms:created>
  <dcterms:modified xsi:type="dcterms:W3CDTF">2012-04-12T15:15:29Z</dcterms:modified>
</cp:coreProperties>
</file>