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47"/>
  </p:notesMasterIdLst>
  <p:sldIdLst>
    <p:sldId id="269" r:id="rId2"/>
    <p:sldId id="270" r:id="rId3"/>
    <p:sldId id="271" r:id="rId4"/>
    <p:sldId id="311" r:id="rId5"/>
    <p:sldId id="313" r:id="rId6"/>
    <p:sldId id="314" r:id="rId7"/>
    <p:sldId id="257" r:id="rId8"/>
    <p:sldId id="306" r:id="rId9"/>
    <p:sldId id="277" r:id="rId10"/>
    <p:sldId id="276" r:id="rId11"/>
    <p:sldId id="303" r:id="rId12"/>
    <p:sldId id="283" r:id="rId13"/>
    <p:sldId id="315" r:id="rId14"/>
    <p:sldId id="287" r:id="rId15"/>
    <p:sldId id="286" r:id="rId16"/>
    <p:sldId id="308" r:id="rId17"/>
    <p:sldId id="278" r:id="rId18"/>
    <p:sldId id="298" r:id="rId19"/>
    <p:sldId id="300" r:id="rId20"/>
    <p:sldId id="301" r:id="rId21"/>
    <p:sldId id="302" r:id="rId22"/>
    <p:sldId id="279" r:id="rId23"/>
    <p:sldId id="309" r:id="rId24"/>
    <p:sldId id="264" r:id="rId25"/>
    <p:sldId id="259" r:id="rId26"/>
    <p:sldId id="258" r:id="rId27"/>
    <p:sldId id="263" r:id="rId28"/>
    <p:sldId id="266" r:id="rId29"/>
    <p:sldId id="262" r:id="rId30"/>
    <p:sldId id="320" r:id="rId31"/>
    <p:sldId id="322" r:id="rId32"/>
    <p:sldId id="267" r:id="rId33"/>
    <p:sldId id="318" r:id="rId34"/>
    <p:sldId id="317" r:id="rId35"/>
    <p:sldId id="321" r:id="rId36"/>
    <p:sldId id="316" r:id="rId37"/>
    <p:sldId id="291" r:id="rId38"/>
    <p:sldId id="323" r:id="rId39"/>
    <p:sldId id="310" r:id="rId40"/>
    <p:sldId id="265" r:id="rId41"/>
    <p:sldId id="292" r:id="rId42"/>
    <p:sldId id="296" r:id="rId43"/>
    <p:sldId id="324" r:id="rId44"/>
    <p:sldId id="304" r:id="rId45"/>
    <p:sldId id="319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C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29" autoAdjust="0"/>
    <p:restoredTop sz="94660"/>
  </p:normalViewPr>
  <p:slideViewPr>
    <p:cSldViewPr>
      <p:cViewPr varScale="1">
        <p:scale>
          <a:sx n="69" d="100"/>
          <a:sy n="69" d="100"/>
        </p:scale>
        <p:origin x="-160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Andy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MCU programming</c:v>
                </c:pt>
                <c:pt idx="1">
                  <c:v>Solar tracking</c:v>
                </c:pt>
                <c:pt idx="2">
                  <c:v>Power Supply</c:v>
                </c:pt>
                <c:pt idx="3">
                  <c:v>Hardware design</c:v>
                </c:pt>
                <c:pt idx="4">
                  <c:v>PCB design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10</c:v>
                </c:pt>
                <c:pt idx="1">
                  <c:v>10</c:v>
                </c:pt>
                <c:pt idx="2">
                  <c:v>5</c:v>
                </c:pt>
                <c:pt idx="3">
                  <c:v>70</c:v>
                </c:pt>
                <c:pt idx="4">
                  <c:v>25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Beau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MCU programming</c:v>
                </c:pt>
                <c:pt idx="1">
                  <c:v>Solar tracking</c:v>
                </c:pt>
                <c:pt idx="2">
                  <c:v>Power Supply</c:v>
                </c:pt>
                <c:pt idx="3">
                  <c:v>Hardware design</c:v>
                </c:pt>
                <c:pt idx="4">
                  <c:v>PCB design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80</c:v>
                </c:pt>
                <c:pt idx="1">
                  <c:v>5</c:v>
                </c:pt>
                <c:pt idx="2">
                  <c:v>10</c:v>
                </c:pt>
                <c:pt idx="3">
                  <c:v>10</c:v>
                </c:pt>
                <c:pt idx="4">
                  <c:v>25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Rob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MCU programming</c:v>
                </c:pt>
                <c:pt idx="1">
                  <c:v>Solar tracking</c:v>
                </c:pt>
                <c:pt idx="2">
                  <c:v>Power Supply</c:v>
                </c:pt>
                <c:pt idx="3">
                  <c:v>Hardware design</c:v>
                </c:pt>
                <c:pt idx="4">
                  <c:v>PCB design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5</c:v>
                </c:pt>
                <c:pt idx="1">
                  <c:v>5</c:v>
                </c:pt>
                <c:pt idx="2">
                  <c:v>75</c:v>
                </c:pt>
                <c:pt idx="3">
                  <c:v>15</c:v>
                </c:pt>
                <c:pt idx="4">
                  <c:v>20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Sean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MCU programming</c:v>
                </c:pt>
                <c:pt idx="1">
                  <c:v>Solar tracking</c:v>
                </c:pt>
                <c:pt idx="2">
                  <c:v>Power Supply</c:v>
                </c:pt>
                <c:pt idx="3">
                  <c:v>Hardware design</c:v>
                </c:pt>
                <c:pt idx="4">
                  <c:v>PCB design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5</c:v>
                </c:pt>
                <c:pt idx="1">
                  <c:v>80</c:v>
                </c:pt>
                <c:pt idx="2">
                  <c:v>10</c:v>
                </c:pt>
                <c:pt idx="3">
                  <c:v>5</c:v>
                </c:pt>
                <c:pt idx="4">
                  <c:v>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0779392"/>
        <c:axId val="150780928"/>
        <c:axId val="0"/>
      </c:bar3DChart>
      <c:catAx>
        <c:axId val="150779392"/>
        <c:scaling>
          <c:orientation val="minMax"/>
        </c:scaling>
        <c:delete val="0"/>
        <c:axPos val="b"/>
        <c:majorTickMark val="out"/>
        <c:minorTickMark val="none"/>
        <c:tickLblPos val="nextTo"/>
        <c:crossAx val="150780928"/>
        <c:crosses val="autoZero"/>
        <c:auto val="1"/>
        <c:lblAlgn val="ctr"/>
        <c:lblOffset val="100"/>
        <c:noMultiLvlLbl val="0"/>
      </c:catAx>
      <c:valAx>
        <c:axId val="150780928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077939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FB604D-B6AF-4CE3-8B0C-854333A1B8F6}" type="datetimeFigureOut">
              <a:rPr lang="en-US" smtClean="0"/>
              <a:pPr/>
              <a:t>4/12/2012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149BA-D244-4B2C-B43E-0232B6ACE1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644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149BA-D244-4B2C-B43E-0232B6ACE1FF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255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FB2314-B6C6-48DB-9154-C01B47E209FB}" type="datetimeFigureOut">
              <a:rPr lang="en-US" smtClean="0"/>
              <a:pPr/>
              <a:t>4/12/2012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3A63B4-B51D-48EF-9156-A868128334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FB2314-B6C6-48DB-9154-C01B47E209FB}" type="datetimeFigureOut">
              <a:rPr lang="en-US" smtClean="0"/>
              <a:pPr/>
              <a:t>4/12/2012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3A63B4-B51D-48EF-9156-A868128334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FB2314-B6C6-48DB-9154-C01B47E209FB}" type="datetimeFigureOut">
              <a:rPr lang="en-US" smtClean="0"/>
              <a:pPr/>
              <a:t>4/12/2012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3A63B4-B51D-48EF-9156-A868128334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FB2314-B6C6-48DB-9154-C01B47E209FB}" type="datetimeFigureOut">
              <a:rPr lang="en-US" smtClean="0"/>
              <a:pPr/>
              <a:t>4/12/2012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3A63B4-B51D-48EF-9156-A868128334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FB2314-B6C6-48DB-9154-C01B47E209FB}" type="datetimeFigureOut">
              <a:rPr lang="en-US" smtClean="0"/>
              <a:pPr/>
              <a:t>4/12/2012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3A63B4-B51D-48EF-9156-A868128334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FB2314-B6C6-48DB-9154-C01B47E209FB}" type="datetimeFigureOut">
              <a:rPr lang="en-US" smtClean="0"/>
              <a:pPr/>
              <a:t>4/12/2012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3A63B4-B51D-48EF-9156-A868128334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FB2314-B6C6-48DB-9154-C01B47E209FB}" type="datetimeFigureOut">
              <a:rPr lang="en-US" smtClean="0"/>
              <a:pPr/>
              <a:t>4/12/2012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3A63B4-B51D-48EF-9156-A868128334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FB2314-B6C6-48DB-9154-C01B47E209FB}" type="datetimeFigureOut">
              <a:rPr lang="en-US" smtClean="0"/>
              <a:pPr/>
              <a:t>4/12/2012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3A63B4-B51D-48EF-9156-A868128334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FB2314-B6C6-48DB-9154-C01B47E209FB}" type="datetimeFigureOut">
              <a:rPr lang="en-US" smtClean="0"/>
              <a:pPr/>
              <a:t>4/12/2012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3A63B4-B51D-48EF-9156-A868128334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FB2314-B6C6-48DB-9154-C01B47E209FB}" type="datetimeFigureOut">
              <a:rPr lang="en-US" smtClean="0"/>
              <a:pPr/>
              <a:t>4/12/2012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3A63B4-B51D-48EF-9156-A868128334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FB2314-B6C6-48DB-9154-C01B47E209FB}" type="datetimeFigureOut">
              <a:rPr lang="en-US" smtClean="0"/>
              <a:pPr/>
              <a:t>4/12/2012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3A63B4-B51D-48EF-9156-A868128334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9FB2314-B6C6-48DB-9154-C01B47E209FB}" type="datetimeFigureOut">
              <a:rPr lang="en-US" smtClean="0"/>
              <a:pPr/>
              <a:t>4/12/2012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4B3A63B4-B51D-48EF-9156-A868128334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838200"/>
            <a:ext cx="7406640" cy="1472184"/>
          </a:xfrm>
        </p:spPr>
        <p:txBody>
          <a:bodyPr>
            <a:normAutofit/>
          </a:bodyPr>
          <a:lstStyle/>
          <a:p>
            <a:r>
              <a:rPr lang="en-US" dirty="0" smtClean="0"/>
              <a:t>Solar Thermal Energy Generation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010400" cy="2667000"/>
          </a:xfrm>
        </p:spPr>
        <p:txBody>
          <a:bodyPr>
            <a:normAutofit/>
          </a:bodyPr>
          <a:lstStyle/>
          <a:p>
            <a:r>
              <a:rPr lang="en-US" dirty="0" smtClean="0"/>
              <a:t>Group 7</a:t>
            </a:r>
          </a:p>
          <a:p>
            <a:r>
              <a:rPr lang="en-US" dirty="0" smtClean="0"/>
              <a:t>Andy Bryan (EE), Beau Eason (EE), Rob </a:t>
            </a:r>
            <a:r>
              <a:rPr lang="en-US" dirty="0" err="1" smtClean="0"/>
              <a:t>Giffin</a:t>
            </a:r>
            <a:r>
              <a:rPr lang="en-US" dirty="0"/>
              <a:t> </a:t>
            </a:r>
            <a:r>
              <a:rPr lang="en-US" dirty="0" smtClean="0"/>
              <a:t>(EE), Sean Rauchfuss (EE)</a:t>
            </a:r>
          </a:p>
          <a:p>
            <a:r>
              <a:rPr lang="en-US" dirty="0" smtClean="0"/>
              <a:t>Funded by Progress Energy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89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Stirling</a:t>
            </a:r>
            <a:r>
              <a:rPr lang="en-US" dirty="0" smtClean="0"/>
              <a:t> Engine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209800"/>
            <a:ext cx="4648200" cy="4548428"/>
          </a:xfrm>
        </p:spPr>
      </p:pic>
      <p:sp>
        <p:nvSpPr>
          <p:cNvPr id="17" name="Content Placeholder 2"/>
          <p:cNvSpPr txBox="1">
            <a:spLocks/>
          </p:cNvSpPr>
          <p:nvPr/>
        </p:nvSpPr>
        <p:spPr>
          <a:xfrm>
            <a:off x="990600" y="1524001"/>
            <a:ext cx="44196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Based on </a:t>
            </a:r>
            <a:r>
              <a:rPr lang="en-US" sz="2800" dirty="0"/>
              <a:t>C</a:t>
            </a:r>
            <a:r>
              <a:rPr lang="en-US" sz="2800" dirty="0" smtClean="0"/>
              <a:t>arnot cycle of</a:t>
            </a:r>
          </a:p>
          <a:p>
            <a:pPr marL="0" indent="0">
              <a:buNone/>
            </a:pPr>
            <a:r>
              <a:rPr lang="en-US" sz="2800" dirty="0" smtClean="0"/>
              <a:t>      thermodynamics</a:t>
            </a:r>
            <a:endParaRPr lang="en-US" sz="28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3744885"/>
              </p:ext>
            </p:extLst>
          </p:nvPr>
        </p:nvGraphicFramePr>
        <p:xfrm>
          <a:off x="5236933" y="152400"/>
          <a:ext cx="3754667" cy="647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Visio" r:id="rId4" imgW="3818044" imgH="6579091" progId="Visio.Drawing.11">
                  <p:embed/>
                </p:oleObj>
              </mc:Choice>
              <mc:Fallback>
                <p:oleObj name="Visio" r:id="rId4" imgW="3818044" imgH="6579091" progId="Visio.Drawing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6933" y="152400"/>
                        <a:ext cx="3754667" cy="647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3124200" y="5657850"/>
            <a:ext cx="2286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876800" y="5105400"/>
            <a:ext cx="2286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200400" y="3962400"/>
            <a:ext cx="2286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524000" y="4038600"/>
            <a:ext cx="2286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752600" y="274320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28832" y="504086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0" y="45720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2000" y="580286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63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Stirling</a:t>
            </a:r>
            <a:r>
              <a:rPr lang="en-US" dirty="0" smtClean="0"/>
              <a:t> Engine Choice</a:t>
            </a:r>
            <a:endParaRPr lang="en-US" dirty="0"/>
          </a:p>
        </p:txBody>
      </p:sp>
      <p:pic>
        <p:nvPicPr>
          <p:cNvPr id="2050" name="Picture 2" descr="http://greenpowerscience.com/PAYLENSESFORSALE/SOLARSTIRLING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1447800"/>
            <a:ext cx="7353300" cy="5092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953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Rated up to 24 VDC</a:t>
            </a:r>
          </a:p>
          <a:p>
            <a:r>
              <a:rPr lang="en-US" dirty="0" smtClean="0"/>
              <a:t>Low starting / running torque</a:t>
            </a:r>
          </a:p>
          <a:p>
            <a:r>
              <a:rPr lang="en-US" dirty="0" smtClean="0"/>
              <a:t>Brush permanent magnet</a:t>
            </a:r>
          </a:p>
          <a:p>
            <a:r>
              <a:rPr lang="en-US" dirty="0" smtClean="0"/>
              <a:t>Cost effective</a:t>
            </a:r>
          </a:p>
          <a:p>
            <a:r>
              <a:rPr lang="en-US" dirty="0" smtClean="0"/>
              <a:t>Typically outputs 5-7VDC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72" t="6390" r="17223" b="5434"/>
          <a:stretch/>
        </p:blipFill>
        <p:spPr bwMode="auto">
          <a:xfrm>
            <a:off x="5334000" y="1447800"/>
            <a:ext cx="2565304" cy="4547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201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Boost Regulator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Used to step up 5-7VDC generator output to 12V needed to charge battery</a:t>
            </a:r>
          </a:p>
          <a:p>
            <a:r>
              <a:rPr lang="en-US" dirty="0" smtClean="0"/>
              <a:t>Used ISL98012</a:t>
            </a:r>
          </a:p>
          <a:p>
            <a:pPr lvl="1"/>
            <a:r>
              <a:rPr lang="en-US" dirty="0" smtClean="0"/>
              <a:t>Chosen for step up capabilities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343400"/>
            <a:ext cx="7762875" cy="2279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86634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Charge Controller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BQ24450</a:t>
            </a:r>
          </a:p>
          <a:p>
            <a:pPr lvl="1"/>
            <a:r>
              <a:rPr lang="en-US" dirty="0" smtClean="0"/>
              <a:t>12V charge controller</a:t>
            </a:r>
          </a:p>
          <a:p>
            <a:pPr lvl="1"/>
            <a:r>
              <a:rPr lang="en-US" dirty="0" smtClean="0"/>
              <a:t>Max output voltage 13.8</a:t>
            </a:r>
          </a:p>
          <a:p>
            <a:pPr lvl="1"/>
            <a:r>
              <a:rPr lang="en-US" dirty="0" smtClean="0"/>
              <a:t>High Efficiency</a:t>
            </a:r>
          </a:p>
          <a:p>
            <a:pPr lvl="1"/>
            <a:r>
              <a:rPr lang="en-US" dirty="0" smtClean="0"/>
              <a:t>Safety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0"/>
          <a:stretch/>
        </p:blipFill>
        <p:spPr bwMode="auto">
          <a:xfrm>
            <a:off x="4572912" y="3352800"/>
            <a:ext cx="4342488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95800" y="3872988"/>
            <a:ext cx="8178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rgbClr val="003CB4"/>
                </a:solidFill>
                <a:latin typeface="Arial Black" pitchFamily="34" charset="0"/>
              </a:rPr>
              <a:t>From boost</a:t>
            </a:r>
          </a:p>
          <a:p>
            <a:r>
              <a:rPr lang="en-US" sz="800" b="1" dirty="0" smtClean="0">
                <a:solidFill>
                  <a:srgbClr val="003CB4"/>
                </a:solidFill>
                <a:latin typeface="Arial Black" pitchFamily="34" charset="0"/>
              </a:rPr>
              <a:t>Regulator</a:t>
            </a:r>
          </a:p>
        </p:txBody>
      </p:sp>
    </p:spTree>
    <p:extLst>
      <p:ext uri="{BB962C8B-B14F-4D97-AF65-F5344CB8AC3E}">
        <p14:creationId xmlns:p14="http://schemas.microsoft.com/office/powerpoint/2010/main" val="239250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Charge Battery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Leoch</a:t>
            </a:r>
            <a:r>
              <a:rPr lang="en-US" dirty="0" smtClean="0"/>
              <a:t> LP12-6-FI</a:t>
            </a:r>
          </a:p>
          <a:p>
            <a:pPr lvl="1"/>
            <a:r>
              <a:rPr lang="en-US" dirty="0" smtClean="0"/>
              <a:t>Chemistry: </a:t>
            </a:r>
            <a:r>
              <a:rPr lang="en-US" dirty="0"/>
              <a:t>Lead Acid </a:t>
            </a:r>
          </a:p>
          <a:p>
            <a:pPr lvl="1"/>
            <a:r>
              <a:rPr lang="en-US" dirty="0" smtClean="0"/>
              <a:t>Voltage: </a:t>
            </a:r>
            <a:r>
              <a:rPr lang="en-US" dirty="0"/>
              <a:t>12 </a:t>
            </a:r>
          </a:p>
          <a:p>
            <a:pPr lvl="1"/>
            <a:r>
              <a:rPr lang="en-US" dirty="0" smtClean="0"/>
              <a:t>Capacity: 7.00 </a:t>
            </a:r>
            <a:r>
              <a:rPr lang="en-US" dirty="0"/>
              <a:t>Ah </a:t>
            </a:r>
          </a:p>
          <a:p>
            <a:pPr lvl="1"/>
            <a:r>
              <a:rPr lang="en-US" dirty="0" smtClean="0"/>
              <a:t>Rating: </a:t>
            </a:r>
            <a:r>
              <a:rPr lang="en-US" dirty="0"/>
              <a:t>84 </a:t>
            </a:r>
            <a:r>
              <a:rPr lang="en-US" dirty="0" err="1"/>
              <a:t>Whr</a:t>
            </a:r>
            <a:r>
              <a:rPr lang="en-US" dirty="0"/>
              <a:t> </a:t>
            </a:r>
          </a:p>
          <a:p>
            <a:pPr lvl="1"/>
            <a:r>
              <a:rPr lang="en-US" dirty="0" smtClean="0"/>
              <a:t>Cells: 6</a:t>
            </a:r>
          </a:p>
          <a:p>
            <a:pPr marL="82296" indent="0">
              <a:buNone/>
            </a:pP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005" y="1219200"/>
            <a:ext cx="3657600" cy="3657600"/>
          </a:xfrm>
        </p:spPr>
      </p:pic>
      <p:cxnSp>
        <p:nvCxnSpPr>
          <p:cNvPr id="5" name="Straight Arrow Connector 4"/>
          <p:cNvCxnSpPr/>
          <p:nvPr/>
        </p:nvCxnSpPr>
        <p:spPr>
          <a:xfrm>
            <a:off x="5277955" y="3886200"/>
            <a:ext cx="2971800" cy="53340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8249755" y="2590800"/>
            <a:ext cx="304800" cy="182880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404089" y="4126468"/>
            <a:ext cx="397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6”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579422" y="2108261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2.6”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55622" y="3320534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3.7”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8554555" y="1981200"/>
            <a:ext cx="49735" cy="623455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851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Subsystem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3516910"/>
              </p:ext>
            </p:extLst>
          </p:nvPr>
        </p:nvGraphicFramePr>
        <p:xfrm>
          <a:off x="1741488" y="1219200"/>
          <a:ext cx="5040312" cy="541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" name="Visio" r:id="rId3" imgW="4753709" imgH="5107748" progId="Visio.Drawing.11">
                  <p:embed/>
                </p:oleObj>
              </mc:Choice>
              <mc:Fallback>
                <p:oleObj name="Visio" r:id="rId3" imgW="4753709" imgH="5107748" progId="Visio.Drawing.11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1488" y="1219200"/>
                        <a:ext cx="5040312" cy="541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3581400" y="1676400"/>
            <a:ext cx="3200400" cy="38862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81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Dual Axis Solar Tracking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9023" y="1600200"/>
            <a:ext cx="3761577" cy="4525963"/>
          </a:xfrm>
        </p:spPr>
        <p:txBody>
          <a:bodyPr/>
          <a:lstStyle/>
          <a:p>
            <a:r>
              <a:rPr lang="en-US" dirty="0" smtClean="0"/>
              <a:t>Meets accuracy need of lens and engine</a:t>
            </a:r>
          </a:p>
          <a:p>
            <a:r>
              <a:rPr lang="en-US" dirty="0" smtClean="0"/>
              <a:t>Maintains central point where focal will always be</a:t>
            </a:r>
            <a:endParaRPr lang="en-US" dirty="0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4514633" y="1999766"/>
            <a:ext cx="4476967" cy="3637140"/>
            <a:chOff x="0" y="0"/>
            <a:chExt cx="31247" cy="24345"/>
          </a:xfrm>
        </p:grpSpPr>
        <p:sp>
          <p:nvSpPr>
            <p:cNvPr id="7" name="Arc 31"/>
            <p:cNvSpPr>
              <a:spLocks/>
            </p:cNvSpPr>
            <p:nvPr/>
          </p:nvSpPr>
          <p:spPr bwMode="auto">
            <a:xfrm>
              <a:off x="12335" y="10006"/>
              <a:ext cx="5155" cy="3310"/>
            </a:xfrm>
            <a:custGeom>
              <a:avLst/>
              <a:gdLst>
                <a:gd name="T0" fmla="*/ 257745 w 515491"/>
                <a:gd name="T1" fmla="*/ 0 h 330979"/>
                <a:gd name="T2" fmla="*/ 515491 w 515491"/>
                <a:gd name="T3" fmla="*/ 165490 h 33097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15491" h="330979" stroke="0">
                  <a:moveTo>
                    <a:pt x="257745" y="0"/>
                  </a:moveTo>
                  <a:cubicBezTo>
                    <a:pt x="400094" y="0"/>
                    <a:pt x="515491" y="74092"/>
                    <a:pt x="515491" y="165490"/>
                  </a:cubicBezTo>
                  <a:lnTo>
                    <a:pt x="257746" y="165490"/>
                  </a:lnTo>
                  <a:cubicBezTo>
                    <a:pt x="257746" y="110327"/>
                    <a:pt x="257745" y="55163"/>
                    <a:pt x="257745" y="0"/>
                  </a:cubicBezTo>
                  <a:close/>
                </a:path>
                <a:path w="515491" h="330979" fill="none">
                  <a:moveTo>
                    <a:pt x="257745" y="0"/>
                  </a:moveTo>
                  <a:cubicBezTo>
                    <a:pt x="400094" y="0"/>
                    <a:pt x="515491" y="74092"/>
                    <a:pt x="515491" y="165490"/>
                  </a:cubicBezTo>
                </a:path>
              </a:pathLst>
            </a:custGeom>
            <a:noFill/>
            <a:ln w="9525">
              <a:solidFill>
                <a:schemeClr val="accent1">
                  <a:lumMod val="95000"/>
                  <a:lumOff val="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en-US"/>
            </a:p>
          </p:txBody>
        </p:sp>
        <p:grpSp>
          <p:nvGrpSpPr>
            <p:cNvPr id="8" name="Group 7"/>
            <p:cNvGrpSpPr>
              <a:grpSpLocks/>
            </p:cNvGrpSpPr>
            <p:nvPr/>
          </p:nvGrpSpPr>
          <p:grpSpPr bwMode="auto">
            <a:xfrm>
              <a:off x="0" y="0"/>
              <a:ext cx="31247" cy="24345"/>
              <a:chOff x="0" y="0"/>
              <a:chExt cx="31247" cy="24345"/>
            </a:xfrm>
          </p:grpSpPr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831" y="0"/>
                <a:ext cx="28176" cy="24345"/>
              </a:xfrm>
              <a:prstGeom prst="ellipse">
                <a:avLst/>
              </a:prstGeom>
              <a:noFill/>
              <a:ln w="25400">
                <a:solidFill>
                  <a:schemeClr val="tx1">
                    <a:lumMod val="100000"/>
                    <a:lumOff val="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0" name="Rectangle 9"/>
              <p:cNvSpPr>
                <a:spLocks noChangeArrowheads="1"/>
              </p:cNvSpPr>
              <p:nvPr/>
            </p:nvSpPr>
            <p:spPr bwMode="auto">
              <a:xfrm>
                <a:off x="0" y="12587"/>
                <a:ext cx="31045" cy="11758"/>
              </a:xfrm>
              <a:prstGeom prst="rect">
                <a:avLst/>
              </a:prstGeom>
              <a:solidFill>
                <a:schemeClr val="bg1">
                  <a:lumMod val="100000"/>
                  <a:lumOff val="0"/>
                </a:schemeClr>
              </a:solidFill>
              <a:ln w="25400">
                <a:solidFill>
                  <a:schemeClr val="bg1">
                    <a:lumMod val="100000"/>
                    <a:lumOff val="0"/>
                  </a:schemeClr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1" name="Arc 33"/>
              <p:cNvSpPr>
                <a:spLocks/>
              </p:cNvSpPr>
              <p:nvPr/>
            </p:nvSpPr>
            <p:spPr bwMode="auto">
              <a:xfrm>
                <a:off x="16269" y="7243"/>
                <a:ext cx="5607" cy="6394"/>
              </a:xfrm>
              <a:custGeom>
                <a:avLst/>
                <a:gdLst>
                  <a:gd name="T0" fmla="*/ 280343 w 560686"/>
                  <a:gd name="T1" fmla="*/ 0 h 639374"/>
                  <a:gd name="T2" fmla="*/ 560686 w 560686"/>
                  <a:gd name="T3" fmla="*/ 319687 h 63937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560686" h="639374" stroke="0">
                    <a:moveTo>
                      <a:pt x="280343" y="0"/>
                    </a:moveTo>
                    <a:cubicBezTo>
                      <a:pt x="435172" y="0"/>
                      <a:pt x="560686" y="143129"/>
                      <a:pt x="560686" y="319687"/>
                    </a:cubicBezTo>
                    <a:lnTo>
                      <a:pt x="280343" y="319687"/>
                    </a:lnTo>
                    <a:lnTo>
                      <a:pt x="280343" y="0"/>
                    </a:lnTo>
                    <a:close/>
                  </a:path>
                  <a:path w="560686" h="639374" fill="none">
                    <a:moveTo>
                      <a:pt x="280343" y="0"/>
                    </a:moveTo>
                    <a:cubicBezTo>
                      <a:pt x="435172" y="0"/>
                      <a:pt x="560686" y="143129"/>
                      <a:pt x="560686" y="319687"/>
                    </a:cubicBezTo>
                  </a:path>
                </a:pathLst>
              </a:custGeom>
              <a:noFill/>
              <a:ln w="9525">
                <a:solidFill>
                  <a:schemeClr val="accent1">
                    <a:lumMod val="95000"/>
                    <a:lumOff val="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2" name="Oval 11"/>
              <p:cNvSpPr>
                <a:spLocks noChangeArrowheads="1"/>
              </p:cNvSpPr>
              <p:nvPr/>
            </p:nvSpPr>
            <p:spPr bwMode="auto">
              <a:xfrm>
                <a:off x="831" y="7600"/>
                <a:ext cx="28176" cy="9782"/>
              </a:xfrm>
              <a:prstGeom prst="ellipse">
                <a:avLst/>
              </a:prstGeom>
              <a:noFill/>
              <a:ln w="25400">
                <a:solidFill>
                  <a:schemeClr val="tx1">
                    <a:lumMod val="100000"/>
                    <a:lumOff val="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endParaRPr lang="en-US"/>
              </a:p>
            </p:txBody>
          </p:sp>
          <p:cxnSp>
            <p:nvCxnSpPr>
              <p:cNvPr id="13" name="Straight Connector 12"/>
              <p:cNvCxnSpPr/>
              <p:nvPr/>
            </p:nvCxnSpPr>
            <p:spPr bwMode="auto">
              <a:xfrm flipV="1">
                <a:off x="14844" y="9262"/>
                <a:ext cx="10632" cy="3289"/>
              </a:xfrm>
              <a:prstGeom prst="line">
                <a:avLst/>
              </a:prstGeom>
              <a:noFill/>
              <a:ln w="38100">
                <a:solidFill>
                  <a:schemeClr val="dk1">
                    <a:lumMod val="100000"/>
                    <a:lumOff val="0"/>
                  </a:schemeClr>
                </a:solidFill>
                <a:round/>
                <a:headEnd/>
                <a:tailEnd/>
              </a:ln>
              <a:effectLst>
                <a:outerShdw dist="23000" dir="5400000" rotWithShape="0">
                  <a:srgbClr val="000000">
                    <a:alpha val="34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" name="Straight Connector 13"/>
              <p:cNvCxnSpPr/>
              <p:nvPr/>
            </p:nvCxnSpPr>
            <p:spPr bwMode="auto">
              <a:xfrm>
                <a:off x="712" y="12469"/>
                <a:ext cx="28171" cy="0"/>
              </a:xfrm>
              <a:prstGeom prst="line">
                <a:avLst/>
              </a:prstGeom>
              <a:noFill/>
              <a:ln w="25400">
                <a:solidFill>
                  <a:schemeClr val="dk1">
                    <a:lumMod val="100000"/>
                    <a:lumOff val="0"/>
                  </a:schemeClr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" name="Straight Connector 14"/>
              <p:cNvCxnSpPr/>
              <p:nvPr/>
            </p:nvCxnSpPr>
            <p:spPr bwMode="auto">
              <a:xfrm flipH="1">
                <a:off x="14844" y="7718"/>
                <a:ext cx="0" cy="9776"/>
              </a:xfrm>
              <a:prstGeom prst="line">
                <a:avLst/>
              </a:prstGeom>
              <a:noFill/>
              <a:ln w="25400">
                <a:solidFill>
                  <a:schemeClr val="dk1">
                    <a:lumMod val="100000"/>
                    <a:lumOff val="0"/>
                  </a:schemeClr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6" name="Line Callout 1 15"/>
              <p:cNvSpPr>
                <a:spLocks/>
              </p:cNvSpPr>
              <p:nvPr/>
            </p:nvSpPr>
            <p:spPr bwMode="auto">
              <a:xfrm>
                <a:off x="23413" y="4060"/>
                <a:ext cx="7834" cy="3206"/>
              </a:xfrm>
              <a:prstGeom prst="borderCallout1">
                <a:avLst>
                  <a:gd name="adj1" fmla="val 18750"/>
                  <a:gd name="adj2" fmla="val -8333"/>
                  <a:gd name="adj3" fmla="val 112500"/>
                  <a:gd name="adj4" fmla="val -38333"/>
                </a:avLst>
              </a:prstGeom>
              <a:solidFill>
                <a:schemeClr val="lt1">
                  <a:lumMod val="100000"/>
                  <a:lumOff val="0"/>
                </a:schemeClr>
              </a:solidFill>
              <a:ln w="25400">
                <a:solidFill>
                  <a:schemeClr val="accent6">
                    <a:lumMod val="100000"/>
                    <a:lumOff val="0"/>
                  </a:schemeClr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2000" dirty="0">
                    <a:effectLst/>
                    <a:latin typeface="Calibri"/>
                    <a:ea typeface="Calibri"/>
                    <a:cs typeface="Times New Roman"/>
                  </a:rPr>
                  <a:t>Altitude</a:t>
                </a:r>
                <a:endParaRPr lang="en-US" sz="36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7" name="Line Callout 1 16"/>
              <p:cNvSpPr>
                <a:spLocks/>
              </p:cNvSpPr>
              <p:nvPr/>
            </p:nvSpPr>
            <p:spPr bwMode="auto">
              <a:xfrm flipH="1">
                <a:off x="3919" y="6650"/>
                <a:ext cx="8427" cy="2857"/>
              </a:xfrm>
              <a:prstGeom prst="borderCallout1">
                <a:avLst>
                  <a:gd name="adj1" fmla="val 18750"/>
                  <a:gd name="adj2" fmla="val -8333"/>
                  <a:gd name="adj3" fmla="val 112500"/>
                  <a:gd name="adj4" fmla="val -38333"/>
                </a:avLst>
              </a:prstGeom>
              <a:solidFill>
                <a:schemeClr val="lt1">
                  <a:lumMod val="100000"/>
                  <a:lumOff val="0"/>
                </a:schemeClr>
              </a:solidFill>
              <a:ln w="25400">
                <a:solidFill>
                  <a:schemeClr val="accent6">
                    <a:lumMod val="100000"/>
                    <a:lumOff val="0"/>
                  </a:schemeClr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2000" dirty="0">
                    <a:effectLst/>
                    <a:latin typeface="Calibri"/>
                    <a:ea typeface="Calibri"/>
                    <a:cs typeface="Times New Roman"/>
                  </a:rPr>
                  <a:t>Azimuth</a:t>
                </a:r>
                <a:endParaRPr lang="en-US" sz="36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8" name="7-Point Star 36"/>
              <p:cNvSpPr>
                <a:spLocks/>
              </p:cNvSpPr>
              <p:nvPr/>
            </p:nvSpPr>
            <p:spPr bwMode="auto">
              <a:xfrm>
                <a:off x="20544" y="2256"/>
                <a:ext cx="2731" cy="2137"/>
              </a:xfrm>
              <a:custGeom>
                <a:avLst/>
                <a:gdLst>
                  <a:gd name="T0" fmla="*/ -1 w 273132"/>
                  <a:gd name="T1" fmla="*/ 137468 h 213756"/>
                  <a:gd name="T2" fmla="*/ 42059 w 273132"/>
                  <a:gd name="T3" fmla="*/ 95131 h 213756"/>
                  <a:gd name="T4" fmla="*/ 27048 w 273132"/>
                  <a:gd name="T5" fmla="*/ 42337 h 213756"/>
                  <a:gd name="T6" fmla="*/ 94507 w 273132"/>
                  <a:gd name="T7" fmla="*/ 42337 h 213756"/>
                  <a:gd name="T8" fmla="*/ 136566 w 273132"/>
                  <a:gd name="T9" fmla="*/ 0 h 213756"/>
                  <a:gd name="T10" fmla="*/ 178625 w 273132"/>
                  <a:gd name="T11" fmla="*/ 42337 h 213756"/>
                  <a:gd name="T12" fmla="*/ 246084 w 273132"/>
                  <a:gd name="T13" fmla="*/ 42337 h 213756"/>
                  <a:gd name="T14" fmla="*/ 231073 w 273132"/>
                  <a:gd name="T15" fmla="*/ 95131 h 213756"/>
                  <a:gd name="T16" fmla="*/ 273133 w 273132"/>
                  <a:gd name="T17" fmla="*/ 137468 h 213756"/>
                  <a:gd name="T18" fmla="*/ 212354 w 273132"/>
                  <a:gd name="T19" fmla="*/ 160963 h 213756"/>
                  <a:gd name="T20" fmla="*/ 197343 w 273132"/>
                  <a:gd name="T21" fmla="*/ 213757 h 213756"/>
                  <a:gd name="T22" fmla="*/ 136566 w 273132"/>
                  <a:gd name="T23" fmla="*/ 190261 h 213756"/>
                  <a:gd name="T24" fmla="*/ 75789 w 273132"/>
                  <a:gd name="T25" fmla="*/ 213757 h 213756"/>
                  <a:gd name="T26" fmla="*/ 60778 w 273132"/>
                  <a:gd name="T27" fmla="*/ 160963 h 213756"/>
                  <a:gd name="T28" fmla="*/ -1 w 273132"/>
                  <a:gd name="T29" fmla="*/ 137468 h 21375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73132" h="213756">
                    <a:moveTo>
                      <a:pt x="-1" y="137468"/>
                    </a:moveTo>
                    <a:lnTo>
                      <a:pt x="42059" y="95131"/>
                    </a:lnTo>
                    <a:lnTo>
                      <a:pt x="27048" y="42337"/>
                    </a:lnTo>
                    <a:lnTo>
                      <a:pt x="94507" y="42337"/>
                    </a:lnTo>
                    <a:lnTo>
                      <a:pt x="136566" y="0"/>
                    </a:lnTo>
                    <a:lnTo>
                      <a:pt x="178625" y="42337"/>
                    </a:lnTo>
                    <a:lnTo>
                      <a:pt x="246084" y="42337"/>
                    </a:lnTo>
                    <a:lnTo>
                      <a:pt x="231073" y="95131"/>
                    </a:lnTo>
                    <a:lnTo>
                      <a:pt x="273133" y="137468"/>
                    </a:lnTo>
                    <a:lnTo>
                      <a:pt x="212354" y="160963"/>
                    </a:lnTo>
                    <a:lnTo>
                      <a:pt x="197343" y="213757"/>
                    </a:lnTo>
                    <a:lnTo>
                      <a:pt x="136566" y="190261"/>
                    </a:lnTo>
                    <a:lnTo>
                      <a:pt x="75789" y="213757"/>
                    </a:lnTo>
                    <a:lnTo>
                      <a:pt x="60778" y="160963"/>
                    </a:lnTo>
                    <a:lnTo>
                      <a:pt x="-1" y="137468"/>
                    </a:lnTo>
                    <a:close/>
                  </a:path>
                </a:pathLst>
              </a:custGeom>
              <a:solidFill>
                <a:srgbClr val="FFFF00"/>
              </a:solidFill>
              <a:ln w="25400">
                <a:solidFill>
                  <a:schemeClr val="tx1">
                    <a:lumMod val="100000"/>
                    <a:lumOff val="0"/>
                  </a:schemeClr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endParaRPr lang="en-US"/>
              </a:p>
            </p:txBody>
          </p:sp>
          <p:cxnSp>
            <p:nvCxnSpPr>
              <p:cNvPr id="19" name="Straight Connector 18"/>
              <p:cNvCxnSpPr/>
              <p:nvPr/>
            </p:nvCxnSpPr>
            <p:spPr bwMode="auto">
              <a:xfrm flipV="1">
                <a:off x="14844" y="3325"/>
                <a:ext cx="7017" cy="9237"/>
              </a:xfrm>
              <a:prstGeom prst="line">
                <a:avLst/>
              </a:prstGeom>
              <a:noFill/>
              <a:ln w="38100">
                <a:solidFill>
                  <a:schemeClr val="dk1">
                    <a:lumMod val="100000"/>
                    <a:lumOff val="0"/>
                  </a:schemeClr>
                </a:solidFill>
                <a:round/>
                <a:headEnd/>
                <a:tailEnd/>
              </a:ln>
              <a:effectLst>
                <a:outerShdw dist="23000" dir="5400000" rotWithShape="0">
                  <a:srgbClr val="000000">
                    <a:alpha val="34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</p:spTree>
    <p:extLst>
      <p:ext uri="{BB962C8B-B14F-4D97-AF65-F5344CB8AC3E}">
        <p14:creationId xmlns:p14="http://schemas.microsoft.com/office/powerpoint/2010/main" val="395061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 Design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295399"/>
            <a:ext cx="6324600" cy="5100157"/>
          </a:xfrm>
        </p:spPr>
      </p:pic>
    </p:spTree>
    <p:extLst>
      <p:ext uri="{BB962C8B-B14F-4D97-AF65-F5344CB8AC3E}">
        <p14:creationId xmlns:p14="http://schemas.microsoft.com/office/powerpoint/2010/main" val="380629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Lens Support Assembly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00200"/>
            <a:ext cx="3810000" cy="4525963"/>
          </a:xfrm>
        </p:spPr>
        <p:txBody>
          <a:bodyPr>
            <a:normAutofit lnSpcReduction="10000"/>
          </a:bodyPr>
          <a:lstStyle/>
          <a:p>
            <a:pPr marL="457200" indent="-457200"/>
            <a:r>
              <a:rPr lang="en-US" dirty="0" smtClean="0"/>
              <a:t>Contains </a:t>
            </a:r>
            <a:r>
              <a:rPr lang="en-US" dirty="0"/>
              <a:t>Lens and Sensor </a:t>
            </a:r>
            <a:r>
              <a:rPr lang="en-US" dirty="0" smtClean="0"/>
              <a:t>Array</a:t>
            </a:r>
          </a:p>
          <a:p>
            <a:pPr marL="457200" indent="-457200"/>
            <a:r>
              <a:rPr lang="en-US" dirty="0" smtClean="0"/>
              <a:t>Rotates </a:t>
            </a:r>
            <a:r>
              <a:rPr lang="en-US" dirty="0"/>
              <a:t>about Lens focal point </a:t>
            </a:r>
            <a:r>
              <a:rPr lang="en-US" dirty="0" smtClean="0"/>
              <a:t>(30</a:t>
            </a:r>
            <a:r>
              <a:rPr lang="en-US" dirty="0" smtClean="0">
                <a:cs typeface="Calibri"/>
              </a:rPr>
              <a:t>°</a:t>
            </a:r>
            <a:r>
              <a:rPr lang="en-US" dirty="0" smtClean="0"/>
              <a:t> </a:t>
            </a:r>
            <a:r>
              <a:rPr lang="en-US" dirty="0"/>
              <a:t>- 90</a:t>
            </a:r>
            <a:r>
              <a:rPr lang="en-US" dirty="0">
                <a:cs typeface="Calibri"/>
              </a:rPr>
              <a:t>°)</a:t>
            </a:r>
            <a:endParaRPr lang="en-US" dirty="0"/>
          </a:p>
          <a:p>
            <a:pPr marL="457200" indent="-457200"/>
            <a:r>
              <a:rPr lang="en-US" dirty="0" smtClean="0"/>
              <a:t>Interfaces </a:t>
            </a:r>
            <a:r>
              <a:rPr lang="en-US" dirty="0"/>
              <a:t>with an </a:t>
            </a:r>
            <a:r>
              <a:rPr lang="en-US" dirty="0" smtClean="0"/>
              <a:t>actuator</a:t>
            </a:r>
          </a:p>
          <a:p>
            <a:pPr marL="457200" indent="-457200"/>
            <a:r>
              <a:rPr lang="en-US" dirty="0" smtClean="0"/>
              <a:t>Pins to Revolving Frame Assembly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046" y="1524000"/>
            <a:ext cx="4302069" cy="508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40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world needs new reliable sources of energy</a:t>
            </a:r>
          </a:p>
          <a:p>
            <a:r>
              <a:rPr lang="en-US" dirty="0" smtClean="0"/>
              <a:t>Current energy supply is based mainly on fossil fuels and natural gas which have a limited supply</a:t>
            </a:r>
          </a:p>
          <a:p>
            <a:r>
              <a:rPr lang="en-US" dirty="0" smtClean="0"/>
              <a:t>Finding a new energy source which is renewable, such as solar, would be best</a:t>
            </a:r>
          </a:p>
          <a:p>
            <a:r>
              <a:rPr lang="en-US" dirty="0" smtClean="0"/>
              <a:t>Because of this need, a lot of money can potentially made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23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Revolving Frame Assembly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819400"/>
            <a:ext cx="5410200" cy="3911748"/>
          </a:xfrm>
        </p:spPr>
      </p:pic>
      <p:sp>
        <p:nvSpPr>
          <p:cNvPr id="6" name="Rectangle 5"/>
          <p:cNvSpPr/>
          <p:nvPr/>
        </p:nvSpPr>
        <p:spPr>
          <a:xfrm>
            <a:off x="1295400" y="1447800"/>
            <a:ext cx="7772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400" dirty="0"/>
              <a:t>Contains </a:t>
            </a:r>
            <a:r>
              <a:rPr lang="en-US" sz="2400" dirty="0" smtClean="0"/>
              <a:t>Actuator bracket, LSA support arms, and wheels</a:t>
            </a:r>
          </a:p>
          <a:p>
            <a:pPr marL="342900" indent="-34290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400" dirty="0" smtClean="0"/>
              <a:t>Rotates </a:t>
            </a:r>
            <a:r>
              <a:rPr lang="en-US" sz="2400" dirty="0"/>
              <a:t>about central axis </a:t>
            </a:r>
            <a:r>
              <a:rPr lang="en-US" sz="2400" dirty="0" smtClean="0"/>
              <a:t>(</a:t>
            </a:r>
            <a:r>
              <a:rPr lang="en-US" sz="2400" dirty="0"/>
              <a:t>0</a:t>
            </a:r>
            <a:r>
              <a:rPr lang="en-US" sz="2400" dirty="0">
                <a:cs typeface="Calibri"/>
              </a:rPr>
              <a:t>° </a:t>
            </a:r>
            <a:r>
              <a:rPr lang="en-US" sz="2400" dirty="0"/>
              <a:t>- 360</a:t>
            </a:r>
            <a:r>
              <a:rPr lang="en-US" sz="2400" dirty="0">
                <a:cs typeface="Calibri"/>
              </a:rPr>
              <a:t>°)</a:t>
            </a:r>
          </a:p>
          <a:p>
            <a:pPr marL="342900" indent="-34290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400" dirty="0">
                <a:cs typeface="Calibri"/>
              </a:rPr>
              <a:t>Interfaces with a geared stepping </a:t>
            </a:r>
            <a:r>
              <a:rPr lang="en-US" sz="2400" dirty="0" smtClean="0">
                <a:cs typeface="Calibri"/>
              </a:rPr>
              <a:t>motor on base platform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115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 Platform Assembly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4495800"/>
            <a:ext cx="7499350" cy="2135949"/>
          </a:xfrm>
        </p:spPr>
      </p:pic>
      <p:sp>
        <p:nvSpPr>
          <p:cNvPr id="5" name="Rectangle 4"/>
          <p:cNvSpPr/>
          <p:nvPr/>
        </p:nvSpPr>
        <p:spPr>
          <a:xfrm>
            <a:off x="1219200" y="1676400"/>
            <a:ext cx="6477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3200" dirty="0" smtClean="0"/>
              <a:t>Contains </a:t>
            </a:r>
            <a:r>
              <a:rPr lang="en-US" sz="3200" dirty="0"/>
              <a:t>Stirling Cycle Heat Engine, Generator, </a:t>
            </a:r>
            <a:r>
              <a:rPr lang="en-US" sz="3200" dirty="0" smtClean="0"/>
              <a:t>Stepper </a:t>
            </a:r>
            <a:r>
              <a:rPr lang="en-US" sz="3200" dirty="0"/>
              <a:t>Motor, Batteries, Control Box</a:t>
            </a:r>
          </a:p>
          <a:p>
            <a:pPr marL="457200" indent="-45720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3200" dirty="0" smtClean="0"/>
              <a:t>Raised inside platform which keeps </a:t>
            </a:r>
            <a:r>
              <a:rPr lang="en-US" sz="3200" dirty="0"/>
              <a:t>wheels on RFA </a:t>
            </a:r>
            <a:r>
              <a:rPr lang="en-US" sz="3200" dirty="0" smtClean="0"/>
              <a:t>aligned properly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1807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Solar Sensing</a:t>
            </a:r>
            <a:endParaRPr lang="en-US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>
          <a:xfrm>
            <a:off x="1846898" y="1255409"/>
            <a:ext cx="5450205" cy="2033905"/>
            <a:chOff x="-1" y="0"/>
            <a:chExt cx="5807348" cy="1513205"/>
          </a:xfrm>
        </p:grpSpPr>
        <p:grpSp>
          <p:nvGrpSpPr>
            <p:cNvPr id="5" name="Group 4"/>
            <p:cNvGrpSpPr/>
            <p:nvPr/>
          </p:nvGrpSpPr>
          <p:grpSpPr>
            <a:xfrm>
              <a:off x="-1" y="0"/>
              <a:ext cx="5807348" cy="1187450"/>
              <a:chOff x="-1" y="0"/>
              <a:chExt cx="5807348" cy="1187450"/>
            </a:xfrm>
          </p:grpSpPr>
          <p:sp>
            <p:nvSpPr>
              <p:cNvPr id="7" name="12-Point Star 6"/>
              <p:cNvSpPr/>
              <p:nvPr/>
            </p:nvSpPr>
            <p:spPr>
              <a:xfrm>
                <a:off x="-1" y="0"/>
                <a:ext cx="1404538" cy="1187450"/>
              </a:xfrm>
              <a:prstGeom prst="star12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effectLst/>
                    <a:ea typeface="Calibri"/>
                    <a:cs typeface="Times New Roman"/>
                  </a:rPr>
                  <a:t>Sun</a:t>
                </a:r>
              </a:p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effectLst/>
                    <a:ea typeface="Calibri"/>
                    <a:cs typeface="Times New Roman"/>
                  </a:rPr>
                  <a:t>light</a:t>
                </a:r>
                <a:endParaRPr lang="en-US" sz="2000" dirty="0">
                  <a:effectLst/>
                  <a:ea typeface="Calibri"/>
                  <a:cs typeface="Times New Roman"/>
                </a:endParaRPr>
              </a:p>
            </p:txBody>
          </p:sp>
          <p:cxnSp>
            <p:nvCxnSpPr>
              <p:cNvPr id="8" name="Straight Arrow Connector 7"/>
              <p:cNvCxnSpPr/>
              <p:nvPr/>
            </p:nvCxnSpPr>
            <p:spPr>
              <a:xfrm>
                <a:off x="1404537" y="593725"/>
                <a:ext cx="721145" cy="4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/>
              <p:cNvCxnSpPr/>
              <p:nvPr/>
            </p:nvCxnSpPr>
            <p:spPr>
              <a:xfrm>
                <a:off x="3538846" y="593767"/>
                <a:ext cx="855024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0" name="Rounded Rectangle 9"/>
              <p:cNvSpPr/>
              <p:nvPr/>
            </p:nvSpPr>
            <p:spPr>
              <a:xfrm>
                <a:off x="2125683" y="130629"/>
                <a:ext cx="1413477" cy="961902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2000" dirty="0">
                    <a:solidFill>
                      <a:srgbClr val="000000"/>
                    </a:solidFill>
                    <a:effectLst/>
                    <a:ea typeface="Calibri"/>
                    <a:cs typeface="Times New Roman"/>
                  </a:rPr>
                  <a:t>Photo detector</a:t>
                </a:r>
                <a:endParaRPr lang="en-US" sz="2000" dirty="0">
                  <a:effectLst/>
                  <a:ea typeface="Calibri"/>
                  <a:cs typeface="Times New Roman"/>
                </a:endParaRPr>
              </a:p>
            </p:txBody>
          </p:sp>
          <p:sp>
            <p:nvSpPr>
              <p:cNvPr id="11" name="Rounded Rectangle 10"/>
              <p:cNvSpPr/>
              <p:nvPr/>
            </p:nvSpPr>
            <p:spPr>
              <a:xfrm>
                <a:off x="4393870" y="106878"/>
                <a:ext cx="1413477" cy="961902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2000" dirty="0">
                    <a:solidFill>
                      <a:srgbClr val="000000"/>
                    </a:solidFill>
                    <a:effectLst/>
                    <a:ea typeface="Calibri"/>
                    <a:cs typeface="Times New Roman"/>
                  </a:rPr>
                  <a:t>To control system</a:t>
                </a:r>
                <a:endParaRPr lang="en-US" sz="2000" dirty="0">
                  <a:effectLst/>
                  <a:ea typeface="Calibri"/>
                  <a:cs typeface="Times New Roman"/>
                </a:endParaRPr>
              </a:p>
            </p:txBody>
          </p:sp>
        </p:grpSp>
        <p:sp>
          <p:nvSpPr>
            <p:cNvPr id="6" name="Text Box 207"/>
            <p:cNvSpPr txBox="1"/>
            <p:nvPr/>
          </p:nvSpPr>
          <p:spPr>
            <a:xfrm>
              <a:off x="0" y="1246505"/>
              <a:ext cx="5807075" cy="266700"/>
            </a:xfrm>
            <a:prstGeom prst="rect">
              <a:avLst/>
            </a:prstGeom>
            <a:solidFill>
              <a:prstClr val="white"/>
            </a:solidFill>
            <a:ln>
              <a:noFill/>
            </a:ln>
            <a:effectLst/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1000"/>
                </a:spcAft>
              </a:pPr>
              <a:r>
                <a:rPr lang="en-US" sz="1200" dirty="0" smtClean="0">
                  <a:effectLst/>
                  <a:latin typeface="Arial"/>
                  <a:ea typeface="Calibri"/>
                  <a:cs typeface="Times New Roman"/>
                </a:rPr>
                <a:t>Block </a:t>
              </a:r>
              <a:r>
                <a:rPr lang="en-US" sz="1200" dirty="0">
                  <a:effectLst/>
                  <a:latin typeface="Arial"/>
                  <a:ea typeface="Calibri"/>
                  <a:cs typeface="Times New Roman"/>
                </a:rPr>
                <a:t>diagram of how sunlight is communicated to the control system</a:t>
              </a:r>
            </a:p>
          </p:txBody>
        </p:sp>
      </p:grp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2288802" y="3048000"/>
            <a:ext cx="4566396" cy="3829050"/>
            <a:chOff x="0" y="0"/>
            <a:chExt cx="41206" cy="23686"/>
          </a:xfrm>
        </p:grpSpPr>
        <p:grpSp>
          <p:nvGrpSpPr>
            <p:cNvPr id="13" name="Group 12"/>
            <p:cNvGrpSpPr>
              <a:grpSpLocks/>
            </p:cNvGrpSpPr>
            <p:nvPr/>
          </p:nvGrpSpPr>
          <p:grpSpPr bwMode="auto">
            <a:xfrm>
              <a:off x="0" y="0"/>
              <a:ext cx="41206" cy="22440"/>
              <a:chOff x="0" y="0"/>
              <a:chExt cx="41207" cy="22441"/>
            </a:xfrm>
          </p:grpSpPr>
          <p:grpSp>
            <p:nvGrpSpPr>
              <p:cNvPr id="15" name="Group 14"/>
              <p:cNvGrpSpPr>
                <a:grpSpLocks/>
              </p:cNvGrpSpPr>
              <p:nvPr/>
            </p:nvGrpSpPr>
            <p:grpSpPr bwMode="auto">
              <a:xfrm>
                <a:off x="8852" y="2493"/>
                <a:ext cx="22088" cy="15540"/>
                <a:chOff x="-236" y="0"/>
                <a:chExt cx="17885" cy="12581"/>
              </a:xfrm>
            </p:grpSpPr>
            <p:grpSp>
              <p:nvGrpSpPr>
                <p:cNvPr id="21" name="Group 20"/>
                <p:cNvGrpSpPr>
                  <a:grpSpLocks/>
                </p:cNvGrpSpPr>
                <p:nvPr/>
              </p:nvGrpSpPr>
              <p:grpSpPr bwMode="auto">
                <a:xfrm>
                  <a:off x="-236" y="4175"/>
                  <a:ext cx="17885" cy="6697"/>
                  <a:chOff x="-236" y="0"/>
                  <a:chExt cx="17885" cy="6697"/>
                </a:xfrm>
              </p:grpSpPr>
              <p:sp>
                <p:nvSpPr>
                  <p:cNvPr id="30" name="Parallelogram 29"/>
                  <p:cNvSpPr>
                    <a:spLocks noChangeArrowheads="1"/>
                  </p:cNvSpPr>
                  <p:nvPr/>
                </p:nvSpPr>
                <p:spPr bwMode="auto">
                  <a:xfrm>
                    <a:off x="-236" y="3329"/>
                    <a:ext cx="8976" cy="3319"/>
                  </a:xfrm>
                  <a:prstGeom prst="parallelogram">
                    <a:avLst>
                      <a:gd name="adj" fmla="val 24991"/>
                    </a:avLst>
                  </a:prstGeom>
                  <a:solidFill>
                    <a:schemeClr val="bg1">
                      <a:lumMod val="100000"/>
                      <a:lumOff val="0"/>
                    </a:schemeClr>
                  </a:solidFill>
                  <a:ln w="25400">
                    <a:solidFill>
                      <a:schemeClr val="accent1">
                        <a:lumMod val="50000"/>
                        <a:lumOff val="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ctr" anchorCtr="0" upright="1">
                    <a:noAutofit/>
                  </a:bodyPr>
                  <a:lstStyle/>
                  <a:p>
                    <a:pPr marL="0" marR="0" algn="ctr">
                      <a:lnSpc>
                        <a:spcPct val="115000"/>
                      </a:lnSpc>
                      <a:spcBef>
                        <a:spcPts val="0"/>
                      </a:spcBef>
                      <a:spcAft>
                        <a:spcPts val="1000"/>
                      </a:spcAft>
                    </a:pPr>
                    <a:r>
                      <a:rPr lang="en-US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rPr>
                      <a:t>Sensor C</a:t>
                    </a:r>
                    <a:endParaRPr lang="en-US" sz="1100">
                      <a:effectLst/>
                      <a:latin typeface="Calibri"/>
                      <a:ea typeface="Calibri"/>
                      <a:cs typeface="Times New Roman"/>
                    </a:endParaRPr>
                  </a:p>
                </p:txBody>
              </p:sp>
              <p:sp>
                <p:nvSpPr>
                  <p:cNvPr id="31" name="Parallelogram 30"/>
                  <p:cNvSpPr>
                    <a:spLocks noChangeArrowheads="1"/>
                  </p:cNvSpPr>
                  <p:nvPr/>
                </p:nvSpPr>
                <p:spPr bwMode="auto">
                  <a:xfrm>
                    <a:off x="845" y="0"/>
                    <a:ext cx="8973" cy="3314"/>
                  </a:xfrm>
                  <a:prstGeom prst="parallelogram">
                    <a:avLst>
                      <a:gd name="adj" fmla="val 25008"/>
                    </a:avLst>
                  </a:prstGeom>
                  <a:solidFill>
                    <a:schemeClr val="bg1">
                      <a:lumMod val="100000"/>
                      <a:lumOff val="0"/>
                    </a:schemeClr>
                  </a:solidFill>
                  <a:ln w="25400">
                    <a:solidFill>
                      <a:schemeClr val="accent1">
                        <a:lumMod val="50000"/>
                        <a:lumOff val="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ctr" anchorCtr="0" upright="1">
                    <a:noAutofit/>
                  </a:bodyPr>
                  <a:lstStyle/>
                  <a:p>
                    <a:pPr marL="0" marR="0" algn="ctr">
                      <a:lnSpc>
                        <a:spcPct val="115000"/>
                      </a:lnSpc>
                      <a:spcBef>
                        <a:spcPts val="0"/>
                      </a:spcBef>
                      <a:spcAft>
                        <a:spcPts val="1000"/>
                      </a:spcAft>
                    </a:pPr>
                    <a:r>
                      <a:rPr lang="en-US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rPr>
                      <a:t>Sensor A</a:t>
                    </a:r>
                    <a:endParaRPr lang="en-US" sz="1100">
                      <a:effectLst/>
                      <a:latin typeface="Calibri"/>
                      <a:ea typeface="Calibri"/>
                      <a:cs typeface="Times New Roman"/>
                    </a:endParaRPr>
                  </a:p>
                </p:txBody>
              </p:sp>
              <p:sp>
                <p:nvSpPr>
                  <p:cNvPr id="32" name="Parallelogram 31"/>
                  <p:cNvSpPr>
                    <a:spLocks noChangeArrowheads="1"/>
                  </p:cNvSpPr>
                  <p:nvPr/>
                </p:nvSpPr>
                <p:spPr bwMode="auto">
                  <a:xfrm>
                    <a:off x="8677" y="0"/>
                    <a:ext cx="8972" cy="3314"/>
                  </a:xfrm>
                  <a:prstGeom prst="parallelogram">
                    <a:avLst>
                      <a:gd name="adj" fmla="val 25005"/>
                    </a:avLst>
                  </a:prstGeom>
                  <a:solidFill>
                    <a:schemeClr val="bg1">
                      <a:lumMod val="100000"/>
                      <a:lumOff val="0"/>
                    </a:schemeClr>
                  </a:solidFill>
                  <a:ln w="25400">
                    <a:solidFill>
                      <a:schemeClr val="accent1">
                        <a:lumMod val="50000"/>
                        <a:lumOff val="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ctr" anchorCtr="0" upright="1">
                    <a:noAutofit/>
                  </a:bodyPr>
                  <a:lstStyle/>
                  <a:p>
                    <a:pPr marL="0" marR="0" algn="ctr">
                      <a:lnSpc>
                        <a:spcPct val="115000"/>
                      </a:lnSpc>
                      <a:spcBef>
                        <a:spcPts val="0"/>
                      </a:spcBef>
                      <a:spcAft>
                        <a:spcPts val="1000"/>
                      </a:spcAft>
                    </a:pPr>
                    <a:r>
                      <a:rPr lang="en-US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rPr>
                      <a:t>Sensor B</a:t>
                    </a:r>
                    <a:endParaRPr lang="en-US" sz="1100">
                      <a:effectLst/>
                      <a:latin typeface="Calibri"/>
                      <a:ea typeface="Calibri"/>
                      <a:cs typeface="Times New Roman"/>
                    </a:endParaRPr>
                  </a:p>
                </p:txBody>
              </p:sp>
              <p:sp>
                <p:nvSpPr>
                  <p:cNvPr id="33" name="Parallelogram 32"/>
                  <p:cNvSpPr>
                    <a:spLocks noChangeArrowheads="1"/>
                  </p:cNvSpPr>
                  <p:nvPr/>
                </p:nvSpPr>
                <p:spPr bwMode="auto">
                  <a:xfrm>
                    <a:off x="7562" y="3382"/>
                    <a:ext cx="8973" cy="3315"/>
                  </a:xfrm>
                  <a:prstGeom prst="parallelogram">
                    <a:avLst>
                      <a:gd name="adj" fmla="val 25000"/>
                    </a:avLst>
                  </a:prstGeom>
                  <a:solidFill>
                    <a:schemeClr val="bg1">
                      <a:lumMod val="100000"/>
                      <a:lumOff val="0"/>
                    </a:schemeClr>
                  </a:solidFill>
                  <a:ln w="25400">
                    <a:solidFill>
                      <a:schemeClr val="accent1">
                        <a:lumMod val="50000"/>
                        <a:lumOff val="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ctr" anchorCtr="0" upright="1">
                    <a:noAutofit/>
                  </a:bodyPr>
                  <a:lstStyle/>
                  <a:p>
                    <a:pPr marL="0" marR="0" algn="ctr">
                      <a:lnSpc>
                        <a:spcPct val="115000"/>
                      </a:lnSpc>
                      <a:spcBef>
                        <a:spcPts val="0"/>
                      </a:spcBef>
                      <a:spcAft>
                        <a:spcPts val="1000"/>
                      </a:spcAft>
                    </a:pPr>
                    <a:r>
                      <a:rPr lang="en-US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rPr>
                      <a:t>Sensor D</a:t>
                    </a:r>
                    <a:endParaRPr lang="en-US" sz="1100">
                      <a:effectLst/>
                      <a:latin typeface="Calibri"/>
                      <a:ea typeface="Calibri"/>
                      <a:cs typeface="Times New Roman"/>
                    </a:endParaRPr>
                  </a:p>
                </p:txBody>
              </p:sp>
            </p:grpSp>
            <p:grpSp>
              <p:nvGrpSpPr>
                <p:cNvPr id="22" name="Group 21"/>
                <p:cNvGrpSpPr>
                  <a:grpSpLocks/>
                </p:cNvGrpSpPr>
                <p:nvPr/>
              </p:nvGrpSpPr>
              <p:grpSpPr bwMode="auto">
                <a:xfrm>
                  <a:off x="-168" y="4334"/>
                  <a:ext cx="17817" cy="8247"/>
                  <a:chOff x="-220" y="0"/>
                  <a:chExt cx="17817" cy="8247"/>
                </a:xfrm>
              </p:grpSpPr>
              <p:sp>
                <p:nvSpPr>
                  <p:cNvPr id="26" name="Rectangle 25"/>
                  <p:cNvSpPr>
                    <a:spLocks noChangeArrowheads="1"/>
                  </p:cNvSpPr>
                  <p:nvPr/>
                </p:nvSpPr>
                <p:spPr bwMode="auto">
                  <a:xfrm>
                    <a:off x="7575" y="6501"/>
                    <a:ext cx="7795" cy="1746"/>
                  </a:xfrm>
                  <a:prstGeom prst="rect">
                    <a:avLst/>
                  </a:prstGeom>
                  <a:noFill/>
                  <a:ln w="25400">
                    <a:solidFill>
                      <a:schemeClr val="accent1">
                        <a:lumMod val="50000"/>
                        <a:lumOff val="0"/>
                      </a:schemeClr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ctr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" name="Rectangle 26"/>
                  <p:cNvSpPr>
                    <a:spLocks noChangeArrowheads="1"/>
                  </p:cNvSpPr>
                  <p:nvPr/>
                </p:nvSpPr>
                <p:spPr bwMode="auto">
                  <a:xfrm>
                    <a:off x="-220" y="6501"/>
                    <a:ext cx="7795" cy="1746"/>
                  </a:xfrm>
                  <a:prstGeom prst="rect">
                    <a:avLst/>
                  </a:prstGeom>
                  <a:noFill/>
                  <a:ln w="25400">
                    <a:solidFill>
                      <a:schemeClr val="accent1">
                        <a:lumMod val="50000"/>
                        <a:lumOff val="0"/>
                      </a:schemeClr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ctr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8" name="Freeform 27"/>
                  <p:cNvSpPr>
                    <a:spLocks/>
                  </p:cNvSpPr>
                  <p:nvPr/>
                </p:nvSpPr>
                <p:spPr bwMode="auto">
                  <a:xfrm>
                    <a:off x="15370" y="3171"/>
                    <a:ext cx="1113" cy="5073"/>
                  </a:xfrm>
                  <a:custGeom>
                    <a:avLst/>
                    <a:gdLst>
                      <a:gd name="T0" fmla="*/ 0 w 79283"/>
                      <a:gd name="T1" fmla="*/ 507365 h 507412"/>
                      <a:gd name="T2" fmla="*/ 5250 w 79283"/>
                      <a:gd name="T3" fmla="*/ 332958 h 507412"/>
                      <a:gd name="T4" fmla="*/ 78740 w 79283"/>
                      <a:gd name="T5" fmla="*/ 0 h 507412"/>
                      <a:gd name="T6" fmla="*/ 78740 w 79283"/>
                      <a:gd name="T7" fmla="*/ 200832 h 507412"/>
                      <a:gd name="T8" fmla="*/ 0 w 79283"/>
                      <a:gd name="T9" fmla="*/ 507365 h 50741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79283" h="507412">
                        <a:moveTo>
                          <a:pt x="0" y="507412"/>
                        </a:moveTo>
                        <a:lnTo>
                          <a:pt x="5286" y="332989"/>
                        </a:lnTo>
                        <a:lnTo>
                          <a:pt x="79283" y="0"/>
                        </a:lnTo>
                        <a:lnTo>
                          <a:pt x="79283" y="200851"/>
                        </a:lnTo>
                        <a:lnTo>
                          <a:pt x="0" y="507412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100000"/>
                      <a:lumOff val="0"/>
                    </a:schemeClr>
                  </a:solidFill>
                  <a:ln w="25400">
                    <a:solidFill>
                      <a:schemeClr val="accent1">
                        <a:lumMod val="50000"/>
                        <a:lumOff val="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 rot="0" vert="horz" wrap="square" lIns="91440" tIns="45720" rIns="91440" bIns="45720" anchor="ctr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9" name="Freeform 28"/>
                  <p:cNvSpPr>
                    <a:spLocks/>
                  </p:cNvSpPr>
                  <p:nvPr/>
                </p:nvSpPr>
                <p:spPr bwMode="auto">
                  <a:xfrm>
                    <a:off x="16483" y="0"/>
                    <a:ext cx="1114" cy="5073"/>
                  </a:xfrm>
                  <a:custGeom>
                    <a:avLst/>
                    <a:gdLst>
                      <a:gd name="T0" fmla="*/ 0 w 79283"/>
                      <a:gd name="T1" fmla="*/ 507365 h 507412"/>
                      <a:gd name="T2" fmla="*/ 5250 w 79283"/>
                      <a:gd name="T3" fmla="*/ 332958 h 507412"/>
                      <a:gd name="T4" fmla="*/ 78740 w 79283"/>
                      <a:gd name="T5" fmla="*/ 0 h 507412"/>
                      <a:gd name="T6" fmla="*/ 78740 w 79283"/>
                      <a:gd name="T7" fmla="*/ 200832 h 507412"/>
                      <a:gd name="T8" fmla="*/ 0 w 79283"/>
                      <a:gd name="T9" fmla="*/ 507365 h 50741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79283" h="507412">
                        <a:moveTo>
                          <a:pt x="0" y="507412"/>
                        </a:moveTo>
                        <a:lnTo>
                          <a:pt x="5286" y="332989"/>
                        </a:lnTo>
                        <a:lnTo>
                          <a:pt x="79283" y="0"/>
                        </a:lnTo>
                        <a:lnTo>
                          <a:pt x="79283" y="200851"/>
                        </a:lnTo>
                        <a:lnTo>
                          <a:pt x="0" y="507412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100000"/>
                      <a:lumOff val="0"/>
                    </a:schemeClr>
                  </a:solidFill>
                  <a:ln w="25400">
                    <a:solidFill>
                      <a:schemeClr val="accent1">
                        <a:lumMod val="50000"/>
                        <a:lumOff val="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 rot="0" vert="horz" wrap="square" lIns="91440" tIns="45720" rIns="91440" bIns="45720" anchor="ctr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" name="Group 22"/>
                <p:cNvGrpSpPr>
                  <a:grpSpLocks/>
                </p:cNvGrpSpPr>
                <p:nvPr/>
              </p:nvGrpSpPr>
              <p:grpSpPr bwMode="auto">
                <a:xfrm>
                  <a:off x="845" y="0"/>
                  <a:ext cx="15790" cy="10888"/>
                  <a:chOff x="0" y="0"/>
                  <a:chExt cx="15790" cy="10888"/>
                </a:xfrm>
              </p:grpSpPr>
              <p:sp>
                <p:nvSpPr>
                  <p:cNvPr id="24" name="Rectangle 23"/>
                  <p:cNvSpPr>
                    <a:spLocks noChangeArrowheads="1"/>
                  </p:cNvSpPr>
                  <p:nvPr/>
                </p:nvSpPr>
                <p:spPr bwMode="auto">
                  <a:xfrm>
                    <a:off x="0" y="3065"/>
                    <a:ext cx="15790" cy="4401"/>
                  </a:xfrm>
                  <a:prstGeom prst="rect">
                    <a:avLst/>
                  </a:prstGeom>
                  <a:solidFill>
                    <a:schemeClr val="accent1">
                      <a:lumMod val="100000"/>
                      <a:lumOff val="0"/>
                      <a:alpha val="50195"/>
                    </a:schemeClr>
                  </a:solidFill>
                  <a:ln w="25400">
                    <a:solidFill>
                      <a:schemeClr val="accent1">
                        <a:lumMod val="50000"/>
                        <a:lumOff val="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ctr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5" name="Freeform 24"/>
                  <p:cNvSpPr>
                    <a:spLocks/>
                  </p:cNvSpPr>
                  <p:nvPr/>
                </p:nvSpPr>
                <p:spPr bwMode="auto">
                  <a:xfrm>
                    <a:off x="6782" y="0"/>
                    <a:ext cx="2191" cy="10888"/>
                  </a:xfrm>
                  <a:custGeom>
                    <a:avLst/>
                    <a:gdLst>
                      <a:gd name="T0" fmla="*/ 0 w 162612"/>
                      <a:gd name="T1" fmla="*/ 1088823 h 1088823"/>
                      <a:gd name="T2" fmla="*/ 0 w 162612"/>
                      <a:gd name="T3" fmla="*/ 628980 h 1088823"/>
                      <a:gd name="T4" fmla="*/ 162612 w 162612"/>
                      <a:gd name="T5" fmla="*/ 0 h 1088823"/>
                      <a:gd name="T6" fmla="*/ 162608 w 162612"/>
                      <a:gd name="T7" fmla="*/ 433587 h 1088823"/>
                      <a:gd name="T8" fmla="*/ 0 w 162612"/>
                      <a:gd name="T9" fmla="*/ 1088823 h 108882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62612" h="1088823">
                        <a:moveTo>
                          <a:pt x="0" y="1088823"/>
                        </a:moveTo>
                        <a:lnTo>
                          <a:pt x="0" y="628980"/>
                        </a:lnTo>
                        <a:lnTo>
                          <a:pt x="162612" y="0"/>
                        </a:lnTo>
                        <a:cubicBezTo>
                          <a:pt x="162611" y="144529"/>
                          <a:pt x="162609" y="289058"/>
                          <a:pt x="162608" y="433587"/>
                        </a:cubicBezTo>
                        <a:lnTo>
                          <a:pt x="0" y="1088823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100000"/>
                      <a:lumOff val="0"/>
                      <a:alpha val="50195"/>
                    </a:schemeClr>
                  </a:solidFill>
                  <a:ln w="25400">
                    <a:solidFill>
                      <a:schemeClr val="accent1">
                        <a:lumMod val="50000"/>
                        <a:lumOff val="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 rot="0" vert="horz" wrap="square" lIns="91440" tIns="45720" rIns="91440" bIns="45720" anchor="ctr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6" name="Group 15"/>
              <p:cNvGrpSpPr>
                <a:grpSpLocks/>
              </p:cNvGrpSpPr>
              <p:nvPr/>
            </p:nvGrpSpPr>
            <p:grpSpPr bwMode="auto">
              <a:xfrm>
                <a:off x="0" y="0"/>
                <a:ext cx="41207" cy="22441"/>
                <a:chOff x="0" y="0"/>
                <a:chExt cx="41207" cy="22441"/>
              </a:xfrm>
            </p:grpSpPr>
            <p:sp>
              <p:nvSpPr>
                <p:cNvPr id="17" name="Rectangle 16"/>
                <p:cNvSpPr>
                  <a:spLocks noChangeArrowheads="1"/>
                </p:cNvSpPr>
                <p:nvPr/>
              </p:nvSpPr>
              <p:spPr bwMode="auto">
                <a:xfrm>
                  <a:off x="14606" y="0"/>
                  <a:ext cx="11519" cy="49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ctr" anchorCtr="0" upright="1">
                  <a:noAutofit/>
                </a:bodyPr>
                <a:lstStyle/>
                <a:p>
                  <a:pPr marL="0" marR="0"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100">
                      <a:solidFill>
                        <a:srgbClr val="000000"/>
                      </a:solidFill>
                      <a:effectLst/>
                      <a:latin typeface="Calibri"/>
                      <a:ea typeface="Calibri"/>
                      <a:cs typeface="Times New Roman"/>
                    </a:rPr>
                    <a:t>Altitude Up</a:t>
                  </a:r>
                  <a:endParaRPr lang="en-US" sz="110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18" name="Rectangle 17"/>
                <p:cNvSpPr>
                  <a:spLocks noChangeArrowheads="1"/>
                </p:cNvSpPr>
                <p:nvPr/>
              </p:nvSpPr>
              <p:spPr bwMode="auto">
                <a:xfrm>
                  <a:off x="14606" y="17456"/>
                  <a:ext cx="11519" cy="49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ctr" anchorCtr="0" upright="1">
                  <a:noAutofit/>
                </a:bodyPr>
                <a:lstStyle/>
                <a:p>
                  <a:pPr marL="0" marR="0"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100">
                      <a:solidFill>
                        <a:srgbClr val="000000"/>
                      </a:solidFill>
                      <a:effectLst/>
                      <a:latin typeface="Calibri"/>
                      <a:ea typeface="Calibri"/>
                      <a:cs typeface="Times New Roman"/>
                    </a:rPr>
                    <a:t>Altitude Down</a:t>
                  </a:r>
                  <a:endParaRPr lang="en-US" sz="110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19" name="Rectangle 18"/>
                <p:cNvSpPr>
                  <a:spLocks noChangeArrowheads="1"/>
                </p:cNvSpPr>
                <p:nvPr/>
              </p:nvSpPr>
              <p:spPr bwMode="auto">
                <a:xfrm>
                  <a:off x="29688" y="10094"/>
                  <a:ext cx="11519" cy="49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ctr" anchorCtr="0" upright="1">
                  <a:noAutofit/>
                </a:bodyPr>
                <a:lstStyle/>
                <a:p>
                  <a:pPr marL="0" marR="0"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100">
                      <a:solidFill>
                        <a:srgbClr val="000000"/>
                      </a:solidFill>
                      <a:effectLst/>
                      <a:latin typeface="Calibri"/>
                      <a:ea typeface="Calibri"/>
                      <a:cs typeface="Times New Roman"/>
                    </a:rPr>
                    <a:t>Azimuth Right</a:t>
                  </a:r>
                  <a:endParaRPr lang="en-US" sz="110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20" name="Rectangle 19"/>
                <p:cNvSpPr>
                  <a:spLocks noChangeArrowheads="1"/>
                </p:cNvSpPr>
                <p:nvPr/>
              </p:nvSpPr>
              <p:spPr bwMode="auto">
                <a:xfrm>
                  <a:off x="0" y="10094"/>
                  <a:ext cx="11518" cy="49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ctr" anchorCtr="0" upright="1">
                  <a:noAutofit/>
                </a:bodyPr>
                <a:lstStyle/>
                <a:p>
                  <a:pPr marL="0" marR="0"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100">
                      <a:solidFill>
                        <a:srgbClr val="000000"/>
                      </a:solidFill>
                      <a:effectLst/>
                      <a:latin typeface="Calibri"/>
                      <a:ea typeface="Calibri"/>
                      <a:cs typeface="Times New Roman"/>
                    </a:rPr>
                    <a:t>Azimuth Left</a:t>
                  </a:r>
                  <a:endParaRPr lang="en-US" sz="110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</p:grpSp>
        </p:grpSp>
        <p:sp>
          <p:nvSpPr>
            <p:cNvPr id="14" name="Text Box 220"/>
            <p:cNvSpPr txBox="1">
              <a:spLocks noChangeArrowheads="1"/>
            </p:cNvSpPr>
            <p:nvPr/>
          </p:nvSpPr>
          <p:spPr bwMode="auto">
            <a:xfrm>
              <a:off x="0" y="21019"/>
              <a:ext cx="41205" cy="266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1000"/>
                </a:spcAft>
              </a:pPr>
              <a:r>
                <a:rPr lang="en-US" sz="1200" dirty="0" smtClean="0">
                  <a:effectLst/>
                  <a:latin typeface="Arial"/>
                  <a:ea typeface="Calibri"/>
                  <a:cs typeface="Times New Roman"/>
                </a:rPr>
                <a:t>The </a:t>
              </a:r>
              <a:r>
                <a:rPr lang="en-US" sz="1200" dirty="0">
                  <a:effectLst/>
                  <a:latin typeface="Arial"/>
                  <a:ea typeface="Calibri"/>
                  <a:cs typeface="Times New Roman"/>
                </a:rPr>
                <a:t>finalized design of the solar tracking sensor array.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1000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5231107" y="1328441"/>
            <a:ext cx="3912893" cy="2710159"/>
            <a:chOff x="4419600" y="1600200"/>
            <a:chExt cx="4598693" cy="3185160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9600" y="1600200"/>
              <a:ext cx="4598693" cy="3185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Oval 4"/>
            <p:cNvSpPr/>
            <p:nvPr/>
          </p:nvSpPr>
          <p:spPr>
            <a:xfrm>
              <a:off x="6858000" y="2438400"/>
              <a:ext cx="838200" cy="8382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LEDs as Light Detectors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447800"/>
            <a:ext cx="4495800" cy="4800600"/>
          </a:xfrm>
        </p:spPr>
        <p:txBody>
          <a:bodyPr/>
          <a:lstStyle/>
          <a:p>
            <a:r>
              <a:rPr lang="en-US" dirty="0" smtClean="0"/>
              <a:t>No input voltage required</a:t>
            </a:r>
          </a:p>
          <a:p>
            <a:r>
              <a:rPr lang="en-US" dirty="0" smtClean="0"/>
              <a:t>Output </a:t>
            </a:r>
          </a:p>
          <a:p>
            <a:pPr lvl="1"/>
            <a:r>
              <a:rPr lang="en-US" dirty="0" smtClean="0"/>
              <a:t>Direct sunlight=1.5V</a:t>
            </a:r>
          </a:p>
          <a:p>
            <a:pPr lvl="1"/>
            <a:r>
              <a:rPr lang="en-US" dirty="0" smtClean="0"/>
              <a:t>Partial sunlight=0.6V</a:t>
            </a:r>
          </a:p>
          <a:p>
            <a:pPr lvl="1"/>
            <a:r>
              <a:rPr lang="en-US" dirty="0" smtClean="0"/>
              <a:t>Ambient Light=.02V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848600" y="1463559"/>
            <a:ext cx="490930" cy="5176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153400" y="1782820"/>
            <a:ext cx="490930" cy="5176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7904167" y="1628091"/>
            <a:ext cx="379795" cy="393938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8056567" y="1780491"/>
            <a:ext cx="379795" cy="393938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4695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Control System Overview</a:t>
            </a:r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331090" y="2209800"/>
            <a:ext cx="742323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Microcontroller MSP430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This the target board being used</a:t>
            </a:r>
          </a:p>
          <a:p>
            <a:r>
              <a:rPr lang="en-US" dirty="0" smtClean="0"/>
              <a:t>The particular MSP430 being used is the MSP430F2224</a:t>
            </a:r>
          </a:p>
          <a:p>
            <a:r>
              <a:rPr lang="en-US" dirty="0" smtClean="0"/>
              <a:t>Chosen because of need for several I/O pins as well as analog to digital conversion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850" y="1761153"/>
            <a:ext cx="3657600" cy="41897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53499" y="1447800"/>
            <a:ext cx="381671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During most of the operation cycle no control will be needed</a:t>
            </a:r>
          </a:p>
          <a:p>
            <a:r>
              <a:rPr lang="en-US" dirty="0" smtClean="0"/>
              <a:t>This allows us to utilize the MSP430’s low power modes (LMPX)</a:t>
            </a:r>
          </a:p>
          <a:p>
            <a:r>
              <a:rPr lang="en-US" dirty="0" smtClean="0"/>
              <a:t>An internal clock will be used for the delay between sensor reads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 Power Modes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3" cy="4572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9892"/>
                <a:gridCol w="763825"/>
                <a:gridCol w="902700"/>
                <a:gridCol w="1111016"/>
                <a:gridCol w="1180452"/>
                <a:gridCol w="2291468"/>
              </a:tblGrid>
              <a:tr h="54887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>
                          <a:latin typeface="Arial"/>
                          <a:ea typeface="Calibri"/>
                          <a:cs typeface="Times New Roman"/>
                        </a:rPr>
                        <a:t>Mode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95" marR="6249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Times New Roman"/>
                        </a:rPr>
                        <a:t>CPU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95" marR="6249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Times New Roman"/>
                        </a:rPr>
                        <a:t>Mclock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95" marR="6249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Times New Roman"/>
                        </a:rPr>
                        <a:t>SMclock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95" marR="6249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Times New Roman"/>
                        </a:rPr>
                        <a:t>Aux. Clock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95" marR="6249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Times New Roman"/>
                        </a:rPr>
                        <a:t>Oscillators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95" marR="62495" marT="0" marB="0"/>
                </a:tc>
              </a:tr>
              <a:tr h="54887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Times New Roman"/>
                        </a:rPr>
                        <a:t>Active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95" marR="6249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Times New Roman"/>
                        </a:rPr>
                        <a:t>Active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95" marR="6249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Times New Roman"/>
                        </a:rPr>
                        <a:t>Active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95" marR="6249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Times New Roman"/>
                        </a:rPr>
                        <a:t>Active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95" marR="6249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Times New Roman"/>
                        </a:rPr>
                        <a:t>Active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95" marR="6249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Times New Roman"/>
                        </a:rPr>
                        <a:t>Active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95" marR="62495" marT="0" marB="0"/>
                </a:tc>
              </a:tr>
              <a:tr h="54887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Times New Roman"/>
                        </a:rPr>
                        <a:t>LMP0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95" marR="6249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Times New Roman"/>
                        </a:rPr>
                        <a:t>Off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95" marR="6249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Times New Roman"/>
                        </a:rPr>
                        <a:t>Off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95" marR="6249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Times New Roman"/>
                        </a:rPr>
                        <a:t>Active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95" marR="6249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Times New Roman"/>
                        </a:rPr>
                        <a:t>Active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95" marR="6249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Times New Roman"/>
                        </a:rPr>
                        <a:t>Active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95" marR="62495" marT="0" marB="0"/>
                </a:tc>
              </a:tr>
              <a:tr h="91381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Times New Roman"/>
                        </a:rPr>
                        <a:t>LMP1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95" marR="6249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Times New Roman"/>
                        </a:rPr>
                        <a:t>Off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95" marR="6249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Times New Roman"/>
                        </a:rPr>
                        <a:t>Off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95" marR="6249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Times New Roman"/>
                        </a:rPr>
                        <a:t>Active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95" marR="6249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Times New Roman"/>
                        </a:rPr>
                        <a:t>Active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95" marR="6249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>
                          <a:latin typeface="Arial"/>
                          <a:ea typeface="Calibri"/>
                          <a:cs typeface="Times New Roman"/>
                        </a:rPr>
                        <a:t>Active (for LF oscillator and CLKIN as source, HF oscillator is mapped to </a:t>
                      </a:r>
                      <a:r>
                        <a:rPr lang="en-US" sz="1200" dirty="0" smtClean="0">
                          <a:latin typeface="Arial"/>
                          <a:ea typeface="Calibri"/>
                          <a:cs typeface="Times New Roman"/>
                        </a:rPr>
                        <a:t>LF oscillator </a:t>
                      </a:r>
                      <a:r>
                        <a:rPr lang="en-US" sz="1200" dirty="0">
                          <a:latin typeface="Arial"/>
                          <a:ea typeface="Calibri"/>
                          <a:cs typeface="Times New Roman"/>
                        </a:rPr>
                        <a:t>as source)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95" marR="62495" marT="0" marB="0"/>
                </a:tc>
              </a:tr>
              <a:tr h="54887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Times New Roman"/>
                        </a:rPr>
                        <a:t>LMP2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95" marR="6249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Times New Roman"/>
                        </a:rPr>
                        <a:t>Off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95" marR="6249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Times New Roman"/>
                        </a:rPr>
                        <a:t>Off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95" marR="6249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Times New Roman"/>
                        </a:rPr>
                        <a:t>Off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95" marR="6249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Times New Roman"/>
                        </a:rPr>
                        <a:t>Active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95" marR="6249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Times New Roman"/>
                        </a:rPr>
                        <a:t>Active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95" marR="62495" marT="0" marB="0"/>
                </a:tc>
              </a:tr>
              <a:tr h="91381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 b="1">
                          <a:latin typeface="Arial"/>
                          <a:ea typeface="Calibri"/>
                          <a:cs typeface="Times New Roman"/>
                        </a:rPr>
                        <a:t>LMP3</a:t>
                      </a:r>
                      <a:endParaRPr lang="en-US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95" marR="6249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 b="1">
                          <a:latin typeface="Arial"/>
                          <a:ea typeface="Calibri"/>
                          <a:cs typeface="Times New Roman"/>
                        </a:rPr>
                        <a:t>Off</a:t>
                      </a:r>
                      <a:endParaRPr lang="en-US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95" marR="6249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 b="1">
                          <a:latin typeface="Arial"/>
                          <a:ea typeface="Calibri"/>
                          <a:cs typeface="Times New Roman"/>
                        </a:rPr>
                        <a:t>Off</a:t>
                      </a:r>
                      <a:endParaRPr lang="en-US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95" marR="6249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 b="1">
                          <a:latin typeface="Arial"/>
                          <a:ea typeface="Calibri"/>
                          <a:cs typeface="Times New Roman"/>
                        </a:rPr>
                        <a:t>Off</a:t>
                      </a:r>
                      <a:endParaRPr lang="en-US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95" marR="6249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 b="1">
                          <a:latin typeface="Arial"/>
                          <a:ea typeface="Calibri"/>
                          <a:cs typeface="Times New Roman"/>
                        </a:rPr>
                        <a:t>Active </a:t>
                      </a:r>
                      <a:endParaRPr lang="en-US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95" marR="6249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 b="1" dirty="0">
                          <a:latin typeface="Arial"/>
                          <a:ea typeface="Calibri"/>
                          <a:cs typeface="Times New Roman"/>
                        </a:rPr>
                        <a:t>Active (for LF oscillator and CLKIN as source, HF oscillator is mapped to </a:t>
                      </a:r>
                      <a:r>
                        <a:rPr lang="en-US" sz="1200" b="1" dirty="0" smtClean="0">
                          <a:latin typeface="Arial"/>
                          <a:ea typeface="Calibri"/>
                          <a:cs typeface="Times New Roman"/>
                        </a:rPr>
                        <a:t>LF oscillator </a:t>
                      </a:r>
                      <a:r>
                        <a:rPr lang="en-US" sz="1200" b="1" dirty="0">
                          <a:latin typeface="Arial"/>
                          <a:ea typeface="Calibri"/>
                          <a:cs typeface="Times New Roman"/>
                        </a:rPr>
                        <a:t>as source)</a:t>
                      </a: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95" marR="62495" marT="0" marB="0"/>
                </a:tc>
              </a:tr>
              <a:tr h="54887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Times New Roman"/>
                        </a:rPr>
                        <a:t>LMP4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95" marR="6249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Times New Roman"/>
                        </a:rPr>
                        <a:t>Off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95" marR="6249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Times New Roman"/>
                        </a:rPr>
                        <a:t>Off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95" marR="6249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Times New Roman"/>
                        </a:rPr>
                        <a:t>Off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95" marR="6249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Times New Roman"/>
                        </a:rPr>
                        <a:t>Off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95" marR="6249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>
                          <a:latin typeface="Arial"/>
                          <a:ea typeface="Calibri"/>
                          <a:cs typeface="Times New Roman"/>
                        </a:rPr>
                        <a:t>Off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95" marR="62495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/>
                <a:ea typeface="Calibri"/>
                <a:cs typeface="Times New Roman"/>
              </a:rPr>
              <a:t>Stepper Motor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Used for azimuth angle adjustments</a:t>
            </a:r>
          </a:p>
          <a:p>
            <a:r>
              <a:rPr lang="en-US" dirty="0" smtClean="0"/>
              <a:t>HT23-260-4</a:t>
            </a:r>
          </a:p>
          <a:p>
            <a:pPr lvl="1"/>
            <a:r>
              <a:rPr lang="en-US" dirty="0" smtClean="0"/>
              <a:t>260 Oz In. Hybrid</a:t>
            </a:r>
          </a:p>
          <a:p>
            <a:pPr lvl="1"/>
            <a:r>
              <a:rPr lang="en-US" dirty="0" smtClean="0"/>
              <a:t>1.8° /200 Steps Per Rev.</a:t>
            </a:r>
          </a:p>
          <a:p>
            <a:pPr lvl="1"/>
            <a:r>
              <a:rPr lang="en-US" dirty="0" smtClean="0"/>
              <a:t>2.5 Amps Current Per Phase</a:t>
            </a:r>
          </a:p>
          <a:p>
            <a:pPr lvl="1"/>
            <a:r>
              <a:rPr lang="en-US" dirty="0" smtClean="0"/>
              <a:t>4-wire Bi-polar</a:t>
            </a:r>
          </a:p>
          <a:p>
            <a:endParaRPr lang="en-US" dirty="0"/>
          </a:p>
        </p:txBody>
      </p:sp>
      <p:pic>
        <p:nvPicPr>
          <p:cNvPr id="7" name="Content Placeholder 6" descr="HT23-260-4_larg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76850" y="2027237"/>
            <a:ext cx="3657600" cy="3657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Stepper motor control</a:t>
            </a:r>
            <a:endParaRPr lang="en-US" dirty="0"/>
          </a:p>
        </p:txBody>
      </p:sp>
      <p:pic>
        <p:nvPicPr>
          <p:cNvPr id="6" name="Content Placeholder 5" descr="stepper driver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295400" y="1600200"/>
            <a:ext cx="4114800" cy="4495799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This shows TI’s DRV8412 configured to run a stepper motor</a:t>
            </a:r>
          </a:p>
          <a:p>
            <a:r>
              <a:rPr lang="en-US" dirty="0" smtClean="0"/>
              <a:t>Utilizing this IC makes controlling the stepper motor much easier</a:t>
            </a:r>
          </a:p>
          <a:p>
            <a:r>
              <a:rPr lang="en-US" dirty="0" smtClean="0"/>
              <a:t>Lots of application documentation available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Goals &amp;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Utilize an energy source which is free and abundant</a:t>
            </a:r>
          </a:p>
          <a:p>
            <a:r>
              <a:rPr lang="en-US" dirty="0" smtClean="0"/>
              <a:t>Be able to store the generated </a:t>
            </a:r>
            <a:r>
              <a:rPr lang="en-US" dirty="0"/>
              <a:t>energy as </a:t>
            </a:r>
            <a:r>
              <a:rPr lang="en-US" dirty="0" smtClean="0"/>
              <a:t>electric potential</a:t>
            </a:r>
          </a:p>
          <a:p>
            <a:r>
              <a:rPr lang="en-US" dirty="0" smtClean="0"/>
              <a:t>Prove that the concept can work with a functioning prototype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7463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Stepper motor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Problems with driver circuit on PCB</a:t>
            </a:r>
          </a:p>
          <a:p>
            <a:r>
              <a:rPr lang="en-US" dirty="0" smtClean="0"/>
              <a:t>Spent over a week attempting to fix IC</a:t>
            </a:r>
          </a:p>
          <a:p>
            <a:r>
              <a:rPr lang="en-US" dirty="0" smtClean="0"/>
              <a:t>Could never get necessary power to charge stepper motor windings</a:t>
            </a:r>
          </a:p>
          <a:p>
            <a:r>
              <a:rPr lang="en-US" dirty="0" smtClean="0"/>
              <a:t>Eventually had to find a new solution to problem due to time issues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2815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Resolution - </a:t>
            </a:r>
            <a:r>
              <a:rPr lang="en-US" dirty="0" err="1" smtClean="0"/>
              <a:t>HBridge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constructed an </a:t>
            </a:r>
            <a:r>
              <a:rPr lang="en-US" dirty="0" err="1" smtClean="0"/>
              <a:t>Hbridge</a:t>
            </a:r>
            <a:r>
              <a:rPr lang="en-US" dirty="0" smtClean="0"/>
              <a:t> to power the stepper motor</a:t>
            </a:r>
          </a:p>
          <a:p>
            <a:r>
              <a:rPr lang="en-US" dirty="0" smtClean="0"/>
              <a:t>After much testing the stepper motor we could still not operate the stepper motor</a:t>
            </a:r>
          </a:p>
          <a:p>
            <a:r>
              <a:rPr lang="en-US" dirty="0" smtClean="0"/>
              <a:t>Solution was to change to a geared servo motor</a:t>
            </a:r>
          </a:p>
          <a:p>
            <a:r>
              <a:rPr lang="en-US" dirty="0" smtClean="0"/>
              <a:t>A separate </a:t>
            </a:r>
            <a:r>
              <a:rPr lang="en-US" dirty="0" err="1" smtClean="0"/>
              <a:t>Hbridge</a:t>
            </a:r>
            <a:r>
              <a:rPr lang="en-US" dirty="0" smtClean="0"/>
              <a:t> is being used to control the actuator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6915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Actuator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Used for altitude angle adjustments</a:t>
            </a:r>
          </a:p>
          <a:p>
            <a:r>
              <a:rPr lang="en-US" dirty="0" smtClean="0"/>
              <a:t>FA-PO-150-12-12</a:t>
            </a:r>
          </a:p>
          <a:p>
            <a:pPr lvl="1"/>
            <a:r>
              <a:rPr lang="en-US" dirty="0" smtClean="0"/>
              <a:t>Built in limit switches (non moveable)</a:t>
            </a:r>
          </a:p>
          <a:p>
            <a:pPr lvl="1"/>
            <a:r>
              <a:rPr lang="en-US" dirty="0" smtClean="0"/>
              <a:t>Aluminum case</a:t>
            </a:r>
          </a:p>
          <a:p>
            <a:pPr lvl="1"/>
            <a:r>
              <a:rPr lang="en-US" dirty="0" smtClean="0"/>
              <a:t>Two clevis mount points, one on each end (uses our MB1 brackets)</a:t>
            </a:r>
          </a:p>
          <a:p>
            <a:pPr lvl="1"/>
            <a:r>
              <a:rPr lang="en-US" dirty="0" smtClean="0"/>
              <a:t>10K ohm potentiometer built in</a:t>
            </a:r>
          </a:p>
          <a:p>
            <a:endParaRPr lang="en-US" dirty="0"/>
          </a:p>
        </p:txBody>
      </p:sp>
      <p:pic>
        <p:nvPicPr>
          <p:cNvPr id="7" name="Content Placeholder 6" descr="wiring actuator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372100" y="1798637"/>
            <a:ext cx="3467100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Supply Battery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Leoch</a:t>
            </a:r>
            <a:r>
              <a:rPr lang="en-US" dirty="0" smtClean="0"/>
              <a:t> LP12-6-FI</a:t>
            </a:r>
          </a:p>
          <a:p>
            <a:r>
              <a:rPr lang="en-US" dirty="0" smtClean="0"/>
              <a:t>Same as charge battery</a:t>
            </a:r>
          </a:p>
          <a:p>
            <a:r>
              <a:rPr lang="en-US" dirty="0" smtClean="0"/>
              <a:t>Function switchable by microcontroller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005" y="1219200"/>
            <a:ext cx="3657600" cy="3657600"/>
          </a:xfrm>
        </p:spPr>
      </p:pic>
      <p:cxnSp>
        <p:nvCxnSpPr>
          <p:cNvPr id="5" name="Straight Arrow Connector 4"/>
          <p:cNvCxnSpPr/>
          <p:nvPr/>
        </p:nvCxnSpPr>
        <p:spPr>
          <a:xfrm>
            <a:off x="5277955" y="3886200"/>
            <a:ext cx="2971800" cy="53340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8249755" y="2590800"/>
            <a:ext cx="304800" cy="182880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404089" y="4126468"/>
            <a:ext cx="397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6”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579422" y="2108261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2.6”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55622" y="3320534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3.7”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8554555" y="1981200"/>
            <a:ext cx="49735" cy="623455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732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Tracking System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2907792" cy="4663440"/>
          </a:xfrm>
        </p:spPr>
        <p:txBody>
          <a:bodyPr>
            <a:normAutofit/>
          </a:bodyPr>
          <a:lstStyle/>
          <a:p>
            <a:r>
              <a:rPr lang="en-US" dirty="0" smtClean="0"/>
              <a:t>MSP430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- </a:t>
            </a:r>
            <a:r>
              <a:rPr lang="en-US" dirty="0" smtClean="0"/>
              <a:t>3V</a:t>
            </a:r>
          </a:p>
          <a:p>
            <a:pPr lvl="1"/>
            <a:r>
              <a:rPr lang="en-US" dirty="0" smtClean="0"/>
              <a:t>ISL8502 buck regulator</a:t>
            </a:r>
          </a:p>
          <a:p>
            <a:r>
              <a:rPr lang="en-US" dirty="0" smtClean="0"/>
              <a:t>Actuator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- </a:t>
            </a:r>
            <a:r>
              <a:rPr lang="en-US" dirty="0" smtClean="0"/>
              <a:t>3V</a:t>
            </a:r>
          </a:p>
          <a:p>
            <a:pPr lvl="1"/>
            <a:r>
              <a:rPr lang="en-US" dirty="0" smtClean="0"/>
              <a:t>ISL8502 buck regulator</a:t>
            </a:r>
          </a:p>
          <a:p>
            <a:r>
              <a:rPr lang="en-US" dirty="0" smtClean="0"/>
              <a:t>Step controller 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- 1</a:t>
            </a:r>
            <a:r>
              <a:rPr lang="en-US" dirty="0" smtClean="0"/>
              <a:t>2V</a:t>
            </a:r>
          </a:p>
          <a:p>
            <a:pPr lvl="1"/>
            <a:r>
              <a:rPr lang="en-US" dirty="0" smtClean="0"/>
              <a:t>Straight from supply battery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194602"/>
            <a:ext cx="4752975" cy="5396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9337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Tracking System Power Issues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ISL8502 buck regulators operated correctly during initial testing</a:t>
            </a:r>
          </a:p>
          <a:p>
            <a:r>
              <a:rPr lang="en-US" dirty="0" smtClean="0"/>
              <a:t>Burnt out during system testing and no longer produce useable voltage</a:t>
            </a:r>
          </a:p>
        </p:txBody>
      </p:sp>
    </p:spTree>
    <p:extLst>
      <p:ext uri="{BB962C8B-B14F-4D97-AF65-F5344CB8AC3E}">
        <p14:creationId xmlns:p14="http://schemas.microsoft.com/office/powerpoint/2010/main" val="9992184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Battery Function Switching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000361" cy="4663440"/>
          </a:xfrm>
        </p:spPr>
        <p:txBody>
          <a:bodyPr>
            <a:normAutofit/>
          </a:bodyPr>
          <a:lstStyle/>
          <a:p>
            <a:r>
              <a:rPr lang="en-US" dirty="0" smtClean="0"/>
              <a:t>Utilizes 4 LTC4412 low loss power path controllers</a:t>
            </a:r>
          </a:p>
          <a:p>
            <a:r>
              <a:rPr lang="en-US" dirty="0" smtClean="0"/>
              <a:t>Function similarly to logic MUX and allow for safe switching of battery function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284390"/>
            <a:ext cx="4629150" cy="5421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56567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PCB Layout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600200"/>
            <a:ext cx="4728256" cy="4758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4953000" y="5714999"/>
            <a:ext cx="0" cy="76200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486365" y="6400800"/>
            <a:ext cx="933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MSP430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6410235" y="5672772"/>
            <a:ext cx="0" cy="76200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943600" y="6358573"/>
            <a:ext cx="1656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 Controller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2209800" y="5063835"/>
            <a:ext cx="676365" cy="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219200" y="5221069"/>
            <a:ext cx="10005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Power</a:t>
            </a:r>
          </a:p>
          <a:p>
            <a:pPr algn="r"/>
            <a:r>
              <a:rPr lang="en-US" dirty="0" smtClean="0"/>
              <a:t>Switches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2209800" y="5382490"/>
            <a:ext cx="676365" cy="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2209800" y="5701145"/>
            <a:ext cx="676365" cy="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2209800" y="6019799"/>
            <a:ext cx="676365" cy="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2541616" y="4167946"/>
            <a:ext cx="1944749" cy="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286526" y="3886200"/>
            <a:ext cx="11839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Charge</a:t>
            </a:r>
          </a:p>
          <a:p>
            <a:pPr algn="r"/>
            <a:r>
              <a:rPr lang="en-US" dirty="0" smtClean="0"/>
              <a:t>Controller</a:t>
            </a:r>
            <a:endParaRPr lang="en-US" dirty="0"/>
          </a:p>
        </p:txBody>
      </p:sp>
      <p:cxnSp>
        <p:nvCxnSpPr>
          <p:cNvPr id="22" name="Straight Arrow Connector 21"/>
          <p:cNvCxnSpPr>
            <a:stCxn id="23" idx="2"/>
          </p:cNvCxnSpPr>
          <p:nvPr/>
        </p:nvCxnSpPr>
        <p:spPr>
          <a:xfrm flipH="1">
            <a:off x="4267200" y="1600200"/>
            <a:ext cx="13957" cy="82653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429000" y="1230868"/>
            <a:ext cx="1704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Boost Regulator</a:t>
            </a:r>
            <a:endParaRPr lang="en-US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5638800" y="1600199"/>
            <a:ext cx="0" cy="113133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419634" y="1230868"/>
            <a:ext cx="1701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Buck Regulators</a:t>
            </a:r>
            <a:endParaRPr lang="en-US" dirty="0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6858000" y="1600199"/>
            <a:ext cx="0" cy="82653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711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component tested and operate correctly</a:t>
            </a:r>
          </a:p>
          <a:p>
            <a:r>
              <a:rPr lang="en-US" dirty="0" smtClean="0"/>
              <a:t>Tracking system failed during system testing</a:t>
            </a:r>
          </a:p>
          <a:p>
            <a:r>
              <a:rPr lang="en-US" dirty="0" smtClean="0"/>
              <a:t>Charging system operates correctly for 30 continuous minutes</a:t>
            </a:r>
          </a:p>
          <a:p>
            <a:r>
              <a:rPr lang="en-US" dirty="0" smtClean="0"/>
              <a:t>Able to slowly charge the 12 V battery</a:t>
            </a:r>
          </a:p>
          <a:p>
            <a:r>
              <a:rPr lang="en-US" dirty="0" smtClean="0"/>
              <a:t>Max power is 5 Watts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7478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Administrative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396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96646" indent="-514350">
              <a:buFont typeface="+mj-lt"/>
              <a:buAutoNum type="arabicPeriod"/>
            </a:pPr>
            <a:r>
              <a:rPr lang="en-US" dirty="0" smtClean="0"/>
              <a:t>  </a:t>
            </a:r>
            <a:r>
              <a:rPr lang="en-US" dirty="0"/>
              <a:t>The system is to weigh no more than 50 kilograms and is to occupy a volume no greater than 2 meter</a:t>
            </a:r>
            <a:r>
              <a:rPr lang="en-US" baseline="30000" dirty="0"/>
              <a:t>3</a:t>
            </a:r>
            <a:endParaRPr lang="en-US" dirty="0"/>
          </a:p>
          <a:p>
            <a:pPr marL="596646" indent="-514350">
              <a:buFont typeface="+mj-lt"/>
              <a:buAutoNum type="arabicPeriod"/>
            </a:pPr>
            <a:r>
              <a:rPr lang="en-US" dirty="0" smtClean="0"/>
              <a:t>  </a:t>
            </a:r>
            <a:r>
              <a:rPr lang="en-US" dirty="0"/>
              <a:t>The system is to be capable of operating continuously under ideal conditions for at least a 2 hour period</a:t>
            </a:r>
          </a:p>
          <a:p>
            <a:pPr marL="596646" indent="-514350">
              <a:buFont typeface="+mj-lt"/>
              <a:buAutoNum type="arabicPeriod"/>
            </a:pPr>
            <a:r>
              <a:rPr lang="en-US" dirty="0" smtClean="0"/>
              <a:t>  </a:t>
            </a:r>
            <a:r>
              <a:rPr lang="en-US" dirty="0"/>
              <a:t>A 12V supply battery will be able to properly power the control system</a:t>
            </a:r>
          </a:p>
          <a:p>
            <a:pPr marL="596646" indent="-514350">
              <a:buFont typeface="+mj-lt"/>
              <a:buAutoNum type="arabicPeriod"/>
            </a:pPr>
            <a:r>
              <a:rPr lang="en-US" dirty="0" smtClean="0"/>
              <a:t>  </a:t>
            </a:r>
            <a:r>
              <a:rPr lang="en-US" dirty="0"/>
              <a:t>The generator output will be capable of efficiently and safely charging a 12V </a:t>
            </a:r>
            <a:r>
              <a:rPr lang="en-US" dirty="0" smtClean="0"/>
              <a:t>battery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77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Approved Budget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0442903"/>
              </p:ext>
            </p:extLst>
          </p:nvPr>
        </p:nvGraphicFramePr>
        <p:xfrm>
          <a:off x="1066800" y="1219200"/>
          <a:ext cx="7772400" cy="5192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/>
                <a:gridCol w="1600200"/>
                <a:gridCol w="1066800"/>
                <a:gridCol w="990600"/>
                <a:gridCol w="1600200"/>
              </a:tblGrid>
              <a:tr h="22513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Item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Function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Price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Quantity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/>
                </a:tc>
              </a:tr>
              <a:tr h="22513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PCB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Connecting subsystems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33.00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33.00 </a:t>
                      </a:r>
                    </a:p>
                  </a:txBody>
                  <a:tcPr marL="9525" marR="9525" marT="9525" marB="0" anchor="b"/>
                </a:tc>
              </a:tr>
              <a:tr h="22513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Bright red LED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Solar Tracking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1.60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 6.40 </a:t>
                      </a:r>
                    </a:p>
                  </a:txBody>
                  <a:tcPr marL="9525" marR="9525" marT="9525" marB="0" anchor="b"/>
                </a:tc>
              </a:tr>
              <a:tr h="22513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½” Balsa wood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Solar Tracking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2.00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 2.00 </a:t>
                      </a:r>
                    </a:p>
                  </a:txBody>
                  <a:tcPr marL="9525" marR="9525" marT="9525" marB="0" anchor="b"/>
                </a:tc>
              </a:tr>
              <a:tr h="22513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¼” Balsa wood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Solar Tracking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4.00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 4.00 </a:t>
                      </a:r>
                    </a:p>
                  </a:txBody>
                  <a:tcPr marL="9525" marR="9525" marT="9525" marB="0" anchor="b"/>
                </a:tc>
              </a:tr>
              <a:tr h="22513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Hot glue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Solar Tracking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2.90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 2.90 </a:t>
                      </a:r>
                    </a:p>
                  </a:txBody>
                  <a:tcPr marL="9525" marR="9525" marT="9525" marB="0" anchor="b"/>
                </a:tc>
              </a:tr>
              <a:tr h="22513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Electrical Wire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Solar Tracking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10.00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30.00 </a:t>
                      </a:r>
                    </a:p>
                  </a:txBody>
                  <a:tcPr marL="9525" marR="9525" marT="9525" marB="0" anchor="b"/>
                </a:tc>
              </a:tr>
              <a:tr h="22513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MSP 430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Microcontroller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4.30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 8.60 </a:t>
                      </a:r>
                    </a:p>
                  </a:txBody>
                  <a:tcPr marL="9525" marR="9525" marT="9525" marB="0" anchor="b"/>
                </a:tc>
              </a:tr>
              <a:tr h="22513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Fresnel Lens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Concentrating Ligh Energy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189.00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189.00 </a:t>
                      </a:r>
                    </a:p>
                  </a:txBody>
                  <a:tcPr marL="9525" marR="9525" marT="9525" marB="0" anchor="b"/>
                </a:tc>
              </a:tr>
              <a:tr h="22513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WBB236691 generator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Converting Engine output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193.95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193.95 </a:t>
                      </a:r>
                    </a:p>
                  </a:txBody>
                  <a:tcPr marL="9525" marR="9525" marT="9525" marB="0" anchor="b"/>
                </a:tc>
              </a:tr>
              <a:tr h="22513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85BYGH450A-08 Stepper motor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Rotational Motion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49.98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49.98 </a:t>
                      </a:r>
                    </a:p>
                  </a:txBody>
                  <a:tcPr marL="9525" marR="9525" marT="9525" marB="0" anchor="b"/>
                </a:tc>
              </a:tr>
              <a:tr h="22513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FA-PO-150-12-8 Linear Actuator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Lens Angle Adjustment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138.00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138.00 </a:t>
                      </a:r>
                    </a:p>
                  </a:txBody>
                  <a:tcPr marL="9525" marR="9525" marT="9525" marB="0" anchor="b"/>
                </a:tc>
              </a:tr>
              <a:tr h="22513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LP12-6-F1 Leoch Battery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Energy Storage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19.79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39.58 </a:t>
                      </a:r>
                    </a:p>
                  </a:txBody>
                  <a:tcPr marL="9525" marR="9525" marT="9525" marB="0" anchor="b"/>
                </a:tc>
              </a:tr>
              <a:tr h="22513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PST-DC/2812-8 Voltage Regulator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Energy Storage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154.00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154.00 </a:t>
                      </a:r>
                    </a:p>
                  </a:txBody>
                  <a:tcPr marL="9525" marR="9525" marT="9525" marB="0" anchor="b"/>
                </a:tc>
              </a:tr>
              <a:tr h="22513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TAF10810N10G Coupler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Energy Storage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18.95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18.95 </a:t>
                      </a:r>
                    </a:p>
                  </a:txBody>
                  <a:tcPr marL="9525" marR="9525" marT="9525" marB="0" anchor="b"/>
                </a:tc>
              </a:tr>
              <a:tr h="22513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SB1524iX Charger controller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Energy Storage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249.00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249.00 </a:t>
                      </a:r>
                    </a:p>
                  </a:txBody>
                  <a:tcPr marL="9525" marR="9525" marT="9525" marB="0" anchor="b"/>
                </a:tc>
              </a:tr>
              <a:tr h="22513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Auto Darkening Helmet Powerweld PWH9843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Eye Protection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59.90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239.60 </a:t>
                      </a:r>
                    </a:p>
                  </a:txBody>
                  <a:tcPr marL="9525" marR="9525" marT="9525" marB="0" anchor="b"/>
                </a:tc>
              </a:tr>
              <a:tr h="22513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Aluminized Carbon Kevlar® Wool-Lined Gloves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Heat safety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48.00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96.00 </a:t>
                      </a:r>
                    </a:p>
                  </a:txBody>
                  <a:tcPr marL="9525" marR="9525" marT="9525" marB="0" anchor="b"/>
                </a:tc>
              </a:tr>
              <a:tr h="22513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Kidde 1-A:10-B:C Fire Extinguisher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Fire safety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17.97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35.94 </a:t>
                      </a:r>
                    </a:p>
                  </a:txBody>
                  <a:tcPr marL="9525" marR="9525" marT="9525" marB="0" anchor="b"/>
                </a:tc>
              </a:tr>
              <a:tr h="22513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misc hardware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200.00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200.00 </a:t>
                      </a:r>
                    </a:p>
                  </a:txBody>
                  <a:tcPr marL="9525" marR="9525" marT="9525" marB="0" anchor="b"/>
                </a:tc>
              </a:tr>
              <a:tr h="22513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misc electronics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200.00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200.00 </a:t>
                      </a:r>
                    </a:p>
                  </a:txBody>
                  <a:tcPr marL="9525" marR="9525" marT="9525" marB="0" anchor="b"/>
                </a:tc>
              </a:tr>
              <a:tr h="225136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$  1,890.90 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Budget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880155"/>
              </p:ext>
            </p:extLst>
          </p:nvPr>
        </p:nvGraphicFramePr>
        <p:xfrm>
          <a:off x="1371600" y="1219201"/>
          <a:ext cx="7467600" cy="5486402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5710519"/>
                <a:gridCol w="1757081"/>
              </a:tblGrid>
              <a:tr h="304202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 dirty="0">
                          <a:effectLst/>
                        </a:rPr>
                        <a:t>Component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802" marR="11802" marT="118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>
                          <a:effectLst/>
                        </a:rPr>
                        <a:t>Cost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802" marR="11802" marT="11802" marB="0" anchor="b"/>
                </a:tc>
              </a:tr>
              <a:tr h="304202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>
                          <a:effectLst/>
                        </a:rPr>
                        <a:t>Fresnel Lens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802" marR="11802" marT="118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 dirty="0" smtClean="0">
                          <a:effectLst/>
                        </a:rPr>
                        <a:t>200.00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802" marR="11802" marT="11802" marB="0" anchor="b"/>
                </a:tc>
              </a:tr>
              <a:tr h="304202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>
                          <a:effectLst/>
                        </a:rPr>
                        <a:t>Stirling Engine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802" marR="11802" marT="118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 dirty="0" smtClean="0">
                          <a:effectLst/>
                        </a:rPr>
                        <a:t>316.00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802" marR="11802" marT="11802" marB="0" anchor="b"/>
                </a:tc>
              </a:tr>
              <a:tr h="31496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 dirty="0">
                          <a:effectLst/>
                        </a:rPr>
                        <a:t>Welding Goggles, Fire Extinguisher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802" marR="11802" marT="118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>
                          <a:effectLst/>
                        </a:rPr>
                        <a:t>91.78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802" marR="11802" marT="11802" marB="0" anchor="b"/>
                </a:tc>
              </a:tr>
              <a:tr h="304202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>
                          <a:effectLst/>
                        </a:rPr>
                        <a:t>Wooden Lens Frame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802" marR="11802" marT="118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 dirty="0" smtClean="0">
                          <a:effectLst/>
                        </a:rPr>
                        <a:t>9.50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802" marR="11802" marT="11802" marB="0" anchor="b"/>
                </a:tc>
              </a:tr>
              <a:tr h="304202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>
                          <a:effectLst/>
                        </a:rPr>
                        <a:t>Kinkos Printing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802" marR="11802" marT="118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>
                          <a:effectLst/>
                        </a:rPr>
                        <a:t>20.54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802" marR="11802" marT="11802" marB="0" anchor="b"/>
                </a:tc>
              </a:tr>
              <a:tr h="304202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>
                          <a:effectLst/>
                        </a:rPr>
                        <a:t>Generator and Stepper Gears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802" marR="11802" marT="118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>
                          <a:effectLst/>
                        </a:rPr>
                        <a:t>41.48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802" marR="11802" marT="11802" marB="0" anchor="b"/>
                </a:tc>
              </a:tr>
              <a:tr h="304202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>
                          <a:effectLst/>
                        </a:rPr>
                        <a:t>Stepper Motor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802" marR="11802" marT="118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>
                          <a:effectLst/>
                        </a:rPr>
                        <a:t>54.65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802" marR="11802" marT="11802" marB="0" anchor="b"/>
                </a:tc>
              </a:tr>
              <a:tr h="304202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>
                          <a:effectLst/>
                        </a:rPr>
                        <a:t>Actuator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802" marR="11802" marT="118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 dirty="0" smtClean="0">
                          <a:effectLst/>
                        </a:rPr>
                        <a:t>160.00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802" marR="11802" marT="11802" marB="0" anchor="b"/>
                </a:tc>
              </a:tr>
              <a:tr h="304202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>
                          <a:effectLst/>
                        </a:rPr>
                        <a:t>12V Batteries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802" marR="11802" marT="118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>
                          <a:effectLst/>
                        </a:rPr>
                        <a:t>49.58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802" marR="11802" marT="11802" marB="0" anchor="b"/>
                </a:tc>
              </a:tr>
              <a:tr h="304202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>
                          <a:effectLst/>
                        </a:rPr>
                        <a:t>LEDs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802" marR="11802" marT="118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 dirty="0" smtClean="0">
                          <a:effectLst/>
                        </a:rPr>
                        <a:t>11.00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802" marR="11802" marT="11802" marB="0" anchor="b"/>
                </a:tc>
              </a:tr>
              <a:tr h="304202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 dirty="0">
                          <a:effectLst/>
                        </a:rPr>
                        <a:t>Aluminum </a:t>
                      </a:r>
                      <a:r>
                        <a:rPr lang="en-US" sz="1700" u="none" strike="noStrike" dirty="0" smtClean="0">
                          <a:effectLst/>
                        </a:rPr>
                        <a:t>Framing and Balsa wood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802" marR="11802" marT="118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 dirty="0">
                          <a:effectLst/>
                        </a:rPr>
                        <a:t>5</a:t>
                      </a:r>
                      <a:r>
                        <a:rPr lang="en-US" sz="1700" u="none" strike="noStrike" dirty="0" smtClean="0">
                          <a:effectLst/>
                        </a:rPr>
                        <a:t>0.13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802" marR="11802" marT="11802" marB="0" anchor="b"/>
                </a:tc>
              </a:tr>
              <a:tr h="304202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PCB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802" marR="11802" marT="118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101.47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802" marR="11802" marT="11802" marB="0" anchor="b"/>
                </a:tc>
              </a:tr>
              <a:tr h="304202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MSP430</a:t>
                      </a:r>
                      <a:r>
                        <a:rPr lang="en-US" sz="1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Target Board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802" marR="11802" marT="118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150.00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802" marR="11802" marT="11802" marB="0" anchor="b"/>
                </a:tc>
              </a:tr>
              <a:tr h="304202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Gear Motor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802" marR="11802" marT="118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25.00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802" marR="11802" marT="11802" marB="0" anchor="b"/>
                </a:tc>
              </a:tr>
              <a:tr h="304202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Misc</a:t>
                      </a:r>
                      <a:r>
                        <a:rPr lang="en-U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Components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802" marR="11802" marT="118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250.00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802" marR="11802" marT="11802" marB="0" anchor="b"/>
                </a:tc>
              </a:tr>
              <a:tr h="304202">
                <a:tc>
                  <a:txBody>
                    <a:bodyPr/>
                    <a:lstStyle/>
                    <a:p>
                      <a:pPr algn="l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802" marR="11802" marT="1180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802" marR="11802" marT="11802" marB="0" anchor="b"/>
                </a:tc>
              </a:tr>
              <a:tr h="304202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Spent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802" marR="11802" marT="11802" marB="0" anchor="b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u="none" strike="noStrike" dirty="0" smtClean="0">
                          <a:effectLst/>
                        </a:rPr>
                        <a:t>994.66</a:t>
                      </a:r>
                      <a:endParaRPr lang="en-US" sz="17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802" marR="11802" marT="11802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415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Distribution</a:t>
            </a:r>
            <a:endParaRPr lang="en-US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915291315"/>
              </p:ext>
            </p:extLst>
          </p:nvPr>
        </p:nvGraphicFramePr>
        <p:xfrm>
          <a:off x="1066800" y="1546633"/>
          <a:ext cx="7957996" cy="5305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431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Large amount of Mechanical Engineering to overcome</a:t>
            </a:r>
          </a:p>
          <a:p>
            <a:r>
              <a:rPr lang="en-US" dirty="0" smtClean="0"/>
              <a:t>Aluminum welding was prohibitively expensive</a:t>
            </a:r>
          </a:p>
          <a:p>
            <a:r>
              <a:rPr lang="en-US" dirty="0" smtClean="0"/>
              <a:t>Inexperience in PCB design</a:t>
            </a:r>
          </a:p>
          <a:p>
            <a:r>
              <a:rPr lang="en-US" dirty="0" smtClean="0"/>
              <a:t>Inexperience in ordering parts</a:t>
            </a:r>
          </a:p>
          <a:p>
            <a:r>
              <a:rPr lang="en-US" dirty="0" smtClean="0"/>
              <a:t>Power issues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13322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88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Update budget</a:t>
            </a:r>
          </a:p>
          <a:p>
            <a:r>
              <a:rPr lang="en-US" dirty="0" smtClean="0"/>
              <a:t>Update msp430 info</a:t>
            </a:r>
          </a:p>
          <a:p>
            <a:r>
              <a:rPr lang="en-US" dirty="0" smtClean="0"/>
              <a:t>Add </a:t>
            </a:r>
            <a:r>
              <a:rPr lang="en-US" dirty="0" err="1" smtClean="0"/>
              <a:t>stirling</a:t>
            </a:r>
            <a:r>
              <a:rPr lang="en-US" dirty="0" smtClean="0"/>
              <a:t> cycle dimensions</a:t>
            </a:r>
          </a:p>
          <a:p>
            <a:r>
              <a:rPr lang="en-US" dirty="0" smtClean="0"/>
              <a:t>Proofread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190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96646" indent="-514350">
              <a:buFont typeface="+mj-lt"/>
              <a:buAutoNum type="arabicPeriod" startAt="5"/>
            </a:pPr>
            <a:r>
              <a:rPr lang="en-US" sz="3000" dirty="0" smtClean="0"/>
              <a:t>  </a:t>
            </a:r>
            <a:r>
              <a:rPr lang="en-US" sz="3000" dirty="0"/>
              <a:t>The tracking system will be able to keep the focal of the Fresnel lens precisely on the heat element of the </a:t>
            </a:r>
            <a:r>
              <a:rPr lang="en-US" sz="3000" dirty="0" err="1"/>
              <a:t>Stirling</a:t>
            </a:r>
            <a:r>
              <a:rPr lang="en-US" sz="3000" dirty="0"/>
              <a:t> engine as to avoid damage to other parts of the system and to maximize energy generation</a:t>
            </a:r>
          </a:p>
          <a:p>
            <a:pPr marL="596646" indent="-514350">
              <a:buFont typeface="+mj-lt"/>
              <a:buAutoNum type="arabicPeriod" startAt="5"/>
            </a:pPr>
            <a:r>
              <a:rPr lang="en-US" sz="3000" dirty="0" smtClean="0"/>
              <a:t>  </a:t>
            </a:r>
            <a:r>
              <a:rPr lang="en-US" sz="3000" dirty="0"/>
              <a:t>Fresnel lens will be capable of producing focal point with enough heat to properly operate </a:t>
            </a:r>
            <a:r>
              <a:rPr lang="en-US" sz="3000" dirty="0" err="1"/>
              <a:t>Stirling</a:t>
            </a:r>
            <a:r>
              <a:rPr lang="en-US" sz="3000" dirty="0"/>
              <a:t> cycle </a:t>
            </a:r>
            <a:r>
              <a:rPr lang="en-US" sz="3000" dirty="0" smtClean="0"/>
              <a:t>engine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75177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96646" indent="-514350">
              <a:buFont typeface="+mj-lt"/>
              <a:buAutoNum type="arabicPeriod" startAt="7"/>
            </a:pPr>
            <a:r>
              <a:rPr lang="en-US" dirty="0" smtClean="0"/>
              <a:t>  </a:t>
            </a:r>
            <a:r>
              <a:rPr lang="en-US" dirty="0"/>
              <a:t>A microcontroller will control the tracking system as well as be responsible for battery and charge control management</a:t>
            </a:r>
          </a:p>
          <a:p>
            <a:pPr marL="596646" indent="-514350">
              <a:buFont typeface="+mj-lt"/>
              <a:buAutoNum type="arabicPeriod" startAt="7"/>
            </a:pPr>
            <a:r>
              <a:rPr lang="en-US" dirty="0" smtClean="0"/>
              <a:t>  </a:t>
            </a:r>
            <a:r>
              <a:rPr lang="en-US" dirty="0"/>
              <a:t>The system will utilize two 12V batteries that will be interchangeable in function.  The microcontroller will be responsible for switching between battery functions</a:t>
            </a:r>
          </a:p>
          <a:p>
            <a:pPr marL="596646" indent="-514350">
              <a:buFont typeface="+mj-lt"/>
              <a:buAutoNum type="arabicPeriod" startAt="7"/>
            </a:pPr>
            <a:r>
              <a:rPr lang="en-US" dirty="0" smtClean="0"/>
              <a:t>  </a:t>
            </a:r>
            <a:r>
              <a:rPr lang="en-US" dirty="0"/>
              <a:t>Switching regulators will be used to provide proper power for the microcontroller and tracking system motors from the 12V </a:t>
            </a:r>
            <a:r>
              <a:rPr lang="en-US" dirty="0" smtClean="0"/>
              <a:t>battery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77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Overview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3516910"/>
              </p:ext>
            </p:extLst>
          </p:nvPr>
        </p:nvGraphicFramePr>
        <p:xfrm>
          <a:off x="1740842" y="1219200"/>
          <a:ext cx="5040958" cy="541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Visio" r:id="rId3" imgW="4753709" imgH="5107748" progId="Visio.Drawing.11">
                  <p:embed/>
                </p:oleObj>
              </mc:Choice>
              <mc:Fallback>
                <p:oleObj name="Visio" r:id="rId3" imgW="4753709" imgH="5107748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0842" y="1219200"/>
                        <a:ext cx="5040958" cy="5410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Charging </a:t>
            </a:r>
            <a:r>
              <a:rPr lang="en-US" dirty="0" err="1" smtClean="0"/>
              <a:t>Subsytem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600200" y="1905000"/>
            <a:ext cx="1465443" cy="4754962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3516910"/>
              </p:ext>
            </p:extLst>
          </p:nvPr>
        </p:nvGraphicFramePr>
        <p:xfrm>
          <a:off x="1741488" y="1219200"/>
          <a:ext cx="5040312" cy="541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Visio" r:id="rId3" imgW="4753709" imgH="5107748" progId="Visio.Drawing.11">
                  <p:embed/>
                </p:oleObj>
              </mc:Choice>
              <mc:Fallback>
                <p:oleObj name="Visio" r:id="rId3" imgW="4753709" imgH="5107748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1488" y="1219200"/>
                        <a:ext cx="5040312" cy="541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1376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Fresnel Lens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00200"/>
            <a:ext cx="41910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Reach temperature of up to 2000 °F</a:t>
            </a:r>
          </a:p>
          <a:p>
            <a:r>
              <a:rPr lang="en-US" dirty="0" smtClean="0"/>
              <a:t>Requires precise alignment of focal point</a:t>
            </a:r>
          </a:p>
          <a:p>
            <a:r>
              <a:rPr lang="en-US" dirty="0" smtClean="0"/>
              <a:t>Chose a 40”x28” spot lens</a:t>
            </a:r>
            <a:endParaRPr lang="en-US" dirty="0"/>
          </a:p>
        </p:txBody>
      </p:sp>
      <p:pic>
        <p:nvPicPr>
          <p:cNvPr id="1026" name="Picture 2" descr="http://www.greenpowerscience.com/PAYLENSESFORSALE/FRESNEL83L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0" t="4426" r="7857" b="16163"/>
          <a:stretch/>
        </p:blipFill>
        <p:spPr bwMode="auto">
          <a:xfrm>
            <a:off x="5181600" y="1811044"/>
            <a:ext cx="2947386" cy="378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800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557</TotalTime>
  <Words>1433</Words>
  <Application>Microsoft Office PowerPoint</Application>
  <PresentationFormat>On-screen Show (4:3)</PresentationFormat>
  <Paragraphs>379</Paragraphs>
  <Slides>45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7" baseType="lpstr">
      <vt:lpstr>Solstice</vt:lpstr>
      <vt:lpstr>Visio</vt:lpstr>
      <vt:lpstr>Solar Thermal Energy Generation</vt:lpstr>
      <vt:lpstr>Motivation</vt:lpstr>
      <vt:lpstr>Project Goals &amp; Objectives</vt:lpstr>
      <vt:lpstr>Specifications</vt:lpstr>
      <vt:lpstr>Specifications</vt:lpstr>
      <vt:lpstr>Specifications</vt:lpstr>
      <vt:lpstr>General Overview</vt:lpstr>
      <vt:lpstr>Charging Subsytem</vt:lpstr>
      <vt:lpstr>Fresnel Lens</vt:lpstr>
      <vt:lpstr>Stirling Engine</vt:lpstr>
      <vt:lpstr>Stirling Engine Choice</vt:lpstr>
      <vt:lpstr>Generator</vt:lpstr>
      <vt:lpstr>Boost Regulator</vt:lpstr>
      <vt:lpstr>Charge Controller</vt:lpstr>
      <vt:lpstr>Charge Battery</vt:lpstr>
      <vt:lpstr>Control Subsystem</vt:lpstr>
      <vt:lpstr>Dual Axis Solar Tracking</vt:lpstr>
      <vt:lpstr>Hardware Design</vt:lpstr>
      <vt:lpstr>Lens Support Assembly</vt:lpstr>
      <vt:lpstr>Revolving Frame Assembly</vt:lpstr>
      <vt:lpstr>Base Platform Assembly</vt:lpstr>
      <vt:lpstr>Solar Sensing</vt:lpstr>
      <vt:lpstr>Using LEDs as Light Detectors</vt:lpstr>
      <vt:lpstr>Control System Overview</vt:lpstr>
      <vt:lpstr>Microcontroller MSP430</vt:lpstr>
      <vt:lpstr>Software</vt:lpstr>
      <vt:lpstr>Low Power Modes</vt:lpstr>
      <vt:lpstr>Stepper Motor</vt:lpstr>
      <vt:lpstr>Stepper motor control</vt:lpstr>
      <vt:lpstr>Stepper motor issues</vt:lpstr>
      <vt:lpstr>Resolution - HBridge</vt:lpstr>
      <vt:lpstr>Actuator</vt:lpstr>
      <vt:lpstr>Supply Battery</vt:lpstr>
      <vt:lpstr>Tracking System Power</vt:lpstr>
      <vt:lpstr>Tracking System Power Issues</vt:lpstr>
      <vt:lpstr>Battery Function Switching</vt:lpstr>
      <vt:lpstr>PCB Layout</vt:lpstr>
      <vt:lpstr>Testing</vt:lpstr>
      <vt:lpstr>Administrative</vt:lpstr>
      <vt:lpstr>Approved Budget</vt:lpstr>
      <vt:lpstr>Final Budget</vt:lpstr>
      <vt:lpstr>Work Distribution</vt:lpstr>
      <vt:lpstr>Project Challenges</vt:lpstr>
      <vt:lpstr>Questions?</vt:lpstr>
      <vt:lpstr>To do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Group 7</dc:title>
  <dc:creator>Beau</dc:creator>
  <cp:lastModifiedBy>Sean Rauchfuss</cp:lastModifiedBy>
  <cp:revision>61</cp:revision>
  <dcterms:created xsi:type="dcterms:W3CDTF">2012-02-07T18:56:07Z</dcterms:created>
  <dcterms:modified xsi:type="dcterms:W3CDTF">2012-04-12T13:17:43Z</dcterms:modified>
</cp:coreProperties>
</file>