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</p:sldMasterIdLst>
  <p:notesMasterIdLst>
    <p:notesMasterId r:id="rId35"/>
  </p:notesMasterIdLst>
  <p:sldIdLst>
    <p:sldId id="256" r:id="rId3"/>
    <p:sldId id="315" r:id="rId4"/>
    <p:sldId id="318" r:id="rId5"/>
    <p:sldId id="303" r:id="rId6"/>
    <p:sldId id="304" r:id="rId7"/>
    <p:sldId id="340" r:id="rId8"/>
    <p:sldId id="290" r:id="rId9"/>
    <p:sldId id="326" r:id="rId10"/>
    <p:sldId id="319" r:id="rId11"/>
    <p:sldId id="323" r:id="rId12"/>
    <p:sldId id="329" r:id="rId13"/>
    <p:sldId id="324" r:id="rId14"/>
    <p:sldId id="325" r:id="rId15"/>
    <p:sldId id="294" r:id="rId16"/>
    <p:sldId id="280" r:id="rId17"/>
    <p:sldId id="331" r:id="rId18"/>
    <p:sldId id="327" r:id="rId19"/>
    <p:sldId id="328" r:id="rId20"/>
    <p:sldId id="335" r:id="rId21"/>
    <p:sldId id="336" r:id="rId22"/>
    <p:sldId id="337" r:id="rId23"/>
    <p:sldId id="300" r:id="rId24"/>
    <p:sldId id="314" r:id="rId25"/>
    <p:sldId id="338" r:id="rId26"/>
    <p:sldId id="334" r:id="rId27"/>
    <p:sldId id="343" r:id="rId28"/>
    <p:sldId id="341" r:id="rId29"/>
    <p:sldId id="344" r:id="rId30"/>
    <p:sldId id="345" r:id="rId31"/>
    <p:sldId id="312" r:id="rId32"/>
    <p:sldId id="342" r:id="rId33"/>
    <p:sldId id="321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8FD9FB"/>
    <a:srgbClr val="B0D566"/>
    <a:srgbClr val="4F81BD"/>
    <a:srgbClr val="C04F4C"/>
    <a:srgbClr val="9BBB59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8" autoAdjust="0"/>
    <p:restoredTop sz="93001" autoAdjust="0"/>
  </p:normalViewPr>
  <p:slideViewPr>
    <p:cSldViewPr>
      <p:cViewPr>
        <p:scale>
          <a:sx n="93" d="100"/>
          <a:sy n="93" d="100"/>
        </p:scale>
        <p:origin x="-72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44846B-C76A-48F4-BDBA-21CDA782D2A3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3C5248-CFDA-427E-AAF9-5FF018AEC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4E65E-B1CB-4F5C-A751-ABB8ECB7D43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517064-A4FC-4DE0-A739-CF6DF47B0D7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Going to do testing to determine the sampling rate and how often to perturb.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134F77-AFD6-408D-B9B5-A4B7460DF71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Software Diagram &amp;</a:t>
            </a:r>
            <a:br>
              <a:rPr lang="en-US" smtClean="0"/>
            </a:br>
            <a:r>
              <a:rPr lang="en-US" smtClean="0"/>
              <a:t>User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73528-63F6-4C6A-9F56-141736CA8D1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Replace with a better picture of PCB, maybe show one of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Need to update and repaste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0039A7-A59E-497D-A938-E670307BBBF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- Save (as much) money on electricity (as possible)</a:t>
            </a:r>
            <a:br>
              <a:rPr lang="en-US" dirty="0" smtClean="0"/>
            </a:br>
            <a:r>
              <a:rPr lang="en-US" dirty="0" smtClean="0"/>
              <a:t>- Typical charge controllers just have LED lights</a:t>
            </a:r>
            <a:br>
              <a:rPr lang="en-US" dirty="0" smtClean="0"/>
            </a:b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Consulting with research engineer at the Florida Solar Energy Center (FSEC)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508D9-30B3-4CB1-9818-32403AE4F3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B9593-48D6-46BE-97D4-18663A776F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9E611-769B-42EC-A68F-AC521CD5A4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73A391-0394-477A-8955-ADFB9428782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530D6D-C834-4C16-B0E1-9BCE03885C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B3B2C-96AB-4AF0-B388-12890942A7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105 x 59.9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CAC1C0-B4DC-4323-B025-31B8ABF0D74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FF1F5B-5F9D-4DA4-B60A-D08FE2A14A2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103188" y="1997075"/>
            <a:ext cx="9264650" cy="3670300"/>
            <a:chOff x="103644" y="1997845"/>
            <a:chExt cx="9264100" cy="3669157"/>
          </a:xfrm>
        </p:grpSpPr>
        <p:sp>
          <p:nvSpPr>
            <p:cNvPr id="6" name="Freeform 20"/>
            <p:cNvSpPr/>
            <p:nvPr/>
          </p:nvSpPr>
          <p:spPr>
            <a:xfrm rot="15669120">
              <a:off x="3703347" y="-841681"/>
              <a:ext cx="2064694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Freeform 22"/>
            <p:cNvSpPr/>
            <p:nvPr/>
          </p:nvSpPr>
          <p:spPr>
            <a:xfrm rot="15660000">
              <a:off x="5179505" y="1578770"/>
              <a:ext cx="1041076" cy="7135388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Freeform 25"/>
            <p:cNvSpPr/>
            <p:nvPr/>
          </p:nvSpPr>
          <p:spPr>
            <a:xfrm rot="15660000">
              <a:off x="6127967" y="-69104"/>
              <a:ext cx="931572" cy="5297173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Freeform 23"/>
            <p:cNvSpPr/>
            <p:nvPr/>
          </p:nvSpPr>
          <p:spPr>
            <a:xfrm rot="15660000">
              <a:off x="5623969" y="-611195"/>
              <a:ext cx="963313" cy="6321050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Freeform 27"/>
            <p:cNvSpPr/>
            <p:nvPr/>
          </p:nvSpPr>
          <p:spPr>
            <a:xfrm rot="15660000">
              <a:off x="6394602" y="-278564"/>
              <a:ext cx="552278" cy="5105097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Freeform 44"/>
            <p:cNvSpPr/>
            <p:nvPr/>
          </p:nvSpPr>
          <p:spPr>
            <a:xfrm rot="15660000">
              <a:off x="7468480" y="1179374"/>
              <a:ext cx="536408" cy="2935113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2" name="Freeform 24"/>
          <p:cNvSpPr/>
          <p:nvPr/>
        </p:nvSpPr>
        <p:spPr>
          <a:xfrm rot="15660000">
            <a:off x="5750719" y="-642144"/>
            <a:ext cx="985838" cy="604837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3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649224" y="2788920"/>
            <a:ext cx="8266176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/>
          <p:cNvSpPr/>
          <p:nvPr/>
        </p:nvSpPr>
        <p:spPr>
          <a:xfrm>
            <a:off x="366713" y="2357438"/>
            <a:ext cx="3748087" cy="2143125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2514600"/>
            <a:ext cx="3429000" cy="1828800"/>
          </a:xfrm>
        </p:spPr>
        <p:txBody>
          <a:bodyPr rtlCol="0">
            <a:noAutofit/>
          </a:bodyPr>
          <a:lstStyle>
            <a:lvl1pPr algn="ctr">
              <a:defRPr sz="36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953000"/>
            <a:ext cx="3429000" cy="1295400"/>
          </a:xfrm>
        </p:spPr>
        <p:txBody>
          <a:bodyPr anchor="ctr" anchorCtr="0"/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656F-ABE5-4F5B-BCE9-04747888AEE4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53BBC-7C48-4976-8153-933740D6C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cxnSp>
        <p:nvCxnSpPr>
          <p:cNvPr id="6" name="Straight Connector 35"/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758" y="167570"/>
            <a:ext cx="4656825" cy="2023963"/>
          </a:xfrm>
        </p:spPr>
        <p:txBody>
          <a:bodyPr rtlCol="0" anchor="b">
            <a:noAutofit/>
          </a:bodyPr>
          <a:lstStyle>
            <a:lvl1pPr algn="r">
              <a:defRPr sz="4400" dirty="0"/>
            </a:lvl1pPr>
          </a:lstStyle>
          <a:p>
            <a:pPr lvl="0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80000">
            <a:off x="4811290" y="2659443"/>
            <a:ext cx="3703911" cy="3864287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>
              <a:defRPr sz="2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547938"/>
            <a:ext cx="3951755" cy="3700463"/>
          </a:xfrm>
        </p:spPr>
        <p:txBody>
          <a:bodyPr/>
          <a:lstStyle>
            <a:lvl1pPr marL="342900" indent="-342900">
              <a:buFont typeface="Arial" pitchFamily="34" charset="0"/>
              <a:buNone/>
              <a:defRPr lang="en-US" sz="2800" dirty="0" smtClean="0"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74B4-8FF4-4B71-AA15-97193F6EA804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581BE-7533-40D8-B117-A8F891F2C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7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cxnSp>
          <p:nvCxnSpPr>
            <p:cNvPr id="7" name="Straight Connector 8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>
            <a:noAutofit/>
          </a:bodyPr>
          <a:lstStyle>
            <a:lvl1pPr marL="0" indent="0" algn="ctr">
              <a:spcAft>
                <a:spcPts val="300"/>
              </a:spcAft>
              <a:buFontTx/>
              <a:buNone/>
              <a:defRPr sz="1800" b="0">
                <a:effectLst/>
              </a:defRPr>
            </a:lvl1pPr>
            <a:lvl2pPr marL="349250" indent="0">
              <a:buFontTx/>
              <a:buNone/>
              <a:defRPr/>
            </a:lvl2pPr>
            <a:lvl3pPr marL="631825" indent="0">
              <a:buFontTx/>
              <a:buNone/>
              <a:defRPr/>
            </a:lvl3pPr>
            <a:lvl4pPr marL="914400" indent="0">
              <a:buFontTx/>
              <a:buNone/>
              <a:defRPr/>
            </a:lvl4pPr>
            <a:lvl5pPr marL="11969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EEFCB-FC27-4460-BD7D-6596105D5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DDBF9-9411-45F9-AA1F-7ABFB64F29BF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6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/>
          <a:lstStyle>
            <a:lvl1pPr marL="0" indent="0" algn="ctr">
              <a:spcAft>
                <a:spcPts val="300"/>
              </a:spcAft>
              <a:buFontTx/>
              <a:buNone/>
              <a:defRPr sz="1800"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0BAAC-C2F9-40EF-8079-67DE8212A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A02B3-C08A-4B34-A82F-6206FA37FCF3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7FE2A-55FE-456F-BC5B-98B58CC97259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E4598-C2E5-487D-8894-73DB2DB9E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>
            <a:off x="7299325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0D7B4-1F3E-4BA4-B838-588FF71CE223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6AAC-57D2-4FDD-B2F5-B67802907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1488"/>
            <a:ext cx="7716837" cy="338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958B-1339-4721-B8D1-AD10244E2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AA6E0-7A29-48AA-9DA7-B4EDF491CA9D}" type="datetimeFigureOut">
              <a:rPr lang="en-US"/>
              <a:pPr>
                <a:defRPr/>
              </a:pPr>
              <a:t>5/11/2012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Slide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103188" y="1997075"/>
            <a:ext cx="9264650" cy="3670300"/>
            <a:chOff x="103644" y="1997845"/>
            <a:chExt cx="9264100" cy="3669157"/>
          </a:xfrm>
        </p:grpSpPr>
        <p:sp>
          <p:nvSpPr>
            <p:cNvPr id="6" name="Freeform 20"/>
            <p:cNvSpPr/>
            <p:nvPr/>
          </p:nvSpPr>
          <p:spPr>
            <a:xfrm rot="15669120">
              <a:off x="3703347" y="-841681"/>
              <a:ext cx="2064694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Freeform 22"/>
            <p:cNvSpPr/>
            <p:nvPr/>
          </p:nvSpPr>
          <p:spPr>
            <a:xfrm rot="15660000">
              <a:off x="5179505" y="1578770"/>
              <a:ext cx="1041076" cy="7135388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Freeform 25"/>
            <p:cNvSpPr/>
            <p:nvPr/>
          </p:nvSpPr>
          <p:spPr>
            <a:xfrm rot="15660000">
              <a:off x="6127967" y="-69104"/>
              <a:ext cx="931572" cy="5297173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Freeform 23"/>
            <p:cNvSpPr/>
            <p:nvPr/>
          </p:nvSpPr>
          <p:spPr>
            <a:xfrm rot="15660000">
              <a:off x="5623969" y="-611195"/>
              <a:ext cx="963313" cy="6321050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Freeform 27"/>
            <p:cNvSpPr/>
            <p:nvPr/>
          </p:nvSpPr>
          <p:spPr>
            <a:xfrm rot="15660000">
              <a:off x="6394602" y="-278564"/>
              <a:ext cx="552278" cy="5105097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Freeform 44"/>
            <p:cNvSpPr/>
            <p:nvPr/>
          </p:nvSpPr>
          <p:spPr>
            <a:xfrm rot="15660000">
              <a:off x="7468480" y="1179374"/>
              <a:ext cx="536408" cy="2935113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Freeform 24"/>
          <p:cNvSpPr/>
          <p:nvPr/>
        </p:nvSpPr>
        <p:spPr>
          <a:xfrm rot="15660000">
            <a:off x="5750719" y="-642144"/>
            <a:ext cx="985838" cy="604837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3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649224" y="2788920"/>
            <a:ext cx="8266176" cy="1612607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/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D5A13BE-EBD5-488A-B7B7-1996B0274AE7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9669B11-6BC4-4A90-94DD-41012B032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5"/>
          <p:cNvSpPr/>
          <p:nvPr/>
        </p:nvSpPr>
        <p:spPr>
          <a:xfrm rot="16200000">
            <a:off x="6031706" y="-1356518"/>
            <a:ext cx="1450975" cy="47736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89" y="304799"/>
            <a:ext cx="4164013" cy="1447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2788" y="1905000"/>
            <a:ext cx="7716839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EBBE111-3FF4-4EA9-899E-4C6B07C84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CBC3D5B-8B6D-4E7B-B5E5-B8A5B3D4CFB7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6" y="-2350293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B90F-A6DF-443E-891C-B358D617936C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C5A7B-078D-40DC-9D38-6536CB012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itleSlide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Freeform 14"/>
          <p:cNvSpPr/>
          <p:nvPr/>
        </p:nvSpPr>
        <p:spPr>
          <a:xfrm rot="15660000">
            <a:off x="5180013" y="1836738"/>
            <a:ext cx="1039812" cy="7135812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Freeform 15"/>
          <p:cNvSpPr/>
          <p:nvPr/>
        </p:nvSpPr>
        <p:spPr>
          <a:xfrm rot="15660000">
            <a:off x="5752306" y="67470"/>
            <a:ext cx="968375" cy="6030912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Freeform 16"/>
          <p:cNvSpPr/>
          <p:nvPr/>
        </p:nvSpPr>
        <p:spPr>
          <a:xfrm rot="15669120">
            <a:off x="4038600" y="-17462"/>
            <a:ext cx="1789113" cy="8821737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Freeform 17"/>
          <p:cNvSpPr/>
          <p:nvPr/>
        </p:nvSpPr>
        <p:spPr>
          <a:xfrm rot="15660000">
            <a:off x="6128543" y="621507"/>
            <a:ext cx="931863" cy="5295900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1" name="Freeform 18"/>
          <p:cNvSpPr/>
          <p:nvPr/>
        </p:nvSpPr>
        <p:spPr>
          <a:xfrm rot="15660000">
            <a:off x="5624513" y="77788"/>
            <a:ext cx="962025" cy="632142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2" name="Freeform 19"/>
          <p:cNvSpPr/>
          <p:nvPr/>
        </p:nvSpPr>
        <p:spPr>
          <a:xfrm rot="15660000">
            <a:off x="6395244" y="411957"/>
            <a:ext cx="552450" cy="510381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3" name="Freeform 20"/>
          <p:cNvSpPr/>
          <p:nvPr/>
        </p:nvSpPr>
        <p:spPr>
          <a:xfrm rot="15660000">
            <a:off x="7469188" y="1865313"/>
            <a:ext cx="528637" cy="2947987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60000">
            <a:off x="1252728" y="3566160"/>
            <a:ext cx="7324344" cy="1609344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 rot="21060000">
            <a:off x="2551176" y="4992624"/>
            <a:ext cx="6400800" cy="914400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FontTx/>
              <a:buNone/>
              <a:defRPr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2"/>
          <p:cNvSpPr/>
          <p:nvPr/>
        </p:nvSpPr>
        <p:spPr>
          <a:xfrm rot="4809906">
            <a:off x="3408362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6" name="Freeform 36"/>
          <p:cNvSpPr/>
          <p:nvPr/>
        </p:nvSpPr>
        <p:spPr>
          <a:xfrm rot="15600000" flipH="1" flipV="1">
            <a:off x="3393281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7" name="Round Same Side Corner Rectangle 53"/>
          <p:cNvSpPr/>
          <p:nvPr/>
        </p:nvSpPr>
        <p:spPr>
          <a:xfrm rot="4733987">
            <a:off x="1458913" y="2141538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Freeform 51"/>
          <p:cNvSpPr/>
          <p:nvPr/>
        </p:nvSpPr>
        <p:spPr>
          <a:xfrm rot="4733987">
            <a:off x="814388" y="2201862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9" name="Freeform 52"/>
          <p:cNvSpPr/>
          <p:nvPr/>
        </p:nvSpPr>
        <p:spPr>
          <a:xfrm rot="4733987">
            <a:off x="390524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10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anchor="ctr" anchorCtr="0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43D14DD-03D8-45B9-A27D-35564875A3B0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D5B3A41-E698-4F0A-89F3-7EA873605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10"/>
          <p:cNvSpPr/>
          <p:nvPr/>
        </p:nvSpPr>
        <p:spPr>
          <a:xfrm rot="5400000">
            <a:off x="1849438" y="3924300"/>
            <a:ext cx="668338" cy="43195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8" name="Round Same Side Corner Rectangle 11"/>
          <p:cNvSpPr/>
          <p:nvPr/>
        </p:nvSpPr>
        <p:spPr>
          <a:xfrm rot="16200000">
            <a:off x="6639719" y="-1566068"/>
            <a:ext cx="668337" cy="4292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181599"/>
            <a:ext cx="4267200" cy="1447800"/>
          </a:xfrm>
        </p:spPr>
        <p:txBody>
          <a:bodyPr rtlCol="0">
            <a:noAutofit/>
          </a:bodyPr>
          <a:lstStyle>
            <a:lvl1pPr algn="r"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28083"/>
            <a:ext cx="4343400" cy="3923271"/>
          </a:xfrm>
          <a:ln>
            <a:noFill/>
          </a:ln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258" y="1828800"/>
            <a:ext cx="4343400" cy="392327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4648" y="246063"/>
            <a:ext cx="3730752" cy="66833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342900" indent="-342900" algn="ctr">
              <a:buFont typeface="Arial" pitchFamily="34" charset="0"/>
              <a:buNone/>
              <a:defRPr lang="en-US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4800" y="5749925"/>
            <a:ext cx="3733800" cy="668337"/>
          </a:xfrm>
          <a:prstGeom prst="rect">
            <a:avLst/>
          </a:prstGeom>
        </p:spPr>
        <p:txBody>
          <a:bodyPr anchor="ctr" anchorCtr="0"/>
          <a:lstStyle>
            <a:lvl1pPr marL="342900" indent="-342900" algn="ctr">
              <a:buFont typeface="Arial" pitchFamily="34" charset="0"/>
              <a:buNone/>
              <a:defRPr lang="en-US" dirty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623FF09-687F-447E-B31C-95B7574CE5F9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C17013E-C2DC-4692-A14E-230C5768A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6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7C5B2AC-98F6-404F-B57B-687307DB6713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9111758-1585-40D9-8D36-A3CA4A04D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3EBC66B-000A-4908-AB65-DB9E3F47DA57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B2D7BD9-BC46-4534-9A4D-143722BE5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2"/>
          <p:cNvSpPr/>
          <p:nvPr/>
        </p:nvSpPr>
        <p:spPr>
          <a:xfrm>
            <a:off x="366713" y="2357438"/>
            <a:ext cx="3748087" cy="2143125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2514600"/>
            <a:ext cx="3429000" cy="1828800"/>
          </a:xfrm>
        </p:spPr>
        <p:txBody>
          <a:bodyPr rtlCol="0">
            <a:noAutofit/>
          </a:bodyPr>
          <a:lstStyle>
            <a:lvl1pPr algn="ctr">
              <a:defRPr sz="36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953000"/>
            <a:ext cx="3429000" cy="1295400"/>
          </a:xfrm>
        </p:spPr>
        <p:txBody>
          <a:bodyPr anchor="ctr" anchorCtr="0"/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6FF5C9C-1D6A-4DDD-A649-D04CA623C7FE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7454FB1-99C4-4DF3-97BC-7F8592AF1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3"/>
          <p:cNvSpPr/>
          <p:nvPr/>
        </p:nvSpPr>
        <p:spPr>
          <a:xfrm>
            <a:off x="9525" y="2476500"/>
            <a:ext cx="9124950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cxnSp>
        <p:nvCxnSpPr>
          <p:cNvPr id="6" name="Straight Connector 35"/>
          <p:cNvCxnSpPr/>
          <p:nvPr/>
        </p:nvCxnSpPr>
        <p:spPr>
          <a:xfrm>
            <a:off x="9525" y="2476500"/>
            <a:ext cx="9124950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758" y="167570"/>
            <a:ext cx="4656825" cy="2023963"/>
          </a:xfrm>
        </p:spPr>
        <p:txBody>
          <a:bodyPr rtlCol="0" anchor="b">
            <a:noAutofit/>
          </a:bodyPr>
          <a:lstStyle>
            <a:lvl1pPr algn="r">
              <a:defRPr sz="4400" dirty="0"/>
            </a:lvl1pPr>
          </a:lstStyle>
          <a:p>
            <a:pPr lvl="0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80000">
            <a:off x="4811290" y="2659443"/>
            <a:ext cx="3703911" cy="3864287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>
              <a:defRPr sz="20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547938"/>
            <a:ext cx="3951755" cy="3700463"/>
          </a:xfrm>
        </p:spPr>
        <p:txBody>
          <a:bodyPr/>
          <a:lstStyle>
            <a:lvl1pPr marL="342900" indent="-342900">
              <a:buFont typeface="Arial" pitchFamily="34" charset="0"/>
              <a:buNone/>
              <a:defRPr lang="en-US" sz="2800" dirty="0" smtClean="0"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C38DB87-AC97-4DA8-9281-B8386AEA9BD4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DC698CB-A521-4420-8858-1530C9A39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6" name="Rectangle 7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7" name="Straight Connector 8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>
            <a:noAutofit/>
          </a:bodyPr>
          <a:lstStyle>
            <a:lvl1pPr marL="0" indent="0" algn="ctr">
              <a:spcAft>
                <a:spcPts val="300"/>
              </a:spcAft>
              <a:buFontTx/>
              <a:buNone/>
              <a:defRPr sz="1800" b="0">
                <a:effectLst/>
              </a:defRPr>
            </a:lvl1pPr>
            <a:lvl2pPr marL="349250" indent="0">
              <a:buFontTx/>
              <a:buNone/>
              <a:defRPr/>
            </a:lvl2pPr>
            <a:lvl3pPr marL="631825" indent="0">
              <a:buFontTx/>
              <a:buNone/>
              <a:defRPr/>
            </a:lvl3pPr>
            <a:lvl4pPr marL="914400" indent="0">
              <a:buFontTx/>
              <a:buNone/>
              <a:defRPr/>
            </a:lvl4pPr>
            <a:lvl5pPr marL="11969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70336A5-1C2E-48F8-9BDB-42C5348D4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92F836B-6EF3-4B6D-94F1-BCA8DE395CC6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525" y="3810000"/>
            <a:ext cx="9124950" cy="3035300"/>
            <a:chOff x="9144" y="3810000"/>
            <a:chExt cx="9125712" cy="3035300"/>
          </a:xfrm>
        </p:grpSpPr>
        <p:sp>
          <p:nvSpPr>
            <p:cNvPr id="7" name="Rectangle 6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/>
          <a:lstStyle>
            <a:lvl1pPr marL="0" indent="0" algn="ctr">
              <a:spcAft>
                <a:spcPts val="300"/>
              </a:spcAft>
              <a:buFontTx/>
              <a:buNone/>
              <a:defRPr sz="1800"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F6C2F5F-93C6-41B1-B9EB-3A6EB5F37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67A6DE7-3FC9-4913-A529-1F460A4FCB32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5"/>
          <p:cNvSpPr/>
          <p:nvPr/>
        </p:nvSpPr>
        <p:spPr>
          <a:xfrm rot="16200000">
            <a:off x="6031706" y="-1356518"/>
            <a:ext cx="1450975" cy="47736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89" y="304799"/>
            <a:ext cx="4164013" cy="1447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2788" y="1905000"/>
            <a:ext cx="7716839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E5912-949D-410B-AEF6-C98D487C3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C85A9-7717-4F17-AE98-28AD5E7719B0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8CE4C3-EF01-4729-BE2F-87B68A2E60FE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6F3CCA4-95C1-434B-B2AB-7FB871985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7"/>
          <p:cNvSpPr/>
          <p:nvPr/>
        </p:nvSpPr>
        <p:spPr>
          <a:xfrm>
            <a:off x="7299325" y="444500"/>
            <a:ext cx="153511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2C60586-1BD0-41D2-8E8D-3CA01C21D5AF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31DA17-3F5C-41CC-BC6A-692302BFE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itleSlide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Freeform 14"/>
          <p:cNvSpPr/>
          <p:nvPr/>
        </p:nvSpPr>
        <p:spPr>
          <a:xfrm rot="15660000">
            <a:off x="5180013" y="1836738"/>
            <a:ext cx="1039812" cy="7135812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Freeform 15"/>
          <p:cNvSpPr/>
          <p:nvPr/>
        </p:nvSpPr>
        <p:spPr>
          <a:xfrm rot="15660000">
            <a:off x="5752306" y="67470"/>
            <a:ext cx="968375" cy="6030912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Freeform 16"/>
          <p:cNvSpPr/>
          <p:nvPr/>
        </p:nvSpPr>
        <p:spPr>
          <a:xfrm rot="15669120">
            <a:off x="4038600" y="-17462"/>
            <a:ext cx="1789113" cy="8821737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Freeform 17"/>
          <p:cNvSpPr/>
          <p:nvPr/>
        </p:nvSpPr>
        <p:spPr>
          <a:xfrm rot="15660000">
            <a:off x="6128543" y="621507"/>
            <a:ext cx="931863" cy="5295900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1" name="Freeform 18"/>
          <p:cNvSpPr/>
          <p:nvPr/>
        </p:nvSpPr>
        <p:spPr>
          <a:xfrm rot="15660000">
            <a:off x="5624513" y="77788"/>
            <a:ext cx="962025" cy="632142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2" name="Freeform 19"/>
          <p:cNvSpPr/>
          <p:nvPr/>
        </p:nvSpPr>
        <p:spPr>
          <a:xfrm rot="15660000">
            <a:off x="6395244" y="411957"/>
            <a:ext cx="552450" cy="510381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3" name="Freeform 20"/>
          <p:cNvSpPr/>
          <p:nvPr/>
        </p:nvSpPr>
        <p:spPr>
          <a:xfrm rot="15660000">
            <a:off x="7469188" y="1865313"/>
            <a:ext cx="528637" cy="2947987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60000">
            <a:off x="1252728" y="3566160"/>
            <a:ext cx="7324344" cy="1609344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 rot="21060000">
            <a:off x="2551176" y="4992624"/>
            <a:ext cx="6400800" cy="914400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FontTx/>
              <a:buNone/>
              <a:defRPr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ctionHead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2"/>
          <p:cNvSpPr/>
          <p:nvPr/>
        </p:nvSpPr>
        <p:spPr>
          <a:xfrm rot="4809906">
            <a:off x="3408362" y="1817688"/>
            <a:ext cx="1100137" cy="8104188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" name="Freeform 36"/>
          <p:cNvSpPr/>
          <p:nvPr/>
        </p:nvSpPr>
        <p:spPr>
          <a:xfrm rot="15600000" flipH="1" flipV="1">
            <a:off x="3393281" y="-445293"/>
            <a:ext cx="2008187" cy="926465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" name="Round Same Side Corner Rectangle 53"/>
          <p:cNvSpPr/>
          <p:nvPr/>
        </p:nvSpPr>
        <p:spPr>
          <a:xfrm rot="4733987">
            <a:off x="1458913" y="2141538"/>
            <a:ext cx="809625" cy="26066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Freeform 51"/>
          <p:cNvSpPr/>
          <p:nvPr/>
        </p:nvSpPr>
        <p:spPr>
          <a:xfrm rot="4733987">
            <a:off x="814388" y="2201862"/>
            <a:ext cx="700088" cy="2513013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Freeform 52"/>
          <p:cNvSpPr/>
          <p:nvPr/>
        </p:nvSpPr>
        <p:spPr>
          <a:xfrm rot="4733987">
            <a:off x="390524" y="3357563"/>
            <a:ext cx="379413" cy="1208088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anchor="ctr" anchorCtr="0"/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rtlCol="0" anchor="b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31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EFFA6-CFAD-4FC3-99E9-8C402CDC2B9C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8DAE2-8612-4A54-8728-4A8210D60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10"/>
          <p:cNvSpPr/>
          <p:nvPr/>
        </p:nvSpPr>
        <p:spPr>
          <a:xfrm rot="5400000">
            <a:off x="1849438" y="3924300"/>
            <a:ext cx="668338" cy="43195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" name="Round Same Side Corner Rectangle 11"/>
          <p:cNvSpPr/>
          <p:nvPr/>
        </p:nvSpPr>
        <p:spPr>
          <a:xfrm rot="16200000">
            <a:off x="6639719" y="-1566068"/>
            <a:ext cx="668337" cy="4292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181599"/>
            <a:ext cx="4267200" cy="1447800"/>
          </a:xfrm>
        </p:spPr>
        <p:txBody>
          <a:bodyPr rtlCol="0">
            <a:noAutofit/>
          </a:bodyPr>
          <a:lstStyle>
            <a:lvl1pPr algn="r"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28083"/>
            <a:ext cx="4343400" cy="3923271"/>
          </a:xfrm>
          <a:ln>
            <a:noFill/>
          </a:ln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258" y="1828800"/>
            <a:ext cx="4343400" cy="392327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4648" y="246063"/>
            <a:ext cx="3730752" cy="668338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342900" indent="-342900" algn="ctr">
              <a:buFont typeface="Arial" pitchFamily="34" charset="0"/>
              <a:buNone/>
              <a:defRPr lang="en-US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4800" y="5749925"/>
            <a:ext cx="3733800" cy="668337"/>
          </a:xfrm>
          <a:prstGeom prst="rect">
            <a:avLst/>
          </a:prstGeom>
        </p:spPr>
        <p:txBody>
          <a:bodyPr anchor="ctr" anchorCtr="0"/>
          <a:lstStyle>
            <a:lvl1pPr marL="342900" indent="-342900" algn="ctr">
              <a:buFont typeface="Arial" pitchFamily="34" charset="0"/>
              <a:buNone/>
              <a:defRPr lang="en-US" dirty="0" smtClean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874EF-3BA9-414E-A132-19E2A6B1AF2E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2B7F-94F5-4327-91B0-617F2C018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6"/>
          <p:cNvSpPr/>
          <p:nvPr/>
        </p:nvSpPr>
        <p:spPr>
          <a:xfrm rot="16200000">
            <a:off x="3974306" y="-2347118"/>
            <a:ext cx="1450975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81BA-F41D-4EBB-88D8-C56B9AD79610}" type="datetimeFigureOut">
              <a:rPr lang="en-US"/>
              <a:pPr>
                <a:defRPr/>
              </a:pPr>
              <a:t>5/11/2012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2D613-B475-41E6-A4C5-0F7E9399B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344F-0522-4BB0-8D3D-B8954FE0D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B1FD6-BD63-4D1D-9507-856C465F28FB}" type="datetimeFigureOut">
              <a:rPr lang="en-US"/>
              <a:pPr>
                <a:defRPr/>
              </a:pPr>
              <a:t>5/11/2012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SlideOverlay.png"/>
          <p:cNvPicPr>
            <a:picLocks noChangeAspect="1"/>
          </p:cNvPicPr>
          <p:nvPr/>
        </p:nvPicPr>
        <p:blipFill>
          <a:blip r:embed="rId18"/>
          <a:srcRect t="170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7"/>
          <p:cNvPicPr>
            <a:picLocks noChangeAspect="1"/>
          </p:cNvPicPr>
          <p:nvPr/>
        </p:nvPicPr>
        <p:blipFill>
          <a:blip r:embed="rId19"/>
          <a:srcRect l="14555" t="16669"/>
          <a:stretch>
            <a:fillRect/>
          </a:stretch>
        </p:blipFill>
        <p:spPr bwMode="auto">
          <a:xfrm>
            <a:off x="0" y="0"/>
            <a:ext cx="215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1488"/>
            <a:ext cx="7716837" cy="338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712788" y="1371600"/>
            <a:ext cx="77168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9225" y="658813"/>
            <a:ext cx="1508125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0FFD98F-86EA-425F-870B-1A18256F6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2058988" cy="428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50850"/>
            <a:ext cx="1806575" cy="179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30F82CC-40E1-46A0-BFB1-1D8E9A268FB6}" type="datetimeFigureOut">
              <a:rPr lang="en-US"/>
              <a:pPr>
                <a:defRPr/>
              </a:pPr>
              <a:t>5/11/2012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53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54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2000"/>
        </a:spcAft>
        <a:buBlip>
          <a:blip r:embed="rId20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rtl="0" eaLnBrk="0" fontAlgn="base" hangingPunct="0">
        <a:spcBef>
          <a:spcPct val="0"/>
        </a:spcBef>
        <a:spcAft>
          <a:spcPts val="1000"/>
        </a:spcAft>
        <a:buBlip>
          <a:blip r:embed="rId20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rtl="0" eaLnBrk="0" fontAlgn="base" hangingPunct="0">
        <a:spcBef>
          <a:spcPct val="0"/>
        </a:spcBef>
        <a:spcAft>
          <a:spcPts val="1000"/>
        </a:spcAft>
        <a:buBlip>
          <a:blip r:embed="rId20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rtl="0" eaLnBrk="0" fontAlgn="base" hangingPunct="0">
        <a:spcBef>
          <a:spcPct val="0"/>
        </a:spcBef>
        <a:spcAft>
          <a:spcPts val="1000"/>
        </a:spcAft>
        <a:buBlip>
          <a:blip r:embed="rId20"/>
        </a:buBlip>
        <a:defRPr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rtl="0" eaLnBrk="0" fontAlgn="base" hangingPunct="0">
        <a:spcBef>
          <a:spcPct val="0"/>
        </a:spcBef>
        <a:spcAft>
          <a:spcPts val="1000"/>
        </a:spcAft>
        <a:buBlip>
          <a:blip r:embed="rId20"/>
        </a:buBlip>
        <a:defRPr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extSlideOverlay.png"/>
          <p:cNvPicPr>
            <a:picLocks noChangeAspect="1"/>
          </p:cNvPicPr>
          <p:nvPr/>
        </p:nvPicPr>
        <p:blipFill>
          <a:blip r:embed="rId17"/>
          <a:srcRect t="170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/>
          <p:cNvPicPr>
            <a:picLocks noChangeAspect="1"/>
          </p:cNvPicPr>
          <p:nvPr/>
        </p:nvPicPr>
        <p:blipFill>
          <a:blip r:embed="rId18"/>
          <a:srcRect l="14555" t="16669"/>
          <a:stretch>
            <a:fillRect/>
          </a:stretch>
        </p:blipFill>
        <p:spPr bwMode="auto">
          <a:xfrm>
            <a:off x="0" y="0"/>
            <a:ext cx="215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1488"/>
            <a:ext cx="7716837" cy="3389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8438" name="Title Placeholder 1"/>
          <p:cNvSpPr>
            <a:spLocks noGrp="1"/>
          </p:cNvSpPr>
          <p:nvPr>
            <p:ph type="title"/>
          </p:nvPr>
        </p:nvSpPr>
        <p:spPr bwMode="auto">
          <a:xfrm>
            <a:off x="712788" y="1371600"/>
            <a:ext cx="77168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9225" y="658813"/>
            <a:ext cx="1508125" cy="23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/>
                </a:solidFill>
                <a:latin typeface="Arial Rounded MT Bold"/>
              </a:defRPr>
            </a:lvl1pPr>
          </a:lstStyle>
          <a:p>
            <a:pPr>
              <a:defRPr/>
            </a:pPr>
            <a:fld id="{0D1FF2B1-69E0-4CEA-BE9C-1251D022B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2058988" cy="428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prstClr val="white"/>
                </a:solidFill>
                <a:latin typeface="Arial Rounded MT Bold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50850"/>
            <a:ext cx="1806575" cy="179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1000" baseline="0">
                <a:solidFill>
                  <a:prstClr val="white"/>
                </a:solidFill>
                <a:latin typeface="Arial Rounded MT Bold"/>
              </a:defRPr>
            </a:lvl1pPr>
          </a:lstStyle>
          <a:p>
            <a:pPr>
              <a:defRPr/>
            </a:pPr>
            <a:fld id="{54803F3B-18D5-4F86-9DDF-E3D45D1D87C5}" type="datetimeFigureOut">
              <a:rPr lang="en-US"/>
              <a:pPr>
                <a:defRPr/>
              </a:pPr>
              <a:t>5/11/2012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 Rounded MT Bold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2000"/>
        </a:spcAft>
        <a:buBlip>
          <a:blip r:embed="rId19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rtl="0" eaLnBrk="0" fontAlgn="base" hangingPunct="0">
        <a:spcBef>
          <a:spcPct val="0"/>
        </a:spcBef>
        <a:spcAft>
          <a:spcPts val="1000"/>
        </a:spcAft>
        <a:buBlip>
          <a:blip r:embed="rId19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rtl="0" eaLnBrk="0" fontAlgn="base" hangingPunct="0">
        <a:spcBef>
          <a:spcPct val="0"/>
        </a:spcBef>
        <a:spcAft>
          <a:spcPts val="1000"/>
        </a:spcAft>
        <a:buBlip>
          <a:blip r:embed="rId19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rtl="0" eaLnBrk="0" fontAlgn="base" hangingPunct="0">
        <a:spcBef>
          <a:spcPct val="0"/>
        </a:spcBef>
        <a:spcAft>
          <a:spcPts val="1000"/>
        </a:spcAft>
        <a:buBlip>
          <a:blip r:embed="rId19"/>
        </a:buBlip>
        <a:defRPr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rtl="0" eaLnBrk="0" fontAlgn="base" hangingPunct="0">
        <a:spcBef>
          <a:spcPct val="0"/>
        </a:spcBef>
        <a:spcAft>
          <a:spcPts val="1000"/>
        </a:spcAft>
        <a:buBlip>
          <a:blip r:embed="rId19"/>
        </a:buBlip>
        <a:defRPr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9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9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9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9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ubtitle 2"/>
          <p:cNvSpPr>
            <a:spLocks noGrp="1"/>
          </p:cNvSpPr>
          <p:nvPr>
            <p:ph type="body" idx="1"/>
          </p:nvPr>
        </p:nvSpPr>
        <p:spPr bwMode="auto">
          <a:xfrm rot="21000000">
            <a:off x="1557338" y="5245100"/>
            <a:ext cx="6229350" cy="9779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spcAft>
                <a:spcPct val="0"/>
              </a:spcAft>
            </a:pPr>
            <a:r>
              <a:rPr lang="en-US" smtClean="0"/>
              <a:t>Funded by Workforce Central Florida</a:t>
            </a:r>
          </a:p>
          <a:p>
            <a:pPr algn="ctr">
              <a:spcAft>
                <a:spcPct val="0"/>
              </a:spcAft>
            </a:pPr>
            <a:r>
              <a:rPr lang="en-US" smtClean="0"/>
              <a:t>Mentor: Alan Shaffer - Lakeland Electric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 rot="20972762">
            <a:off x="155575" y="3324225"/>
            <a:ext cx="8832850" cy="1679575"/>
          </a:xfrm>
        </p:spPr>
        <p:txBody>
          <a:bodyPr/>
          <a:lstStyle/>
          <a:p>
            <a:pPr algn="l">
              <a:defRPr/>
            </a:pPr>
            <a:r>
              <a:rPr lang="en-US" sz="5400" dirty="0" smtClean="0"/>
              <a:t>Photovoltaic MPPT </a:t>
            </a:r>
            <a:br>
              <a:rPr lang="en-US" sz="5400" dirty="0" smtClean="0"/>
            </a:br>
            <a:r>
              <a:rPr lang="en-US" sz="5400" dirty="0" smtClean="0"/>
              <a:t>Charge Controller (PMC</a:t>
            </a:r>
            <a:r>
              <a:rPr lang="en-US" sz="5400" baseline="30000" dirty="0" smtClean="0"/>
              <a:t>2</a:t>
            </a:r>
            <a:r>
              <a:rPr lang="en-US" sz="5400" dirty="0" smtClean="0"/>
              <a:t>) </a:t>
            </a:r>
          </a:p>
        </p:txBody>
      </p:sp>
      <p:sp>
        <p:nvSpPr>
          <p:cNvPr id="35843" name="Subtitle 2"/>
          <p:cNvSpPr txBox="1">
            <a:spLocks/>
          </p:cNvSpPr>
          <p:nvPr/>
        </p:nvSpPr>
        <p:spPr bwMode="auto">
          <a:xfrm>
            <a:off x="4648200" y="-76200"/>
            <a:ext cx="419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sz="2800">
                <a:solidFill>
                  <a:schemeClr val="bg1"/>
                </a:solidFill>
                <a:latin typeface="Arial Rounded MT Bold"/>
              </a:rPr>
              <a:t>Group 10</a:t>
            </a:r>
          </a:p>
          <a:p>
            <a:pPr algn="r"/>
            <a:r>
              <a:rPr lang="en-US" sz="2800">
                <a:solidFill>
                  <a:schemeClr val="bg1"/>
                </a:solidFill>
                <a:latin typeface="Arial Rounded MT Bold"/>
              </a:rPr>
              <a:t>Amber Scheurer, EE</a:t>
            </a:r>
          </a:p>
          <a:p>
            <a:pPr algn="r"/>
            <a:r>
              <a:rPr lang="en-US" sz="2800">
                <a:solidFill>
                  <a:schemeClr val="bg1"/>
                </a:solidFill>
                <a:latin typeface="Arial Rounded MT Bold"/>
              </a:rPr>
              <a:t>Eric Ago, EE</a:t>
            </a:r>
          </a:p>
          <a:p>
            <a:pPr algn="r"/>
            <a:r>
              <a:rPr lang="en-US" sz="2800">
                <a:solidFill>
                  <a:schemeClr val="bg1"/>
                </a:solidFill>
                <a:latin typeface="Arial Rounded MT Bold"/>
              </a:rPr>
              <a:t>Sebastian Hidalgo, EE</a:t>
            </a:r>
          </a:p>
          <a:p>
            <a:pPr algn="r"/>
            <a:r>
              <a:rPr lang="en-US" sz="2800">
                <a:solidFill>
                  <a:schemeClr val="bg1"/>
                </a:solidFill>
                <a:latin typeface="Arial Rounded MT Bold"/>
              </a:rPr>
              <a:t>Steven Kobosko, EE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457200"/>
            <a:ext cx="47244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 smtClean="0"/>
              <a:t>Current  Sensor</a:t>
            </a:r>
            <a:endParaRPr lang="en-US" sz="4400" dirty="0"/>
          </a:p>
        </p:txBody>
      </p:sp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4419600" y="11430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ACS711ELCTR-12AB-T</a:t>
            </a:r>
            <a:endParaRPr lang="en-US" sz="2400" b="1">
              <a:solidFill>
                <a:schemeClr val="bg1"/>
              </a:solidFill>
              <a:latin typeface="Arial Rounded MT Bold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163513" y="2667000"/>
          <a:ext cx="4508500" cy="2476500"/>
        </p:xfrm>
        <a:graphic>
          <a:graphicData uri="http://schemas.openxmlformats.org/drawingml/2006/table">
            <a:tbl>
              <a:tblPr/>
              <a:tblGrid>
                <a:gridCol w="2503487"/>
                <a:gridCol w="2005013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ACS711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Sensor Type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Hall Effect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Operating Voltage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– 5.5 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Current Sensing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-12 – +12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Operating Temp.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-40 – 85 °C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</a:tbl>
          </a:graphicData>
        </a:graphic>
      </p:graphicFrame>
      <p:grpSp>
        <p:nvGrpSpPr>
          <p:cNvPr id="48151" name="Group 23"/>
          <p:cNvGrpSpPr>
            <a:grpSpLocks/>
          </p:cNvGrpSpPr>
          <p:nvPr/>
        </p:nvGrpSpPr>
        <p:grpSpPr bwMode="auto">
          <a:xfrm rot="-378247">
            <a:off x="5095875" y="2743200"/>
            <a:ext cx="3635375" cy="2819400"/>
            <a:chOff x="5096108" y="2414950"/>
            <a:chExt cx="3635298" cy="2819400"/>
          </a:xfrm>
        </p:grpSpPr>
        <p:pic>
          <p:nvPicPr>
            <p:cNvPr id="51206" name="Picture 6" descr="http://www.allegromicro.com/Products/Current-Sensor-ICs/Zero-To-Fifty-Amp-Integrated-Conductor-Sensor-ICs/~/media/Images/Packaging/LC-SOIC-8-lead.ashx?w=230&amp;h=153&amp;as=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981" r="7246"/>
            <a:stretch/>
          </p:blipFill>
          <p:spPr bwMode="auto">
            <a:xfrm>
              <a:off x="5096108" y="2414950"/>
              <a:ext cx="3635298" cy="2819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28" name="TextBox 27"/>
            <p:cNvSpPr txBox="1"/>
            <p:nvPr/>
          </p:nvSpPr>
          <p:spPr>
            <a:xfrm rot="1716378">
              <a:off x="5544984" y="4687299"/>
              <a:ext cx="1446181" cy="4079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Calibri" pitchFamily="34" charset="0"/>
                  <a:cs typeface="Calibri" pitchFamily="34" charset="0"/>
                </a:rPr>
                <a:t>4.9 mm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784576" y="4339519"/>
              <a:ext cx="1219174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234115" y="3652125"/>
              <a:ext cx="761984" cy="1295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0" name="TextBox 9"/>
          <p:cNvSpPr txBox="1"/>
          <p:nvPr/>
        </p:nvSpPr>
        <p:spPr>
          <a:xfrm rot="17544722">
            <a:off x="7132638" y="4429125"/>
            <a:ext cx="1447800" cy="4095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6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9763" y="457200"/>
            <a:ext cx="4694237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 smtClean="0"/>
              <a:t>Voltage Sensor</a:t>
            </a:r>
            <a:endParaRPr lang="en-US" sz="4400" dirty="0"/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4800600" y="1143000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Voltage Divider</a:t>
            </a:r>
            <a:endParaRPr lang="en-US" sz="2400" b="1">
              <a:solidFill>
                <a:schemeClr val="bg1"/>
              </a:solidFill>
              <a:latin typeface="Arial Rounded MT Bold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228600" y="1912938"/>
          <a:ext cx="4103688" cy="4122737"/>
        </p:xfrm>
        <a:graphic>
          <a:graphicData uri="http://schemas.openxmlformats.org/drawingml/2006/table">
            <a:tbl>
              <a:tblPr/>
              <a:tblGrid>
                <a:gridCol w="2173288"/>
                <a:gridCol w="19304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Voltage Divider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Source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PV panel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Sensor Type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Voltage Divider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Voltage Sense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 – 21 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2.7 k</a:t>
                      </a: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Ω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 k</a:t>
                      </a: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Ω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Output Voltage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 – 5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</a:tbl>
          </a:graphicData>
        </a:graphic>
      </p:graphicFrame>
      <p:grpSp>
        <p:nvGrpSpPr>
          <p:cNvPr id="50205" name="Group 61"/>
          <p:cNvGrpSpPr>
            <a:grpSpLocks/>
          </p:cNvGrpSpPr>
          <p:nvPr/>
        </p:nvGrpSpPr>
        <p:grpSpPr bwMode="auto">
          <a:xfrm>
            <a:off x="4495800" y="2743200"/>
            <a:ext cx="4505325" cy="3027363"/>
            <a:chOff x="1366" y="1719"/>
            <a:chExt cx="2983" cy="2005"/>
          </a:xfrm>
        </p:grpSpPr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1366" y="2242"/>
              <a:ext cx="650" cy="613"/>
            </a:xfrm>
            <a:prstGeom prst="ellipse">
              <a:avLst/>
            </a:prstGeom>
            <a:solidFill>
              <a:srgbClr val="C0C0C0"/>
            </a:solidFill>
            <a:ln w="6350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43" name="Plus 42"/>
            <p:cNvSpPr/>
            <p:nvPr/>
          </p:nvSpPr>
          <p:spPr>
            <a:xfrm>
              <a:off x="1548" y="2300"/>
              <a:ext cx="309" cy="305"/>
            </a:xfrm>
            <a:prstGeom prst="mathPlus">
              <a:avLst/>
            </a:prstGeom>
            <a:solidFill>
              <a:schemeClr val="tx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Minus 43"/>
            <p:cNvSpPr/>
            <p:nvPr/>
          </p:nvSpPr>
          <p:spPr>
            <a:xfrm>
              <a:off x="1548" y="2576"/>
              <a:ext cx="309" cy="262"/>
            </a:xfrm>
            <a:prstGeom prst="mathMinus">
              <a:avLst/>
            </a:prstGeom>
            <a:solidFill>
              <a:schemeClr val="tx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680" y="1728"/>
              <a:ext cx="9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703" y="1719"/>
              <a:ext cx="0" cy="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592" y="1728"/>
              <a:ext cx="2" cy="2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91" y="2329"/>
              <a:ext cx="0" cy="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88" y="3201"/>
              <a:ext cx="904" cy="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688" y="2852"/>
              <a:ext cx="0" cy="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591" y="2939"/>
              <a:ext cx="0" cy="2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592" y="2496"/>
              <a:ext cx="1274" cy="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3849" y="2373"/>
              <a:ext cx="284" cy="261"/>
            </a:xfrm>
            <a:prstGeom prst="ellipse">
              <a:avLst/>
            </a:prstGeom>
            <a:solidFill>
              <a:schemeClr val="tx1"/>
            </a:solidFill>
            <a:ln w="63500" algn="ctr">
              <a:solidFill>
                <a:srgbClr val="80808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grpSp>
          <p:nvGrpSpPr>
            <p:cNvPr id="50218" name="Group 97"/>
            <p:cNvGrpSpPr>
              <a:grpSpLocks/>
            </p:cNvGrpSpPr>
            <p:nvPr/>
          </p:nvGrpSpPr>
          <p:grpSpPr bwMode="auto">
            <a:xfrm>
              <a:off x="3710" y="3550"/>
              <a:ext cx="610" cy="174"/>
              <a:chOff x="5518856" y="5410200"/>
              <a:chExt cx="1034344" cy="304800"/>
            </a:xfrm>
          </p:grpSpPr>
          <p:cxnSp>
            <p:nvCxnSpPr>
              <p:cNvPr id="50231" name="Straight Connector 66"/>
              <p:cNvCxnSpPr>
                <a:cxnSpLocks noChangeShapeType="1"/>
              </p:cNvCxnSpPr>
              <p:nvPr/>
            </p:nvCxnSpPr>
            <p:spPr bwMode="auto">
              <a:xfrm>
                <a:off x="5518856" y="5410200"/>
                <a:ext cx="1034344" cy="0"/>
              </a:xfrm>
              <a:prstGeom prst="line">
                <a:avLst/>
              </a:prstGeom>
              <a:noFill/>
              <a:ln w="635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232" name="Straight Connector 67"/>
              <p:cNvCxnSpPr>
                <a:cxnSpLocks noChangeShapeType="1"/>
              </p:cNvCxnSpPr>
              <p:nvPr/>
            </p:nvCxnSpPr>
            <p:spPr bwMode="auto">
              <a:xfrm>
                <a:off x="5638800" y="5562600"/>
                <a:ext cx="762000" cy="0"/>
              </a:xfrm>
              <a:prstGeom prst="line">
                <a:avLst/>
              </a:prstGeom>
              <a:noFill/>
              <a:ln w="635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233" name="Straight Connector 68"/>
              <p:cNvCxnSpPr>
                <a:cxnSpLocks noChangeShapeType="1"/>
              </p:cNvCxnSpPr>
              <p:nvPr/>
            </p:nvCxnSpPr>
            <p:spPr bwMode="auto">
              <a:xfrm>
                <a:off x="5791200" y="5715000"/>
                <a:ext cx="457200" cy="0"/>
              </a:xfrm>
              <a:prstGeom prst="line">
                <a:avLst/>
              </a:prstGeom>
              <a:noFill/>
              <a:ln w="635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50219" name="Group 101"/>
            <p:cNvGrpSpPr>
              <a:grpSpLocks/>
            </p:cNvGrpSpPr>
            <p:nvPr/>
          </p:nvGrpSpPr>
          <p:grpSpPr bwMode="auto">
            <a:xfrm>
              <a:off x="1872" y="3550"/>
              <a:ext cx="610" cy="174"/>
              <a:chOff x="5518856" y="5410200"/>
              <a:chExt cx="1034344" cy="304800"/>
            </a:xfrm>
          </p:grpSpPr>
          <p:cxnSp>
            <p:nvCxnSpPr>
              <p:cNvPr id="50228" name="Straight Connector 63"/>
              <p:cNvCxnSpPr>
                <a:cxnSpLocks noChangeShapeType="1"/>
              </p:cNvCxnSpPr>
              <p:nvPr/>
            </p:nvCxnSpPr>
            <p:spPr bwMode="auto">
              <a:xfrm>
                <a:off x="5518856" y="5410200"/>
                <a:ext cx="1034344" cy="0"/>
              </a:xfrm>
              <a:prstGeom prst="line">
                <a:avLst/>
              </a:prstGeom>
              <a:noFill/>
              <a:ln w="635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229" name="Straight Connector 64"/>
              <p:cNvCxnSpPr>
                <a:cxnSpLocks noChangeShapeType="1"/>
              </p:cNvCxnSpPr>
              <p:nvPr/>
            </p:nvCxnSpPr>
            <p:spPr bwMode="auto">
              <a:xfrm>
                <a:off x="5638800" y="5562600"/>
                <a:ext cx="762000" cy="0"/>
              </a:xfrm>
              <a:prstGeom prst="line">
                <a:avLst/>
              </a:prstGeom>
              <a:noFill/>
              <a:ln w="635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230" name="Straight Connector 65"/>
              <p:cNvCxnSpPr>
                <a:cxnSpLocks noChangeShapeType="1"/>
              </p:cNvCxnSpPr>
              <p:nvPr/>
            </p:nvCxnSpPr>
            <p:spPr bwMode="auto">
              <a:xfrm>
                <a:off x="5791200" y="5715000"/>
                <a:ext cx="457200" cy="0"/>
              </a:xfrm>
              <a:prstGeom prst="line">
                <a:avLst/>
              </a:prstGeom>
              <a:noFill/>
              <a:ln w="635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56" name="Straight Connector 55"/>
            <p:cNvCxnSpPr/>
            <p:nvPr/>
          </p:nvCxnSpPr>
          <p:spPr>
            <a:xfrm>
              <a:off x="2142" y="3201"/>
              <a:ext cx="0" cy="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995" y="3288"/>
              <a:ext cx="0" cy="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cxn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3856" y="3026"/>
              <a:ext cx="276" cy="262"/>
            </a:xfrm>
            <a:prstGeom prst="ellipse">
              <a:avLst/>
            </a:prstGeom>
            <a:solidFill>
              <a:schemeClr val="tx1"/>
            </a:solidFill>
            <a:ln w="63500" algn="ctr">
              <a:solidFill>
                <a:srgbClr val="80808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50223" name="Freeform 58"/>
            <p:cNvSpPr>
              <a:spLocks/>
            </p:cNvSpPr>
            <p:nvPr/>
          </p:nvSpPr>
          <p:spPr bwMode="auto">
            <a:xfrm>
              <a:off x="2448" y="1976"/>
              <a:ext cx="305" cy="353"/>
            </a:xfrm>
            <a:custGeom>
              <a:avLst/>
              <a:gdLst>
                <a:gd name="T0" fmla="*/ 0 w 158750"/>
                <a:gd name="T1" fmla="*/ 0 h 174625"/>
                <a:gd name="T2" fmla="*/ 0 w 158750"/>
                <a:gd name="T3" fmla="*/ 0 h 174625"/>
                <a:gd name="T4" fmla="*/ 0 w 158750"/>
                <a:gd name="T5" fmla="*/ 0 h 174625"/>
                <a:gd name="T6" fmla="*/ 0 w 158750"/>
                <a:gd name="T7" fmla="*/ 0 h 174625"/>
                <a:gd name="T8" fmla="*/ 0 w 158750"/>
                <a:gd name="T9" fmla="*/ 0 h 174625"/>
                <a:gd name="T10" fmla="*/ 0 w 158750"/>
                <a:gd name="T11" fmla="*/ 0 h 174625"/>
                <a:gd name="T12" fmla="*/ 0 w 158750"/>
                <a:gd name="T13" fmla="*/ 0 h 174625"/>
                <a:gd name="T14" fmla="*/ 0 w 158750"/>
                <a:gd name="T15" fmla="*/ 0 h 174625"/>
                <a:gd name="T16" fmla="*/ 0 w 158750"/>
                <a:gd name="T17" fmla="*/ 0 h 174625"/>
                <a:gd name="T18" fmla="*/ 0 w 158750"/>
                <a:gd name="T19" fmla="*/ 0 h 174625"/>
                <a:gd name="T20" fmla="*/ 0 w 158750"/>
                <a:gd name="T21" fmla="*/ 0 h 174625"/>
                <a:gd name="T22" fmla="*/ 0 w 158750"/>
                <a:gd name="T23" fmla="*/ 0 h 174625"/>
                <a:gd name="T24" fmla="*/ 0 w 158750"/>
                <a:gd name="T25" fmla="*/ 0 h 174625"/>
                <a:gd name="T26" fmla="*/ 0 w 158750"/>
                <a:gd name="T27" fmla="*/ 0 h 174625"/>
                <a:gd name="T28" fmla="*/ 0 w 158750"/>
                <a:gd name="T29" fmla="*/ 0 h 174625"/>
                <a:gd name="T30" fmla="*/ 0 w 158750"/>
                <a:gd name="T31" fmla="*/ 0 h 174625"/>
                <a:gd name="T32" fmla="*/ 0 w 158750"/>
                <a:gd name="T33" fmla="*/ 0 h 174625"/>
                <a:gd name="T34" fmla="*/ 0 w 158750"/>
                <a:gd name="T35" fmla="*/ 0 h 174625"/>
                <a:gd name="T36" fmla="*/ 0 w 158750"/>
                <a:gd name="T37" fmla="*/ 0 h 174625"/>
                <a:gd name="T38" fmla="*/ 0 w 158750"/>
                <a:gd name="T39" fmla="*/ 0 h 174625"/>
                <a:gd name="T40" fmla="*/ 0 w 158750"/>
                <a:gd name="T41" fmla="*/ 0 h 174625"/>
                <a:gd name="T42" fmla="*/ 0 w 158750"/>
                <a:gd name="T43" fmla="*/ 0 h 174625"/>
                <a:gd name="T44" fmla="*/ 0 w 158750"/>
                <a:gd name="T45" fmla="*/ 0 h 174625"/>
                <a:gd name="T46" fmla="*/ 0 w 158750"/>
                <a:gd name="T47" fmla="*/ 0 h 174625"/>
                <a:gd name="T48" fmla="*/ 0 w 158750"/>
                <a:gd name="T49" fmla="*/ 0 h 174625"/>
                <a:gd name="T50" fmla="*/ 0 w 158750"/>
                <a:gd name="T51" fmla="*/ 0 h 174625"/>
                <a:gd name="T52" fmla="*/ 0 w 158750"/>
                <a:gd name="T53" fmla="*/ 0 h 174625"/>
                <a:gd name="T54" fmla="*/ 0 w 158750"/>
                <a:gd name="T55" fmla="*/ 0 h 174625"/>
                <a:gd name="T56" fmla="*/ 0 w 158750"/>
                <a:gd name="T57" fmla="*/ 0 h 174625"/>
                <a:gd name="T58" fmla="*/ 0 w 158750"/>
                <a:gd name="T59" fmla="*/ 0 h 1746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8750"/>
                <a:gd name="T91" fmla="*/ 0 h 174625"/>
                <a:gd name="T92" fmla="*/ 158750 w 158750"/>
                <a:gd name="T93" fmla="*/ 174625 h 1746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8750" h="174625">
                  <a:moveTo>
                    <a:pt x="79375" y="0"/>
                  </a:moveTo>
                  <a:cubicBezTo>
                    <a:pt x="83608" y="2117"/>
                    <a:pt x="87542" y="4990"/>
                    <a:pt x="92075" y="6350"/>
                  </a:cubicBezTo>
                  <a:cubicBezTo>
                    <a:pt x="99570" y="8598"/>
                    <a:pt x="131208" y="11814"/>
                    <a:pt x="136525" y="12700"/>
                  </a:cubicBezTo>
                  <a:cubicBezTo>
                    <a:pt x="144498" y="14029"/>
                    <a:pt x="151201" y="16534"/>
                    <a:pt x="158750" y="19050"/>
                  </a:cubicBezTo>
                  <a:cubicBezTo>
                    <a:pt x="155575" y="21167"/>
                    <a:pt x="152638" y="23693"/>
                    <a:pt x="149225" y="25400"/>
                  </a:cubicBezTo>
                  <a:cubicBezTo>
                    <a:pt x="135518" y="32253"/>
                    <a:pt x="106303" y="31144"/>
                    <a:pt x="98425" y="31750"/>
                  </a:cubicBezTo>
                  <a:cubicBezTo>
                    <a:pt x="94192" y="32808"/>
                    <a:pt x="90038" y="34261"/>
                    <a:pt x="85725" y="34925"/>
                  </a:cubicBezTo>
                  <a:cubicBezTo>
                    <a:pt x="72823" y="36910"/>
                    <a:pt x="33405" y="40259"/>
                    <a:pt x="22225" y="41275"/>
                  </a:cubicBezTo>
                  <a:cubicBezTo>
                    <a:pt x="46185" y="49262"/>
                    <a:pt x="22870" y="42345"/>
                    <a:pt x="73025" y="47625"/>
                  </a:cubicBezTo>
                  <a:cubicBezTo>
                    <a:pt x="87393" y="49137"/>
                    <a:pt x="94149" y="51675"/>
                    <a:pt x="107950" y="53975"/>
                  </a:cubicBezTo>
                  <a:cubicBezTo>
                    <a:pt x="115332" y="55205"/>
                    <a:pt x="122837" y="55682"/>
                    <a:pt x="130175" y="57150"/>
                  </a:cubicBezTo>
                  <a:cubicBezTo>
                    <a:pt x="138733" y="58862"/>
                    <a:pt x="155575" y="63500"/>
                    <a:pt x="155575" y="63500"/>
                  </a:cubicBezTo>
                  <a:cubicBezTo>
                    <a:pt x="143426" y="67550"/>
                    <a:pt x="135821" y="70626"/>
                    <a:pt x="123825" y="73025"/>
                  </a:cubicBezTo>
                  <a:cubicBezTo>
                    <a:pt x="106010" y="76588"/>
                    <a:pt x="95261" y="77257"/>
                    <a:pt x="76200" y="79375"/>
                  </a:cubicBezTo>
                  <a:cubicBezTo>
                    <a:pt x="73025" y="80433"/>
                    <a:pt x="69999" y="82159"/>
                    <a:pt x="66675" y="82550"/>
                  </a:cubicBezTo>
                  <a:cubicBezTo>
                    <a:pt x="51922" y="84286"/>
                    <a:pt x="22225" y="70871"/>
                    <a:pt x="22225" y="85725"/>
                  </a:cubicBezTo>
                  <a:cubicBezTo>
                    <a:pt x="22225" y="100692"/>
                    <a:pt x="51912" y="89614"/>
                    <a:pt x="66675" y="92075"/>
                  </a:cubicBezTo>
                  <a:cubicBezTo>
                    <a:pt x="101054" y="97805"/>
                    <a:pt x="73365" y="92172"/>
                    <a:pt x="95250" y="98425"/>
                  </a:cubicBezTo>
                  <a:cubicBezTo>
                    <a:pt x="99997" y="99781"/>
                    <a:pt x="112400" y="102237"/>
                    <a:pt x="117475" y="104775"/>
                  </a:cubicBezTo>
                  <a:cubicBezTo>
                    <a:pt x="139797" y="115936"/>
                    <a:pt x="110683" y="108406"/>
                    <a:pt x="146050" y="114300"/>
                  </a:cubicBezTo>
                  <a:cubicBezTo>
                    <a:pt x="122626" y="116102"/>
                    <a:pt x="107064" y="116077"/>
                    <a:pt x="85725" y="120650"/>
                  </a:cubicBezTo>
                  <a:cubicBezTo>
                    <a:pt x="77191" y="122479"/>
                    <a:pt x="69022" y="126275"/>
                    <a:pt x="60325" y="127000"/>
                  </a:cubicBezTo>
                  <a:cubicBezTo>
                    <a:pt x="14767" y="130796"/>
                    <a:pt x="34841" y="128373"/>
                    <a:pt x="0" y="133350"/>
                  </a:cubicBezTo>
                  <a:cubicBezTo>
                    <a:pt x="63023" y="136215"/>
                    <a:pt x="51369" y="133438"/>
                    <a:pt x="92075" y="139700"/>
                  </a:cubicBezTo>
                  <a:cubicBezTo>
                    <a:pt x="98438" y="140679"/>
                    <a:pt x="104880" y="141314"/>
                    <a:pt x="111125" y="142875"/>
                  </a:cubicBezTo>
                  <a:cubicBezTo>
                    <a:pt x="117619" y="144498"/>
                    <a:pt x="123681" y="147602"/>
                    <a:pt x="130175" y="149225"/>
                  </a:cubicBezTo>
                  <a:lnTo>
                    <a:pt x="142875" y="152400"/>
                  </a:lnTo>
                  <a:lnTo>
                    <a:pt x="117475" y="155575"/>
                  </a:lnTo>
                  <a:cubicBezTo>
                    <a:pt x="108386" y="156873"/>
                    <a:pt x="87311" y="159810"/>
                    <a:pt x="79375" y="165100"/>
                  </a:cubicBezTo>
                  <a:cubicBezTo>
                    <a:pt x="68605" y="172280"/>
                    <a:pt x="72548" y="168752"/>
                    <a:pt x="66675" y="174625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0224" name="Freeform 59"/>
            <p:cNvSpPr>
              <a:spLocks/>
            </p:cNvSpPr>
            <p:nvPr/>
          </p:nvSpPr>
          <p:spPr bwMode="auto">
            <a:xfrm>
              <a:off x="2452" y="2683"/>
              <a:ext cx="319" cy="257"/>
            </a:xfrm>
            <a:custGeom>
              <a:avLst/>
              <a:gdLst>
                <a:gd name="T0" fmla="*/ 0 w 166094"/>
                <a:gd name="T1" fmla="*/ 0 h 127000"/>
                <a:gd name="T2" fmla="*/ 0 w 166094"/>
                <a:gd name="T3" fmla="*/ 0 h 127000"/>
                <a:gd name="T4" fmla="*/ 0 w 166094"/>
                <a:gd name="T5" fmla="*/ 0 h 127000"/>
                <a:gd name="T6" fmla="*/ 0 w 166094"/>
                <a:gd name="T7" fmla="*/ 0 h 127000"/>
                <a:gd name="T8" fmla="*/ 0 w 166094"/>
                <a:gd name="T9" fmla="*/ 0 h 127000"/>
                <a:gd name="T10" fmla="*/ 0 w 166094"/>
                <a:gd name="T11" fmla="*/ 0 h 127000"/>
                <a:gd name="T12" fmla="*/ 0 w 166094"/>
                <a:gd name="T13" fmla="*/ 0 h 127000"/>
                <a:gd name="T14" fmla="*/ 0 w 166094"/>
                <a:gd name="T15" fmla="*/ 0 h 127000"/>
                <a:gd name="T16" fmla="*/ 0 w 166094"/>
                <a:gd name="T17" fmla="*/ 0 h 127000"/>
                <a:gd name="T18" fmla="*/ 0 w 166094"/>
                <a:gd name="T19" fmla="*/ 0 h 127000"/>
                <a:gd name="T20" fmla="*/ 0 w 166094"/>
                <a:gd name="T21" fmla="*/ 0 h 127000"/>
                <a:gd name="T22" fmla="*/ 0 w 166094"/>
                <a:gd name="T23" fmla="*/ 0 h 127000"/>
                <a:gd name="T24" fmla="*/ 0 w 166094"/>
                <a:gd name="T25" fmla="*/ 0 h 127000"/>
                <a:gd name="T26" fmla="*/ 0 w 166094"/>
                <a:gd name="T27" fmla="*/ 0 h 127000"/>
                <a:gd name="T28" fmla="*/ 0 w 166094"/>
                <a:gd name="T29" fmla="*/ 0 h 127000"/>
                <a:gd name="T30" fmla="*/ 0 w 166094"/>
                <a:gd name="T31" fmla="*/ 0 h 127000"/>
                <a:gd name="T32" fmla="*/ 0 w 166094"/>
                <a:gd name="T33" fmla="*/ 0 h 127000"/>
                <a:gd name="T34" fmla="*/ 0 w 166094"/>
                <a:gd name="T35" fmla="*/ 0 h 127000"/>
                <a:gd name="T36" fmla="*/ 0 w 166094"/>
                <a:gd name="T37" fmla="*/ 0 h 127000"/>
                <a:gd name="T38" fmla="*/ 0 w 166094"/>
                <a:gd name="T39" fmla="*/ 0 h 127000"/>
                <a:gd name="T40" fmla="*/ 0 w 166094"/>
                <a:gd name="T41" fmla="*/ 0 h 127000"/>
                <a:gd name="T42" fmla="*/ 0 w 166094"/>
                <a:gd name="T43" fmla="*/ 0 h 127000"/>
                <a:gd name="T44" fmla="*/ 0 w 166094"/>
                <a:gd name="T45" fmla="*/ 0 h 127000"/>
                <a:gd name="T46" fmla="*/ 0 w 166094"/>
                <a:gd name="T47" fmla="*/ 0 h 127000"/>
                <a:gd name="T48" fmla="*/ 0 w 166094"/>
                <a:gd name="T49" fmla="*/ 0 h 127000"/>
                <a:gd name="T50" fmla="*/ 0 w 166094"/>
                <a:gd name="T51" fmla="*/ 0 h 127000"/>
                <a:gd name="T52" fmla="*/ 0 w 166094"/>
                <a:gd name="T53" fmla="*/ 0 h 127000"/>
                <a:gd name="T54" fmla="*/ 0 w 166094"/>
                <a:gd name="T55" fmla="*/ 0 h 127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6094"/>
                <a:gd name="T85" fmla="*/ 0 h 127000"/>
                <a:gd name="T86" fmla="*/ 166094 w 166094"/>
                <a:gd name="T87" fmla="*/ 127000 h 127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6094" h="127000">
                  <a:moveTo>
                    <a:pt x="67669" y="0"/>
                  </a:moveTo>
                  <a:cubicBezTo>
                    <a:pt x="93069" y="1058"/>
                    <a:pt x="118512" y="1364"/>
                    <a:pt x="143869" y="3175"/>
                  </a:cubicBezTo>
                  <a:cubicBezTo>
                    <a:pt x="148943" y="3537"/>
                    <a:pt x="160768" y="7750"/>
                    <a:pt x="166094" y="9525"/>
                  </a:cubicBezTo>
                  <a:cubicBezTo>
                    <a:pt x="160802" y="10583"/>
                    <a:pt x="155454" y="11391"/>
                    <a:pt x="150219" y="12700"/>
                  </a:cubicBezTo>
                  <a:cubicBezTo>
                    <a:pt x="146972" y="13512"/>
                    <a:pt x="143941" y="15063"/>
                    <a:pt x="140694" y="15875"/>
                  </a:cubicBezTo>
                  <a:cubicBezTo>
                    <a:pt x="135459" y="17184"/>
                    <a:pt x="130054" y="17741"/>
                    <a:pt x="124819" y="19050"/>
                  </a:cubicBezTo>
                  <a:cubicBezTo>
                    <a:pt x="107540" y="23370"/>
                    <a:pt x="122824" y="22474"/>
                    <a:pt x="99419" y="25400"/>
                  </a:cubicBezTo>
                  <a:cubicBezTo>
                    <a:pt x="87820" y="26850"/>
                    <a:pt x="76136" y="27517"/>
                    <a:pt x="64494" y="28575"/>
                  </a:cubicBezTo>
                  <a:cubicBezTo>
                    <a:pt x="59202" y="29633"/>
                    <a:pt x="53968" y="31037"/>
                    <a:pt x="48619" y="31750"/>
                  </a:cubicBezTo>
                  <a:cubicBezTo>
                    <a:pt x="2215" y="37937"/>
                    <a:pt x="31418" y="31288"/>
                    <a:pt x="4169" y="38100"/>
                  </a:cubicBezTo>
                  <a:cubicBezTo>
                    <a:pt x="28504" y="46212"/>
                    <a:pt x="0" y="37544"/>
                    <a:pt x="51794" y="44450"/>
                  </a:cubicBezTo>
                  <a:cubicBezTo>
                    <a:pt x="55111" y="44892"/>
                    <a:pt x="58101" y="46706"/>
                    <a:pt x="61319" y="47625"/>
                  </a:cubicBezTo>
                  <a:cubicBezTo>
                    <a:pt x="65515" y="48824"/>
                    <a:pt x="69823" y="49601"/>
                    <a:pt x="74019" y="50800"/>
                  </a:cubicBezTo>
                  <a:cubicBezTo>
                    <a:pt x="77237" y="51719"/>
                    <a:pt x="80251" y="53376"/>
                    <a:pt x="83544" y="53975"/>
                  </a:cubicBezTo>
                  <a:cubicBezTo>
                    <a:pt x="101461" y="57233"/>
                    <a:pt x="134681" y="59130"/>
                    <a:pt x="150219" y="60325"/>
                  </a:cubicBezTo>
                  <a:cubicBezTo>
                    <a:pt x="124046" y="66868"/>
                    <a:pt x="147577" y="61677"/>
                    <a:pt x="102594" y="66675"/>
                  </a:cubicBezTo>
                  <a:cubicBezTo>
                    <a:pt x="95156" y="67501"/>
                    <a:pt x="87787" y="68861"/>
                    <a:pt x="80369" y="69850"/>
                  </a:cubicBezTo>
                  <a:cubicBezTo>
                    <a:pt x="71911" y="70978"/>
                    <a:pt x="63385" y="71622"/>
                    <a:pt x="54969" y="73025"/>
                  </a:cubicBezTo>
                  <a:cubicBezTo>
                    <a:pt x="45372" y="74624"/>
                    <a:pt x="31688" y="79727"/>
                    <a:pt x="23219" y="82550"/>
                  </a:cubicBezTo>
                  <a:lnTo>
                    <a:pt x="13694" y="85725"/>
                  </a:lnTo>
                  <a:cubicBezTo>
                    <a:pt x="41317" y="94933"/>
                    <a:pt x="9727" y="85307"/>
                    <a:pt x="74019" y="92075"/>
                  </a:cubicBezTo>
                  <a:cubicBezTo>
                    <a:pt x="77347" y="92425"/>
                    <a:pt x="80251" y="94651"/>
                    <a:pt x="83544" y="95250"/>
                  </a:cubicBezTo>
                  <a:cubicBezTo>
                    <a:pt x="91939" y="96776"/>
                    <a:pt x="100528" y="97022"/>
                    <a:pt x="108944" y="98425"/>
                  </a:cubicBezTo>
                  <a:cubicBezTo>
                    <a:pt x="113248" y="99142"/>
                    <a:pt x="117324" y="100983"/>
                    <a:pt x="121644" y="101600"/>
                  </a:cubicBezTo>
                  <a:cubicBezTo>
                    <a:pt x="132173" y="103104"/>
                    <a:pt x="142811" y="103717"/>
                    <a:pt x="153394" y="104775"/>
                  </a:cubicBezTo>
                  <a:cubicBezTo>
                    <a:pt x="149161" y="105833"/>
                    <a:pt x="144987" y="107169"/>
                    <a:pt x="140694" y="107950"/>
                  </a:cubicBezTo>
                  <a:cubicBezTo>
                    <a:pt x="121381" y="111461"/>
                    <a:pt x="103296" y="112504"/>
                    <a:pt x="83544" y="114300"/>
                  </a:cubicBezTo>
                  <a:cubicBezTo>
                    <a:pt x="67764" y="118245"/>
                    <a:pt x="70844" y="113111"/>
                    <a:pt x="70844" y="12700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0225" name="TextBox 40"/>
            <p:cNvSpPr txBox="1">
              <a:spLocks noChangeArrowheads="1"/>
            </p:cNvSpPr>
            <p:nvPr/>
          </p:nvSpPr>
          <p:spPr bwMode="auto">
            <a:xfrm>
              <a:off x="2735" y="1980"/>
              <a:ext cx="1325" cy="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R2=10k</a:t>
              </a:r>
              <a:r>
                <a:rPr lang="el-GR" sz="2800" b="1">
                  <a:solidFill>
                    <a:srgbClr val="FF0000"/>
                  </a:solidFill>
                  <a:cs typeface="Arial" charset="0"/>
                </a:rPr>
                <a:t>Ω</a:t>
              </a:r>
            </a:p>
            <a:p>
              <a:endParaRPr lang="el-GR" sz="2800" b="1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0226" name="TextBox 41"/>
            <p:cNvSpPr txBox="1">
              <a:spLocks noChangeArrowheads="1"/>
            </p:cNvSpPr>
            <p:nvPr/>
          </p:nvSpPr>
          <p:spPr bwMode="auto">
            <a:xfrm>
              <a:off x="2715" y="2646"/>
              <a:ext cx="1325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</a:rPr>
                <a:t>R1=2.7k</a:t>
              </a:r>
              <a:r>
                <a:rPr lang="el-GR" sz="2800" b="1">
                  <a:solidFill>
                    <a:srgbClr val="FF0000"/>
                  </a:solidFill>
                  <a:cs typeface="Arial" charset="0"/>
                </a:rPr>
                <a:t>Ω</a:t>
              </a:r>
            </a:p>
          </p:txBody>
        </p:sp>
        <p:sp>
          <p:nvSpPr>
            <p:cNvPr id="50227" name="TextBox 42"/>
            <p:cNvSpPr txBox="1">
              <a:spLocks noChangeArrowheads="1"/>
            </p:cNvSpPr>
            <p:nvPr/>
          </p:nvSpPr>
          <p:spPr bwMode="auto">
            <a:xfrm>
              <a:off x="3889" y="2640"/>
              <a:ext cx="46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V</a:t>
              </a:r>
              <a:r>
                <a:rPr lang="en-US" sz="1400" b="1">
                  <a:solidFill>
                    <a:srgbClr val="FF0000"/>
                  </a:solidFill>
                </a:rPr>
                <a:t>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533400"/>
            <a:ext cx="4805363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 smtClean="0"/>
              <a:t>Irradiance Sensor</a:t>
            </a:r>
            <a:endParaRPr lang="en-US" sz="4000" dirty="0"/>
          </a:p>
        </p:txBody>
      </p:sp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4800600" y="1143000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Rounded MT Bold"/>
              </a:rPr>
              <a:t>TSL235R-LF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271463" y="2028825"/>
          <a:ext cx="5062537" cy="3932238"/>
        </p:xfrm>
        <a:graphic>
          <a:graphicData uri="http://schemas.openxmlformats.org/drawingml/2006/table">
            <a:tbl>
              <a:tblPr/>
              <a:tblGrid>
                <a:gridCol w="2681287"/>
                <a:gridCol w="23812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TSL235R-LF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Operating Voltage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5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912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Square wave 50% Duty Cycle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Operating </a:t>
                      </a: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Temp.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-25 – 70 °C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Light Wavelength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320 – 1050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Output Frequency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 – 1000 KHz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</a:tbl>
          </a:graphicData>
        </a:graphic>
      </p:graphicFrame>
      <p:grpSp>
        <p:nvGrpSpPr>
          <p:cNvPr id="52250" name="Group 11"/>
          <p:cNvGrpSpPr>
            <a:grpSpLocks/>
          </p:cNvGrpSpPr>
          <p:nvPr/>
        </p:nvGrpSpPr>
        <p:grpSpPr bwMode="auto">
          <a:xfrm rot="313196">
            <a:off x="5657850" y="2257425"/>
            <a:ext cx="3098800" cy="3919538"/>
            <a:chOff x="5238443" y="1905000"/>
            <a:chExt cx="3253159" cy="4114800"/>
          </a:xfrm>
        </p:grpSpPr>
        <p:pic>
          <p:nvPicPr>
            <p:cNvPr id="51202" name="Picture 2" descr="http://www.parallax.com/Portals/0/Images/Prod/6/604/604-00084-L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0641" r="10299"/>
            <a:stretch/>
          </p:blipFill>
          <p:spPr bwMode="auto">
            <a:xfrm>
              <a:off x="5238443" y="1905000"/>
              <a:ext cx="3253159" cy="4114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cxnSp>
          <p:nvCxnSpPr>
            <p:cNvPr id="25" name="Straight Arrow Connector 24"/>
            <p:cNvCxnSpPr/>
            <p:nvPr/>
          </p:nvCxnSpPr>
          <p:spPr>
            <a:xfrm>
              <a:off x="6394636" y="5477129"/>
              <a:ext cx="991613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719122" y="5475487"/>
              <a:ext cx="2361541" cy="4299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Calibri" pitchFamily="34" charset="0"/>
                  <a:cs typeface="Calibri" pitchFamily="34" charset="0"/>
                </a:rPr>
                <a:t>4.6 mm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238849" y="2663589"/>
              <a:ext cx="0" cy="259154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549010">
            <a:off x="5266531" y="3960019"/>
            <a:ext cx="2251075" cy="407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19.46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533400"/>
            <a:ext cx="4805363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 smtClean="0"/>
              <a:t>Temp Sensor</a:t>
            </a:r>
            <a:endParaRPr lang="en-US" sz="4000" dirty="0"/>
          </a:p>
        </p:txBody>
      </p:sp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4800600" y="1143000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 Rounded MT Bold"/>
              </a:rPr>
              <a:t>DS1624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228600" y="2514600"/>
          <a:ext cx="4495800" cy="2698750"/>
        </p:xfrm>
        <a:graphic>
          <a:graphicData uri="http://schemas.openxmlformats.org/drawingml/2006/table">
            <a:tbl>
              <a:tblPr/>
              <a:tblGrid>
                <a:gridCol w="2667000"/>
                <a:gridCol w="182880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DS1624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1628F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Operating Voltage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 – 5V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Temp. Range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-55 – 125° C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Internal Memory E</a:t>
                      </a:r>
                      <a:r>
                        <a:rPr kumimoji="0" lang="pt-BR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256 Bytes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1FD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Protocol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I2C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8FE"/>
                    </a:solidFill>
                  </a:tcPr>
                </a:tc>
              </a:tr>
            </a:tbl>
          </a:graphicData>
        </a:graphic>
      </p:graphicFrame>
      <p:pic>
        <p:nvPicPr>
          <p:cNvPr id="82946" name="Picture 2" descr="http://sigma.octopart.com/8892411/image/Maxim-DS1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6993">
            <a:off x="4953000" y="2057400"/>
            <a:ext cx="4038600" cy="40386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25" name="Straight Arrow Connector 24"/>
          <p:cNvCxnSpPr/>
          <p:nvPr/>
        </p:nvCxnSpPr>
        <p:spPr>
          <a:xfrm rot="21326993" flipV="1">
            <a:off x="8156575" y="4865688"/>
            <a:ext cx="914400" cy="6096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21326993">
            <a:off x="6654800" y="4879975"/>
            <a:ext cx="1295400" cy="6858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374652">
            <a:off x="6407150" y="5229225"/>
            <a:ext cx="1501775" cy="407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8.5 mm</a:t>
            </a:r>
          </a:p>
        </p:txBody>
      </p:sp>
      <p:sp>
        <p:nvSpPr>
          <p:cNvPr id="13" name="TextBox 12"/>
          <p:cNvSpPr txBox="1"/>
          <p:nvPr/>
        </p:nvSpPr>
        <p:spPr>
          <a:xfrm rot="19167303">
            <a:off x="8281988" y="5097463"/>
            <a:ext cx="830262" cy="4079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9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88" y="304800"/>
            <a:ext cx="4164012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LCD Screen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048125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4302125" y="2819400"/>
          <a:ext cx="4613275" cy="2476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55875"/>
                <a:gridCol w="2057400"/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20 x 4 LCD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Serial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Color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Black on Green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Operating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Voltage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5 V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Max Current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60 mA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82121">
            <a:off x="342685" y="2372638"/>
            <a:ext cx="3276600" cy="3276600"/>
          </a:xfrm>
          <a:prstGeom prst="roundRect">
            <a:avLst>
              <a:gd name="adj" fmla="val 1541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3793" name="Title 4"/>
          <p:cNvSpPr>
            <a:spLocks noGrp="1"/>
          </p:cNvSpPr>
          <p:nvPr>
            <p:ph type="title"/>
          </p:nvPr>
        </p:nvSpPr>
        <p:spPr>
          <a:xfrm>
            <a:off x="4827588" y="304800"/>
            <a:ext cx="4164012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Wireless Module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147888" y="4025900"/>
            <a:ext cx="1295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00088" y="4254500"/>
            <a:ext cx="12192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3" name="TextBox 9"/>
          <p:cNvSpPr txBox="1">
            <a:spLocks noChangeArrowheads="1"/>
          </p:cNvSpPr>
          <p:nvPr/>
        </p:nvSpPr>
        <p:spPr bwMode="auto">
          <a:xfrm rot="2204731">
            <a:off x="808038" y="4702175"/>
            <a:ext cx="871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24.3 mm</a:t>
            </a:r>
          </a:p>
        </p:txBody>
      </p:sp>
      <p:sp>
        <p:nvSpPr>
          <p:cNvPr id="58374" name="TextBox 17"/>
          <p:cNvSpPr txBox="1">
            <a:spLocks noChangeArrowheads="1"/>
          </p:cNvSpPr>
          <p:nvPr/>
        </p:nvSpPr>
        <p:spPr bwMode="auto">
          <a:xfrm rot="-2468476">
            <a:off x="2370138" y="4611688"/>
            <a:ext cx="87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27.6 mm</a:t>
            </a:r>
          </a:p>
        </p:txBody>
      </p:sp>
      <p:graphicFrame>
        <p:nvGraphicFramePr>
          <p:cNvPr id="11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3989388" y="2540000"/>
          <a:ext cx="4926012" cy="37941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77373"/>
                <a:gridCol w="2449069"/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  <a:cs typeface="Calibri" pitchFamily="34" charset="0"/>
                        </a:rPr>
                        <a:t>Xbee</a:t>
                      </a:r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 Series 1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Protocol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802.15.4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Serial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Transmitting Power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1 </a:t>
                      </a:r>
                      <a:r>
                        <a:rPr lang="en-US" sz="2400" dirty="0" err="1" smtClean="0">
                          <a:latin typeface="Calibri" pitchFamily="34" charset="0"/>
                          <a:cs typeface="Calibri" pitchFamily="34" charset="0"/>
                        </a:rPr>
                        <a:t>mW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Outdoor Range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90 m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Frequency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Band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2.4 GHz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Operating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Voltage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3.3 V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6750" y="1828800"/>
            <a:ext cx="7715250" cy="487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827588" y="228600"/>
            <a:ext cx="4164012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Wireless Subsystem</a:t>
            </a:r>
            <a:endParaRPr lang="en-US" dirty="0"/>
          </a:p>
        </p:txBody>
      </p:sp>
      <p:grpSp>
        <p:nvGrpSpPr>
          <p:cNvPr id="59395" name="Group 20"/>
          <p:cNvGrpSpPr>
            <a:grpSpLocks/>
          </p:cNvGrpSpPr>
          <p:nvPr/>
        </p:nvGrpSpPr>
        <p:grpSpPr bwMode="auto">
          <a:xfrm>
            <a:off x="1371600" y="1939925"/>
            <a:ext cx="6172200" cy="4689475"/>
            <a:chOff x="1449729" y="2209800"/>
            <a:chExt cx="4639113" cy="3524788"/>
          </a:xfrm>
        </p:grpSpPr>
        <p:pic>
          <p:nvPicPr>
            <p:cNvPr id="59396" name="Picture 21" descr="Screen shot 2012-02-29 at 2.23.21 PM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775247">
              <a:off x="4038600" y="4267200"/>
              <a:ext cx="1088532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397" name="Group 22"/>
            <p:cNvGrpSpPr>
              <a:grpSpLocks/>
            </p:cNvGrpSpPr>
            <p:nvPr/>
          </p:nvGrpSpPr>
          <p:grpSpPr bwMode="auto">
            <a:xfrm>
              <a:off x="1449729" y="2209800"/>
              <a:ext cx="4639113" cy="3524788"/>
              <a:chOff x="1449729" y="2209800"/>
              <a:chExt cx="4639113" cy="3524788"/>
            </a:xfrm>
          </p:grpSpPr>
          <p:pic>
            <p:nvPicPr>
              <p:cNvPr id="59398" name="Picture 2" descr="C:\Users\Gyrosteve\Documents\My Dropbox\Senior Design\Steve\Pictures\ATmega328P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71800" y="2743200"/>
                <a:ext cx="914400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9399" name="Group 24"/>
              <p:cNvGrpSpPr>
                <a:grpSpLocks/>
              </p:cNvGrpSpPr>
              <p:nvPr/>
            </p:nvGrpSpPr>
            <p:grpSpPr bwMode="auto">
              <a:xfrm>
                <a:off x="1449729" y="2209800"/>
                <a:ext cx="4639113" cy="3524788"/>
                <a:chOff x="1449729" y="2209800"/>
                <a:chExt cx="4639113" cy="3524788"/>
              </a:xfrm>
            </p:grpSpPr>
            <p:grpSp>
              <p:nvGrpSpPr>
                <p:cNvPr id="59400" name="Group 25"/>
                <p:cNvGrpSpPr>
                  <a:grpSpLocks/>
                </p:cNvGrpSpPr>
                <p:nvPr/>
              </p:nvGrpSpPr>
              <p:grpSpPr bwMode="auto">
                <a:xfrm>
                  <a:off x="2667000" y="2209800"/>
                  <a:ext cx="3421842" cy="3524788"/>
                  <a:chOff x="2057400" y="2209800"/>
                  <a:chExt cx="3421842" cy="3524788"/>
                </a:xfrm>
              </p:grpSpPr>
              <p:pic>
                <p:nvPicPr>
                  <p:cNvPr id="59402" name="Picture 6" descr="C:\Users\Gyrosteve\Documents\My Dropbox\Senior Design\Steve\Pictures\XBeeWhipAntenna.JPG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3352800" y="2209800"/>
                    <a:ext cx="907242" cy="914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03" name="Picture 7" descr="C:\Users\Gyrosteve\Documents\My Dropbox\Senior Design\Steve\Pictures\XBeeWhipAntenna.JPG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4572000" y="3352800"/>
                    <a:ext cx="907242" cy="914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30" name="Straight Connector 29"/>
                  <p:cNvCxnSpPr/>
                  <p:nvPr/>
                </p:nvCxnSpPr>
                <p:spPr>
                  <a:xfrm flipV="1">
                    <a:off x="2666900" y="2972271"/>
                    <a:ext cx="1219438" cy="45700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 flipV="1">
                    <a:off x="2743264" y="2514073"/>
                    <a:ext cx="913982" cy="83883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 flipV="1">
                    <a:off x="3962701" y="3733549"/>
                    <a:ext cx="837618" cy="68610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flipV="1">
                    <a:off x="4190600" y="4039015"/>
                    <a:ext cx="915175" cy="60973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Lightning Bolt 33"/>
                  <p:cNvSpPr/>
                  <p:nvPr/>
                </p:nvSpPr>
                <p:spPr>
                  <a:xfrm>
                    <a:off x="4419692" y="2743172"/>
                    <a:ext cx="609719" cy="380639"/>
                  </a:xfrm>
                  <a:prstGeom prst="lightningBol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5" name="Lightning Bolt 34"/>
                  <p:cNvSpPr/>
                  <p:nvPr/>
                </p:nvSpPr>
                <p:spPr>
                  <a:xfrm rot="10800000">
                    <a:off x="4114236" y="2972271"/>
                    <a:ext cx="609719" cy="380639"/>
                  </a:xfrm>
                  <a:prstGeom prst="lightningBol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r">
                      <a:defRPr/>
                    </a:pPr>
                    <a:endParaRPr lang="en-US" dirty="0"/>
                  </a:p>
                </p:txBody>
              </p:sp>
              <p:pic>
                <p:nvPicPr>
                  <p:cNvPr id="59410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2057400" y="4419600"/>
                    <a:ext cx="1371600" cy="13149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37" name="Curved Connector 36"/>
                  <p:cNvCxnSpPr/>
                  <p:nvPr/>
                </p:nvCxnSpPr>
                <p:spPr>
                  <a:xfrm flipV="1">
                    <a:off x="2971162" y="4856374"/>
                    <a:ext cx="835231" cy="706389"/>
                  </a:xfrm>
                  <a:prstGeom prst="curvedConnector3">
                    <a:avLst>
                      <a:gd name="adj1" fmla="val 5000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" name="Right Arrow 26"/>
                <p:cNvSpPr/>
                <p:nvPr/>
              </p:nvSpPr>
              <p:spPr>
                <a:xfrm rot="19630858">
                  <a:off x="1449729" y="3419731"/>
                  <a:ext cx="1683588" cy="1064357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 dirty="0">
                      <a:latin typeface="Helvetica" pitchFamily="34" charset="0"/>
                    </a:rPr>
                    <a:t>Sensor Data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04800"/>
            <a:ext cx="4500563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Battery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1143000"/>
            <a:ext cx="4343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Sun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Xtender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 PVX-420T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304800" y="2466975"/>
          <a:ext cx="4495800" cy="32988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47900"/>
                <a:gridCol w="2247900"/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libri" pitchFamily="34" charset="0"/>
                          <a:cs typeface="Calibri" pitchFamily="34" charset="0"/>
                        </a:rPr>
                        <a:t>Xtender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Chemistry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AGM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Nominal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12 V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Capacity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42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Ah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CCA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40 A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Number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of Charges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1000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102" name="Picture 6" descr="http://www.impactbattery.com/images/products/1623-lg-PVX-420T_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317973">
            <a:off x="5306786" y="2465839"/>
            <a:ext cx="3352800" cy="3352800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25" name="Straight Arrow Connector 24"/>
          <p:cNvCxnSpPr/>
          <p:nvPr/>
        </p:nvCxnSpPr>
        <p:spPr>
          <a:xfrm flipV="1">
            <a:off x="6019800" y="5486400"/>
            <a:ext cx="2133600" cy="207963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562600" y="4953000"/>
            <a:ext cx="304800" cy="741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153400" y="2971800"/>
            <a:ext cx="381000" cy="23510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6" name="TextBox 27"/>
          <p:cNvSpPr txBox="1">
            <a:spLocks noChangeArrowheads="1"/>
          </p:cNvSpPr>
          <p:nvPr/>
        </p:nvSpPr>
        <p:spPr bwMode="auto">
          <a:xfrm rot="-346248">
            <a:off x="6543675" y="5581650"/>
            <a:ext cx="1384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7.71 in</a:t>
            </a:r>
          </a:p>
        </p:txBody>
      </p:sp>
      <p:sp>
        <p:nvSpPr>
          <p:cNvPr id="60447" name="TextBox 18"/>
          <p:cNvSpPr txBox="1">
            <a:spLocks noChangeArrowheads="1"/>
          </p:cNvSpPr>
          <p:nvPr/>
        </p:nvSpPr>
        <p:spPr bwMode="auto">
          <a:xfrm rot="-4859388">
            <a:off x="7751763" y="4389438"/>
            <a:ext cx="1385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8.05 in</a:t>
            </a:r>
          </a:p>
        </p:txBody>
      </p:sp>
      <p:sp>
        <p:nvSpPr>
          <p:cNvPr id="60448" name="TextBox 19"/>
          <p:cNvSpPr txBox="1">
            <a:spLocks noChangeArrowheads="1"/>
          </p:cNvSpPr>
          <p:nvPr/>
        </p:nvSpPr>
        <p:spPr bwMode="auto">
          <a:xfrm rot="3778210">
            <a:off x="4815681" y="5134769"/>
            <a:ext cx="1385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5.18 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0" y="2209800"/>
            <a:ext cx="4495800" cy="3505200"/>
          </a:xfrm>
          <a:prstGeom prst="roundRect">
            <a:avLst>
              <a:gd name="adj" fmla="val 8364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466" name="Picture 3"/>
          <p:cNvPicPr>
            <a:picLocks noChangeAspect="1"/>
          </p:cNvPicPr>
          <p:nvPr/>
        </p:nvPicPr>
        <p:blipFill>
          <a:blip r:embed="rId3"/>
          <a:srcRect t="19008" r="1712" b="7451"/>
          <a:stretch>
            <a:fillRect/>
          </a:stretch>
        </p:blipFill>
        <p:spPr bwMode="auto">
          <a:xfrm>
            <a:off x="4764088" y="2362200"/>
            <a:ext cx="4248150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457200"/>
            <a:ext cx="47244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dirty="0" smtClean="0"/>
              <a:t>Inverter</a:t>
            </a:r>
            <a:endParaRPr lang="en-US" sz="4400" dirty="0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419600" y="1143000"/>
            <a:ext cx="472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Cobra CPI 880</a:t>
            </a:r>
            <a:endParaRPr lang="en-US" sz="2400" b="1">
              <a:solidFill>
                <a:schemeClr val="bg1"/>
              </a:solidFill>
              <a:latin typeface="Arial Rounded MT Bold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152400" y="1981200"/>
          <a:ext cx="4267200" cy="3962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600"/>
                <a:gridCol w="2133600"/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CPI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880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Output</a:t>
                      </a:r>
                      <a:r>
                        <a:rPr lang="en-US" sz="2400" b="0" i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Power</a:t>
                      </a:r>
                      <a:endParaRPr lang="en-US" sz="2400" b="0" i="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800 W</a:t>
                      </a:r>
                      <a:endParaRPr lang="en-US" sz="2400" b="0" i="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pt-BR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Surge</a:t>
                      </a:r>
                      <a:endParaRPr lang="en-US" sz="2400" b="0" i="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1600 W</a:t>
                      </a:r>
                      <a:endParaRPr lang="en-US" sz="2400" b="0" i="0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Wave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Moderate Sine</a:t>
                      </a:r>
                      <a:endParaRPr lang="en-US" sz="2400" b="0" i="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Input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12</a:t>
                      </a:r>
                      <a:r>
                        <a:rPr lang="en-US" sz="2400" b="0" i="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V</a:t>
                      </a:r>
                      <a:endParaRPr lang="en-US" sz="2400" b="0" i="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Output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109 – 120 VAC</a:t>
                      </a: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 Outlets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</a:t>
                      </a: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USB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 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7" name="Straight Arrow Connector 46"/>
          <p:cNvCxnSpPr/>
          <p:nvPr/>
        </p:nvCxnSpPr>
        <p:spPr>
          <a:xfrm>
            <a:off x="4819650" y="4419600"/>
            <a:ext cx="2514600" cy="11430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639050" y="4419600"/>
            <a:ext cx="1371600" cy="11430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00" name="TextBox 54"/>
          <p:cNvSpPr txBox="1">
            <a:spLocks noChangeArrowheads="1"/>
          </p:cNvSpPr>
          <p:nvPr/>
        </p:nvSpPr>
        <p:spPr bwMode="auto">
          <a:xfrm>
            <a:off x="4591050" y="25908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3 in.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743450" y="3124200"/>
            <a:ext cx="0" cy="129540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502" name="TextBox 59"/>
          <p:cNvSpPr txBox="1">
            <a:spLocks noChangeArrowheads="1"/>
          </p:cNvSpPr>
          <p:nvPr/>
        </p:nvSpPr>
        <p:spPr bwMode="auto">
          <a:xfrm rot="-2454965">
            <a:off x="7972425" y="4772025"/>
            <a:ext cx="119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5.5 in</a:t>
            </a:r>
          </a:p>
        </p:txBody>
      </p:sp>
      <p:sp>
        <p:nvSpPr>
          <p:cNvPr id="62503" name="TextBox 60"/>
          <p:cNvSpPr txBox="1">
            <a:spLocks noChangeArrowheads="1"/>
          </p:cNvSpPr>
          <p:nvPr/>
        </p:nvSpPr>
        <p:spPr bwMode="auto">
          <a:xfrm rot="1459425">
            <a:off x="5186363" y="4943475"/>
            <a:ext cx="1290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9 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276600" y="152400"/>
            <a:ext cx="5646738" cy="20240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/>
              <a:t>H-Bridge Topology </a:t>
            </a:r>
            <a:br>
              <a:rPr lang="en-US" sz="3600" b="1" smtClean="0"/>
            </a:br>
            <a:r>
              <a:rPr lang="en-US" sz="3600" b="1" smtClean="0"/>
              <a:t>Buck-Boost DC/DC  Regulator</a:t>
            </a:r>
            <a:endParaRPr lang="en-US" sz="360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2547938"/>
            <a:ext cx="3657600" cy="4157662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/>
              <a:t>Single Inductor Buck/Boost Architecture</a:t>
            </a:r>
          </a:p>
          <a:p>
            <a:pPr eaLnBrk="1" fontAlgn="auto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/>
              <a:t>Separate Buck and Boost Operating Modes </a:t>
            </a:r>
          </a:p>
          <a:p>
            <a:pPr eaLnBrk="1" fontAlgn="auto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/>
              <a:t>Synchronous 4-Switch Operation for Higher Efficiency</a:t>
            </a:r>
          </a:p>
          <a:p>
            <a:pPr eaLnBrk="1" fontAlgn="auto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/>
              <a:t>Wide Input Voltage Range: 4.5V to 40V</a:t>
            </a:r>
          </a:p>
          <a:p>
            <a:pPr eaLnBrk="1" fontAlgn="auto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/>
              <a:t>Wide Output Voltage Range: 12V to 15V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/>
          </a:blip>
          <a:srcRect l="420" r="420"/>
          <a:stretch>
            <a:fillRect/>
          </a:stretch>
        </p:blipFill>
        <p:spPr>
          <a:xfrm>
            <a:off x="4038600" y="3048000"/>
            <a:ext cx="4891087" cy="282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ounded Rectangle 154"/>
          <p:cNvSpPr/>
          <p:nvPr/>
        </p:nvSpPr>
        <p:spPr>
          <a:xfrm>
            <a:off x="152400" y="1524000"/>
            <a:ext cx="8839200" cy="3505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1636713" y="2644775"/>
            <a:ext cx="6127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ounded Rectangle 110"/>
          <p:cNvSpPr/>
          <p:nvPr/>
        </p:nvSpPr>
        <p:spPr>
          <a:xfrm>
            <a:off x="5561013" y="2032000"/>
            <a:ext cx="249237" cy="239713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6176963" y="2027238"/>
            <a:ext cx="247650" cy="239712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3" name="Parallelogram 112"/>
          <p:cNvSpPr/>
          <p:nvPr/>
        </p:nvSpPr>
        <p:spPr>
          <a:xfrm>
            <a:off x="290513" y="2063750"/>
            <a:ext cx="1544637" cy="1181100"/>
          </a:xfrm>
          <a:prstGeom prst="parallelogram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4" name="Sun 113"/>
          <p:cNvSpPr/>
          <p:nvPr/>
        </p:nvSpPr>
        <p:spPr>
          <a:xfrm>
            <a:off x="290513" y="1731963"/>
            <a:ext cx="630237" cy="642937"/>
          </a:xfrm>
          <a:prstGeom prst="sun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249488" y="2063750"/>
            <a:ext cx="2492375" cy="1169988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321300" y="2147888"/>
            <a:ext cx="1385888" cy="100330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4741863" y="2643188"/>
            <a:ext cx="5540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133600" y="2068513"/>
            <a:ext cx="28194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Rounded MT Bold"/>
                <a:cs typeface="Arial Rounded MT Bold"/>
              </a:rPr>
              <a:t>MPPT Charge Controller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85800" y="2320925"/>
            <a:ext cx="6985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Rounded MT Bold"/>
              </a:rPr>
              <a:t>Solar</a:t>
            </a:r>
            <a:br>
              <a:rPr lang="en-US" kern="0" dirty="0">
                <a:solidFill>
                  <a:sysClr val="windowText" lastClr="000000"/>
                </a:solidFill>
                <a:latin typeface="Arial Rounded MT Bold"/>
              </a:rPr>
            </a:br>
            <a:r>
              <a:rPr lang="en-US" kern="0" dirty="0">
                <a:solidFill>
                  <a:sysClr val="windowText" lastClr="000000"/>
                </a:solidFill>
                <a:latin typeface="Arial Rounded MT Bold"/>
              </a:rPr>
              <a:t>Array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534025" y="2451100"/>
            <a:ext cx="8667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Rounded MT Bold"/>
              </a:rPr>
              <a:t>Battery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2568575" y="2693988"/>
            <a:ext cx="650875" cy="387350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590800" y="2743200"/>
            <a:ext cx="6127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 Rounded MT Bold"/>
              </a:rPr>
              <a:t>LCD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492500" y="2697163"/>
            <a:ext cx="989013" cy="427037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506788" y="2716213"/>
            <a:ext cx="106521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 Rounded MT Bold"/>
              </a:rPr>
              <a:t>Wireless</a:t>
            </a:r>
          </a:p>
        </p:txBody>
      </p:sp>
      <p:sp>
        <p:nvSpPr>
          <p:cNvPr id="125" name="Parallelogram 124"/>
          <p:cNvSpPr/>
          <p:nvPr/>
        </p:nvSpPr>
        <p:spPr>
          <a:xfrm>
            <a:off x="5259388" y="3725863"/>
            <a:ext cx="1217612" cy="661987"/>
          </a:xfrm>
          <a:prstGeom prst="parallelogram">
            <a:avLst/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6" name="Parallelogram 125"/>
          <p:cNvSpPr/>
          <p:nvPr/>
        </p:nvSpPr>
        <p:spPr>
          <a:xfrm>
            <a:off x="4948238" y="4383088"/>
            <a:ext cx="1350962" cy="425450"/>
          </a:xfrm>
          <a:prstGeom prst="parallelogram">
            <a:avLst>
              <a:gd name="adj" fmla="val 71809"/>
            </a:avLst>
          </a:prstGeom>
          <a:gradFill rotWithShape="1">
            <a:gsLst>
              <a:gs pos="0">
                <a:sysClr val="windowText" lastClr="000000">
                  <a:tint val="100000"/>
                  <a:shade val="100000"/>
                  <a:satMod val="130000"/>
                </a:sysClr>
              </a:gs>
              <a:gs pos="100000">
                <a:sysClr val="windowText" lastClr="000000">
                  <a:tint val="50000"/>
                  <a:shade val="100000"/>
                  <a:satMod val="350000"/>
                </a:sysClr>
              </a:gs>
            </a:gsLst>
            <a:lin ang="16200000" scaled="0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498850" y="4227513"/>
            <a:ext cx="1100138" cy="417512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549650" y="4229100"/>
            <a:ext cx="10731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 Rounded MT Bold"/>
              </a:rPr>
              <a:t>Wireless</a:t>
            </a:r>
          </a:p>
        </p:txBody>
      </p:sp>
      <p:grpSp>
        <p:nvGrpSpPr>
          <p:cNvPr id="37909" name="Group 64"/>
          <p:cNvGrpSpPr>
            <a:grpSpLocks/>
          </p:cNvGrpSpPr>
          <p:nvPr/>
        </p:nvGrpSpPr>
        <p:grpSpPr bwMode="auto">
          <a:xfrm>
            <a:off x="7277100" y="2209800"/>
            <a:ext cx="1598613" cy="674688"/>
            <a:chOff x="6400800" y="3352800"/>
            <a:chExt cx="1371600" cy="533400"/>
          </a:xfrm>
        </p:grpSpPr>
        <p:sp>
          <p:nvSpPr>
            <p:cNvPr id="130" name="Snip Same Side Corner Rectangle 129"/>
            <p:cNvSpPr/>
            <p:nvPr/>
          </p:nvSpPr>
          <p:spPr>
            <a:xfrm>
              <a:off x="6400800" y="3352800"/>
              <a:ext cx="1371600" cy="533400"/>
            </a:xfrm>
            <a:prstGeom prst="snip2SameRect">
              <a:avLst>
                <a:gd name="adj1" fmla="val 26667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7918" name="Group 101"/>
            <p:cNvGrpSpPr>
              <a:grpSpLocks/>
            </p:cNvGrpSpPr>
            <p:nvPr/>
          </p:nvGrpSpPr>
          <p:grpSpPr bwMode="auto">
            <a:xfrm>
              <a:off x="6553200" y="3581400"/>
              <a:ext cx="228600" cy="228600"/>
              <a:chOff x="6705600" y="2819400"/>
              <a:chExt cx="381000" cy="457200"/>
            </a:xfrm>
          </p:grpSpPr>
          <p:sp>
            <p:nvSpPr>
              <p:cNvPr id="147" name="Snip Same Side Corner Rectangle 146"/>
              <p:cNvSpPr/>
              <p:nvPr/>
            </p:nvSpPr>
            <p:spPr>
              <a:xfrm>
                <a:off x="6857949" y="3122766"/>
                <a:ext cx="77184" cy="77813"/>
              </a:xfrm>
              <a:prstGeom prst="snip2Same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Flowchart: Process 61"/>
              <p:cNvSpPr/>
              <p:nvPr/>
            </p:nvSpPr>
            <p:spPr>
              <a:xfrm>
                <a:off x="6783035" y="2894345"/>
                <a:ext cx="45402" cy="153118"/>
              </a:xfrm>
              <a:prstGeom prst="flowChartProcess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Flowchart: Process 62"/>
              <p:cNvSpPr/>
              <p:nvPr/>
            </p:nvSpPr>
            <p:spPr>
              <a:xfrm>
                <a:off x="6935133" y="2894345"/>
                <a:ext cx="45402" cy="153118"/>
              </a:xfrm>
              <a:prstGeom prst="flowChartProcess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6705852" y="2819041"/>
                <a:ext cx="381378" cy="4568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919" name="Group 131"/>
            <p:cNvGrpSpPr>
              <a:grpSpLocks/>
            </p:cNvGrpSpPr>
            <p:nvPr/>
          </p:nvGrpSpPr>
          <p:grpSpPr bwMode="auto">
            <a:xfrm>
              <a:off x="6858000" y="3581400"/>
              <a:ext cx="228600" cy="228600"/>
              <a:chOff x="6705600" y="2819400"/>
              <a:chExt cx="381000" cy="457200"/>
            </a:xfrm>
          </p:grpSpPr>
          <p:sp>
            <p:nvSpPr>
              <p:cNvPr id="143" name="Snip Same Side Corner Rectangle 142"/>
              <p:cNvSpPr/>
              <p:nvPr/>
            </p:nvSpPr>
            <p:spPr>
              <a:xfrm>
                <a:off x="6858454" y="3122766"/>
                <a:ext cx="77184" cy="77813"/>
              </a:xfrm>
              <a:prstGeom prst="snip2Same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Flowchart: Process 57"/>
              <p:cNvSpPr/>
              <p:nvPr/>
            </p:nvSpPr>
            <p:spPr>
              <a:xfrm>
                <a:off x="6783540" y="2894345"/>
                <a:ext cx="45402" cy="153118"/>
              </a:xfrm>
              <a:prstGeom prst="flowChartProcess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Flowchart: Process 58"/>
              <p:cNvSpPr/>
              <p:nvPr/>
            </p:nvSpPr>
            <p:spPr>
              <a:xfrm>
                <a:off x="6935638" y="2894345"/>
                <a:ext cx="45402" cy="153118"/>
              </a:xfrm>
              <a:prstGeom prst="flowChartProcess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6706356" y="2819041"/>
                <a:ext cx="392729" cy="4568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920" name="Group 136"/>
            <p:cNvGrpSpPr>
              <a:grpSpLocks/>
            </p:cNvGrpSpPr>
            <p:nvPr/>
          </p:nvGrpSpPr>
          <p:grpSpPr bwMode="auto">
            <a:xfrm>
              <a:off x="7162800" y="3581400"/>
              <a:ext cx="228600" cy="228600"/>
              <a:chOff x="6705600" y="2819400"/>
              <a:chExt cx="381000" cy="457200"/>
            </a:xfrm>
          </p:grpSpPr>
          <p:sp>
            <p:nvSpPr>
              <p:cNvPr id="139" name="Snip Same Side Corner Rectangle 138"/>
              <p:cNvSpPr/>
              <p:nvPr/>
            </p:nvSpPr>
            <p:spPr>
              <a:xfrm>
                <a:off x="6856688" y="3122766"/>
                <a:ext cx="77184" cy="77813"/>
              </a:xfrm>
              <a:prstGeom prst="snip2Same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Flowchart: Process 53"/>
              <p:cNvSpPr/>
              <p:nvPr/>
            </p:nvSpPr>
            <p:spPr>
              <a:xfrm>
                <a:off x="6781775" y="2894345"/>
                <a:ext cx="45402" cy="153118"/>
              </a:xfrm>
              <a:prstGeom prst="flowChartProcess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Flowchart: Process 54"/>
              <p:cNvSpPr/>
              <p:nvPr/>
            </p:nvSpPr>
            <p:spPr>
              <a:xfrm>
                <a:off x="6933872" y="2894345"/>
                <a:ext cx="45402" cy="153118"/>
              </a:xfrm>
              <a:prstGeom prst="flowChartProcess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6704592" y="2819041"/>
                <a:ext cx="381378" cy="4568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34" name="Straight Connector 133"/>
            <p:cNvCxnSpPr/>
            <p:nvPr/>
          </p:nvCxnSpPr>
          <p:spPr>
            <a:xfrm flipV="1">
              <a:off x="7543573" y="3581221"/>
              <a:ext cx="0" cy="7655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7543573" y="3581221"/>
              <a:ext cx="0" cy="15311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467297" y="3581221"/>
              <a:ext cx="7627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467297" y="3581221"/>
              <a:ext cx="0" cy="153117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7467297" y="3734338"/>
              <a:ext cx="7627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51" name="TextBox 150"/>
          <p:cNvSpPr txBox="1"/>
          <p:nvPr/>
        </p:nvSpPr>
        <p:spPr>
          <a:xfrm>
            <a:off x="7594600" y="2152650"/>
            <a:ext cx="9350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Rounded MT Bold"/>
              </a:rPr>
              <a:t>Inverter</a:t>
            </a: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6723063" y="2643188"/>
            <a:ext cx="55403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4014788" y="3203575"/>
            <a:ext cx="12700" cy="987425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28" idx="3"/>
            <a:endCxn id="126" idx="5"/>
          </p:cNvCxnSpPr>
          <p:nvPr/>
        </p:nvCxnSpPr>
        <p:spPr>
          <a:xfrm>
            <a:off x="4622800" y="4398963"/>
            <a:ext cx="477838" cy="1968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2133600" y="295275"/>
            <a:ext cx="6477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System Overview</a:t>
            </a:r>
          </a:p>
        </p:txBody>
      </p:sp>
      <p:sp>
        <p:nvSpPr>
          <p:cNvPr id="158" name="Text Placeholder 3"/>
          <p:cNvSpPr txBox="1">
            <a:spLocks/>
          </p:cNvSpPr>
          <p:nvPr/>
        </p:nvSpPr>
        <p:spPr>
          <a:xfrm>
            <a:off x="381000" y="5410200"/>
            <a:ext cx="8172450" cy="1276350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2000"/>
              </a:spcAft>
            </a:pPr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</a:rPr>
              <a:t>We designed a charge controller that implements MPPT and demonstrates it in a fully functional stand-alone photovoltaic system. </a:t>
            </a:r>
          </a:p>
        </p:txBody>
      </p:sp>
      <p:sp>
        <p:nvSpPr>
          <p:cNvPr id="159" name="Content Placeholder 2"/>
          <p:cNvSpPr txBox="1">
            <a:spLocks/>
          </p:cNvSpPr>
          <p:nvPr/>
        </p:nvSpPr>
        <p:spPr>
          <a:xfrm>
            <a:off x="228600" y="5334000"/>
            <a:ext cx="8610600" cy="1371600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Tx/>
              <a:buNone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962400"/>
            <a:ext cx="83058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Boost Operation</a:t>
            </a:r>
            <a:endParaRPr lang="en-US" dirty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425" y="1143000"/>
            <a:ext cx="61706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9pPr>
          </a:lstStyle>
          <a:p>
            <a:pPr algn="ctr">
              <a:defRPr/>
            </a:pPr>
            <a:r>
              <a:rPr lang="en-US" dirty="0" smtClean="0"/>
              <a:t>Buck Operation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038600"/>
            <a:ext cx="82296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143000"/>
            <a:ext cx="6248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12738"/>
            <a:ext cx="6607175" cy="830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Arial Rounded MT Bold"/>
              </a:rPr>
              <a:t>MPPT Algorithms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1828800"/>
          <a:ext cx="8204200" cy="3960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01"/>
                <a:gridCol w="1676400"/>
                <a:gridCol w="1917699"/>
                <a:gridCol w="1651001"/>
              </a:tblGrid>
              <a:tr h="106680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Efficiency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Programming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Difficulty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Potential for “error”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6475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Incremental Conductance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Method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Highest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Complex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Yes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6475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Perturb</a:t>
                      </a:r>
                      <a:r>
                        <a:rPr lang="en-US" sz="2400" b="1" baseline="0" dirty="0" smtClean="0">
                          <a:latin typeface="Calibri" pitchFamily="34" charset="0"/>
                          <a:cs typeface="Calibri" pitchFamily="34" charset="0"/>
                        </a:rPr>
                        <a:t> and Observe Method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High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Average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Yes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6475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Constant Voltage Method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Low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Low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No</a:t>
                      </a:r>
                      <a:endParaRPr lang="en-US" sz="24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8054975" cy="541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1112838" y="1492250"/>
            <a:ext cx="7258050" cy="4616450"/>
          </a:xfrm>
          <a:custGeom>
            <a:avLst/>
            <a:gdLst>
              <a:gd name="connsiteX0" fmla="*/ 0 w 7258651"/>
              <a:gd name="connsiteY0" fmla="*/ 4607538 h 4616809"/>
              <a:gd name="connsiteX1" fmla="*/ 18540 w 7258651"/>
              <a:gd name="connsiteY1" fmla="*/ 0 h 4616809"/>
              <a:gd name="connsiteX2" fmla="*/ 7258651 w 7258651"/>
              <a:gd name="connsiteY2" fmla="*/ 18542 h 4616809"/>
              <a:gd name="connsiteX3" fmla="*/ 7249380 w 7258651"/>
              <a:gd name="connsiteY3" fmla="*/ 4616809 h 4616809"/>
              <a:gd name="connsiteX4" fmla="*/ 0 w 7258651"/>
              <a:gd name="connsiteY4" fmla="*/ 4607538 h 46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651" h="4616809">
                <a:moveTo>
                  <a:pt x="0" y="4607538"/>
                </a:moveTo>
                <a:lnTo>
                  <a:pt x="18540" y="0"/>
                </a:lnTo>
                <a:lnTo>
                  <a:pt x="7258651" y="18542"/>
                </a:lnTo>
                <a:cubicBezTo>
                  <a:pt x="7255561" y="1551298"/>
                  <a:pt x="7252470" y="3084053"/>
                  <a:pt x="7249380" y="4616809"/>
                </a:cubicBezTo>
                <a:lnTo>
                  <a:pt x="0" y="46075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1103313" y="1885950"/>
            <a:ext cx="6731000" cy="4232275"/>
          </a:xfrm>
          <a:custGeom>
            <a:avLst/>
            <a:gdLst>
              <a:gd name="connsiteX0" fmla="*/ 0 w 6730244"/>
              <a:gd name="connsiteY0" fmla="*/ 4232951 h 4232951"/>
              <a:gd name="connsiteX1" fmla="*/ 4533181 w 6730244"/>
              <a:gd name="connsiteY1" fmla="*/ 441235 h 4232951"/>
              <a:gd name="connsiteX2" fmla="*/ 5951538 w 6730244"/>
              <a:gd name="connsiteY2" fmla="*/ 496859 h 4232951"/>
              <a:gd name="connsiteX3" fmla="*/ 6730244 w 6730244"/>
              <a:gd name="connsiteY3" fmla="*/ 4195869 h 423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0244" h="4232951">
                <a:moveTo>
                  <a:pt x="0" y="4232951"/>
                </a:moveTo>
                <a:cubicBezTo>
                  <a:pt x="1770629" y="2648434"/>
                  <a:pt x="3541258" y="1063917"/>
                  <a:pt x="4533181" y="441235"/>
                </a:cubicBezTo>
                <a:cubicBezTo>
                  <a:pt x="5525104" y="-181447"/>
                  <a:pt x="5585361" y="-128913"/>
                  <a:pt x="5951538" y="496859"/>
                </a:cubicBezTo>
                <a:cubicBezTo>
                  <a:pt x="6317715" y="1122631"/>
                  <a:pt x="6730244" y="4195869"/>
                  <a:pt x="6730244" y="4195869"/>
                </a:cubicBezTo>
              </a:path>
            </a:pathLst>
          </a:custGeom>
          <a:noFill/>
          <a:ln w="57150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67" name="Straight Connector 66"/>
          <p:cNvCxnSpPr>
            <a:stCxn id="75" idx="2"/>
          </p:cNvCxnSpPr>
          <p:nvPr/>
        </p:nvCxnSpPr>
        <p:spPr>
          <a:xfrm flipH="1">
            <a:off x="1112838" y="1909763"/>
            <a:ext cx="531971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Connector 67"/>
          <p:cNvCxnSpPr>
            <a:stCxn id="75" idx="4"/>
          </p:cNvCxnSpPr>
          <p:nvPr/>
        </p:nvCxnSpPr>
        <p:spPr>
          <a:xfrm>
            <a:off x="6543675" y="2011363"/>
            <a:ext cx="0" cy="4097337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0" name="Freeform 69"/>
          <p:cNvSpPr/>
          <p:nvPr/>
        </p:nvSpPr>
        <p:spPr>
          <a:xfrm>
            <a:off x="4672013" y="2632075"/>
            <a:ext cx="547687" cy="482600"/>
          </a:xfrm>
          <a:custGeom>
            <a:avLst/>
            <a:gdLst>
              <a:gd name="connsiteX0" fmla="*/ 0 w 7258651"/>
              <a:gd name="connsiteY0" fmla="*/ 4607538 h 4616809"/>
              <a:gd name="connsiteX1" fmla="*/ 18540 w 7258651"/>
              <a:gd name="connsiteY1" fmla="*/ 0 h 4616809"/>
              <a:gd name="connsiteX2" fmla="*/ 7258651 w 7258651"/>
              <a:gd name="connsiteY2" fmla="*/ 18542 h 4616809"/>
              <a:gd name="connsiteX3" fmla="*/ 7249380 w 7258651"/>
              <a:gd name="connsiteY3" fmla="*/ 4616809 h 4616809"/>
              <a:gd name="connsiteX4" fmla="*/ 0 w 7258651"/>
              <a:gd name="connsiteY4" fmla="*/ 4607538 h 46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651" h="4616809">
                <a:moveTo>
                  <a:pt x="0" y="4607538"/>
                </a:moveTo>
                <a:lnTo>
                  <a:pt x="18540" y="0"/>
                </a:lnTo>
                <a:lnTo>
                  <a:pt x="7258651" y="18542"/>
                </a:lnTo>
                <a:cubicBezTo>
                  <a:pt x="7255561" y="1551298"/>
                  <a:pt x="7252470" y="3084053"/>
                  <a:pt x="7249380" y="4616809"/>
                </a:cubicBezTo>
                <a:lnTo>
                  <a:pt x="0" y="4607538"/>
                </a:lnTo>
                <a:close/>
              </a:path>
            </a:pathLst>
          </a:cu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5751513" y="1885950"/>
            <a:ext cx="1266825" cy="393700"/>
          </a:xfrm>
          <a:custGeom>
            <a:avLst/>
            <a:gdLst>
              <a:gd name="connsiteX0" fmla="*/ 0 w 7258651"/>
              <a:gd name="connsiteY0" fmla="*/ 4607538 h 4616809"/>
              <a:gd name="connsiteX1" fmla="*/ 18540 w 7258651"/>
              <a:gd name="connsiteY1" fmla="*/ 0 h 4616809"/>
              <a:gd name="connsiteX2" fmla="*/ 7258651 w 7258651"/>
              <a:gd name="connsiteY2" fmla="*/ 18542 h 4616809"/>
              <a:gd name="connsiteX3" fmla="*/ 7249380 w 7258651"/>
              <a:gd name="connsiteY3" fmla="*/ 4616809 h 4616809"/>
              <a:gd name="connsiteX4" fmla="*/ 0 w 7258651"/>
              <a:gd name="connsiteY4" fmla="*/ 4607538 h 461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8651" h="4616809">
                <a:moveTo>
                  <a:pt x="0" y="4607538"/>
                </a:moveTo>
                <a:lnTo>
                  <a:pt x="18540" y="0"/>
                </a:lnTo>
                <a:lnTo>
                  <a:pt x="7258651" y="18542"/>
                </a:lnTo>
                <a:cubicBezTo>
                  <a:pt x="7255561" y="1551298"/>
                  <a:pt x="7252470" y="3084053"/>
                  <a:pt x="7249380" y="4616809"/>
                </a:cubicBezTo>
                <a:lnTo>
                  <a:pt x="0" y="4607538"/>
                </a:lnTo>
                <a:close/>
              </a:path>
            </a:pathLst>
          </a:custGeom>
          <a:noFill/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72" name="Straight Connector 71"/>
          <p:cNvCxnSpPr>
            <a:stCxn id="70" idx="2"/>
          </p:cNvCxnSpPr>
          <p:nvPr/>
        </p:nvCxnSpPr>
        <p:spPr>
          <a:xfrm flipV="1">
            <a:off x="5219700" y="2632075"/>
            <a:ext cx="531813" cy="1588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Connector 72"/>
          <p:cNvCxnSpPr/>
          <p:nvPr/>
        </p:nvCxnSpPr>
        <p:spPr>
          <a:xfrm>
            <a:off x="6543675" y="1885950"/>
            <a:ext cx="0" cy="39370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Connector 73"/>
          <p:cNvCxnSpPr>
            <a:stCxn id="71" idx="0"/>
          </p:cNvCxnSpPr>
          <p:nvPr/>
        </p:nvCxnSpPr>
        <p:spPr>
          <a:xfrm>
            <a:off x="5751513" y="2279650"/>
            <a:ext cx="0" cy="352425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5" name="Oval 74"/>
          <p:cNvSpPr/>
          <p:nvPr/>
        </p:nvSpPr>
        <p:spPr>
          <a:xfrm>
            <a:off x="6432550" y="1808163"/>
            <a:ext cx="222250" cy="203200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907213" y="2178050"/>
            <a:ext cx="222250" cy="20478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5640388" y="2178050"/>
            <a:ext cx="222250" cy="203200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5108575" y="2530475"/>
            <a:ext cx="222250" cy="20478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560888" y="2984500"/>
            <a:ext cx="222250" cy="20478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9648" name="Isosceles Triangle 79"/>
          <p:cNvSpPr>
            <a:spLocks noChangeArrowheads="1"/>
          </p:cNvSpPr>
          <p:nvPr/>
        </p:nvSpPr>
        <p:spPr bwMode="auto">
          <a:xfrm>
            <a:off x="5695950" y="2424113"/>
            <a:ext cx="111125" cy="106362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49" name="Isosceles Triangle 80"/>
          <p:cNvSpPr>
            <a:spLocks noChangeArrowheads="1"/>
          </p:cNvSpPr>
          <p:nvPr/>
        </p:nvSpPr>
        <p:spPr bwMode="auto">
          <a:xfrm>
            <a:off x="5164138" y="2824163"/>
            <a:ext cx="111125" cy="106362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0" name="Isosceles Triangle 81"/>
          <p:cNvSpPr>
            <a:spLocks noChangeArrowheads="1"/>
          </p:cNvSpPr>
          <p:nvPr/>
        </p:nvSpPr>
        <p:spPr bwMode="auto">
          <a:xfrm rot="-5400000">
            <a:off x="4879181" y="2580482"/>
            <a:ext cx="112713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1" name="Isosceles Triangle 82"/>
          <p:cNvSpPr>
            <a:spLocks noChangeArrowheads="1"/>
          </p:cNvSpPr>
          <p:nvPr/>
        </p:nvSpPr>
        <p:spPr bwMode="auto">
          <a:xfrm rot="-5400000">
            <a:off x="6051550" y="1831976"/>
            <a:ext cx="111125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2" name="Isosceles Triangle 83"/>
          <p:cNvSpPr>
            <a:spLocks noChangeArrowheads="1"/>
          </p:cNvSpPr>
          <p:nvPr/>
        </p:nvSpPr>
        <p:spPr bwMode="auto">
          <a:xfrm rot="-5400000">
            <a:off x="6715125" y="2225676"/>
            <a:ext cx="111125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3" name="Isosceles Triangle 84"/>
          <p:cNvSpPr>
            <a:spLocks noChangeArrowheads="1"/>
          </p:cNvSpPr>
          <p:nvPr/>
        </p:nvSpPr>
        <p:spPr bwMode="auto">
          <a:xfrm>
            <a:off x="6488113" y="2108200"/>
            <a:ext cx="111125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4" name="Isosceles Triangle 85"/>
          <p:cNvSpPr>
            <a:spLocks noChangeArrowheads="1"/>
          </p:cNvSpPr>
          <p:nvPr/>
        </p:nvSpPr>
        <p:spPr bwMode="auto">
          <a:xfrm rot="5400000">
            <a:off x="6105525" y="2217738"/>
            <a:ext cx="111125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5" name="Isosceles Triangle 86"/>
          <p:cNvSpPr>
            <a:spLocks noChangeArrowheads="1"/>
          </p:cNvSpPr>
          <p:nvPr/>
        </p:nvSpPr>
        <p:spPr bwMode="auto">
          <a:xfrm rot="5400000">
            <a:off x="6797675" y="1831976"/>
            <a:ext cx="111125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6" name="Isosceles Triangle 87"/>
          <p:cNvSpPr>
            <a:spLocks noChangeArrowheads="1"/>
          </p:cNvSpPr>
          <p:nvPr/>
        </p:nvSpPr>
        <p:spPr bwMode="auto">
          <a:xfrm rot="5400000">
            <a:off x="5485606" y="2580482"/>
            <a:ext cx="112713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7" name="Isosceles Triangle 88"/>
          <p:cNvSpPr>
            <a:spLocks noChangeArrowheads="1"/>
          </p:cNvSpPr>
          <p:nvPr/>
        </p:nvSpPr>
        <p:spPr bwMode="auto">
          <a:xfrm rot="5400000">
            <a:off x="4933950" y="3060701"/>
            <a:ext cx="111125" cy="107950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8" name="Isosceles Triangle 89"/>
          <p:cNvSpPr>
            <a:spLocks noChangeArrowheads="1"/>
          </p:cNvSpPr>
          <p:nvPr/>
        </p:nvSpPr>
        <p:spPr bwMode="auto">
          <a:xfrm rot="10800000">
            <a:off x="6962775" y="2001838"/>
            <a:ext cx="111125" cy="106362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9" name="Isosceles Triangle 90"/>
          <p:cNvSpPr>
            <a:spLocks noChangeArrowheads="1"/>
          </p:cNvSpPr>
          <p:nvPr/>
        </p:nvSpPr>
        <p:spPr bwMode="auto">
          <a:xfrm rot="10800000">
            <a:off x="5695950" y="2011363"/>
            <a:ext cx="111125" cy="106362"/>
          </a:xfrm>
          <a:prstGeom prst="triangle">
            <a:avLst>
              <a:gd name="adj" fmla="val 50000"/>
            </a:avLst>
          </a:prstGeom>
          <a:solidFill>
            <a:srgbClr val="C0504D"/>
          </a:solidFill>
          <a:ln w="9525" algn="ctr">
            <a:solidFill>
              <a:srgbClr val="C0504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60" name="TextBox 43"/>
          <p:cNvSpPr txBox="1">
            <a:spLocks noChangeArrowheads="1"/>
          </p:cNvSpPr>
          <p:nvPr/>
        </p:nvSpPr>
        <p:spPr bwMode="auto">
          <a:xfrm>
            <a:off x="4221163" y="6096000"/>
            <a:ext cx="1141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Voltage</a:t>
            </a:r>
          </a:p>
        </p:txBody>
      </p:sp>
      <p:sp>
        <p:nvSpPr>
          <p:cNvPr id="69661" name="TextBox 44"/>
          <p:cNvSpPr txBox="1">
            <a:spLocks noChangeArrowheads="1"/>
          </p:cNvSpPr>
          <p:nvPr/>
        </p:nvSpPr>
        <p:spPr bwMode="auto">
          <a:xfrm rot="-5400000">
            <a:off x="347663" y="3409950"/>
            <a:ext cx="98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Power</a:t>
            </a:r>
          </a:p>
        </p:txBody>
      </p:sp>
      <p:sp>
        <p:nvSpPr>
          <p:cNvPr id="69662" name="TextBox 45"/>
          <p:cNvSpPr txBox="1">
            <a:spLocks noChangeArrowheads="1"/>
          </p:cNvSpPr>
          <p:nvPr/>
        </p:nvSpPr>
        <p:spPr bwMode="auto">
          <a:xfrm>
            <a:off x="6281738" y="1522413"/>
            <a:ext cx="523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MPP</a:t>
            </a:r>
          </a:p>
        </p:txBody>
      </p:sp>
      <p:sp>
        <p:nvSpPr>
          <p:cNvPr id="69663" name="TextBox 47"/>
          <p:cNvSpPr txBox="1">
            <a:spLocks noChangeArrowheads="1"/>
          </p:cNvSpPr>
          <p:nvPr/>
        </p:nvSpPr>
        <p:spPr bwMode="auto">
          <a:xfrm>
            <a:off x="612775" y="1704975"/>
            <a:ext cx="568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Calibri" pitchFamily="34" charset="0"/>
              </a:rPr>
              <a:t>max</a:t>
            </a: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9664" name="TextBox 48"/>
          <p:cNvSpPr txBox="1">
            <a:spLocks noChangeArrowheads="1"/>
          </p:cNvSpPr>
          <p:nvPr/>
        </p:nvSpPr>
        <p:spPr bwMode="auto">
          <a:xfrm>
            <a:off x="7564438" y="6183313"/>
            <a:ext cx="50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Calibri" pitchFamily="34" charset="0"/>
              </a:rPr>
              <a:t>OC</a:t>
            </a: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7400" y="420688"/>
            <a:ext cx="6607175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Arial Rounded MT Bold"/>
              </a:rPr>
              <a:t>Perturb and Observe Method </a:t>
            </a:r>
          </a:p>
        </p:txBody>
      </p:sp>
      <p:sp>
        <p:nvSpPr>
          <p:cNvPr id="69666" name="TextBox 47"/>
          <p:cNvSpPr txBox="1">
            <a:spLocks noChangeArrowheads="1"/>
          </p:cNvSpPr>
          <p:nvPr/>
        </p:nvSpPr>
        <p:spPr bwMode="auto">
          <a:xfrm>
            <a:off x="6261100" y="6142038"/>
            <a:ext cx="512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Calibri" pitchFamily="34" charset="0"/>
              </a:rPr>
              <a:t>mp</a:t>
            </a: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Battery Charging Stages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2788" y="3505200"/>
            <a:ext cx="7716837" cy="2743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Bulk</a:t>
            </a:r>
          </a:p>
          <a:p>
            <a:pPr eaLnBrk="1" hangingPunct="1">
              <a:defRPr/>
            </a:pPr>
            <a:r>
              <a:rPr lang="en-US" sz="2800" dirty="0" smtClean="0"/>
              <a:t>Absorption</a:t>
            </a:r>
          </a:p>
          <a:p>
            <a:pPr eaLnBrk="1" hangingPunct="1">
              <a:defRPr/>
            </a:pPr>
            <a:r>
              <a:rPr lang="en-US" sz="2800" dirty="0" smtClean="0"/>
              <a:t>Float</a:t>
            </a:r>
            <a:endParaRPr lang="en-US" sz="2800" dirty="0"/>
          </a:p>
        </p:txBody>
      </p:sp>
      <p:pic>
        <p:nvPicPr>
          <p:cNvPr id="70659" name="Picture 2" descr="http://jmayer6.tripod.com/sitebuildercontent/sitebuilderpictures/batterychargest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3124200"/>
            <a:ext cx="53816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52400" y="1524000"/>
            <a:ext cx="8839200" cy="3581400"/>
          </a:xfrm>
          <a:prstGeom prst="roundRect">
            <a:avLst>
              <a:gd name="adj" fmla="val 12802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 Diagonal Corner Rectangle 4"/>
          <p:cNvSpPr/>
          <p:nvPr/>
        </p:nvSpPr>
        <p:spPr>
          <a:xfrm>
            <a:off x="2895600" y="4267200"/>
            <a:ext cx="990600" cy="609600"/>
          </a:xfrm>
          <a:prstGeom prst="round2DiagRect">
            <a:avLst/>
          </a:prstGeom>
          <a:solidFill>
            <a:srgbClr val="C04F4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Adjust PWM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905000"/>
            <a:ext cx="990600" cy="533400"/>
          </a:xfrm>
          <a:prstGeom prst="rect">
            <a:avLst/>
          </a:prstGeom>
          <a:solidFill>
            <a:srgbClr val="9BBB5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Start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62200" y="1752600"/>
            <a:ext cx="2057400" cy="8382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u="sng" dirty="0">
                <a:latin typeface="Calibri"/>
                <a:cs typeface="Calibri"/>
              </a:rPr>
              <a:t>Sensor Read</a:t>
            </a:r>
            <a:r>
              <a:rPr lang="en-US" dirty="0">
                <a:latin typeface="Calibri"/>
                <a:cs typeface="Calibri"/>
              </a:rPr>
              <a:t>:</a:t>
            </a:r>
            <a:br>
              <a:rPr lang="en-US" dirty="0">
                <a:latin typeface="Calibri"/>
                <a:cs typeface="Calibri"/>
              </a:rPr>
            </a:br>
            <a:r>
              <a:rPr lang="en-US" b="1" dirty="0">
                <a:latin typeface="Calibri"/>
                <a:cs typeface="Calibri"/>
              </a:rPr>
              <a:t>Battery Voltage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48400" y="1676400"/>
            <a:ext cx="2057400" cy="990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u="sng">
                <a:solidFill>
                  <a:srgbClr val="000000"/>
                </a:solidFill>
                <a:latin typeface="Calibri" pitchFamily="34" charset="0"/>
              </a:rPr>
              <a:t>Sensor Read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:</a:t>
            </a:r>
            <a:br>
              <a:rPr lang="en-US">
                <a:solidFill>
                  <a:srgbClr val="000000"/>
                </a:solidFill>
                <a:latin typeface="Calibri" pitchFamily="34" charset="0"/>
              </a:rPr>
            </a:br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Battery Current</a:t>
            </a:r>
          </a:p>
        </p:txBody>
      </p:sp>
      <p:sp>
        <p:nvSpPr>
          <p:cNvPr id="71686" name="TextBox 48"/>
          <p:cNvSpPr txBox="1">
            <a:spLocks noChangeArrowheads="1"/>
          </p:cNvSpPr>
          <p:nvPr/>
        </p:nvSpPr>
        <p:spPr bwMode="auto">
          <a:xfrm>
            <a:off x="2743200" y="30480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Float or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Absorption</a:t>
            </a:r>
          </a:p>
        </p:txBody>
      </p:sp>
      <p:sp>
        <p:nvSpPr>
          <p:cNvPr id="71687" name="TextBox 50"/>
          <p:cNvSpPr txBox="1">
            <a:spLocks noChangeArrowheads="1"/>
          </p:cNvSpPr>
          <p:nvPr/>
        </p:nvSpPr>
        <p:spPr bwMode="auto">
          <a:xfrm>
            <a:off x="5867400" y="3200400"/>
            <a:ext cx="1295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I &gt; I</a:t>
            </a:r>
            <a:r>
              <a:rPr lang="en-US" baseline="-25000">
                <a:latin typeface="Calibri" pitchFamily="34" charset="0"/>
              </a:rPr>
              <a:t>0</a:t>
            </a:r>
          </a:p>
        </p:txBody>
      </p:sp>
      <p:sp>
        <p:nvSpPr>
          <p:cNvPr id="71688" name="TextBox 51"/>
          <p:cNvSpPr txBox="1">
            <a:spLocks noChangeArrowheads="1"/>
          </p:cNvSpPr>
          <p:nvPr/>
        </p:nvSpPr>
        <p:spPr bwMode="auto">
          <a:xfrm>
            <a:off x="7467600" y="3200400"/>
            <a:ext cx="1295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I &lt; I</a:t>
            </a:r>
            <a:r>
              <a:rPr lang="en-US" baseline="-25000">
                <a:latin typeface="Calibri" pitchFamily="34" charset="0"/>
              </a:rPr>
              <a:t>0</a:t>
            </a:r>
            <a:endParaRPr lang="en-US">
              <a:latin typeface="Calibri" pitchFamily="34" charset="0"/>
            </a:endParaRPr>
          </a:p>
        </p:txBody>
      </p:sp>
      <p:sp>
        <p:nvSpPr>
          <p:cNvPr id="71689" name="TextBox 52"/>
          <p:cNvSpPr txBox="1">
            <a:spLocks noChangeArrowheads="1"/>
          </p:cNvSpPr>
          <p:nvPr/>
        </p:nvSpPr>
        <p:spPr bwMode="auto">
          <a:xfrm>
            <a:off x="5867400" y="3581400"/>
            <a:ext cx="12954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Increase Voltage</a:t>
            </a:r>
          </a:p>
        </p:txBody>
      </p:sp>
      <p:sp>
        <p:nvSpPr>
          <p:cNvPr id="71690" name="TextBox 53"/>
          <p:cNvSpPr txBox="1">
            <a:spLocks noChangeArrowheads="1"/>
          </p:cNvSpPr>
          <p:nvPr/>
        </p:nvSpPr>
        <p:spPr bwMode="auto">
          <a:xfrm>
            <a:off x="7467600" y="3581400"/>
            <a:ext cx="12954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Decrease Voltage</a:t>
            </a: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953000" y="17526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Bulk</a:t>
            </a:r>
          </a:p>
        </p:txBody>
      </p:sp>
      <p:cxnSp>
        <p:nvCxnSpPr>
          <p:cNvPr id="57" name="Straight Arrow Connector 56"/>
          <p:cNvCxnSpPr>
            <a:stCxn id="3" idx="2"/>
            <a:endCxn id="71686" idx="0"/>
          </p:cNvCxnSpPr>
          <p:nvPr/>
        </p:nvCxnSpPr>
        <p:spPr>
          <a:xfrm>
            <a:off x="3390900" y="2590800"/>
            <a:ext cx="0" cy="457200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1686" idx="2"/>
            <a:endCxn id="5" idx="3"/>
          </p:cNvCxnSpPr>
          <p:nvPr/>
        </p:nvCxnSpPr>
        <p:spPr>
          <a:xfrm>
            <a:off x="3390900" y="3694113"/>
            <a:ext cx="0" cy="573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" idx="3"/>
            <a:endCxn id="3" idx="1"/>
          </p:cNvCxnSpPr>
          <p:nvPr/>
        </p:nvCxnSpPr>
        <p:spPr>
          <a:xfrm>
            <a:off x="1371600" y="21717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" idx="3"/>
            <a:endCxn id="7" idx="1"/>
          </p:cNvCxnSpPr>
          <p:nvPr/>
        </p:nvCxnSpPr>
        <p:spPr>
          <a:xfrm>
            <a:off x="4419600" y="2171700"/>
            <a:ext cx="182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5" idx="2"/>
            <a:endCxn id="2" idx="2"/>
          </p:cNvCxnSpPr>
          <p:nvPr/>
        </p:nvCxnSpPr>
        <p:spPr>
          <a:xfrm rot="10800000">
            <a:off x="876300" y="2438400"/>
            <a:ext cx="2019300" cy="21336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697" name="Elbow Connector 73"/>
          <p:cNvCxnSpPr>
            <a:cxnSpLocks noChangeShapeType="1"/>
            <a:stCxn id="7" idx="2"/>
            <a:endCxn id="71687" idx="0"/>
          </p:cNvCxnSpPr>
          <p:nvPr/>
        </p:nvCxnSpPr>
        <p:spPr bwMode="auto">
          <a:xfrm rot="5400000">
            <a:off x="6637337" y="2560638"/>
            <a:ext cx="517525" cy="762000"/>
          </a:xfrm>
          <a:prstGeom prst="bentConnector3">
            <a:avLst>
              <a:gd name="adj1" fmla="val 48468"/>
            </a:avLst>
          </a:prstGeom>
          <a:noFill/>
          <a:ln w="31750" algn="ctr">
            <a:solidFill>
              <a:schemeClr val="accent1"/>
            </a:solidFill>
            <a:miter lim="800000"/>
            <a:headEnd/>
            <a:tailEnd type="arrow" w="med" len="med"/>
          </a:ln>
        </p:spPr>
      </p:cxnSp>
      <p:cxnSp>
        <p:nvCxnSpPr>
          <p:cNvPr id="71698" name="Elbow Connector 78"/>
          <p:cNvCxnSpPr>
            <a:cxnSpLocks noChangeShapeType="1"/>
            <a:stCxn id="7" idx="2"/>
            <a:endCxn id="71688" idx="0"/>
          </p:cNvCxnSpPr>
          <p:nvPr/>
        </p:nvCxnSpPr>
        <p:spPr bwMode="auto">
          <a:xfrm rot="16200000" flipH="1">
            <a:off x="7437437" y="2522538"/>
            <a:ext cx="517525" cy="838200"/>
          </a:xfrm>
          <a:prstGeom prst="bentConnector3">
            <a:avLst>
              <a:gd name="adj1" fmla="val 48468"/>
            </a:avLst>
          </a:prstGeom>
          <a:noFill/>
          <a:ln w="31750" algn="ctr">
            <a:solidFill>
              <a:schemeClr val="accent1"/>
            </a:solidFill>
            <a:miter lim="800000"/>
            <a:headEnd/>
            <a:tailEnd type="arrow" w="med" len="med"/>
          </a:ln>
        </p:spPr>
      </p:cxnSp>
      <p:cxnSp>
        <p:nvCxnSpPr>
          <p:cNvPr id="82" name="Elbow Connector 81"/>
          <p:cNvCxnSpPr>
            <a:stCxn id="71689" idx="2"/>
            <a:endCxn id="5" idx="0"/>
          </p:cNvCxnSpPr>
          <p:nvPr/>
        </p:nvCxnSpPr>
        <p:spPr>
          <a:xfrm rot="5400000">
            <a:off x="5028406" y="3085307"/>
            <a:ext cx="344487" cy="26289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71690" idx="2"/>
          </p:cNvCxnSpPr>
          <p:nvPr/>
        </p:nvCxnSpPr>
        <p:spPr>
          <a:xfrm rot="5400000">
            <a:off x="7123906" y="3580607"/>
            <a:ext cx="344487" cy="16383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3352800" y="4876800"/>
            <a:ext cx="0" cy="1752600"/>
          </a:xfrm>
          <a:prstGeom prst="straightConnector1">
            <a:avLst/>
          </a:prstGeom>
          <a:ln>
            <a:solidFill>
              <a:srgbClr val="C04F4C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02" name="TextBox 118"/>
          <p:cNvSpPr txBox="1">
            <a:spLocks noChangeArrowheads="1"/>
          </p:cNvSpPr>
          <p:nvPr/>
        </p:nvSpPr>
        <p:spPr bwMode="auto">
          <a:xfrm>
            <a:off x="3276600" y="5257800"/>
            <a:ext cx="137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Regulated Power Delivered to Battery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495800" y="228600"/>
            <a:ext cx="1905000" cy="838200"/>
          </a:xfrm>
          <a:prstGeom prst="rect">
            <a:avLst/>
          </a:prstGeom>
          <a:solidFill>
            <a:srgbClr val="9BBB59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atin typeface="Calibri"/>
                <a:cs typeface="Calibri"/>
              </a:rPr>
              <a:t>LCD:</a:t>
            </a:r>
            <a:r>
              <a:rPr lang="en-US" sz="1200" dirty="0">
                <a:latin typeface="Calibri"/>
                <a:cs typeface="Calibri"/>
              </a:rPr>
              <a:t>     </a:t>
            </a:r>
            <a:r>
              <a:rPr lang="en-US" dirty="0" err="1">
                <a:latin typeface="Calibri"/>
                <a:cs typeface="Calibri"/>
              </a:rPr>
              <a:t>LCD.print</a:t>
            </a:r>
            <a:r>
              <a:rPr lang="en-US" dirty="0">
                <a:latin typeface="Calibri"/>
                <a:cs typeface="Calibri"/>
              </a:rPr>
              <a:t/>
            </a:r>
            <a:br>
              <a:rPr lang="en-US" dirty="0">
                <a:latin typeface="Calibri"/>
                <a:cs typeface="Calibri"/>
              </a:rPr>
            </a:br>
            <a:r>
              <a:rPr lang="en-US" dirty="0" err="1">
                <a:latin typeface="Calibri"/>
                <a:cs typeface="Calibri"/>
              </a:rPr>
              <a:t>Xbee</a:t>
            </a:r>
            <a:r>
              <a:rPr lang="en-US" dirty="0">
                <a:latin typeface="Calibri"/>
                <a:cs typeface="Calibri"/>
              </a:rPr>
              <a:t>:</a:t>
            </a:r>
            <a:r>
              <a:rPr lang="en-US" sz="1200" dirty="0">
                <a:latin typeface="Calibri"/>
                <a:cs typeface="Calibri"/>
              </a:rPr>
              <a:t>  </a:t>
            </a:r>
            <a:r>
              <a:rPr lang="en-US" dirty="0" err="1">
                <a:latin typeface="Calibri"/>
                <a:cs typeface="Calibri"/>
              </a:rPr>
              <a:t>Serial.write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24" name="Elbow Connector 123"/>
          <p:cNvCxnSpPr>
            <a:stCxn id="3" idx="0"/>
            <a:endCxn id="122" idx="1"/>
          </p:cNvCxnSpPr>
          <p:nvPr/>
        </p:nvCxnSpPr>
        <p:spPr>
          <a:xfrm rot="5400000" flipH="1" flipV="1">
            <a:off x="3390900" y="647700"/>
            <a:ext cx="1104900" cy="1104900"/>
          </a:xfrm>
          <a:prstGeom prst="bentConnector2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stCxn id="7" idx="0"/>
            <a:endCxn id="122" idx="3"/>
          </p:cNvCxnSpPr>
          <p:nvPr/>
        </p:nvCxnSpPr>
        <p:spPr>
          <a:xfrm rot="16200000" flipV="1">
            <a:off x="6324600" y="723900"/>
            <a:ext cx="1028700" cy="876300"/>
          </a:xfrm>
          <a:prstGeom prst="bentConnector2">
            <a:avLst/>
          </a:prstGeom>
          <a:ln>
            <a:solidFill>
              <a:schemeClr val="accent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079625" y="344488"/>
            <a:ext cx="6759575" cy="641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FF"/>
                </a:solidFill>
                <a:latin typeface="Arial Rounded MT Bold"/>
              </a:rPr>
              <a:t>Printed Circuit Board Schematic</a:t>
            </a:r>
          </a:p>
        </p:txBody>
      </p:sp>
      <p:pic>
        <p:nvPicPr>
          <p:cNvPr id="73730" name="Picture 2" descr="Schemati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9144000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 descr="DSC_8132"/>
          <p:cNvPicPr>
            <a:picLocks noChangeAspect="1" noChangeArrowheads="1"/>
          </p:cNvPicPr>
          <p:nvPr/>
        </p:nvPicPr>
        <p:blipFill>
          <a:blip r:embed="rId3"/>
          <a:srcRect l="6078" t="14999" r="10805" b="8749"/>
          <a:stretch>
            <a:fillRect/>
          </a:stretch>
        </p:blipFill>
        <p:spPr bwMode="auto">
          <a:xfrm>
            <a:off x="304800" y="1300163"/>
            <a:ext cx="8610600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http-i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2133600" y="152400"/>
            <a:ext cx="6759575" cy="641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FFFF"/>
                </a:solidFill>
                <a:latin typeface="Arial Rounded MT Bold"/>
              </a:rPr>
              <a:t>Testing: Drawing 4.29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52" name="Object 12"/>
          <p:cNvGraphicFramePr>
            <a:graphicFrameLocks noChangeAspect="1"/>
          </p:cNvGraphicFramePr>
          <p:nvPr/>
        </p:nvGraphicFramePr>
        <p:xfrm>
          <a:off x="1257300" y="185738"/>
          <a:ext cx="6667500" cy="6486525"/>
        </p:xfrm>
        <a:graphic>
          <a:graphicData uri="http://schemas.openxmlformats.org/presentationml/2006/ole">
            <p:oleObj spid="_x0000_s112652" name="Chart" r:id="rId3" imgW="6667690" imgH="6486382" progId="Excel.Chart.8">
              <p:embed/>
            </p:oleObj>
          </a:graphicData>
        </a:graphic>
      </p:graphicFrame>
      <p:sp>
        <p:nvSpPr>
          <p:cNvPr id="112653" name="Text Box 4"/>
          <p:cNvSpPr txBox="1">
            <a:spLocks noChangeArrowheads="1"/>
          </p:cNvSpPr>
          <p:nvPr/>
        </p:nvSpPr>
        <p:spPr bwMode="auto">
          <a:xfrm>
            <a:off x="6019800" y="4876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2.0 A</a:t>
            </a:r>
          </a:p>
        </p:txBody>
      </p:sp>
      <p:sp>
        <p:nvSpPr>
          <p:cNvPr id="112654" name="Text Box 5"/>
          <p:cNvSpPr txBox="1">
            <a:spLocks noChangeArrowheads="1"/>
          </p:cNvSpPr>
          <p:nvPr/>
        </p:nvSpPr>
        <p:spPr bwMode="auto">
          <a:xfrm>
            <a:off x="6019800" y="4114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3.4 A</a:t>
            </a:r>
          </a:p>
        </p:txBody>
      </p:sp>
      <p:sp>
        <p:nvSpPr>
          <p:cNvPr id="112655" name="Text Box 6"/>
          <p:cNvSpPr txBox="1">
            <a:spLocks noChangeArrowheads="1"/>
          </p:cNvSpPr>
          <p:nvPr/>
        </p:nvSpPr>
        <p:spPr bwMode="auto">
          <a:xfrm>
            <a:off x="5943600" y="2376488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12.5 V</a:t>
            </a:r>
          </a:p>
        </p:txBody>
      </p:sp>
      <p:sp>
        <p:nvSpPr>
          <p:cNvPr id="112656" name="Text Box 7"/>
          <p:cNvSpPr txBox="1">
            <a:spLocks noChangeArrowheads="1"/>
          </p:cNvSpPr>
          <p:nvPr/>
        </p:nvSpPr>
        <p:spPr bwMode="auto">
          <a:xfrm>
            <a:off x="5943600" y="6858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17.3 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827588" y="304800"/>
            <a:ext cx="4164012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Motivation and</a:t>
            </a:r>
            <a:br>
              <a:rPr lang="en-US" sz="4000" dirty="0" smtClean="0"/>
            </a:br>
            <a:r>
              <a:rPr lang="en-US" sz="4000" dirty="0" smtClean="0"/>
              <a:t>Value of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0" y="1828800"/>
            <a:ext cx="7716838" cy="48006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Maximize the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cost return on investment for solar panels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by using Maximum Power Point Tracking (MPPT) algorithms</a:t>
            </a:r>
          </a:p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LCD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screen and wireless data transfer </a:t>
            </a:r>
          </a:p>
          <a:p>
            <a:pPr lvl="1"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Useful for testing, research, and maintenance </a:t>
            </a:r>
            <a:endParaRPr lang="en-US" sz="2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Potential for industrial scaling</a:t>
            </a:r>
          </a:p>
          <a:p>
            <a:pPr lvl="1"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Incorporate a charge controller system with one controller per </a:t>
            </a:r>
            <a:r>
              <a:rPr lang="en-US" sz="2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panel</a:t>
            </a:r>
            <a:endParaRPr lang="en-US" sz="2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 l="27367" t="10477" r="35350" b="84727"/>
          <a:stretch>
            <a:fillRect/>
          </a:stretch>
        </p:blipFill>
        <p:spPr bwMode="auto">
          <a:xfrm>
            <a:off x="2133600" y="6324600"/>
            <a:ext cx="511333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52400"/>
          <a:ext cx="8839201" cy="655318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13222"/>
                <a:gridCol w="1346925"/>
                <a:gridCol w="1683658"/>
                <a:gridCol w="1195396"/>
              </a:tblGrid>
              <a:tr h="225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Parts List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Cost per part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Number of parts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Cost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Solar Panel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Siemens SP75 75W Module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Loaned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$0.00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Charge Controller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Printed Circuit Board (Student Special)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$33.00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$66.00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Serial Enabled 20x4 LCD - Black on Green 5V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$29.95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$29.95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Sensors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$14.00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$14.00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Electrical Circuit Components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$215.00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$215.00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Misc Lab Supplies (Bread Board, wire, solder, etc.)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$48.00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$48.00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Battery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Sun Xtender PVX-420T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$156.88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$156.88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Inverter/Outputs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Cobra CPI 880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$80.00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$80.00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Microcontroller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Arduino Uno SMD (ATmega328)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$30.00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$30.00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Wireless Components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Xbee Explorer Board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$24.00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$24.00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Xbee Module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$26.00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$52.00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>
                          <a:effectLst/>
                        </a:rPr>
                        <a:t>Mounting</a:t>
                      </a:r>
                      <a:endParaRPr lang="en-US" sz="1400" b="0" i="0" u="sng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Misc Parts for Mounting (Aluminum, Wheels, etc.)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$108.00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$108.00 </a:t>
                      </a:r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  <a:tr h="2259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Total: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$715.83 </a:t>
                      </a:r>
                      <a:endParaRPr lang="en-US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8990" marR="8990" marT="899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DSC_8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253413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879475" y="2770188"/>
            <a:ext cx="8034338" cy="1612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SzPct val="100000"/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Charge controller has to be inherently </a:t>
            </a:r>
            <a:r>
              <a:rPr lang="en-US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 power</a:t>
            </a:r>
          </a:p>
          <a:p>
            <a:pPr eaLnBrk="1" hangingPunct="1"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Utilize Maximum Power Point Tracking to increase </a:t>
            </a:r>
            <a:r>
              <a:rPr lang="en-US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efficiency</a:t>
            </a:r>
          </a:p>
          <a:p>
            <a:pPr eaLnBrk="1" hangingPunct="1"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User/Researcher Friendly Design</a:t>
            </a:r>
          </a:p>
          <a:p>
            <a:pPr lvl="1" eaLnBrk="1" hangingPunct="1"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LCD Screen</a:t>
            </a:r>
          </a:p>
          <a:p>
            <a:pPr lvl="1" eaLnBrk="1" hangingPunct="1"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Wireless Data Transfer to Computer Station</a:t>
            </a:r>
          </a:p>
          <a:p>
            <a:pPr lvl="1" eaLnBrk="1" hangingPunct="1"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Inexpensive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Solar Panel delivers  &gt; 14 V</a:t>
            </a:r>
          </a:p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Total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 Power Output  &gt; 200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 V Battery with  &gt;  30 Ah</a:t>
            </a:r>
          </a:p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Wireless range  &gt;  20 m</a:t>
            </a:r>
          </a:p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Approximately 90% Efficient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Straight Arrow Connector 88"/>
          <p:cNvCxnSpPr/>
          <p:nvPr/>
        </p:nvCxnSpPr>
        <p:spPr>
          <a:xfrm>
            <a:off x="5722938" y="6230938"/>
            <a:ext cx="1668462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219200" y="1447800"/>
            <a:ext cx="0" cy="306705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179638" y="1881188"/>
            <a:ext cx="4983162" cy="35988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3012" name="Group 5"/>
          <p:cNvGrpSpPr>
            <a:grpSpLocks/>
          </p:cNvGrpSpPr>
          <p:nvPr/>
        </p:nvGrpSpPr>
        <p:grpSpPr bwMode="auto">
          <a:xfrm>
            <a:off x="4510088" y="2016125"/>
            <a:ext cx="2514600" cy="685800"/>
            <a:chOff x="3276600" y="5715000"/>
            <a:chExt cx="2514600" cy="685800"/>
          </a:xfrm>
        </p:grpSpPr>
        <p:sp>
          <p:nvSpPr>
            <p:cNvPr id="7" name="Rectangle 6"/>
            <p:cNvSpPr/>
            <p:nvPr/>
          </p:nvSpPr>
          <p:spPr>
            <a:xfrm>
              <a:off x="3276600" y="5715000"/>
              <a:ext cx="2514600" cy="685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3352800" y="5768975"/>
              <a:ext cx="2362200" cy="55562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085" name="TextBox 8"/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1676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086" name="TextBox 9"/>
            <p:cNvSpPr txBox="1">
              <a:spLocks noChangeArrowheads="1"/>
            </p:cNvSpPr>
            <p:nvPr/>
          </p:nvSpPr>
          <p:spPr bwMode="auto">
            <a:xfrm>
              <a:off x="3276600" y="5867400"/>
              <a:ext cx="2514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latin typeface="Castellar"/>
                </a:rPr>
                <a:t>LCD Screen</a:t>
              </a:r>
            </a:p>
          </p:txBody>
        </p:sp>
      </p:grpSp>
      <p:grpSp>
        <p:nvGrpSpPr>
          <p:cNvPr id="43013" name="Group 48"/>
          <p:cNvGrpSpPr>
            <a:grpSpLocks noChangeAspect="1"/>
          </p:cNvGrpSpPr>
          <p:nvPr/>
        </p:nvGrpSpPr>
        <p:grpSpPr bwMode="auto">
          <a:xfrm>
            <a:off x="2782888" y="4038600"/>
            <a:ext cx="1636712" cy="947738"/>
            <a:chOff x="4204228" y="974358"/>
            <a:chExt cx="2045732" cy="1183695"/>
          </a:xfrm>
        </p:grpSpPr>
        <p:sp>
          <p:nvSpPr>
            <p:cNvPr id="44" name="Rounded Rectangle 43"/>
            <p:cNvSpPr/>
            <p:nvPr/>
          </p:nvSpPr>
          <p:spPr>
            <a:xfrm rot="16200000">
              <a:off x="4635247" y="543339"/>
              <a:ext cx="1183695" cy="20457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6200000">
              <a:off x="4335505" y="1184251"/>
              <a:ext cx="854561" cy="744083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 rot="16200000">
              <a:off x="5264121" y="1184251"/>
              <a:ext cx="854561" cy="74408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81" name="TextBox 46"/>
            <p:cNvSpPr txBox="1">
              <a:spLocks noChangeArrowheads="1"/>
            </p:cNvSpPr>
            <p:nvPr/>
          </p:nvSpPr>
          <p:spPr bwMode="auto">
            <a:xfrm>
              <a:off x="4249710" y="1377439"/>
              <a:ext cx="986414" cy="42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cs typeface="Arial" charset="0"/>
                </a:rPr>
                <a:t>Boost</a:t>
              </a:r>
            </a:p>
          </p:txBody>
        </p:sp>
        <p:sp>
          <p:nvSpPr>
            <p:cNvPr id="43082" name="TextBox 47"/>
            <p:cNvSpPr txBox="1">
              <a:spLocks noChangeArrowheads="1"/>
            </p:cNvSpPr>
            <p:nvPr/>
          </p:nvSpPr>
          <p:spPr bwMode="auto">
            <a:xfrm>
              <a:off x="5224007" y="1404071"/>
              <a:ext cx="986414" cy="42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cs typeface="Arial" charset="0"/>
                </a:rPr>
                <a:t>Buck</a:t>
              </a:r>
            </a:p>
          </p:txBody>
        </p:sp>
      </p:grpSp>
      <p:grpSp>
        <p:nvGrpSpPr>
          <p:cNvPr id="43014" name="Group 74"/>
          <p:cNvGrpSpPr>
            <a:grpSpLocks/>
          </p:cNvGrpSpPr>
          <p:nvPr/>
        </p:nvGrpSpPr>
        <p:grpSpPr bwMode="auto">
          <a:xfrm>
            <a:off x="2743200" y="2438400"/>
            <a:ext cx="931863" cy="1295400"/>
            <a:chOff x="2819400" y="1524000"/>
            <a:chExt cx="932496" cy="1295400"/>
          </a:xfrm>
        </p:grpSpPr>
        <p:grpSp>
          <p:nvGrpSpPr>
            <p:cNvPr id="43072" name="Group 15"/>
            <p:cNvGrpSpPr>
              <a:grpSpLocks/>
            </p:cNvGrpSpPr>
            <p:nvPr/>
          </p:nvGrpSpPr>
          <p:grpSpPr bwMode="auto">
            <a:xfrm>
              <a:off x="2819400" y="1524000"/>
              <a:ext cx="908795" cy="586740"/>
              <a:chOff x="2819400" y="1524000"/>
              <a:chExt cx="908795" cy="586740"/>
            </a:xfrm>
          </p:grpSpPr>
          <p:sp>
            <p:nvSpPr>
              <p:cNvPr id="71" name="Flowchart: Process 70"/>
              <p:cNvSpPr/>
              <p:nvPr/>
            </p:nvSpPr>
            <p:spPr>
              <a:xfrm>
                <a:off x="2873412" y="1524000"/>
                <a:ext cx="838769" cy="587375"/>
              </a:xfrm>
              <a:prstGeom prst="flowChartProcess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077" name="TextBox 71"/>
              <p:cNvSpPr txBox="1">
                <a:spLocks noChangeArrowheads="1"/>
              </p:cNvSpPr>
              <p:nvPr/>
            </p:nvSpPr>
            <p:spPr bwMode="auto">
              <a:xfrm>
                <a:off x="2819400" y="1524000"/>
                <a:ext cx="90879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cs typeface="Arial" charset="0"/>
                  </a:rPr>
                  <a:t>Current Sensor</a:t>
                </a:r>
              </a:p>
            </p:txBody>
          </p:sp>
        </p:grpSp>
        <p:grpSp>
          <p:nvGrpSpPr>
            <p:cNvPr id="43073" name="Group 42"/>
            <p:cNvGrpSpPr>
              <a:grpSpLocks/>
            </p:cNvGrpSpPr>
            <p:nvPr/>
          </p:nvGrpSpPr>
          <p:grpSpPr bwMode="auto">
            <a:xfrm>
              <a:off x="2819400" y="2232660"/>
              <a:ext cx="932496" cy="586740"/>
              <a:chOff x="3771900" y="1524000"/>
              <a:chExt cx="932496" cy="586740"/>
            </a:xfrm>
          </p:grpSpPr>
          <p:sp>
            <p:nvSpPr>
              <p:cNvPr id="73" name="Flowchart: Process 72"/>
              <p:cNvSpPr/>
              <p:nvPr/>
            </p:nvSpPr>
            <p:spPr>
              <a:xfrm>
                <a:off x="3825912" y="1523365"/>
                <a:ext cx="838769" cy="587375"/>
              </a:xfrm>
              <a:prstGeom prst="flowChartProcess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075" name="TextBox 73"/>
              <p:cNvSpPr txBox="1">
                <a:spLocks noChangeArrowheads="1"/>
              </p:cNvSpPr>
              <p:nvPr/>
            </p:nvSpPr>
            <p:spPr bwMode="auto">
              <a:xfrm>
                <a:off x="3771900" y="1525965"/>
                <a:ext cx="93249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>
                    <a:cs typeface="Arial" charset="0"/>
                  </a:rPr>
                  <a:t>Voltage Sensor</a:t>
                </a:r>
              </a:p>
            </p:txBody>
          </p:sp>
        </p:grpSp>
      </p:grpSp>
      <p:sp>
        <p:nvSpPr>
          <p:cNvPr id="43015" name="TextBox 97"/>
          <p:cNvSpPr txBox="1">
            <a:spLocks noChangeArrowheads="1"/>
          </p:cNvSpPr>
          <p:nvPr/>
        </p:nvSpPr>
        <p:spPr bwMode="auto">
          <a:xfrm>
            <a:off x="4446588" y="1527175"/>
            <a:ext cx="264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Charge Controller</a:t>
            </a:r>
          </a:p>
        </p:txBody>
      </p:sp>
      <p:cxnSp>
        <p:nvCxnSpPr>
          <p:cNvPr id="118" name="Straight Connector 117"/>
          <p:cNvCxnSpPr/>
          <p:nvPr/>
        </p:nvCxnSpPr>
        <p:spPr>
          <a:xfrm flipH="1">
            <a:off x="3635375" y="2790825"/>
            <a:ext cx="1857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810000" y="2781300"/>
            <a:ext cx="0" cy="7096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2286000" y="2981325"/>
            <a:ext cx="5111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2370138" y="3622675"/>
            <a:ext cx="412750" cy="158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3635375" y="3638550"/>
            <a:ext cx="93662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192213" y="4510088"/>
            <a:ext cx="157797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 rot="5400000">
            <a:off x="775216" y="101298"/>
            <a:ext cx="990600" cy="1676400"/>
            <a:chOff x="825198" y="685800"/>
            <a:chExt cx="990600" cy="16764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825198" y="685800"/>
              <a:ext cx="990600" cy="1676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685615" y="1454408"/>
              <a:ext cx="1244084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PV Panel</a:t>
              </a:r>
            </a:p>
          </p:txBody>
        </p:sp>
      </p:grpSp>
      <p:cxnSp>
        <p:nvCxnSpPr>
          <p:cNvPr id="122" name="Straight Connector 121"/>
          <p:cNvCxnSpPr>
            <a:endCxn id="116" idx="3"/>
          </p:cNvCxnSpPr>
          <p:nvPr/>
        </p:nvCxnSpPr>
        <p:spPr>
          <a:xfrm flipH="1">
            <a:off x="2549525" y="615950"/>
            <a:ext cx="16303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4179888" y="628650"/>
            <a:ext cx="11112" cy="25352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4197350" y="3162300"/>
            <a:ext cx="385763" cy="3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4000500" y="1465263"/>
            <a:ext cx="0" cy="1851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4008438" y="3314700"/>
            <a:ext cx="5746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endCxn id="111" idx="3"/>
          </p:cNvCxnSpPr>
          <p:nvPr/>
        </p:nvCxnSpPr>
        <p:spPr>
          <a:xfrm flipH="1">
            <a:off x="2527300" y="1465263"/>
            <a:ext cx="14668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29" name="Group 112"/>
          <p:cNvGrpSpPr>
            <a:grpSpLocks/>
          </p:cNvGrpSpPr>
          <p:nvPr/>
        </p:nvGrpSpPr>
        <p:grpSpPr bwMode="auto">
          <a:xfrm>
            <a:off x="1676400" y="1171575"/>
            <a:ext cx="871538" cy="617538"/>
            <a:chOff x="6334125" y="4471368"/>
            <a:chExt cx="870826" cy="616535"/>
          </a:xfrm>
        </p:grpSpPr>
        <p:sp>
          <p:nvSpPr>
            <p:cNvPr id="111" name="Flowchart: Process 110"/>
            <p:cNvSpPr/>
            <p:nvPr/>
          </p:nvSpPr>
          <p:spPr>
            <a:xfrm>
              <a:off x="6346815" y="4471368"/>
              <a:ext cx="839102" cy="586421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071" name="TextBox 111"/>
            <p:cNvSpPr txBox="1">
              <a:spLocks noChangeArrowheads="1"/>
            </p:cNvSpPr>
            <p:nvPr/>
          </p:nvSpPr>
          <p:spPr bwMode="auto">
            <a:xfrm>
              <a:off x="6334125" y="4503128"/>
              <a:ext cx="87082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/>
                <a:t>Temp. Sensor</a:t>
              </a:r>
            </a:p>
          </p:txBody>
        </p:sp>
      </p:grpSp>
      <p:cxnSp>
        <p:nvCxnSpPr>
          <p:cNvPr id="134" name="Straight Arrow Connector 133"/>
          <p:cNvCxnSpPr/>
          <p:nvPr/>
        </p:nvCxnSpPr>
        <p:spPr>
          <a:xfrm>
            <a:off x="3810000" y="3486150"/>
            <a:ext cx="766763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3200400" y="3822700"/>
            <a:ext cx="0" cy="538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3200400" y="38227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3962400" y="3943350"/>
            <a:ext cx="0" cy="406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962400" y="394335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35" name="Group 2"/>
          <p:cNvGrpSpPr>
            <a:grpSpLocks/>
          </p:cNvGrpSpPr>
          <p:nvPr/>
        </p:nvGrpSpPr>
        <p:grpSpPr bwMode="auto">
          <a:xfrm>
            <a:off x="4583113" y="3048000"/>
            <a:ext cx="1222375" cy="985838"/>
            <a:chOff x="3648559" y="1170013"/>
            <a:chExt cx="2001749" cy="430187"/>
          </a:xfrm>
        </p:grpSpPr>
        <p:sp>
          <p:nvSpPr>
            <p:cNvPr id="68" name="Flowchart: Process 67"/>
            <p:cNvSpPr/>
            <p:nvPr/>
          </p:nvSpPr>
          <p:spPr>
            <a:xfrm>
              <a:off x="3648559" y="1170013"/>
              <a:ext cx="1978351" cy="430187"/>
            </a:xfrm>
            <a:prstGeom prst="flowChartProcess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069" name="TextBox 68"/>
            <p:cNvSpPr txBox="1">
              <a:spLocks noChangeArrowheads="1"/>
            </p:cNvSpPr>
            <p:nvPr/>
          </p:nvSpPr>
          <p:spPr bwMode="auto">
            <a:xfrm>
              <a:off x="3648559" y="1235384"/>
              <a:ext cx="2001749" cy="255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Micro Controller</a:t>
              </a:r>
            </a:p>
          </p:txBody>
        </p:sp>
      </p:grpSp>
      <p:sp>
        <p:nvSpPr>
          <p:cNvPr id="171" name="Flowchart: Process 170"/>
          <p:cNvSpPr/>
          <p:nvPr/>
        </p:nvSpPr>
        <p:spPr>
          <a:xfrm>
            <a:off x="6224588" y="3146425"/>
            <a:ext cx="838200" cy="587375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37" name="TextBox 171"/>
          <p:cNvSpPr txBox="1">
            <a:spLocks noChangeArrowheads="1"/>
          </p:cNvSpPr>
          <p:nvPr/>
        </p:nvSpPr>
        <p:spPr bwMode="auto">
          <a:xfrm>
            <a:off x="6261100" y="3273425"/>
            <a:ext cx="71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XBee</a:t>
            </a:r>
          </a:p>
        </p:txBody>
      </p:sp>
      <p:sp>
        <p:nvSpPr>
          <p:cNvPr id="166" name="Lightning Bolt 165"/>
          <p:cNvSpPr/>
          <p:nvPr/>
        </p:nvSpPr>
        <p:spPr>
          <a:xfrm rot="4427731">
            <a:off x="6896100" y="2936875"/>
            <a:ext cx="333375" cy="39687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" name="Flowchart: Process 173"/>
          <p:cNvSpPr/>
          <p:nvPr/>
        </p:nvSpPr>
        <p:spPr>
          <a:xfrm>
            <a:off x="7759700" y="3114675"/>
            <a:ext cx="731838" cy="64135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XBee</a:t>
            </a:r>
          </a:p>
        </p:txBody>
      </p:sp>
      <p:sp>
        <p:nvSpPr>
          <p:cNvPr id="173" name="Lightning Bolt 172"/>
          <p:cNvSpPr/>
          <p:nvPr/>
        </p:nvSpPr>
        <p:spPr>
          <a:xfrm rot="267750">
            <a:off x="7553325" y="2954338"/>
            <a:ext cx="331788" cy="396875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7" name="Flowchart: Process 126"/>
          <p:cNvSpPr/>
          <p:nvPr/>
        </p:nvSpPr>
        <p:spPr>
          <a:xfrm>
            <a:off x="7759700" y="4265613"/>
            <a:ext cx="731838" cy="639762"/>
          </a:xfrm>
          <a:prstGeom prst="flowChartProcess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MCU</a:t>
            </a:r>
          </a:p>
        </p:txBody>
      </p:sp>
      <p:grpSp>
        <p:nvGrpSpPr>
          <p:cNvPr id="138" name="Group 137"/>
          <p:cNvGrpSpPr/>
          <p:nvPr/>
        </p:nvGrpSpPr>
        <p:grpSpPr>
          <a:xfrm rot="5400000">
            <a:off x="4526782" y="5523053"/>
            <a:ext cx="990600" cy="1377368"/>
            <a:chOff x="5635499" y="644009"/>
            <a:chExt cx="990600" cy="16764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0" name="Rectangle 139"/>
            <p:cNvSpPr/>
            <p:nvPr/>
          </p:nvSpPr>
          <p:spPr>
            <a:xfrm>
              <a:off x="5635499" y="644009"/>
              <a:ext cx="990600" cy="1676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" name="TextBox 140"/>
            <p:cNvSpPr txBox="1"/>
            <p:nvPr/>
          </p:nvSpPr>
          <p:spPr>
            <a:xfrm rot="16200000">
              <a:off x="5568859" y="1288018"/>
              <a:ext cx="11049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/>
                <a:t>Battery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 rot="5400000">
            <a:off x="7584784" y="5513563"/>
            <a:ext cx="990600" cy="1377368"/>
            <a:chOff x="7049342" y="749700"/>
            <a:chExt cx="990600" cy="1676400"/>
          </a:xfrm>
          <a:solidFill>
            <a:schemeClr val="accent2"/>
          </a:solidFill>
        </p:grpSpPr>
        <p:sp>
          <p:nvSpPr>
            <p:cNvPr id="144" name="Rectangle 143"/>
            <p:cNvSpPr/>
            <p:nvPr/>
          </p:nvSpPr>
          <p:spPr>
            <a:xfrm>
              <a:off x="7049342" y="749700"/>
              <a:ext cx="990600" cy="1676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7" name="TextBox 146"/>
            <p:cNvSpPr txBox="1"/>
            <p:nvPr/>
          </p:nvSpPr>
          <p:spPr>
            <a:xfrm rot="16200000">
              <a:off x="6932021" y="1348186"/>
              <a:ext cx="1225241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/>
                <a:t>Inverter</a:t>
              </a:r>
            </a:p>
          </p:txBody>
        </p:sp>
      </p:grpSp>
      <p:grpSp>
        <p:nvGrpSpPr>
          <p:cNvPr id="43044" name="Group 113"/>
          <p:cNvGrpSpPr>
            <a:grpSpLocks/>
          </p:cNvGrpSpPr>
          <p:nvPr/>
        </p:nvGrpSpPr>
        <p:grpSpPr bwMode="auto">
          <a:xfrm>
            <a:off x="5294313" y="5541963"/>
            <a:ext cx="1104900" cy="641350"/>
            <a:chOff x="7200900" y="4594860"/>
            <a:chExt cx="1104900" cy="641256"/>
          </a:xfrm>
        </p:grpSpPr>
        <p:sp>
          <p:nvSpPr>
            <p:cNvPr id="109" name="Flowchart: Process 108"/>
            <p:cNvSpPr/>
            <p:nvPr/>
          </p:nvSpPr>
          <p:spPr>
            <a:xfrm>
              <a:off x="7331075" y="4594860"/>
              <a:ext cx="838200" cy="587289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67" name="TextBox 109"/>
            <p:cNvSpPr txBox="1">
              <a:spLocks noChangeArrowheads="1"/>
            </p:cNvSpPr>
            <p:nvPr/>
          </p:nvSpPr>
          <p:spPr bwMode="auto">
            <a:xfrm>
              <a:off x="7200900" y="4651341"/>
              <a:ext cx="11049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cs typeface="Arial" charset="0"/>
                </a:rPr>
                <a:t>Temp. Sensor</a:t>
              </a:r>
            </a:p>
          </p:txBody>
        </p:sp>
      </p:grpSp>
      <p:cxnSp>
        <p:nvCxnSpPr>
          <p:cNvPr id="158" name="Straight Arrow Connector 157"/>
          <p:cNvCxnSpPr/>
          <p:nvPr/>
        </p:nvCxnSpPr>
        <p:spPr>
          <a:xfrm flipV="1">
            <a:off x="4700588" y="4033838"/>
            <a:ext cx="0" cy="4460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/>
          <p:nvPr/>
        </p:nvCxnSpPr>
        <p:spPr>
          <a:xfrm flipV="1">
            <a:off x="3592513" y="4976813"/>
            <a:ext cx="1108075" cy="280987"/>
          </a:xfrm>
          <a:prstGeom prst="bentConnector3">
            <a:avLst>
              <a:gd name="adj1" fmla="val 9985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/>
          <p:nvPr/>
        </p:nvCxnSpPr>
        <p:spPr>
          <a:xfrm flipV="1">
            <a:off x="3608388" y="4986338"/>
            <a:ext cx="2114550" cy="392112"/>
          </a:xfrm>
          <a:prstGeom prst="bentConnector3">
            <a:avLst>
              <a:gd name="adj1" fmla="val 100017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V="1">
            <a:off x="5722938" y="4033838"/>
            <a:ext cx="1587" cy="3952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49" name="Group 1"/>
          <p:cNvGrpSpPr>
            <a:grpSpLocks/>
          </p:cNvGrpSpPr>
          <p:nvPr/>
        </p:nvGrpSpPr>
        <p:grpSpPr bwMode="auto">
          <a:xfrm>
            <a:off x="4505325" y="4397375"/>
            <a:ext cx="1863725" cy="606425"/>
            <a:chOff x="6051025" y="1295400"/>
            <a:chExt cx="1864250" cy="607208"/>
          </a:xfrm>
        </p:grpSpPr>
        <p:sp>
          <p:nvSpPr>
            <p:cNvPr id="54" name="Flowchart: Process 53"/>
            <p:cNvSpPr/>
            <p:nvPr/>
          </p:nvSpPr>
          <p:spPr>
            <a:xfrm>
              <a:off x="6073256" y="1295400"/>
              <a:ext cx="838436" cy="586544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63" name="TextBox 57"/>
            <p:cNvSpPr txBox="1">
              <a:spLocks noChangeArrowheads="1"/>
            </p:cNvSpPr>
            <p:nvPr/>
          </p:nvSpPr>
          <p:spPr bwMode="auto">
            <a:xfrm>
              <a:off x="6051025" y="1317833"/>
              <a:ext cx="90535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cs typeface="Arial" charset="0"/>
                </a:rPr>
                <a:t>Current Sensor</a:t>
              </a:r>
            </a:p>
          </p:txBody>
        </p:sp>
        <p:sp>
          <p:nvSpPr>
            <p:cNvPr id="66" name="Flowchart: Process 65"/>
            <p:cNvSpPr/>
            <p:nvPr/>
          </p:nvSpPr>
          <p:spPr>
            <a:xfrm>
              <a:off x="7026025" y="1295400"/>
              <a:ext cx="838436" cy="586544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065" name="TextBox 66"/>
            <p:cNvSpPr txBox="1">
              <a:spLocks noChangeArrowheads="1"/>
            </p:cNvSpPr>
            <p:nvPr/>
          </p:nvSpPr>
          <p:spPr bwMode="auto">
            <a:xfrm>
              <a:off x="7008984" y="1305464"/>
              <a:ext cx="90629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cs typeface="Arial" charset="0"/>
                </a:rPr>
                <a:t>Voltage Sensor</a:t>
              </a:r>
            </a:p>
          </p:txBody>
        </p:sp>
      </p:grpSp>
      <p:cxnSp>
        <p:nvCxnSpPr>
          <p:cNvPr id="218" name="Straight Connector 217"/>
          <p:cNvCxnSpPr/>
          <p:nvPr/>
        </p:nvCxnSpPr>
        <p:spPr>
          <a:xfrm flipV="1">
            <a:off x="2286000" y="2967038"/>
            <a:ext cx="0" cy="1519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H="1">
            <a:off x="2370138" y="3622675"/>
            <a:ext cx="0" cy="8651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52" name="Group 114"/>
          <p:cNvGrpSpPr>
            <a:grpSpLocks/>
          </p:cNvGrpSpPr>
          <p:nvPr/>
        </p:nvGrpSpPr>
        <p:grpSpPr bwMode="auto">
          <a:xfrm>
            <a:off x="1706563" y="304800"/>
            <a:ext cx="858837" cy="622300"/>
            <a:chOff x="7014436" y="4594057"/>
            <a:chExt cx="854021" cy="586740"/>
          </a:xfrm>
        </p:grpSpPr>
        <p:sp>
          <p:nvSpPr>
            <p:cNvPr id="116" name="Flowchart: Process 115"/>
            <p:cNvSpPr/>
            <p:nvPr/>
          </p:nvSpPr>
          <p:spPr>
            <a:xfrm>
              <a:off x="7014436" y="4594057"/>
              <a:ext cx="838235" cy="586740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061" name="TextBox 116"/>
            <p:cNvSpPr txBox="1">
              <a:spLocks noChangeArrowheads="1"/>
            </p:cNvSpPr>
            <p:nvPr/>
          </p:nvSpPr>
          <p:spPr bwMode="auto">
            <a:xfrm>
              <a:off x="7016498" y="4611522"/>
              <a:ext cx="851959" cy="551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/>
                <a:t>Light</a:t>
              </a:r>
            </a:p>
            <a:p>
              <a:pPr algn="ctr"/>
              <a:r>
                <a:rPr lang="en-US" sz="1600"/>
                <a:t>Sensor</a:t>
              </a:r>
            </a:p>
          </p:txBody>
        </p:sp>
      </p:grpSp>
      <p:cxnSp>
        <p:nvCxnSpPr>
          <p:cNvPr id="241" name="Straight Arrow Connector 240"/>
          <p:cNvCxnSpPr/>
          <p:nvPr/>
        </p:nvCxnSpPr>
        <p:spPr>
          <a:xfrm>
            <a:off x="5791200" y="3427413"/>
            <a:ext cx="433388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174" idx="2"/>
            <a:endCxn id="127" idx="0"/>
          </p:cNvCxnSpPr>
          <p:nvPr/>
        </p:nvCxnSpPr>
        <p:spPr>
          <a:xfrm>
            <a:off x="8124825" y="3756025"/>
            <a:ext cx="0" cy="509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68" idx="0"/>
          </p:cNvCxnSpPr>
          <p:nvPr/>
        </p:nvCxnSpPr>
        <p:spPr>
          <a:xfrm flipH="1" flipV="1">
            <a:off x="5187950" y="2701925"/>
            <a:ext cx="0" cy="3460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flipH="1">
            <a:off x="5805488" y="3943350"/>
            <a:ext cx="6715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6477000" y="3943350"/>
            <a:ext cx="0" cy="19256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261100" y="5868988"/>
            <a:ext cx="215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44" idx="1"/>
            <a:endCxn id="140" idx="2"/>
          </p:cNvCxnSpPr>
          <p:nvPr/>
        </p:nvCxnSpPr>
        <p:spPr>
          <a:xfrm rot="16200000" flipH="1">
            <a:off x="3355182" y="5233194"/>
            <a:ext cx="1225550" cy="731837"/>
          </a:xfrm>
          <a:prstGeom prst="bent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827588" y="304800"/>
            <a:ext cx="4164012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Solar Panel</a:t>
            </a:r>
          </a:p>
        </p:txBody>
      </p:sp>
      <p:graphicFrame>
        <p:nvGraphicFramePr>
          <p:cNvPr id="4" name="Content Placeholder 14"/>
          <p:cNvGraphicFramePr>
            <a:graphicFrameLocks/>
          </p:cNvGraphicFramePr>
          <p:nvPr/>
        </p:nvGraphicFramePr>
        <p:xfrm>
          <a:off x="4038600" y="2209800"/>
          <a:ext cx="4800600" cy="4000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36718"/>
                <a:gridCol w="1963882"/>
              </a:tblGrid>
              <a:tr h="533399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Siemens SP75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Rated Power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75 W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Single-Crystal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Rated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Voltage V</a:t>
                      </a:r>
                      <a:r>
                        <a:rPr lang="en-US" sz="2400" baseline="-25000" dirty="0" smtClean="0">
                          <a:latin typeface="Calibri" pitchFamily="34" charset="0"/>
                          <a:cs typeface="Calibri" pitchFamily="34" charset="0"/>
                        </a:rPr>
                        <a:t>MPP</a:t>
                      </a:r>
                      <a:endParaRPr lang="en-US" sz="24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17.0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V</a:t>
                      </a:r>
                      <a:endParaRPr lang="en-US" sz="2400" baseline="-25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Rated Current I</a:t>
                      </a:r>
                      <a:r>
                        <a:rPr lang="en-US" sz="2400" baseline="-25000" dirty="0" smtClean="0">
                          <a:latin typeface="Calibri" pitchFamily="34" charset="0"/>
                          <a:cs typeface="Calibri" pitchFamily="34" charset="0"/>
                        </a:rPr>
                        <a:t>MPP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4.4 A</a:t>
                      </a:r>
                      <a:endParaRPr lang="en-US" sz="2400" baseline="-250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Open Circuit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Voltage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21.7 V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Short Circuit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Current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4.8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A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953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Provided by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Florida Solar Energy Center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4062" name="Picture 1" descr="Screen Shot 2012-04-02 at 6.44.12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22018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914400" y="6324600"/>
            <a:ext cx="220980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64" name="TextBox 27"/>
          <p:cNvSpPr txBox="1">
            <a:spLocks noChangeArrowheads="1"/>
          </p:cNvSpPr>
          <p:nvPr/>
        </p:nvSpPr>
        <p:spPr bwMode="auto">
          <a:xfrm>
            <a:off x="1608138" y="6248400"/>
            <a:ext cx="830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20.8 in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62000" y="1219200"/>
            <a:ext cx="0" cy="4953000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66" name="TextBox 11"/>
          <p:cNvSpPr txBox="1">
            <a:spLocks noChangeArrowheads="1"/>
          </p:cNvSpPr>
          <p:nvPr/>
        </p:nvSpPr>
        <p:spPr bwMode="auto">
          <a:xfrm rot="5400000">
            <a:off x="152400" y="3657600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47.3 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038" y="304800"/>
            <a:ext cx="4805362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Microcontroller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1143000"/>
            <a:ext cx="43434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ATmega328P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quarter" idx="13"/>
          </p:nvPr>
        </p:nvGraphicFramePr>
        <p:xfrm>
          <a:off x="233363" y="1970088"/>
          <a:ext cx="4316412" cy="32607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8206"/>
                <a:gridCol w="2158206"/>
              </a:tblGrid>
              <a:tr h="4794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Calibri" pitchFamily="34" charset="0"/>
                          <a:cs typeface="Calibri" pitchFamily="34" charset="0"/>
                        </a:rPr>
                        <a:t>Arduino</a:t>
                      </a:r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 UNO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794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Chip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ATmega328P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94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Digital I/O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Pins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94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Analog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Pins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794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PWM Output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6 Pins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6272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Communication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Protocols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latin typeface="Calibri" pitchFamily="34" charset="0"/>
                          <a:cs typeface="Calibri" pitchFamily="34" charset="0"/>
                        </a:rPr>
                        <a:t>I2C,</a:t>
                      </a:r>
                      <a:r>
                        <a:rPr lang="en-US" sz="2400" baseline="0" dirty="0" smtClean="0">
                          <a:latin typeface="Calibri" pitchFamily="34" charset="0"/>
                          <a:cs typeface="Calibri" pitchFamily="34" charset="0"/>
                        </a:rPr>
                        <a:t> Serial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8" name="Picture Placeholder 4" descr="ArduinoUno.jpg"/>
          <p:cNvPicPr>
            <a:picLocks noChangeAspect="1"/>
          </p:cNvPicPr>
          <p:nvPr/>
        </p:nvPicPr>
        <p:blipFill>
          <a:blip r:embed="rId3" cstate="print"/>
          <a:srcRect l="13098" r="13098"/>
          <a:stretch>
            <a:fillRect/>
          </a:stretch>
        </p:blipFill>
        <p:spPr>
          <a:xfrm rot="180000">
            <a:off x="4746783" y="2274983"/>
            <a:ext cx="3703911" cy="3864287"/>
          </a:xfrm>
          <a:prstGeom prst="roundRect">
            <a:avLst>
              <a:gd name="adj" fmla="val 7476"/>
            </a:avLst>
          </a:prstGeom>
          <a:ln w="57150">
            <a:solidFill>
              <a:schemeClr val="accent2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4803775" y="5562600"/>
            <a:ext cx="3433763" cy="228600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84" name="TextBox 27"/>
          <p:cNvSpPr txBox="1">
            <a:spLocks noChangeArrowheads="1"/>
          </p:cNvSpPr>
          <p:nvPr/>
        </p:nvSpPr>
        <p:spPr bwMode="auto">
          <a:xfrm rot="168521">
            <a:off x="5805488" y="5703888"/>
            <a:ext cx="2362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2.7 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375" y="5472113"/>
            <a:ext cx="43434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Arduino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Bootloader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</a:rPr>
              <a:t>Open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548688" y="2971800"/>
            <a:ext cx="138112" cy="2673350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87" name="TextBox 11"/>
          <p:cNvSpPr txBox="1">
            <a:spLocks noChangeArrowheads="1"/>
          </p:cNvSpPr>
          <p:nvPr/>
        </p:nvSpPr>
        <p:spPr bwMode="auto">
          <a:xfrm rot="-5125975">
            <a:off x="8386763" y="4292600"/>
            <a:ext cx="827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2.1 in</a:t>
            </a:r>
          </a:p>
        </p:txBody>
      </p:sp>
      <p:sp>
        <p:nvSpPr>
          <p:cNvPr id="45088" name="Rectangle 33"/>
          <p:cNvSpPr>
            <a:spLocks noChangeArrowheads="1"/>
          </p:cNvSpPr>
          <p:nvPr/>
        </p:nvSpPr>
        <p:spPr bwMode="auto">
          <a:xfrm rot="191017">
            <a:off x="6246813" y="4421188"/>
            <a:ext cx="2057400" cy="685800"/>
          </a:xfrm>
          <a:prstGeom prst="rect">
            <a:avLst/>
          </a:prstGeom>
          <a:noFill/>
          <a:ln w="28575">
            <a:solidFill>
              <a:srgbClr val="8FD9F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1143000"/>
            <a:ext cx="6781800" cy="5486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00200" y="381000"/>
            <a:ext cx="7696200" cy="9906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bg1"/>
                </a:solidFill>
                <a:latin typeface="Arial Rounded MT Bold"/>
              </a:defRPr>
            </a:lvl9pPr>
          </a:lstStyle>
          <a:p>
            <a:pPr algn="ctr">
              <a:defRPr/>
            </a:pPr>
            <a:r>
              <a:rPr lang="en-US" sz="4000" dirty="0" smtClean="0"/>
              <a:t>Microcontroller Peripherals</a:t>
            </a:r>
            <a:endParaRPr lang="en-US" sz="4000" dirty="0"/>
          </a:p>
        </p:txBody>
      </p:sp>
      <p:grpSp>
        <p:nvGrpSpPr>
          <p:cNvPr id="47107" name="Group 65"/>
          <p:cNvGrpSpPr>
            <a:grpSpLocks/>
          </p:cNvGrpSpPr>
          <p:nvPr/>
        </p:nvGrpSpPr>
        <p:grpSpPr bwMode="auto">
          <a:xfrm>
            <a:off x="1524000" y="1371600"/>
            <a:ext cx="6248400" cy="4956175"/>
            <a:chOff x="912" y="960"/>
            <a:chExt cx="2784" cy="2208"/>
          </a:xfrm>
        </p:grpSpPr>
        <p:grpSp>
          <p:nvGrpSpPr>
            <p:cNvPr id="47108" name="Group 35"/>
            <p:cNvGrpSpPr>
              <a:grpSpLocks/>
            </p:cNvGrpSpPr>
            <p:nvPr/>
          </p:nvGrpSpPr>
          <p:grpSpPr bwMode="auto">
            <a:xfrm>
              <a:off x="1824" y="1392"/>
              <a:ext cx="672" cy="1392"/>
              <a:chOff x="3429000" y="609600"/>
              <a:chExt cx="1066800" cy="2209800"/>
            </a:xfrm>
          </p:grpSpPr>
          <p:sp>
            <p:nvSpPr>
              <p:cNvPr id="228" name="Rectangle 227"/>
              <p:cNvSpPr/>
              <p:nvPr/>
            </p:nvSpPr>
            <p:spPr>
              <a:xfrm>
                <a:off x="3581284" y="609796"/>
                <a:ext cx="761303" cy="220955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4F81BD">
                      <a:lumMod val="20000"/>
                      <a:lumOff val="8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4342587" y="686142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4342587" y="838835"/>
                <a:ext cx="152710" cy="75223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4342587" y="990405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4342587" y="1143098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4342587" y="1295791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4342587" y="1447361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4342587" y="1600054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4342587" y="1752747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4342587" y="1905440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4342587" y="2057010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4342587" y="2209703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4342587" y="2362396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4342587" y="2515089"/>
                <a:ext cx="152710" cy="75224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4342587" y="2666659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3428574" y="686142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3428574" y="838835"/>
                <a:ext cx="152710" cy="75223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3428574" y="990405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3428574" y="1143098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3428574" y="1295791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3428574" y="1447361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3428574" y="1600054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3428574" y="1752747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3428574" y="1905440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3428574" y="2057010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3428574" y="2209703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3428574" y="2362396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428574" y="2515089"/>
                <a:ext cx="152710" cy="75224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3428574" y="2666659"/>
                <a:ext cx="152710" cy="76346"/>
              </a:xfrm>
              <a:prstGeom prst="rect">
                <a:avLst/>
              </a:prstGeom>
              <a:solidFill>
                <a:srgbClr val="4BACC6"/>
              </a:solidFill>
              <a:ln w="25400" cap="flat" cmpd="sng" algn="ctr">
                <a:solidFill>
                  <a:srgbClr val="4BACC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</p:grpSp>
        <p:sp>
          <p:nvSpPr>
            <p:cNvPr id="196" name="TextBox 65"/>
            <p:cNvSpPr txBox="1">
              <a:spLocks noChangeArrowheads="1"/>
            </p:cNvSpPr>
            <p:nvPr/>
          </p:nvSpPr>
          <p:spPr bwMode="auto">
            <a:xfrm>
              <a:off x="1897" y="1660"/>
              <a:ext cx="5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 err="1">
                  <a:solidFill>
                    <a:sysClr val="windowText" lastClr="000000"/>
                  </a:solidFill>
                  <a:latin typeface="Helvetica" pitchFamily="34" charset="0"/>
                </a:rPr>
                <a:t>ATmega</a:t>
              </a:r>
              <a:r>
                <a:rPr lang="en-US" sz="1400" kern="0" dirty="0">
                  <a:solidFill>
                    <a:sysClr val="windowText" lastClr="000000"/>
                  </a:solidFill>
                  <a:latin typeface="Helvetica" pitchFamily="34" charset="0"/>
                </a:rPr>
                <a:t> 328P</a:t>
              </a: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008" y="1056"/>
              <a:ext cx="528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err="1">
                  <a:solidFill>
                    <a:srgbClr val="000000"/>
                  </a:solidFill>
                  <a:latin typeface="Helvetica" pitchFamily="34" charset="0"/>
                </a:rPr>
                <a:t>XBee</a:t>
              </a:r>
              <a:endParaRPr lang="en-US" kern="0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cxnSp>
          <p:nvCxnSpPr>
            <p:cNvPr id="47111" name="Elbow Connector 197"/>
            <p:cNvCxnSpPr>
              <a:cxnSpLocks noChangeShapeType="1"/>
              <a:stCxn id="197" idx="3"/>
              <a:endCxn id="244" idx="1"/>
            </p:cNvCxnSpPr>
            <p:nvPr/>
          </p:nvCxnSpPr>
          <p:spPr bwMode="auto">
            <a:xfrm>
              <a:off x="1536" y="1248"/>
              <a:ext cx="288" cy="312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47112" name="Elbow Connector 198"/>
            <p:cNvCxnSpPr>
              <a:cxnSpLocks noChangeShapeType="1"/>
              <a:stCxn id="245" idx="1"/>
              <a:endCxn id="197" idx="2"/>
            </p:cNvCxnSpPr>
            <p:nvPr/>
          </p:nvCxnSpPr>
          <p:spPr bwMode="auto">
            <a:xfrm rot="10800000">
              <a:off x="1272" y="1440"/>
              <a:ext cx="552" cy="216"/>
            </a:xfrm>
            <a:prstGeom prst="bentConnector2">
              <a:avLst/>
            </a:prstGeom>
            <a:noFill/>
            <a:ln w="9525" algn="ctr">
              <a:solidFill>
                <a:srgbClr val="4A7EBB"/>
              </a:solidFill>
              <a:miter lim="800000"/>
              <a:headEnd/>
              <a:tailEnd type="arrow" w="med" len="med"/>
            </a:ln>
          </p:spPr>
        </p:cxnSp>
        <p:sp>
          <p:nvSpPr>
            <p:cNvPr id="200" name="TextBox 80"/>
            <p:cNvSpPr txBox="1">
              <a:spLocks noChangeArrowheads="1"/>
            </p:cNvSpPr>
            <p:nvPr/>
          </p:nvSpPr>
          <p:spPr bwMode="auto">
            <a:xfrm>
              <a:off x="1536" y="1130"/>
              <a:ext cx="288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Helvetica" pitchFamily="34" charset="0"/>
                </a:rPr>
                <a:t>RX</a:t>
              </a:r>
            </a:p>
          </p:txBody>
        </p:sp>
        <p:sp>
          <p:nvSpPr>
            <p:cNvPr id="201" name="TextBox 111"/>
            <p:cNvSpPr txBox="1">
              <a:spLocks noChangeArrowheads="1"/>
            </p:cNvSpPr>
            <p:nvPr/>
          </p:nvSpPr>
          <p:spPr bwMode="auto">
            <a:xfrm>
              <a:off x="1344" y="1536"/>
              <a:ext cx="288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TX</a:t>
              </a: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912" y="1776"/>
              <a:ext cx="576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Helvetica" pitchFamily="34" charset="0"/>
                </a:rPr>
                <a:t>Irradiance Sensor</a:t>
              </a:r>
            </a:p>
          </p:txBody>
        </p:sp>
        <p:cxnSp>
          <p:nvCxnSpPr>
            <p:cNvPr id="47116" name="Elbow Connector 202"/>
            <p:cNvCxnSpPr>
              <a:cxnSpLocks noChangeShapeType="1"/>
              <a:endCxn id="246" idx="1"/>
            </p:cNvCxnSpPr>
            <p:nvPr/>
          </p:nvCxnSpPr>
          <p:spPr bwMode="auto">
            <a:xfrm flipV="1">
              <a:off x="1480" y="1752"/>
              <a:ext cx="336" cy="216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 type="arrow" w="med" len="med"/>
            </a:ln>
          </p:spPr>
        </p:cxnSp>
        <p:sp>
          <p:nvSpPr>
            <p:cNvPr id="47117" name="TextBox 116"/>
            <p:cNvSpPr txBox="1">
              <a:spLocks noChangeArrowheads="1"/>
            </p:cNvSpPr>
            <p:nvPr/>
          </p:nvSpPr>
          <p:spPr bwMode="auto">
            <a:xfrm>
              <a:off x="1488" y="1843"/>
              <a:ext cx="28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pitchFamily="34" charset="0"/>
                </a:rPr>
                <a:t>D2</a:t>
              </a: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008" y="2736"/>
              <a:ext cx="528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latin typeface="Helvetica" pitchFamily="34" charset="0"/>
                </a:rPr>
                <a:t>LCD</a:t>
              </a:r>
            </a:p>
          </p:txBody>
        </p:sp>
        <p:cxnSp>
          <p:nvCxnSpPr>
            <p:cNvPr id="47119" name="Elbow Connector 205"/>
            <p:cNvCxnSpPr>
              <a:cxnSpLocks noChangeShapeType="1"/>
              <a:stCxn id="254" idx="1"/>
              <a:endCxn id="205" idx="3"/>
            </p:cNvCxnSpPr>
            <p:nvPr/>
          </p:nvCxnSpPr>
          <p:spPr bwMode="auto">
            <a:xfrm rot="10800000" flipV="1">
              <a:off x="1536" y="2520"/>
              <a:ext cx="288" cy="408"/>
            </a:xfrm>
            <a:prstGeom prst="bentConnector3">
              <a:avLst>
                <a:gd name="adj1" fmla="val 50000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 type="arrow" w="med" len="med"/>
            </a:ln>
          </p:spPr>
        </p:cxnSp>
        <p:sp>
          <p:nvSpPr>
            <p:cNvPr id="47120" name="TextBox 125"/>
            <p:cNvSpPr txBox="1">
              <a:spLocks noChangeArrowheads="1"/>
            </p:cNvSpPr>
            <p:nvPr/>
          </p:nvSpPr>
          <p:spPr bwMode="auto">
            <a:xfrm>
              <a:off x="1536" y="2784"/>
              <a:ext cx="43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Helvetica" pitchFamily="34" charset="0"/>
                </a:rPr>
                <a:t>TX (D4)</a:t>
              </a: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2928" y="960"/>
              <a:ext cx="624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latin typeface="Helvetica" pitchFamily="34" charset="0"/>
                </a:rPr>
                <a:t>Temperature Sensors</a:t>
              </a: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024" y="2256"/>
              <a:ext cx="576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Helvetica" pitchFamily="34" charset="0"/>
                </a:rPr>
                <a:t>Voltage Sensors</a:t>
              </a: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3120" y="1680"/>
              <a:ext cx="576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Helvetica" pitchFamily="34" charset="0"/>
                </a:rPr>
                <a:t>Current Sensors</a:t>
              </a:r>
            </a:p>
          </p:txBody>
        </p:sp>
        <p:cxnSp>
          <p:nvCxnSpPr>
            <p:cNvPr id="47124" name="Elbow Connector 210"/>
            <p:cNvCxnSpPr>
              <a:cxnSpLocks noChangeShapeType="1"/>
              <a:stCxn id="229" idx="3"/>
              <a:endCxn id="208" idx="1"/>
            </p:cNvCxnSpPr>
            <p:nvPr/>
          </p:nvCxnSpPr>
          <p:spPr bwMode="auto">
            <a:xfrm flipV="1">
              <a:off x="2504" y="1152"/>
              <a:ext cx="424" cy="312"/>
            </a:xfrm>
            <a:prstGeom prst="bentConnector3">
              <a:avLst>
                <a:gd name="adj1" fmla="val 49056"/>
              </a:avLst>
            </a:prstGeom>
            <a:noFill/>
            <a:ln w="9525" algn="ctr">
              <a:solidFill>
                <a:srgbClr val="4A7EBB"/>
              </a:solidFill>
              <a:miter lim="800000"/>
              <a:headEnd/>
              <a:tailEnd/>
            </a:ln>
          </p:spPr>
        </p:cxnSp>
        <p:cxnSp>
          <p:nvCxnSpPr>
            <p:cNvPr id="47125" name="Elbow Connector 211"/>
            <p:cNvCxnSpPr>
              <a:cxnSpLocks noChangeShapeType="1"/>
              <a:stCxn id="230" idx="3"/>
              <a:endCxn id="208" idx="2"/>
            </p:cNvCxnSpPr>
            <p:nvPr/>
          </p:nvCxnSpPr>
          <p:spPr bwMode="auto">
            <a:xfrm flipV="1">
              <a:off x="2504" y="1344"/>
              <a:ext cx="736" cy="216"/>
            </a:xfrm>
            <a:prstGeom prst="bentConnector2">
              <a:avLst/>
            </a:prstGeom>
            <a:noFill/>
            <a:ln w="9525" algn="ctr">
              <a:solidFill>
                <a:srgbClr val="4A7EBB"/>
              </a:solidFill>
              <a:miter lim="800000"/>
              <a:headEnd/>
              <a:tailEnd/>
            </a:ln>
          </p:spPr>
        </p:cxnSp>
        <p:cxnSp>
          <p:nvCxnSpPr>
            <p:cNvPr id="47126" name="Elbow Connector 140"/>
            <p:cNvCxnSpPr>
              <a:cxnSpLocks noChangeShapeType="1"/>
              <a:endCxn id="231" idx="3"/>
            </p:cNvCxnSpPr>
            <p:nvPr/>
          </p:nvCxnSpPr>
          <p:spPr bwMode="auto">
            <a:xfrm flipH="1" flipV="1">
              <a:off x="2504" y="1656"/>
              <a:ext cx="624" cy="120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 type="arrow" w="med" len="med"/>
            </a:ln>
          </p:spPr>
        </p:cxnSp>
        <p:cxnSp>
          <p:nvCxnSpPr>
            <p:cNvPr id="47127" name="Elbow Connector 145"/>
            <p:cNvCxnSpPr>
              <a:cxnSpLocks noChangeShapeType="1"/>
              <a:endCxn id="232" idx="3"/>
            </p:cNvCxnSpPr>
            <p:nvPr/>
          </p:nvCxnSpPr>
          <p:spPr bwMode="auto">
            <a:xfrm rot="10800000">
              <a:off x="2504" y="1752"/>
              <a:ext cx="624" cy="21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4A7EBB"/>
              </a:solidFill>
              <a:round/>
              <a:headEnd/>
              <a:tailEnd type="arrow" w="med" len="med"/>
            </a:ln>
          </p:spPr>
        </p:cxnSp>
        <p:cxnSp>
          <p:nvCxnSpPr>
            <p:cNvPr id="47128" name="Elbow Connector 150"/>
            <p:cNvCxnSpPr>
              <a:cxnSpLocks noChangeShapeType="1"/>
              <a:endCxn id="233" idx="3"/>
            </p:cNvCxnSpPr>
            <p:nvPr/>
          </p:nvCxnSpPr>
          <p:spPr bwMode="auto">
            <a:xfrm rot="10800000">
              <a:off x="2504" y="1848"/>
              <a:ext cx="672" cy="40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4A7EBB"/>
              </a:solidFill>
              <a:round/>
              <a:headEnd/>
              <a:tailEnd type="arrow" w="med" len="med"/>
            </a:ln>
          </p:spPr>
        </p:cxnSp>
        <p:cxnSp>
          <p:nvCxnSpPr>
            <p:cNvPr id="47129" name="Elbow Connector 152"/>
            <p:cNvCxnSpPr>
              <a:cxnSpLocks noChangeShapeType="1"/>
              <a:endCxn id="234" idx="3"/>
            </p:cNvCxnSpPr>
            <p:nvPr/>
          </p:nvCxnSpPr>
          <p:spPr bwMode="auto">
            <a:xfrm flipH="1" flipV="1">
              <a:off x="2504" y="1944"/>
              <a:ext cx="528" cy="600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 type="arrow" w="med" len="med"/>
            </a:ln>
          </p:spPr>
        </p:cxnSp>
        <p:sp>
          <p:nvSpPr>
            <p:cNvPr id="217" name="TextBox 155"/>
            <p:cNvSpPr txBox="1">
              <a:spLocks noChangeArrowheads="1"/>
            </p:cNvSpPr>
            <p:nvPr/>
          </p:nvSpPr>
          <p:spPr bwMode="auto">
            <a:xfrm>
              <a:off x="2496" y="1152"/>
              <a:ext cx="28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SCL</a:t>
              </a:r>
            </a:p>
          </p:txBody>
        </p:sp>
        <p:sp>
          <p:nvSpPr>
            <p:cNvPr id="218" name="TextBox 156"/>
            <p:cNvSpPr txBox="1">
              <a:spLocks noChangeArrowheads="1"/>
            </p:cNvSpPr>
            <p:nvPr/>
          </p:nvSpPr>
          <p:spPr bwMode="auto">
            <a:xfrm>
              <a:off x="2832" y="1632"/>
              <a:ext cx="28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A3</a:t>
              </a:r>
            </a:p>
          </p:txBody>
        </p:sp>
        <p:sp>
          <p:nvSpPr>
            <p:cNvPr id="219" name="TextBox 157"/>
            <p:cNvSpPr txBox="1">
              <a:spLocks noChangeArrowheads="1"/>
            </p:cNvSpPr>
            <p:nvPr/>
          </p:nvSpPr>
          <p:spPr bwMode="auto">
            <a:xfrm>
              <a:off x="3024" y="1440"/>
              <a:ext cx="28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SDA</a:t>
              </a:r>
            </a:p>
          </p:txBody>
        </p:sp>
        <p:sp>
          <p:nvSpPr>
            <p:cNvPr id="220" name="TextBox 158"/>
            <p:cNvSpPr txBox="1">
              <a:spLocks noChangeArrowheads="1"/>
            </p:cNvSpPr>
            <p:nvPr/>
          </p:nvSpPr>
          <p:spPr bwMode="auto">
            <a:xfrm>
              <a:off x="2832" y="1824"/>
              <a:ext cx="28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A2</a:t>
              </a:r>
            </a:p>
          </p:txBody>
        </p:sp>
        <p:sp>
          <p:nvSpPr>
            <p:cNvPr id="221" name="TextBox 159"/>
            <p:cNvSpPr txBox="1">
              <a:spLocks noChangeArrowheads="1"/>
            </p:cNvSpPr>
            <p:nvPr/>
          </p:nvSpPr>
          <p:spPr bwMode="auto">
            <a:xfrm>
              <a:off x="2784" y="2208"/>
              <a:ext cx="28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A0</a:t>
              </a:r>
            </a:p>
          </p:txBody>
        </p:sp>
        <p:sp>
          <p:nvSpPr>
            <p:cNvPr id="222" name="TextBox 160"/>
            <p:cNvSpPr txBox="1">
              <a:spLocks noChangeArrowheads="1"/>
            </p:cNvSpPr>
            <p:nvPr/>
          </p:nvSpPr>
          <p:spPr bwMode="auto">
            <a:xfrm>
              <a:off x="2832" y="2016"/>
              <a:ext cx="28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ysClr val="windowText" lastClr="000000"/>
                  </a:solidFill>
                  <a:latin typeface="Helvetica" pitchFamily="34" charset="0"/>
                </a:rPr>
                <a:t>A1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2976" y="2784"/>
              <a:ext cx="576" cy="384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Helvetica" pitchFamily="34" charset="0"/>
                </a:rPr>
                <a:t>Buck-Boost Circuitry</a:t>
              </a:r>
            </a:p>
          </p:txBody>
        </p:sp>
        <p:cxnSp>
          <p:nvCxnSpPr>
            <p:cNvPr id="47137" name="Elbow Connector 169"/>
            <p:cNvCxnSpPr>
              <a:cxnSpLocks noChangeShapeType="1"/>
              <a:stCxn id="241" idx="3"/>
              <a:endCxn id="223" idx="1"/>
            </p:cNvCxnSpPr>
            <p:nvPr/>
          </p:nvCxnSpPr>
          <p:spPr bwMode="auto">
            <a:xfrm>
              <a:off x="2496" y="2616"/>
              <a:ext cx="480" cy="360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</p:spPr>
        </p:cxnSp>
        <p:cxnSp>
          <p:nvCxnSpPr>
            <p:cNvPr id="47138" name="Elbow Connector 172"/>
            <p:cNvCxnSpPr>
              <a:cxnSpLocks noChangeShapeType="1"/>
              <a:stCxn id="240" idx="3"/>
              <a:endCxn id="223" idx="0"/>
            </p:cNvCxnSpPr>
            <p:nvPr/>
          </p:nvCxnSpPr>
          <p:spPr bwMode="auto">
            <a:xfrm>
              <a:off x="2496" y="2520"/>
              <a:ext cx="768" cy="264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</p:spPr>
        </p:cxnSp>
        <p:sp>
          <p:nvSpPr>
            <p:cNvPr id="226" name="TextBox 175"/>
            <p:cNvSpPr txBox="1">
              <a:spLocks noChangeArrowheads="1"/>
            </p:cNvSpPr>
            <p:nvPr/>
          </p:nvSpPr>
          <p:spPr bwMode="auto">
            <a:xfrm>
              <a:off x="2688" y="2688"/>
              <a:ext cx="288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PWM</a:t>
              </a:r>
            </a:p>
          </p:txBody>
        </p:sp>
        <p:sp>
          <p:nvSpPr>
            <p:cNvPr id="227" name="TextBox 176"/>
            <p:cNvSpPr txBox="1">
              <a:spLocks noChangeArrowheads="1"/>
            </p:cNvSpPr>
            <p:nvPr/>
          </p:nvSpPr>
          <p:spPr bwMode="auto">
            <a:xfrm>
              <a:off x="2640" y="2496"/>
              <a:ext cx="288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>
                  <a:solidFill>
                    <a:sysClr val="windowText" lastClr="000000"/>
                  </a:solidFill>
                  <a:latin typeface="Helvetica" pitchFamily="34" charset="0"/>
                </a:rPr>
                <a:t>PWM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t Business by Rieva Leson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Hot Business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Hot Business by Rieva Leson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Hot Business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7152</TotalTime>
  <Words>742</Words>
  <Application>Microsoft Office PowerPoint</Application>
  <PresentationFormat>On-screen Show (4:3)</PresentationFormat>
  <Paragraphs>313</Paragraphs>
  <Slides>32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31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69" baseType="lpstr">
      <vt:lpstr>Arial</vt:lpstr>
      <vt:lpstr>Arial Rounded MT Bold</vt:lpstr>
      <vt:lpstr>Calibri</vt:lpstr>
      <vt:lpstr>Castellar</vt:lpstr>
      <vt:lpstr>Helvetica</vt:lpstr>
      <vt:lpstr>Hot Business by Rieva Lesonsky</vt:lpstr>
      <vt:lpstr>3_Hot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3_Hot Business by Rieva Lesonsky</vt:lpstr>
      <vt:lpstr>Chart</vt:lpstr>
      <vt:lpstr>Photovoltaic MPPT  Charge Controller (PMC2) </vt:lpstr>
      <vt:lpstr>Slide 2</vt:lpstr>
      <vt:lpstr>Motivation and Value of Project</vt:lpstr>
      <vt:lpstr>Goals</vt:lpstr>
      <vt:lpstr>Specifications</vt:lpstr>
      <vt:lpstr>Slide 6</vt:lpstr>
      <vt:lpstr>Solar Panel</vt:lpstr>
      <vt:lpstr>Microcontroller</vt:lpstr>
      <vt:lpstr>Slide 9</vt:lpstr>
      <vt:lpstr>Current  Sensor</vt:lpstr>
      <vt:lpstr>Voltage Sensor</vt:lpstr>
      <vt:lpstr>Irradiance Sensor</vt:lpstr>
      <vt:lpstr>Temp Sensor</vt:lpstr>
      <vt:lpstr>LCD Screen</vt:lpstr>
      <vt:lpstr>Wireless Module</vt:lpstr>
      <vt:lpstr>Wireless Subsystem</vt:lpstr>
      <vt:lpstr>Battery</vt:lpstr>
      <vt:lpstr>Inverter</vt:lpstr>
      <vt:lpstr>H-Bridge Topology  Buck-Boost DC/DC  Regulator</vt:lpstr>
      <vt:lpstr>Boost Operation</vt:lpstr>
      <vt:lpstr>Slide 21</vt:lpstr>
      <vt:lpstr>Slide 22</vt:lpstr>
      <vt:lpstr>Slide 23</vt:lpstr>
      <vt:lpstr>Battery Charging Stages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Questions?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WCF Presentation</dc:title>
  <dc:creator>Student User</dc:creator>
  <cp:lastModifiedBy>TI User</cp:lastModifiedBy>
  <cp:revision>300</cp:revision>
  <dcterms:created xsi:type="dcterms:W3CDTF">2010-05-28T00:09:10Z</dcterms:created>
  <dcterms:modified xsi:type="dcterms:W3CDTF">2012-05-11T20:59:12Z</dcterms:modified>
</cp:coreProperties>
</file>