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28" r:id="rId1"/>
  </p:sldMasterIdLst>
  <p:notesMasterIdLst>
    <p:notesMasterId r:id="rId58"/>
  </p:notesMasterIdLst>
  <p:sldIdLst>
    <p:sldId id="284" r:id="rId2"/>
    <p:sldId id="256" r:id="rId3"/>
    <p:sldId id="257" r:id="rId4"/>
    <p:sldId id="288" r:id="rId5"/>
    <p:sldId id="296" r:id="rId6"/>
    <p:sldId id="337" r:id="rId7"/>
    <p:sldId id="292" r:id="rId8"/>
    <p:sldId id="363" r:id="rId9"/>
    <p:sldId id="315" r:id="rId10"/>
    <p:sldId id="340" r:id="rId11"/>
    <p:sldId id="304" r:id="rId12"/>
    <p:sldId id="354" r:id="rId13"/>
    <p:sldId id="278" r:id="rId14"/>
    <p:sldId id="336" r:id="rId15"/>
    <p:sldId id="319" r:id="rId16"/>
    <p:sldId id="309" r:id="rId17"/>
    <p:sldId id="298" r:id="rId18"/>
    <p:sldId id="258" r:id="rId19"/>
    <p:sldId id="308" r:id="rId20"/>
    <p:sldId id="335" r:id="rId21"/>
    <p:sldId id="313" r:id="rId22"/>
    <p:sldId id="310" r:id="rId23"/>
    <p:sldId id="271" r:id="rId24"/>
    <p:sldId id="294" r:id="rId25"/>
    <p:sldId id="305" r:id="rId26"/>
    <p:sldId id="318" r:id="rId27"/>
    <p:sldId id="307" r:id="rId28"/>
    <p:sldId id="339" r:id="rId29"/>
    <p:sldId id="311" r:id="rId30"/>
    <p:sldId id="320" r:id="rId31"/>
    <p:sldId id="268" r:id="rId32"/>
    <p:sldId id="269" r:id="rId33"/>
    <p:sldId id="353" r:id="rId34"/>
    <p:sldId id="341" r:id="rId35"/>
    <p:sldId id="342" r:id="rId36"/>
    <p:sldId id="349" r:id="rId37"/>
    <p:sldId id="344" r:id="rId38"/>
    <p:sldId id="345" r:id="rId39"/>
    <p:sldId id="346" r:id="rId40"/>
    <p:sldId id="362" r:id="rId41"/>
    <p:sldId id="348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34" r:id="rId50"/>
    <p:sldId id="301" r:id="rId51"/>
    <p:sldId id="327" r:id="rId52"/>
    <p:sldId id="282" r:id="rId53"/>
    <p:sldId id="331" r:id="rId54"/>
    <p:sldId id="330" r:id="rId55"/>
    <p:sldId id="352" r:id="rId56"/>
    <p:sldId id="30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85794" autoAdjust="0"/>
  </p:normalViewPr>
  <p:slideViewPr>
    <p:cSldViewPr>
      <p:cViewPr>
        <p:scale>
          <a:sx n="80" d="100"/>
          <a:sy n="80" d="100"/>
        </p:scale>
        <p:origin x="-1266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19938512259138372"/>
          <c:y val="5.0314465408805124E-2"/>
          <c:w val="0.7782571538313805"/>
          <c:h val="0.88051874411924713"/>
        </c:manualLayout>
      </c:layout>
      <c:bar3DChart>
        <c:barDir val="bar"/>
        <c:grouping val="clustered"/>
        <c:ser>
          <c:idx val="0"/>
          <c:order val="0"/>
          <c:cat>
            <c:strRef>
              <c:f>'[Chart 2 in Microsoft Office PowerPoint]Sheet1'!$A$2:$A$7</c:f>
              <c:strCache>
                <c:ptCount val="6"/>
                <c:pt idx="0">
                  <c:v>Research</c:v>
                </c:pt>
                <c:pt idx="1">
                  <c:v>Design</c:v>
                </c:pt>
                <c:pt idx="2">
                  <c:v>Parts Acquisition</c:v>
                </c:pt>
                <c:pt idx="3">
                  <c:v>Prototyping</c:v>
                </c:pt>
                <c:pt idx="4">
                  <c:v>Testing</c:v>
                </c:pt>
                <c:pt idx="5">
                  <c:v>Total</c:v>
                </c:pt>
              </c:strCache>
            </c:strRef>
          </c:cat>
          <c:val>
            <c:numRef>
              <c:f>'[Chart 2 in Microsoft Office PowerPoint]Sheet1'!$B$2:$B$7</c:f>
              <c:numCache>
                <c:formatCode>General</c:formatCode>
                <c:ptCount val="6"/>
                <c:pt idx="0">
                  <c:v>90</c:v>
                </c:pt>
                <c:pt idx="1">
                  <c:v>80</c:v>
                </c:pt>
                <c:pt idx="2">
                  <c:v>85</c:v>
                </c:pt>
                <c:pt idx="3">
                  <c:v>20</c:v>
                </c:pt>
                <c:pt idx="4">
                  <c:v>15</c:v>
                </c:pt>
                <c:pt idx="5">
                  <c:v>40</c:v>
                </c:pt>
              </c:numCache>
            </c:numRef>
          </c:val>
        </c:ser>
        <c:shape val="cylinder"/>
        <c:axId val="72919680"/>
        <c:axId val="73380224"/>
        <c:axId val="0"/>
      </c:bar3DChart>
      <c:catAx>
        <c:axId val="72919680"/>
        <c:scaling>
          <c:orientation val="maxMin"/>
        </c:scaling>
        <c:axPos val="l"/>
        <c:tickLblPos val="nextTo"/>
        <c:crossAx val="73380224"/>
        <c:crosses val="autoZero"/>
        <c:auto val="1"/>
        <c:lblAlgn val="ctr"/>
        <c:lblOffset val="100"/>
      </c:catAx>
      <c:valAx>
        <c:axId val="73380224"/>
        <c:scaling>
          <c:orientation val="minMax"/>
        </c:scaling>
        <c:axPos val="t"/>
        <c:majorGridlines/>
        <c:numFmt formatCode="General" sourceLinked="1"/>
        <c:tickLblPos val="high"/>
        <c:crossAx val="72919680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34B28-8EBE-4F13-9E31-9DB0176D05D9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2C340-A183-402D-BE7B-E7F158ED1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72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CA174-713B-4D95-9A79-6EFF3BEBF75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concludes our presentation. Are there 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2C340-A183-402D-BE7B-E7F158ED1A8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06294-3927-44C2-8F3F-D4D18045DEAA}" type="slidenum">
              <a:rPr lang="en-US"/>
              <a:pPr/>
              <a:t>8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06294-3927-44C2-8F3F-D4D18045DEAA}" type="slidenum">
              <a:rPr lang="en-US"/>
              <a:pPr/>
              <a:t>9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252-2B8F-4501-9443-63E4C2ABC262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8F4AA4-7688-4540-A340-4558C6898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252-2B8F-4501-9443-63E4C2ABC262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4AA4-7688-4540-A340-4558C6898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252-2B8F-4501-9443-63E4C2ABC262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4AA4-7688-4540-A340-4558C6898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252-2B8F-4501-9443-63E4C2ABC262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4AA4-7688-4540-A340-4558C6898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252-2B8F-4501-9443-63E4C2ABC262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4AA4-7688-4540-A340-4558C6898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252-2B8F-4501-9443-63E4C2ABC262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4AA4-7688-4540-A340-4558C6898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252-2B8F-4501-9443-63E4C2ABC262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4AA4-7688-4540-A340-4558C6898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252-2B8F-4501-9443-63E4C2ABC262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4AA4-7688-4540-A340-4558C6898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252-2B8F-4501-9443-63E4C2ABC262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4AA4-7688-4540-A340-4558C6898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252-2B8F-4501-9443-63E4C2ABC262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4AA4-7688-4540-A340-4558C6898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F252-2B8F-4501-9443-63E4C2ABC262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4AA4-7688-4540-A340-4558C68988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31F252-2B8F-4501-9443-63E4C2ABC262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C8F4AA4-7688-4540-A340-4558C6898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743201"/>
          </a:xfrm>
        </p:spPr>
        <p:txBody>
          <a:bodyPr>
            <a:normAutofit/>
          </a:bodyPr>
          <a:lstStyle/>
          <a:p>
            <a:r>
              <a:rPr lang="en-US" smtClean="0"/>
              <a:t>Remote Defense Turret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19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Courtney Mann(EE)</a:t>
            </a:r>
          </a:p>
          <a:p>
            <a:r>
              <a:rPr lang="en-US" sz="1800" dirty="0" err="1" smtClean="0"/>
              <a:t>Szu</a:t>
            </a:r>
            <a:r>
              <a:rPr lang="en-US" sz="1800" dirty="0" smtClean="0"/>
              <a:t>-Yu </a:t>
            </a:r>
            <a:r>
              <a:rPr lang="en-US" sz="1800" dirty="0" err="1" smtClean="0"/>
              <a:t>Fairen</a:t>
            </a:r>
            <a:r>
              <a:rPr lang="en-US" sz="1800" dirty="0" smtClean="0"/>
              <a:t> Huang (EE)</a:t>
            </a:r>
          </a:p>
          <a:p>
            <a:r>
              <a:rPr lang="en-US" sz="1800" dirty="0" smtClean="0"/>
              <a:t>Brad Clymer (EE)</a:t>
            </a:r>
          </a:p>
          <a:p>
            <a:endParaRPr lang="en-US" sz="1800" dirty="0" smtClean="0"/>
          </a:p>
          <a:p>
            <a:r>
              <a:rPr lang="en-US" sz="1800" dirty="0" smtClean="0"/>
              <a:t>Mentor: Dr. Robert </a:t>
            </a:r>
            <a:r>
              <a:rPr lang="en-US" sz="1800" dirty="0" err="1" smtClean="0"/>
              <a:t>Muise</a:t>
            </a:r>
            <a:r>
              <a:rPr lang="en-US" sz="1800" dirty="0" smtClean="0"/>
              <a:t>, Senior Member, IEEE, Lockheed Martin</a:t>
            </a:r>
          </a:p>
          <a:p>
            <a:r>
              <a:rPr lang="en-US" sz="1800" dirty="0" smtClean="0"/>
              <a:t>Sponsored by Workforce Central Florida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3810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Group 11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9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524000"/>
          </a:xfrm>
        </p:spPr>
        <p:txBody>
          <a:bodyPr/>
          <a:lstStyle/>
          <a:p>
            <a:r>
              <a:rPr lang="en-US" smtClean="0"/>
              <a:t>Hardware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47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/>
          <a:lstStyle/>
          <a:p>
            <a:r>
              <a:rPr lang="en-US" smtClean="0"/>
              <a:t>Hardware Block Diagram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1295400"/>
            <a:ext cx="77247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/>
          <a:lstStyle/>
          <a:p>
            <a:r>
              <a:rPr lang="en-US" smtClean="0"/>
              <a:t>Hardware Block Diagram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1295400"/>
            <a:ext cx="77247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High frame rate &gt; 15 fps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Clear smooth movement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Moderate resolution: 640x480</a:t>
            </a:r>
            <a:r>
              <a:rPr lang="en-US" dirty="0" smtClean="0">
                <a:sym typeface="Wingdings" pitchFamily="2" charset="2"/>
              </a:rPr>
              <a:t>-1024x768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ym typeface="Wingdings" pitchFamily="2" charset="2"/>
              </a:rPr>
              <a:t>High enough to calculate target centroid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Too much data will limit speed</a:t>
            </a:r>
          </a:p>
        </p:txBody>
      </p:sp>
    </p:spTree>
    <p:extLst>
      <p:ext uri="{BB962C8B-B14F-4D97-AF65-F5344CB8AC3E}">
        <p14:creationId xmlns="" xmlns:p14="http://schemas.microsoft.com/office/powerpoint/2010/main" val="590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Camera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61623350"/>
              </p:ext>
            </p:extLst>
          </p:nvPr>
        </p:nvGraphicFramePr>
        <p:xfrm>
          <a:off x="457200" y="1600200"/>
          <a:ext cx="80772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1219200"/>
                <a:gridCol w="1295400"/>
                <a:gridCol w="12192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Model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+mj-lt"/>
                        </a:rPr>
                        <a:t>Frame Rate (</a:t>
                      </a:r>
                      <a:r>
                        <a:rPr lang="en-US" sz="1600" dirty="0" smtClean="0">
                          <a:latin typeface="+mj-lt"/>
                        </a:rPr>
                        <a:t>FPS)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+mj-lt"/>
                        </a:rPr>
                        <a:t>Wireless Protocol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Price</a:t>
                      </a:r>
                    </a:p>
                    <a:p>
                      <a:r>
                        <a:rPr lang="en-US" sz="1600" dirty="0" smtClean="0">
                          <a:latin typeface="+mj-lt"/>
                        </a:rPr>
                        <a:t>(USD)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+mj-lt"/>
                        </a:rPr>
                        <a:t>Logitech</a:t>
                      </a:r>
                      <a:r>
                        <a:rPr lang="en-US" sz="1600" baseline="0" smtClean="0">
                          <a:latin typeface="+mj-lt"/>
                        </a:rPr>
                        <a:t> QuickCam Pro 4000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15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+mj-lt"/>
                        </a:rPr>
                        <a:t>    640x480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None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Owned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+mj-lt"/>
                        </a:rPr>
                        <a:t>Logitech</a:t>
                      </a:r>
                      <a:r>
                        <a:rPr lang="en-US" sz="1600" baseline="0" smtClean="0">
                          <a:latin typeface="+mj-lt"/>
                        </a:rPr>
                        <a:t> QuickCam Orbit AF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30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1600x1200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None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mtClean="0">
                          <a:latin typeface="+mj-lt"/>
                        </a:rPr>
                        <a:t>  129.99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latin typeface="+mj-lt"/>
                        </a:rPr>
                        <a:t>Edmund Optics NT56-567</a:t>
                      </a:r>
                      <a:endParaRPr lang="en-US" sz="16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100,000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+mj-lt"/>
                        </a:rPr>
                        <a:t>    768x494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None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j-lt"/>
                        </a:rPr>
                        <a:t>1995.00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+mj-lt"/>
                        </a:rPr>
                        <a:t>EasyN</a:t>
                      </a:r>
                      <a:r>
                        <a:rPr lang="en-US" sz="1600" dirty="0" smtClean="0">
                          <a:latin typeface="+mj-lt"/>
                        </a:rPr>
                        <a:t> FS-613B-M166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25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+mj-lt"/>
                        </a:rPr>
                        <a:t>    640x480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802.11g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mtClean="0">
                          <a:latin typeface="+mj-lt"/>
                        </a:rPr>
                        <a:t>    66.99</a:t>
                      </a:r>
                      <a:endParaRPr lang="en-US" sz="160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Linksys WVC80N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30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+mj-lt"/>
                        </a:rPr>
                        <a:t>    640x480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802.11n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mtClean="0">
                          <a:latin typeface="+mj-lt"/>
                        </a:rPr>
                        <a:t>  109.95</a:t>
                      </a:r>
                      <a:endParaRPr lang="en-US" sz="160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D-Link DCS-1130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30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+mj-lt"/>
                        </a:rPr>
                        <a:t>    640x480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802.11n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mtClean="0">
                          <a:latin typeface="+mj-lt"/>
                        </a:rPr>
                        <a:t> </a:t>
                      </a:r>
                      <a:r>
                        <a:rPr lang="en-US" sz="1600" baseline="0" smtClean="0">
                          <a:latin typeface="+mj-lt"/>
                        </a:rPr>
                        <a:t> 149.00</a:t>
                      </a:r>
                      <a:endParaRPr lang="en-US" sz="1600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AXIS M1031-W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30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+mj-lt"/>
                        </a:rPr>
                        <a:t>  1280x800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802.11g/b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mtClean="0">
                          <a:latin typeface="+mj-lt"/>
                        </a:rPr>
                        <a:t>  248.00</a:t>
                      </a:r>
                      <a:endParaRPr lang="en-US" sz="1600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76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Camera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Cisco WVC80N</a:t>
            </a:r>
            <a:endParaRPr lang="en-US" sz="2000" dirty="0"/>
          </a:p>
          <a:p>
            <a:pPr lvl="1" algn="just"/>
            <a:r>
              <a:rPr lang="en-US" sz="2000" dirty="0" smtClean="0"/>
              <a:t>Mountable to Turret</a:t>
            </a:r>
            <a:endParaRPr lang="en-US" sz="2000" dirty="0"/>
          </a:p>
          <a:p>
            <a:pPr lvl="1" algn="just"/>
            <a:r>
              <a:rPr lang="en-US" sz="2000" dirty="0" smtClean="0"/>
              <a:t>Wireless-N Protocol</a:t>
            </a:r>
          </a:p>
          <a:p>
            <a:pPr lvl="1" algn="just"/>
            <a:endParaRPr lang="en-US" sz="2000" dirty="0"/>
          </a:p>
          <a:p>
            <a:pPr algn="just"/>
            <a:r>
              <a:rPr lang="en-US" sz="2000" dirty="0" smtClean="0"/>
              <a:t>Specifications:</a:t>
            </a:r>
            <a:endParaRPr lang="en-US" sz="2000" dirty="0"/>
          </a:p>
          <a:p>
            <a:pPr lvl="1" algn="just"/>
            <a:r>
              <a:rPr lang="en-US" sz="2000" dirty="0" smtClean="0"/>
              <a:t>1-30 frames per second (selectable), allowing for sufficient refresh and target trajectory calculation</a:t>
            </a:r>
            <a:endParaRPr lang="en-US" sz="2000" dirty="0"/>
          </a:p>
          <a:p>
            <a:pPr lvl="1" algn="just"/>
            <a:r>
              <a:rPr lang="en-US" sz="2000" dirty="0" smtClean="0"/>
              <a:t>640x480 max resolution permits clear calculation of target position at range</a:t>
            </a:r>
            <a:endParaRPr lang="en-US" sz="2000" dirty="0"/>
          </a:p>
          <a:p>
            <a:pPr lvl="1" algn="just"/>
            <a:r>
              <a:rPr lang="en-US" sz="2000" dirty="0" smtClean="0"/>
              <a:t>Max power consumption of 5 watts (5V at 1A)</a:t>
            </a:r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2050" name="Picture 2" descr="http://avalostechnology.com/web/components/com_virtuemart/shop_image/product/CAMARA_DE_SEGURI_4c9b600771e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48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/>
          <a:lstStyle/>
          <a:p>
            <a:r>
              <a:rPr lang="en-US" dirty="0" smtClean="0"/>
              <a:t>Hardware Block Diagram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1295400"/>
            <a:ext cx="77247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 smtClean="0"/>
              <a:t>Tablet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Operating System: Windows</a:t>
            </a:r>
          </a:p>
          <a:p>
            <a:pPr marL="0">
              <a:buFont typeface="Courier New" pitchFamily="49" charset="0"/>
              <a:buChar char="o"/>
            </a:pPr>
            <a:r>
              <a:rPr lang="en-US" dirty="0" smtClean="0"/>
              <a:t>Compatibility with wireless cameras </a:t>
            </a:r>
          </a:p>
          <a:p>
            <a:pPr marL="0">
              <a:buFont typeface="Courier New" pitchFamily="49" charset="0"/>
              <a:buChar char="o"/>
            </a:pPr>
            <a:r>
              <a:rPr lang="en-US" dirty="0" smtClean="0"/>
              <a:t>Inclusion of USB port</a:t>
            </a:r>
          </a:p>
          <a:p>
            <a:pPr marL="0">
              <a:buFont typeface="Courier New" pitchFamily="49" charset="0"/>
              <a:buChar char="o"/>
            </a:pPr>
            <a:r>
              <a:rPr lang="en-US" dirty="0" smtClean="0"/>
              <a:t>Ease of integration of </a:t>
            </a:r>
            <a:r>
              <a:rPr lang="en-US" dirty="0" err="1" smtClean="0"/>
              <a:t>OpenCV</a:t>
            </a:r>
            <a:r>
              <a:rPr lang="en-US" dirty="0" smtClean="0"/>
              <a:t> and the UI</a:t>
            </a:r>
          </a:p>
          <a:p>
            <a:pPr marL="0">
              <a:buFont typeface="Courier New" pitchFamily="49" charset="0"/>
              <a:buChar char="o"/>
            </a:pPr>
            <a:r>
              <a:rPr lang="en-US" dirty="0" smtClean="0"/>
              <a:t>Budget  &lt; $700</a:t>
            </a:r>
          </a:p>
          <a:p>
            <a:pPr marL="0">
              <a:buFont typeface="Courier New" pitchFamily="49" charset="0"/>
              <a:buChar char="o"/>
            </a:pPr>
            <a:r>
              <a:rPr lang="en-US" dirty="0" smtClean="0"/>
              <a:t>Choice: $575 Acer </a:t>
            </a:r>
            <a:r>
              <a:rPr lang="en-US" dirty="0" err="1" smtClean="0"/>
              <a:t>Iconia</a:t>
            </a:r>
            <a:endParaRPr lang="en-US" dirty="0" smtClean="0"/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endParaRPr lang="en-US" dirty="0" smtClean="0"/>
          </a:p>
          <a:p>
            <a:pPr marL="457200">
              <a:buFont typeface="Wingdings" pitchFamily="2" charset="2"/>
              <a:buChar char="§"/>
            </a:pPr>
            <a:endParaRPr lang="en-US" dirty="0" smtClean="0"/>
          </a:p>
          <a:p>
            <a:pPr marL="457200">
              <a:buFont typeface="Wingdings" pitchFamily="2" charset="2"/>
              <a:buChar char="§"/>
            </a:pPr>
            <a:endParaRPr lang="en-US" dirty="0" smtClean="0"/>
          </a:p>
          <a:p>
            <a:pPr marL="457200">
              <a:buFont typeface="Wingdings" pitchFamily="2" charset="2"/>
              <a:buChar char="§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8" name="Picture 7" descr="CDR-Schematic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3733800"/>
            <a:ext cx="3334216" cy="289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rmAutofit/>
          </a:bodyPr>
          <a:lstStyle/>
          <a:p>
            <a:pPr algn="l"/>
            <a:r>
              <a:rPr lang="en-US" smtClean="0"/>
              <a:t>User Interface</a:t>
            </a:r>
            <a:endParaRPr lang="en-US" dirty="0"/>
          </a:p>
        </p:txBody>
      </p:sp>
      <p:pic>
        <p:nvPicPr>
          <p:cNvPr id="4" name="Content Placeholder 3" descr="UI Fina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38800" y="1600200"/>
            <a:ext cx="2864908" cy="4297363"/>
          </a:xfrm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29916" y="1600198"/>
            <a:ext cx="48326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Outline Targets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Button colors correspond to target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outlines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Intuitively Indicate Operation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Inspired by Apple-Style simplicity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Run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OpenCV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in Visual Studio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Automated and Manual Modes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/>
          <a:lstStyle/>
          <a:p>
            <a:r>
              <a:rPr lang="en-US" smtClean="0"/>
              <a:t>Hardware block diagram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1295400"/>
            <a:ext cx="77247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1"/>
            <a:ext cx="8153400" cy="4169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4000"/>
              </a:lnSpc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Functional</a:t>
            </a:r>
          </a:p>
          <a:p>
            <a:pPr marL="342900" lvl="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Defense Turret for Sensitive Areas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lvl="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Human Control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lvl="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Operator Safety/Remote Operation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lvl="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Intuitive/Easily Learned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lvl="0" indent="-342900">
              <a:lnSpc>
                <a:spcPct val="114000"/>
              </a:lnSpc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lvl="0" indent="-342900">
              <a:lnSpc>
                <a:spcPct val="114000"/>
              </a:lnSpc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Personal</a:t>
            </a:r>
          </a:p>
          <a:p>
            <a:pPr marL="342900" lvl="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Group Member Interest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lvl="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Challenge and Feasibility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lvl="0" indent="-342900">
              <a:lnSpc>
                <a:spcPct val="114000"/>
              </a:lnSpc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lvl="0" indent="-342900">
              <a:lnSpc>
                <a:spcPct val="114000"/>
              </a:lnSpc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Logistical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lvl="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Meets WCF Guidelines for Funding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lvl="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Achievable in Two Semesters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smtClean="0"/>
              <a:t>2 PWM outputs for servo motors</a:t>
            </a:r>
            <a:endParaRPr lang="en-US" dirty="0" smtClean="0"/>
          </a:p>
          <a:p>
            <a:r>
              <a:rPr lang="en-US" smtClean="0"/>
              <a:t>Digital output for laser pointer</a:t>
            </a:r>
            <a:endParaRPr lang="en-US" dirty="0" smtClean="0"/>
          </a:p>
          <a:p>
            <a:r>
              <a:rPr lang="en-US" smtClean="0"/>
              <a:t>Communicates with the computer via serial connection</a:t>
            </a:r>
            <a:endParaRPr lang="en-US" dirty="0" smtClean="0"/>
          </a:p>
          <a:p>
            <a:r>
              <a:rPr lang="en-US" dirty="0" smtClean="0"/>
              <a:t>Inexpensive</a:t>
            </a:r>
          </a:p>
          <a:p>
            <a:r>
              <a:rPr lang="en-US" smtClean="0"/>
              <a:t>Easily programmable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Microcontroller-ATmega 328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Inexpensive</a:t>
            </a:r>
          </a:p>
          <a:p>
            <a:r>
              <a:rPr lang="en-US" dirty="0" smtClean="0"/>
              <a:t>14 digital I/O lines</a:t>
            </a:r>
          </a:p>
          <a:p>
            <a:r>
              <a:rPr lang="en-US" dirty="0" smtClean="0"/>
              <a:t>6 PWM lines</a:t>
            </a:r>
          </a:p>
          <a:p>
            <a:r>
              <a:rPr lang="en-US" dirty="0" smtClean="0"/>
              <a:t>6 Analog in lines</a:t>
            </a:r>
          </a:p>
          <a:p>
            <a:r>
              <a:rPr lang="en-US" dirty="0" smtClean="0"/>
              <a:t>Programmable over serial using the Arduino </a:t>
            </a:r>
            <a:r>
              <a:rPr lang="en-US" dirty="0" err="1" smtClean="0"/>
              <a:t>bootloader</a:t>
            </a:r>
            <a:endParaRPr lang="en-US" dirty="0" smtClean="0"/>
          </a:p>
          <a:p>
            <a:r>
              <a:rPr lang="en-US" dirty="0" smtClean="0"/>
              <a:t>Arduino Uno for testing</a:t>
            </a:r>
          </a:p>
          <a:p>
            <a:endParaRPr lang="en-US" dirty="0"/>
          </a:p>
        </p:txBody>
      </p:sp>
      <p:pic>
        <p:nvPicPr>
          <p:cNvPr id="19458" name="Picture 2" descr="http://www.adafruit.com/adablog/wp-content/uploads/2010/12/arduinouno_M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838200"/>
            <a:ext cx="3505200" cy="2699005"/>
          </a:xfrm>
          <a:prstGeom prst="rect">
            <a:avLst/>
          </a:prstGeom>
          <a:noFill/>
        </p:spPr>
      </p:pic>
      <p:pic>
        <p:nvPicPr>
          <p:cNvPr id="74754" name="Picture 2" descr="http://sigma.octopart.com/8893351/image/Atmel-ATMEGA328-P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648200"/>
            <a:ext cx="1981199" cy="19812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6248400" y="5943600"/>
            <a:ext cx="1676400" cy="609600"/>
            <a:chOff x="6248400" y="5943600"/>
            <a:chExt cx="1676400" cy="609600"/>
          </a:xfrm>
        </p:grpSpPr>
        <p:grpSp>
          <p:nvGrpSpPr>
            <p:cNvPr id="14" name="Group 13"/>
            <p:cNvGrpSpPr/>
            <p:nvPr/>
          </p:nvGrpSpPr>
          <p:grpSpPr>
            <a:xfrm>
              <a:off x="6248400" y="5943600"/>
              <a:ext cx="1447800" cy="609600"/>
              <a:chOff x="6248400" y="5943600"/>
              <a:chExt cx="1447800" cy="6096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V="1">
                <a:off x="6324600" y="6019800"/>
                <a:ext cx="13716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 flipV="1">
                <a:off x="7620000" y="59436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6248400" y="6477000"/>
                <a:ext cx="762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7086600" y="61722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3.5cm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/>
          <a:lstStyle/>
          <a:p>
            <a:r>
              <a:rPr lang="en-US" smtClean="0"/>
              <a:t>Wireless Communication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1295400"/>
            <a:ext cx="77247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smtClean="0"/>
              <a:t>Wireless Communication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Low data rate between Arduino and the UI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mtClean="0"/>
              <a:t>Network Acquisition Time  ≤ 200ms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mtClean="0"/>
              <a:t>Transmission range &gt; 10 meters</a:t>
            </a:r>
            <a:endParaRPr lang="en-US" dirty="0" smtClean="0"/>
          </a:p>
          <a:p>
            <a:r>
              <a:rPr lang="en-US" smtClean="0"/>
              <a:t>Options: Wi-Fi, Bluetooth and RF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96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smtClean="0"/>
              <a:t>Wireless Communication</a:t>
            </a:r>
            <a:endParaRPr lang="en-US" dirty="0"/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27492768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+mj-lt"/>
                        </a:rPr>
                        <a:t>MRF24WB024 (</a:t>
                      </a:r>
                      <a:r>
                        <a:rPr lang="en-US" dirty="0" smtClean="0">
                          <a:latin typeface="+mj-lt"/>
                        </a:rPr>
                        <a:t>Wi-Fi)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+mj-lt"/>
                        </a:rPr>
                        <a:t>XBee Pro (RF) 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latin typeface="+mj-lt"/>
                        </a:rPr>
                        <a:t>Operating</a:t>
                      </a:r>
                      <a:r>
                        <a:rPr lang="en-US" baseline="0" smtClean="0">
                          <a:latin typeface="+mj-lt"/>
                        </a:rPr>
                        <a:t> Voltage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2.7V-3.6V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3.3V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latin typeface="+mj-lt"/>
                        </a:rPr>
                        <a:t>Transmission</a:t>
                      </a:r>
                      <a:r>
                        <a:rPr lang="en-US" baseline="0" smtClean="0">
                          <a:latin typeface="+mj-lt"/>
                        </a:rPr>
                        <a:t>  Range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+mj-lt"/>
                        </a:rPr>
                        <a:t>Local</a:t>
                      </a:r>
                      <a:r>
                        <a:rPr lang="en-US" baseline="0" smtClean="0">
                          <a:latin typeface="+mj-lt"/>
                        </a:rPr>
                        <a:t> WiFi coverage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100m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latin typeface="+mj-lt"/>
                        </a:rPr>
                        <a:t>Data Rate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1000kbps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250kbps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Configuration Complexity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+mj-lt"/>
                        </a:rPr>
                        <a:t>High</a:t>
                      </a:r>
                      <a:r>
                        <a:rPr lang="en-US" baseline="0" smtClean="0">
                          <a:latin typeface="+mj-lt"/>
                        </a:rPr>
                        <a:t> 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Low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Quantity Needed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Cost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$23.59/each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$25.95/each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00600"/>
            <a:ext cx="223128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648200"/>
            <a:ext cx="13239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 rot="21444950">
            <a:off x="5105400" y="4953000"/>
            <a:ext cx="345000" cy="1489564"/>
            <a:chOff x="5105400" y="4953000"/>
            <a:chExt cx="345000" cy="1489564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5245115" y="4985286"/>
              <a:ext cx="205284" cy="1457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5334000" y="4953000"/>
              <a:ext cx="116400" cy="32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105400" y="6400800"/>
              <a:ext cx="139715" cy="417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 rot="154240">
            <a:off x="5418062" y="580981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3cm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 rot="15902513">
            <a:off x="4492868" y="4246328"/>
            <a:ext cx="345000" cy="922371"/>
            <a:chOff x="5105400" y="4953000"/>
            <a:chExt cx="345000" cy="1489564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5245115" y="4985286"/>
              <a:ext cx="205284" cy="14572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5334000" y="4953000"/>
              <a:ext cx="116400" cy="32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5105400" y="6400800"/>
              <a:ext cx="139715" cy="417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 rot="154240">
            <a:off x="4579860" y="436201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2cm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92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/>
          <a:lstStyle/>
          <a:p>
            <a:r>
              <a:rPr lang="en-US" dirty="0" smtClean="0"/>
              <a:t>Servos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1295400"/>
            <a:ext cx="77247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5384" y="152400"/>
            <a:ext cx="7772400" cy="1219199"/>
          </a:xfrm>
        </p:spPr>
        <p:txBody>
          <a:bodyPr/>
          <a:lstStyle/>
          <a:p>
            <a:r>
              <a:rPr lang="en-US" dirty="0" smtClean="0"/>
              <a:t>Servos</a:t>
            </a:r>
            <a:endParaRPr lang="en-US" dirty="0"/>
          </a:p>
        </p:txBody>
      </p:sp>
      <p:pic>
        <p:nvPicPr>
          <p:cNvPr id="1026" name="Picture 2" descr="http://servocity.com/assets/images/HS-5645M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0193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/>
              <a:t>Model: Hi-Tec HS-5645MG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/>
              <a:t>Readily Fit Turret Armature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/>
              <a:t>Digitally Controlled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/>
              <a:t>Desirable Specs: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/>
              <a:t>400mA max current at 4.8V – usable with Arduino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/>
              <a:t>PWM controllable: 0°-180° with 900</a:t>
            </a:r>
            <a:r>
              <a:rPr lang="el-GR" sz="2400" dirty="0" smtClean="0"/>
              <a:t>μ</a:t>
            </a:r>
            <a:r>
              <a:rPr lang="en-US" sz="2400" dirty="0" smtClean="0"/>
              <a:t>s-2100</a:t>
            </a:r>
            <a:r>
              <a:rPr lang="el-GR" sz="2400" dirty="0" smtClean="0"/>
              <a:t>μ</a:t>
            </a:r>
            <a:r>
              <a:rPr lang="en-US" sz="2400" dirty="0" smtClean="0"/>
              <a:t>s pulse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/>
              <a:t>Fast enough to cover target range: 60°/230ms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/>
              <a:t>Sufficient Torque: 10.3kg/cm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/>
              <a:t>Size: 40.39 x 19.56 x 37.59mm</a:t>
            </a:r>
          </a:p>
        </p:txBody>
      </p:sp>
    </p:spTree>
    <p:extLst>
      <p:ext uri="{BB962C8B-B14F-4D97-AF65-F5344CB8AC3E}">
        <p14:creationId xmlns="" xmlns:p14="http://schemas.microsoft.com/office/powerpoint/2010/main" val="28229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/>
          <a:lstStyle/>
          <a:p>
            <a:r>
              <a:rPr lang="en-US" smtClean="0"/>
              <a:t>Hardware block diagram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1295400"/>
            <a:ext cx="77247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Laser Pointer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Instapark® Green Laser Pointer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mtClean="0"/>
              <a:t>Substitute for paintball gun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mtClean="0"/>
              <a:t>Will flash for .5s to indicate firing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mtClean="0"/>
              <a:t>Input voltage of 3.3V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Content Placeholder 4" descr="IMAG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600200"/>
            <a:ext cx="2551401" cy="4525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96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1295400"/>
            <a:ext cx="77247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and</a:t>
            </a:r>
            <a:r>
              <a:rPr lang="en-US" baseline="0" smtClean="0"/>
              <a:t>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smtClean="0"/>
              <a:t>Fast, accurate targeting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smtClean="0"/>
              <a:t>Ease of use and learning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smtClean="0"/>
              <a:t>Compact design</a:t>
            </a:r>
            <a:endParaRPr lang="en-US" sz="2200" dirty="0" smtClean="0"/>
          </a:p>
          <a:p>
            <a:pPr>
              <a:lnSpc>
                <a:spcPct val="150000"/>
              </a:lnSpc>
            </a:pPr>
            <a:r>
              <a:rPr lang="en-US" sz="2200" dirty="0" smtClean="0"/>
              <a:t>Durability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Scalability</a:t>
            </a:r>
          </a:p>
          <a:p>
            <a:pPr>
              <a:lnSpc>
                <a:spcPct val="150000"/>
              </a:lnSpc>
            </a:pPr>
            <a:r>
              <a:rPr lang="en-US" sz="2200" smtClean="0"/>
              <a:t>Solution: prototype a laser turret</a:t>
            </a:r>
            <a:endParaRPr lang="en-US" sz="2200" dirty="0" smtClean="0"/>
          </a:p>
          <a:p>
            <a:pPr>
              <a:lnSpc>
                <a:spcPct val="150000"/>
              </a:lnSpc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smtClean="0"/>
              <a:t>Power Flow</a:t>
            </a:r>
            <a:endParaRPr lang="en-US" sz="8000" dirty="0"/>
          </a:p>
        </p:txBody>
      </p:sp>
      <p:sp>
        <p:nvSpPr>
          <p:cNvPr id="6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39"/>
          <p:cNvGrpSpPr>
            <a:grpSpLocks noChangeAspect="1"/>
          </p:cNvGrpSpPr>
          <p:nvPr/>
        </p:nvGrpSpPr>
        <p:grpSpPr>
          <a:xfrm>
            <a:off x="1690879" y="1676400"/>
            <a:ext cx="5762242" cy="4684116"/>
            <a:chOff x="0" y="0"/>
            <a:chExt cx="7581900" cy="6163310"/>
          </a:xfrm>
        </p:grpSpPr>
        <p:grpSp>
          <p:nvGrpSpPr>
            <p:cNvPr id="4" name="Group 40"/>
            <p:cNvGrpSpPr/>
            <p:nvPr/>
          </p:nvGrpSpPr>
          <p:grpSpPr>
            <a:xfrm>
              <a:off x="0" y="2463800"/>
              <a:ext cx="1358900" cy="1375410"/>
              <a:chOff x="0" y="0"/>
              <a:chExt cx="1358900" cy="1375410"/>
            </a:xfrm>
          </p:grpSpPr>
          <p:pic>
            <p:nvPicPr>
              <p:cNvPr id="69" name="Picture 68" descr="http://www.freepatentsonline.com/D0490777-0-large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358900" cy="8763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0" name="Text Box 5"/>
              <p:cNvSpPr txBox="1"/>
              <p:nvPr/>
            </p:nvSpPr>
            <p:spPr>
              <a:xfrm>
                <a:off x="0" y="939800"/>
                <a:ext cx="1348739" cy="435610"/>
              </a:xfrm>
              <a:prstGeom prst="rect">
                <a:avLst/>
              </a:prstGeom>
              <a:solidFill>
                <a:prstClr val="white"/>
              </a:solidFill>
              <a:ln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900" b="1" smtClean="0">
                    <a:solidFill>
                      <a:srgbClr val="4F81BD"/>
                    </a:solidFill>
                    <a:effectLst/>
                    <a:latin typeface="Palatino Linotype"/>
                    <a:ea typeface="Calibri"/>
                    <a:cs typeface="Times New Roman"/>
                  </a:rPr>
                  <a:t>Consumer-Grade Power Strip</a:t>
                </a:r>
                <a:endParaRPr lang="en-US" sz="900" b="1" dirty="0">
                  <a:solidFill>
                    <a:srgbClr val="4F81BD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5" name="Group 41"/>
            <p:cNvGrpSpPr/>
            <p:nvPr/>
          </p:nvGrpSpPr>
          <p:grpSpPr>
            <a:xfrm>
              <a:off x="6057900" y="0"/>
              <a:ext cx="1219200" cy="2402204"/>
              <a:chOff x="0" y="0"/>
              <a:chExt cx="1219200" cy="2402204"/>
            </a:xfrm>
          </p:grpSpPr>
          <p:grpSp>
            <p:nvGrpSpPr>
              <p:cNvPr id="7" name="Group 64"/>
              <p:cNvGrpSpPr/>
              <p:nvPr/>
            </p:nvGrpSpPr>
            <p:grpSpPr>
              <a:xfrm>
                <a:off x="0" y="0"/>
                <a:ext cx="1219200" cy="2057400"/>
                <a:chOff x="0" y="0"/>
                <a:chExt cx="1219200" cy="2057400"/>
              </a:xfrm>
            </p:grpSpPr>
            <p:pic>
              <p:nvPicPr>
                <p:cNvPr id="67" name="Picture 66" descr="http://servocity.com/assets/images/HS-5645MG.jpg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219200" cy="1028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8" name="Picture 67" descr="http://servocity.com/assets/images/HS-5645MG.jpg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028700"/>
                  <a:ext cx="1219200" cy="1028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66" name="Text Box 1"/>
              <p:cNvSpPr txBox="1"/>
              <p:nvPr/>
            </p:nvSpPr>
            <p:spPr>
              <a:xfrm>
                <a:off x="0" y="2120899"/>
                <a:ext cx="1219200" cy="281305"/>
              </a:xfrm>
              <a:prstGeom prst="rect">
                <a:avLst/>
              </a:prstGeom>
              <a:solidFill>
                <a:prstClr val="white"/>
              </a:solidFill>
              <a:ln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900" b="1" smtClean="0">
                    <a:solidFill>
                      <a:srgbClr val="4F81BD"/>
                    </a:solidFill>
                    <a:effectLst/>
                    <a:latin typeface="Palatino Linotype"/>
                    <a:ea typeface="Calibri"/>
                    <a:cs typeface="Times New Roman"/>
                  </a:rPr>
                  <a:t>Digital Servos</a:t>
                </a:r>
                <a:endParaRPr lang="en-US" sz="900" b="1" dirty="0">
                  <a:solidFill>
                    <a:srgbClr val="4F81BD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8" name="Group 42"/>
            <p:cNvGrpSpPr/>
            <p:nvPr/>
          </p:nvGrpSpPr>
          <p:grpSpPr>
            <a:xfrm>
              <a:off x="5740400" y="2717800"/>
              <a:ext cx="1841500" cy="1017905"/>
              <a:chOff x="0" y="0"/>
              <a:chExt cx="1841500" cy="1017905"/>
            </a:xfrm>
          </p:grpSpPr>
          <p:pic>
            <p:nvPicPr>
              <p:cNvPr id="63" name="Picture 62" descr="http://www.instapark.com/images/product/zoom/lg-01.jpg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grayscl/>
                <a:extLst>
                  <a:ext uri="{BEBA8EAE-BF5A-486C-A8C5-ECC9F3942E4B}">
                    <a14:imgProps xmlns="" xmlns:a14="http://schemas.microsoft.com/office/drawing/2010/main">
                      <a14:imgLayer r:embed="rId6">
                        <a14:imgEffect>
                          <a14:backgroundRemoval t="17529" b="89368" l="5556" r="96444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8876" t="23372" r="6805" b="36015"/>
              <a:stretch/>
            </p:blipFill>
            <p:spPr bwMode="auto">
              <a:xfrm>
                <a:off x="0" y="0"/>
                <a:ext cx="18415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  <p:sp>
            <p:nvSpPr>
              <p:cNvPr id="64" name="Text Box 14"/>
              <p:cNvSpPr txBox="1"/>
              <p:nvPr/>
            </p:nvSpPr>
            <p:spPr>
              <a:xfrm>
                <a:off x="0" y="736600"/>
                <a:ext cx="1841500" cy="281305"/>
              </a:xfrm>
              <a:prstGeom prst="rect">
                <a:avLst/>
              </a:prstGeom>
              <a:solidFill>
                <a:prstClr val="white"/>
              </a:solidFill>
              <a:ln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900" b="1" smtClean="0">
                    <a:solidFill>
                      <a:srgbClr val="4F81BD"/>
                    </a:solidFill>
                    <a:effectLst/>
                    <a:latin typeface="Palatino Linotype"/>
                    <a:ea typeface="Calibri"/>
                    <a:cs typeface="Times New Roman"/>
                  </a:rPr>
                  <a:t>Laser Pointer, 3V DC</a:t>
                </a:r>
                <a:endParaRPr lang="en-US" sz="900" b="1" dirty="0">
                  <a:solidFill>
                    <a:srgbClr val="4F81BD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9" name="Group 43"/>
            <p:cNvGrpSpPr/>
            <p:nvPr/>
          </p:nvGrpSpPr>
          <p:grpSpPr>
            <a:xfrm>
              <a:off x="6134100" y="4013200"/>
              <a:ext cx="1066800" cy="2150110"/>
              <a:chOff x="0" y="0"/>
              <a:chExt cx="1066800" cy="2150110"/>
            </a:xfrm>
          </p:grpSpPr>
          <p:pic>
            <p:nvPicPr>
              <p:cNvPr id="61" name="Picture 60" descr="http://home.cisco.com/assets/store/WVC80N/WVC80N_Photo01.jpg"/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465" r="32327"/>
              <a:stretch/>
            </p:blipFill>
            <p:spPr bwMode="auto">
              <a:xfrm>
                <a:off x="0" y="0"/>
                <a:ext cx="1066800" cy="16637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  <p:sp>
            <p:nvSpPr>
              <p:cNvPr id="62" name="Text Box 15"/>
              <p:cNvSpPr txBox="1"/>
              <p:nvPr/>
            </p:nvSpPr>
            <p:spPr>
              <a:xfrm>
                <a:off x="0" y="1714500"/>
                <a:ext cx="1066800" cy="4356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900" b="1" smtClean="0">
                    <a:solidFill>
                      <a:srgbClr val="4F81BD"/>
                    </a:solidFill>
                    <a:effectLst/>
                    <a:latin typeface="Palatino Linotype"/>
                    <a:ea typeface="Calibri"/>
                    <a:cs typeface="Times New Roman"/>
                  </a:rPr>
                  <a:t>Cisco WVC80N Camera</a:t>
                </a:r>
                <a:endParaRPr lang="en-US" sz="900" b="1" dirty="0">
                  <a:solidFill>
                    <a:srgbClr val="4F81BD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1663700" y="304800"/>
              <a:ext cx="1041400" cy="1723372"/>
              <a:chOff x="0" y="0"/>
              <a:chExt cx="1041400" cy="1723372"/>
            </a:xfrm>
          </p:grpSpPr>
          <p:pic>
            <p:nvPicPr>
              <p:cNvPr id="59" name="Picture 58" descr="http://personal.telefonica.terra.es/web/jlmartinmas/kawasemicorp/dalton/power.jp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1400" cy="1295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" name="Text Box 20"/>
              <p:cNvSpPr txBox="1"/>
              <p:nvPr/>
            </p:nvSpPr>
            <p:spPr>
              <a:xfrm>
                <a:off x="0" y="1358900"/>
                <a:ext cx="1041400" cy="364472"/>
              </a:xfrm>
              <a:prstGeom prst="rect">
                <a:avLst/>
              </a:prstGeom>
              <a:solidFill>
                <a:prstClr val="white"/>
              </a:solidFill>
              <a:ln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900" b="1" dirty="0" smtClean="0">
                    <a:solidFill>
                      <a:srgbClr val="4F81BD"/>
                    </a:solidFill>
                    <a:latin typeface="Palatino Linotype"/>
                    <a:ea typeface="Calibri"/>
                    <a:cs typeface="Times New Roman"/>
                  </a:rPr>
                  <a:t>12</a:t>
                </a:r>
                <a:r>
                  <a:rPr lang="en-US" sz="900" b="1" dirty="0" smtClean="0">
                    <a:solidFill>
                      <a:srgbClr val="4F81BD"/>
                    </a:solidFill>
                    <a:effectLst/>
                    <a:latin typeface="Palatino Linotype"/>
                    <a:ea typeface="Calibri"/>
                    <a:cs typeface="Times New Roman"/>
                  </a:rPr>
                  <a:t>V DC Power Adaptor</a:t>
                </a:r>
                <a:endParaRPr lang="en-US" sz="900" b="1" dirty="0">
                  <a:solidFill>
                    <a:srgbClr val="4F81BD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1" name="Group 45"/>
            <p:cNvGrpSpPr/>
            <p:nvPr/>
          </p:nvGrpSpPr>
          <p:grpSpPr>
            <a:xfrm>
              <a:off x="3365500" y="317500"/>
              <a:ext cx="1727200" cy="1769111"/>
              <a:chOff x="0" y="0"/>
              <a:chExt cx="1727200" cy="1769111"/>
            </a:xfrm>
          </p:grpSpPr>
          <p:pic>
            <p:nvPicPr>
              <p:cNvPr id="57" name="Picture 56" descr="http://roguescience.org/wordpress/wp-content/uploads/2011/07/arduino.png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27200" cy="1282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" name="Text Box 26"/>
              <p:cNvSpPr txBox="1"/>
              <p:nvPr/>
            </p:nvSpPr>
            <p:spPr>
              <a:xfrm>
                <a:off x="0" y="1333500"/>
                <a:ext cx="1727200" cy="435611"/>
              </a:xfrm>
              <a:prstGeom prst="rect">
                <a:avLst/>
              </a:prstGeom>
              <a:solidFill>
                <a:prstClr val="white"/>
              </a:solidFill>
              <a:ln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900" b="1" smtClean="0">
                    <a:solidFill>
                      <a:srgbClr val="4F81BD"/>
                    </a:solidFill>
                    <a:effectLst/>
                    <a:latin typeface="Palatino Linotype"/>
                    <a:ea typeface="Calibri"/>
                    <a:cs typeface="Times New Roman"/>
                  </a:rPr>
                  <a:t>Custom Microcontroller Based Upon Atmega328 Processor</a:t>
                </a:r>
                <a:endParaRPr lang="en-US" sz="900" b="1" dirty="0">
                  <a:solidFill>
                    <a:srgbClr val="4F81BD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2" name="Group 46"/>
            <p:cNvGrpSpPr/>
            <p:nvPr/>
          </p:nvGrpSpPr>
          <p:grpSpPr>
            <a:xfrm>
              <a:off x="3708400" y="4267200"/>
              <a:ext cx="1041400" cy="1640205"/>
              <a:chOff x="0" y="0"/>
              <a:chExt cx="1041400" cy="1640205"/>
            </a:xfrm>
          </p:grpSpPr>
          <p:pic>
            <p:nvPicPr>
              <p:cNvPr id="55" name="Picture 54" descr="http://personal.telefonica.terra.es/web/jlmartinmas/kawasemicorp/dalton/power.jp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1400" cy="12954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" name="Text Box 31"/>
              <p:cNvSpPr txBox="1"/>
              <p:nvPr/>
            </p:nvSpPr>
            <p:spPr>
              <a:xfrm>
                <a:off x="0" y="1358900"/>
                <a:ext cx="1041400" cy="281305"/>
              </a:xfrm>
              <a:prstGeom prst="rect">
                <a:avLst/>
              </a:prstGeom>
              <a:solidFill>
                <a:prstClr val="white"/>
              </a:solidFill>
              <a:ln>
                <a:noFill/>
              </a:ln>
              <a:effectLst/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900" b="1" smtClean="0">
                    <a:solidFill>
                      <a:srgbClr val="4F81BD"/>
                    </a:solidFill>
                    <a:effectLst/>
                    <a:latin typeface="Palatino Linotype"/>
                    <a:ea typeface="Calibri"/>
                    <a:cs typeface="Times New Roman"/>
                  </a:rPr>
                  <a:t>5V DC Adaptor</a:t>
                </a:r>
                <a:endParaRPr lang="en-US" sz="900" b="1" dirty="0">
                  <a:solidFill>
                    <a:srgbClr val="4F81BD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48" name="Bent Arrow 47"/>
            <p:cNvSpPr/>
            <p:nvPr/>
          </p:nvSpPr>
          <p:spPr>
            <a:xfrm>
              <a:off x="622300" y="711200"/>
              <a:ext cx="927100" cy="137541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2819400" y="736600"/>
              <a:ext cx="640080" cy="457200"/>
            </a:xfrm>
            <a:prstGeom prst="rightArrow">
              <a:avLst>
                <a:gd name="adj1" fmla="val 66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Bent Arrow 49"/>
            <p:cNvSpPr/>
            <p:nvPr/>
          </p:nvSpPr>
          <p:spPr>
            <a:xfrm rot="10800000" flipH="1">
              <a:off x="4025900" y="2261552"/>
              <a:ext cx="1554479" cy="1076008"/>
            </a:xfrm>
            <a:prstGeom prst="bentArrow">
              <a:avLst>
                <a:gd name="adj1" fmla="val 25000"/>
                <a:gd name="adj2" fmla="val 25685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Right Arrow 50"/>
            <p:cNvSpPr/>
            <p:nvPr/>
          </p:nvSpPr>
          <p:spPr>
            <a:xfrm rot="19660489">
              <a:off x="5321300" y="558800"/>
              <a:ext cx="482600" cy="317500"/>
            </a:xfrm>
            <a:prstGeom prst="rightArrow">
              <a:avLst>
                <a:gd name="adj1" fmla="val 66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Right Arrow 51"/>
            <p:cNvSpPr/>
            <p:nvPr/>
          </p:nvSpPr>
          <p:spPr>
            <a:xfrm rot="1725244">
              <a:off x="5321300" y="1270000"/>
              <a:ext cx="482600" cy="317500"/>
            </a:xfrm>
            <a:prstGeom prst="rightArrow">
              <a:avLst>
                <a:gd name="adj1" fmla="val 66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Bent Arrow 52"/>
            <p:cNvSpPr/>
            <p:nvPr/>
          </p:nvSpPr>
          <p:spPr>
            <a:xfrm flipV="1">
              <a:off x="622300" y="3860800"/>
              <a:ext cx="2926080" cy="118872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4991100" y="4546600"/>
              <a:ext cx="977900" cy="495300"/>
            </a:xfrm>
            <a:prstGeom prst="rightArrow">
              <a:avLst>
                <a:gd name="adj1" fmla="val 66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7" name="Rectangle 8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62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3.3V regulator</a:t>
            </a:r>
          </a:p>
          <a:p>
            <a:pPr lvl="1" algn="just"/>
            <a:r>
              <a:rPr lang="en-US" sz="2000" dirty="0" smtClean="0"/>
              <a:t>LP2985 from TI</a:t>
            </a:r>
          </a:p>
          <a:p>
            <a:pPr lvl="1" algn="just"/>
            <a:r>
              <a:rPr lang="en-US" sz="2000" dirty="0" smtClean="0"/>
              <a:t>Output tolerance of 1%</a:t>
            </a:r>
          </a:p>
          <a:p>
            <a:pPr lvl="1" algn="just"/>
            <a:r>
              <a:rPr lang="en-US" sz="2000" dirty="0" smtClean="0"/>
              <a:t>Dropout of 280 mV @ 150-mA load current and 7 mV @ 1-mA load.</a:t>
            </a:r>
          </a:p>
          <a:p>
            <a:pPr lvl="1" algn="just"/>
            <a:r>
              <a:rPr lang="en-US" sz="2000" dirty="0" smtClean="0"/>
              <a:t>Used for wireless module and laser pointer</a:t>
            </a:r>
          </a:p>
          <a:p>
            <a:pPr lvl="1" algn="just"/>
            <a:endParaRPr lang="en-US" sz="2000" dirty="0" smtClean="0"/>
          </a:p>
          <a:p>
            <a:pPr algn="just"/>
            <a:r>
              <a:rPr lang="en-US" sz="2000" dirty="0" smtClean="0"/>
              <a:t>5V regulator:</a:t>
            </a:r>
          </a:p>
          <a:p>
            <a:pPr lvl="1" algn="just"/>
            <a:r>
              <a:rPr lang="en-US" sz="2000" dirty="0" smtClean="0"/>
              <a:t>NCP1117ST50T3G from On Semiconductor</a:t>
            </a:r>
          </a:p>
          <a:p>
            <a:pPr lvl="1" algn="just"/>
            <a:r>
              <a:rPr lang="en-US" sz="2000" dirty="0" smtClean="0"/>
              <a:t>Dropout of 1.2V @ 800mA over temperature (-55˚C to150˚C)</a:t>
            </a:r>
          </a:p>
          <a:p>
            <a:pPr lvl="1" algn="just"/>
            <a:r>
              <a:rPr lang="en-US" sz="2000" dirty="0" smtClean="0"/>
              <a:t>Used for servos and microcontroller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Plexiglas to allow observation of internal parts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Cotter-pinned construction for easy access to components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Casters for easy transport</a:t>
            </a:r>
          </a:p>
        </p:txBody>
      </p:sp>
      <p:pic>
        <p:nvPicPr>
          <p:cNvPr id="4" name="Picture 3" descr="Hardware Design with flat flaps.png"/>
          <p:cNvPicPr/>
          <p:nvPr/>
        </p:nvPicPr>
        <p:blipFill rotWithShape="1">
          <a:blip r:embed="rId3" cstate="print">
            <a:clrChange>
              <a:clrFrom>
                <a:srgbClr val="C4CFD2"/>
              </a:clrFrom>
              <a:clrTo>
                <a:srgbClr val="C4CFD2">
                  <a:alpha val="0"/>
                </a:srgbClr>
              </a:clrTo>
            </a:clrChange>
          </a:blip>
          <a:srcRect l="4113" r="15807"/>
          <a:stretch/>
        </p:blipFill>
        <p:spPr>
          <a:xfrm>
            <a:off x="3657600" y="3657600"/>
            <a:ext cx="4081462" cy="2355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1295400"/>
            <a:ext cx="77247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/>
          <a:lstStyle/>
          <a:p>
            <a:r>
              <a:rPr lang="en-US" smtClean="0"/>
              <a:t>Hardware Block Diagram</a:t>
            </a:r>
            <a:endParaRPr lang="en-US" dirty="0"/>
          </a:p>
        </p:txBody>
      </p:sp>
      <p:grpSp>
        <p:nvGrpSpPr>
          <p:cNvPr id="3" name="Group 23"/>
          <p:cNvGrpSpPr/>
          <p:nvPr/>
        </p:nvGrpSpPr>
        <p:grpSpPr>
          <a:xfrm>
            <a:off x="533400" y="2819400"/>
            <a:ext cx="4114800" cy="3417332"/>
            <a:chOff x="533400" y="2819400"/>
            <a:chExt cx="4114800" cy="3417332"/>
          </a:xfrm>
        </p:grpSpPr>
        <p:grpSp>
          <p:nvGrpSpPr>
            <p:cNvPr id="4" name="Group 21"/>
            <p:cNvGrpSpPr/>
            <p:nvPr/>
          </p:nvGrpSpPr>
          <p:grpSpPr>
            <a:xfrm>
              <a:off x="533400" y="2819400"/>
              <a:ext cx="4114800" cy="2971800"/>
              <a:chOff x="533400" y="2819400"/>
              <a:chExt cx="4267200" cy="29718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33400" y="2819400"/>
                <a:ext cx="228600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533400" y="5791200"/>
                <a:ext cx="426720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819400" y="2819400"/>
                <a:ext cx="0" cy="106680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819400" y="3886200"/>
                <a:ext cx="198120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800600" y="3886200"/>
                <a:ext cx="0" cy="190500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33400" y="2819400"/>
                <a:ext cx="0" cy="297180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914400" y="5867400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PCB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600200"/>
            <a:ext cx="8286750" cy="4602787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894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Schematic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600200"/>
            <a:ext cx="8286750" cy="4602787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3886200"/>
            <a:ext cx="2057400" cy="2031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XBee Wireless Module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600200" y="1676401"/>
            <a:ext cx="1143000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828800"/>
            <a:ext cx="990600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3352800"/>
            <a:ext cx="1524000" cy="26615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Atmega</a:t>
            </a:r>
            <a:r>
              <a:rPr lang="en-US" b="1" dirty="0" smtClean="0">
                <a:solidFill>
                  <a:srgbClr val="FF0000"/>
                </a:solidFill>
              </a:rPr>
              <a:t> 328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241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7950"/>
            <a:ext cx="8229600" cy="1562100"/>
          </a:xfrm>
        </p:spPr>
        <p:txBody>
          <a:bodyPr/>
          <a:lstStyle/>
          <a:p>
            <a:r>
              <a:rPr lang="en-US" dirty="0" smtClean="0"/>
              <a:t>Software</a:t>
            </a:r>
            <a:br>
              <a:rPr lang="en-US" dirty="0" smtClean="0"/>
            </a:br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13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 Acquisition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mtClean="0"/>
              <a:t>Detection: </a:t>
            </a:r>
            <a:r>
              <a:rPr lang="en-US" dirty="0" smtClean="0"/>
              <a:t>	</a:t>
            </a:r>
            <a:r>
              <a:rPr lang="en-US" smtClean="0"/>
              <a:t>	</a:t>
            </a:r>
            <a:r>
              <a:rPr lang="en-US" sz="2400" smtClean="0"/>
              <a:t>Background subtraction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mtClean="0"/>
              <a:t>Representation: 	</a:t>
            </a:r>
            <a:r>
              <a:rPr lang="en-US" sz="2400" smtClean="0"/>
              <a:t>Blob detection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mtClean="0"/>
              <a:t>Tracking: </a:t>
            </a:r>
            <a:r>
              <a:rPr lang="en-US" dirty="0" smtClean="0"/>
              <a:t>		</a:t>
            </a:r>
            <a:r>
              <a:rPr lang="en-US" smtClean="0"/>
              <a:t>	</a:t>
            </a:r>
            <a:r>
              <a:rPr lang="en-US" sz="2400" smtClean="0"/>
              <a:t>Centroid calculation</a:t>
            </a: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7257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Detection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001000" cy="914400"/>
          </a:xfrm>
        </p:spPr>
        <p:txBody>
          <a:bodyPr>
            <a:normAutofit fontScale="92500"/>
          </a:bodyPr>
          <a:lstStyle/>
          <a:p>
            <a:r>
              <a:rPr lang="en-US" smtClean="0"/>
              <a:t>Reference frame will be stored containing average values for each pixel with specified tolerance</a:t>
            </a:r>
            <a:endParaRPr lang="en-US" dirty="0" smtClean="0"/>
          </a:p>
        </p:txBody>
      </p:sp>
      <p:pic>
        <p:nvPicPr>
          <p:cNvPr id="6" name="Picture 1" descr="H:\Pictures\bkgrn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09800"/>
            <a:ext cx="5105400" cy="2971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09600"/>
          </a:xfrm>
        </p:spPr>
        <p:txBody>
          <a:bodyPr/>
          <a:lstStyle/>
          <a:p>
            <a:r>
              <a:rPr lang="en-US" smtClean="0"/>
              <a:t>Compare new frames to the reference frame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1378" name="Picture 2" descr="H:\Pictures\bkgrndsu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5105400" cy="305323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5257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Each pixel value from incoming frame compared to reference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Any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pixel differences detected as potential targets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Background Subtraction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581401"/>
          </a:xfrm>
        </p:spPr>
        <p:txBody>
          <a:bodyPr/>
          <a:lstStyle/>
          <a:p>
            <a:r>
              <a:rPr lang="en-US" sz="6000" smtClean="0"/>
              <a:t>Specifications and Requirements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493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85800"/>
          </a:xfrm>
        </p:spPr>
        <p:txBody>
          <a:bodyPr>
            <a:normAutofit fontScale="92500"/>
          </a:bodyPr>
          <a:lstStyle/>
          <a:p>
            <a:r>
              <a:rPr lang="en-US" smtClean="0"/>
              <a:t>Detected object represented with colored rectangles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2" name="Group 8"/>
          <p:cNvGrpSpPr/>
          <p:nvPr/>
        </p:nvGrpSpPr>
        <p:grpSpPr>
          <a:xfrm>
            <a:off x="1752600" y="1828800"/>
            <a:ext cx="5486400" cy="3200400"/>
            <a:chOff x="1752600" y="1828800"/>
            <a:chExt cx="5461530" cy="3124200"/>
          </a:xfrm>
        </p:grpSpPr>
        <p:pic>
          <p:nvPicPr>
            <p:cNvPr id="4" name="Picture 2" descr="H:\Pictures\bkgrndsub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1828800"/>
              <a:ext cx="5461530" cy="31242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4953000" y="2819400"/>
              <a:ext cx="457200" cy="21336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51816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Find outermost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points of object(closest points to each window edge 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These points will determine the border of the rectangle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Centroid calculation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determine coordinates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Difference taken between current frame and past frames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mtClean="0"/>
              <a:t>Trajectory of centroid calculated for repeated fire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mtClean="0"/>
              <a:t>Chosen target will be tracked until out of frame or new target is chosen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90600"/>
          </a:xfrm>
        </p:spPr>
        <p:txBody>
          <a:bodyPr/>
          <a:lstStyle/>
          <a:p>
            <a:r>
              <a:rPr lang="en-US" sz="4400" smtClean="0"/>
              <a:t>Target Acquisition Flow Chart</a:t>
            </a:r>
            <a:endParaRPr lang="en-US" sz="4400" dirty="0"/>
          </a:p>
        </p:txBody>
      </p:sp>
      <p:pic>
        <p:nvPicPr>
          <p:cNvPr id="6" name="Picture 2" descr="C:\Users\Courtness\AppData\Local\Microsoft\Windows\Temporary Internet Files\Content.IE5\KD5W4APN\imgproccorrec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778" r="-4058"/>
          <a:stretch>
            <a:fillRect/>
          </a:stretch>
        </p:blipFill>
        <p:spPr bwMode="auto">
          <a:xfrm>
            <a:off x="380999" y="838200"/>
            <a:ext cx="8454867" cy="5719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ourtness\AppData\Local\Microsoft\Windows\Temporary Internet Files\Content.IE5\KD5W4APN\imgproccorrec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778" r="-4058"/>
          <a:stretch>
            <a:fillRect/>
          </a:stretch>
        </p:blipFill>
        <p:spPr bwMode="auto">
          <a:xfrm>
            <a:off x="380999" y="838200"/>
            <a:ext cx="8454867" cy="57199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90600"/>
          </a:xfrm>
        </p:spPr>
        <p:txBody>
          <a:bodyPr/>
          <a:lstStyle/>
          <a:p>
            <a:r>
              <a:rPr lang="en-US" sz="4400" smtClean="0"/>
              <a:t>Target Acquisition Flow Chart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4191000" y="1752600"/>
            <a:ext cx="4495800" cy="24384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90600"/>
          </a:xfrm>
        </p:spPr>
        <p:txBody>
          <a:bodyPr/>
          <a:lstStyle/>
          <a:p>
            <a:r>
              <a:rPr lang="en-US" sz="4400" dirty="0" smtClean="0"/>
              <a:t>Target Acquisition Flow Chart</a:t>
            </a:r>
            <a:endParaRPr lang="en-US" sz="4400" dirty="0"/>
          </a:p>
        </p:txBody>
      </p:sp>
      <p:grpSp>
        <p:nvGrpSpPr>
          <p:cNvPr id="3" name="Group 6"/>
          <p:cNvGrpSpPr/>
          <p:nvPr/>
        </p:nvGrpSpPr>
        <p:grpSpPr>
          <a:xfrm>
            <a:off x="1676400" y="1524000"/>
            <a:ext cx="6172200" cy="4581525"/>
            <a:chOff x="2362200" y="1981200"/>
            <a:chExt cx="5248275" cy="3667125"/>
          </a:xfrm>
        </p:grpSpPr>
        <p:pic>
          <p:nvPicPr>
            <p:cNvPr id="5" name="Picture 4" descr="C:\Users\Courtness\AppData\Local\Microsoft\Windows\Temporary Internet Files\Content.IE5\KD5W4APN\imgproccorrect.png"/>
            <p:cNvPicPr/>
            <p:nvPr/>
          </p:nvPicPr>
          <p:blipFill>
            <a:blip r:embed="rId3" cstate="print"/>
            <a:srcRect l="42231" t="68706" r="-12766" b="13127"/>
            <a:stretch>
              <a:fillRect/>
            </a:stretch>
          </p:blipFill>
          <p:spPr bwMode="auto">
            <a:xfrm>
              <a:off x="2362200" y="2133600"/>
              <a:ext cx="5248275" cy="351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2362200" y="1981200"/>
              <a:ext cx="5105400" cy="3657600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90600"/>
          </a:xfrm>
        </p:spPr>
        <p:txBody>
          <a:bodyPr/>
          <a:lstStyle/>
          <a:p>
            <a:r>
              <a:rPr lang="en-US" sz="4400" smtClean="0"/>
              <a:t>Target Acquisition Flow Chart</a:t>
            </a:r>
            <a:endParaRPr lang="en-US" sz="4400" dirty="0"/>
          </a:p>
        </p:txBody>
      </p:sp>
      <p:pic>
        <p:nvPicPr>
          <p:cNvPr id="6" name="Picture 2" descr="C:\Users\Courtness\AppData\Local\Microsoft\Windows\Temporary Internet Files\Content.IE5\KD5W4APN\imgproccorrec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778" r="-4058"/>
          <a:stretch>
            <a:fillRect/>
          </a:stretch>
        </p:blipFill>
        <p:spPr bwMode="auto">
          <a:xfrm>
            <a:off x="380999" y="838200"/>
            <a:ext cx="8454867" cy="571998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352800" y="3505200"/>
            <a:ext cx="3352800" cy="28194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90600"/>
          </a:xfrm>
        </p:spPr>
        <p:txBody>
          <a:bodyPr/>
          <a:lstStyle/>
          <a:p>
            <a:r>
              <a:rPr lang="en-US" sz="4400" smtClean="0"/>
              <a:t>Target Acquisition Flow Chart</a:t>
            </a:r>
            <a:endParaRPr lang="en-US" sz="4400" dirty="0"/>
          </a:p>
        </p:txBody>
      </p:sp>
      <p:grpSp>
        <p:nvGrpSpPr>
          <p:cNvPr id="3" name="Group 6"/>
          <p:cNvGrpSpPr/>
          <p:nvPr/>
        </p:nvGrpSpPr>
        <p:grpSpPr>
          <a:xfrm>
            <a:off x="1981200" y="1295400"/>
            <a:ext cx="4972050" cy="5133975"/>
            <a:chOff x="3124200" y="2362200"/>
            <a:chExt cx="3829050" cy="4067175"/>
          </a:xfrm>
        </p:grpSpPr>
        <p:pic>
          <p:nvPicPr>
            <p:cNvPr id="5" name="Picture 4" descr="C:\Users\Courtness\AppData\Local\Microsoft\Windows\Temporary Internet Files\Content.IE5\KD5W4APN\imgproccorrect.png"/>
            <p:cNvPicPr/>
            <p:nvPr/>
          </p:nvPicPr>
          <p:blipFill>
            <a:blip r:embed="rId3" cstate="print"/>
            <a:srcRect l="36989" t="79193" r="17335" b="-216"/>
            <a:stretch>
              <a:fillRect/>
            </a:stretch>
          </p:blipFill>
          <p:spPr bwMode="auto">
            <a:xfrm>
              <a:off x="3124200" y="2362200"/>
              <a:ext cx="3829050" cy="406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3124200" y="2362200"/>
              <a:ext cx="3810000" cy="3962400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90600"/>
          </a:xfrm>
        </p:spPr>
        <p:txBody>
          <a:bodyPr/>
          <a:lstStyle/>
          <a:p>
            <a:r>
              <a:rPr lang="en-US" sz="4400" smtClean="0"/>
              <a:t>Target Acquisition Flow Chart</a:t>
            </a:r>
            <a:endParaRPr lang="en-US" sz="4400" dirty="0"/>
          </a:p>
        </p:txBody>
      </p:sp>
      <p:pic>
        <p:nvPicPr>
          <p:cNvPr id="6" name="Picture 2" descr="C:\Users\Courtness\AppData\Local\Microsoft\Windows\Temporary Internet Files\Content.IE5\KD5W4APN\imgproccorrec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778" r="-4058"/>
          <a:stretch>
            <a:fillRect/>
          </a:stretch>
        </p:blipFill>
        <p:spPr bwMode="auto">
          <a:xfrm>
            <a:off x="380999" y="838200"/>
            <a:ext cx="8454867" cy="5719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229600" cy="1600200"/>
          </a:xfrm>
        </p:spPr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229600" cy="1600200"/>
          </a:xfrm>
        </p:spPr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5384" y="152400"/>
            <a:ext cx="7772400" cy="1219199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0800000">
            <a:off x="2635810" y="1974966"/>
            <a:ext cx="861741" cy="182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" name="Group 5"/>
          <p:cNvGrpSpPr/>
          <p:nvPr/>
        </p:nvGrpSpPr>
        <p:grpSpPr>
          <a:xfrm>
            <a:off x="1359770" y="1591928"/>
            <a:ext cx="1110321" cy="1222164"/>
            <a:chOff x="0" y="0"/>
            <a:chExt cx="1276350" cy="1614805"/>
          </a:xfrm>
        </p:grpSpPr>
        <p:pic>
          <p:nvPicPr>
            <p:cNvPr id="27" name="Picture 26" descr="http://3.bp.blogspot.com/-RGoN6f06VpM/TwIdEJIcC-I/AAAAAAAAKJM/1egKXsKRoto/s1600/ZF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76350" cy="1276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Text Box 1"/>
            <p:cNvSpPr txBox="1"/>
            <p:nvPr/>
          </p:nvSpPr>
          <p:spPr>
            <a:xfrm>
              <a:off x="0" y="1333501"/>
              <a:ext cx="1276350" cy="281304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 smtClean="0">
                  <a:solidFill>
                    <a:srgbClr val="4F81BD"/>
                  </a:solidFill>
                  <a:effectLst/>
                  <a:latin typeface="Palatino Linotype"/>
                  <a:ea typeface="Calibri"/>
                  <a:cs typeface="Times New Roman"/>
                </a:rPr>
                <a:t>Target Presence</a:t>
              </a:r>
              <a:endParaRPr lang="en-US" sz="900" b="1" dirty="0">
                <a:solidFill>
                  <a:srgbClr val="4F81BD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3550030" y="1697660"/>
            <a:ext cx="1060605" cy="1180352"/>
            <a:chOff x="0" y="0"/>
            <a:chExt cx="1219200" cy="1559560"/>
          </a:xfrm>
        </p:grpSpPr>
        <p:pic>
          <p:nvPicPr>
            <p:cNvPr id="25" name="Picture 24" descr="http://clipartist.net/www/COLOURINGBOOK.ORG/Letters/W/wireless_video_camera_black_white_line_art_coloring_book_colouring-1969px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219200" cy="106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 Box 24"/>
            <p:cNvSpPr txBox="1"/>
            <p:nvPr/>
          </p:nvSpPr>
          <p:spPr>
            <a:xfrm>
              <a:off x="0" y="1123950"/>
              <a:ext cx="1216025" cy="43561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 smtClean="0">
                  <a:solidFill>
                    <a:srgbClr val="4F81BD"/>
                  </a:solidFill>
                  <a:effectLst/>
                  <a:latin typeface="Palatino Linotype"/>
                  <a:ea typeface="Calibri"/>
                  <a:cs typeface="Times New Roman"/>
                </a:rPr>
                <a:t>Image Capture and Transmission</a:t>
              </a:r>
              <a:endParaRPr lang="en-US" sz="900" b="1" dirty="0">
                <a:solidFill>
                  <a:srgbClr val="4F81BD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5055315" y="3143303"/>
            <a:ext cx="1392045" cy="1300675"/>
            <a:chOff x="0" y="0"/>
            <a:chExt cx="1600200" cy="1718540"/>
          </a:xfrm>
        </p:grpSpPr>
        <p:pic>
          <p:nvPicPr>
            <p:cNvPr id="23" name="Picture 22" descr="http://www.tabletpc2.com/Graphics-2010/Apple/iPad%20assorted/apple-multipoint-patent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00200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 Box 27"/>
            <p:cNvSpPr txBox="1"/>
            <p:nvPr/>
          </p:nvSpPr>
          <p:spPr>
            <a:xfrm>
              <a:off x="0" y="1352550"/>
              <a:ext cx="1600200" cy="36599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smtClean="0">
                  <a:solidFill>
                    <a:srgbClr val="4F81BD"/>
                  </a:solidFill>
                  <a:effectLst/>
                  <a:latin typeface="Palatino Linotype"/>
                  <a:ea typeface="Calibri"/>
                  <a:cs typeface="Times New Roman"/>
                </a:rPr>
                <a:t>User Interface Generation</a:t>
              </a:r>
              <a:r>
                <a:rPr lang="en-US" sz="900" b="1" dirty="0">
                  <a:solidFill>
                    <a:srgbClr val="4F81BD"/>
                  </a:solidFill>
                  <a:effectLst/>
                  <a:latin typeface="Palatino Linotype"/>
                  <a:ea typeface="Calibri"/>
                  <a:cs typeface="Times New Roman"/>
                </a:rPr>
                <a:t>,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smtClean="0">
                  <a:solidFill>
                    <a:srgbClr val="4F81BD"/>
                  </a:solidFill>
                  <a:effectLst/>
                  <a:latin typeface="Palatino Linotype"/>
                  <a:ea typeface="Calibri"/>
                  <a:cs typeface="Times New Roman"/>
                </a:rPr>
                <a:t>Target Acquisition</a:t>
              </a:r>
              <a:endParaRPr lang="en-US" sz="900" b="1" dirty="0">
                <a:solidFill>
                  <a:srgbClr val="4F81BD"/>
                </a:solidFill>
                <a:effectLst/>
                <a:latin typeface="Palatino Linotype"/>
                <a:ea typeface="Calibri"/>
                <a:cs typeface="Times New Roman"/>
              </a:endParaRPr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2942391" y="3063523"/>
            <a:ext cx="1137941" cy="1310114"/>
            <a:chOff x="0" y="0"/>
            <a:chExt cx="1308100" cy="1731010"/>
          </a:xfrm>
        </p:grpSpPr>
        <p:pic>
          <p:nvPicPr>
            <p:cNvPr id="21" name="Picture 20" descr="http://i2.crtcdn1.net/images/ed/2011/02/08/205996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6311"/>
            <a:stretch/>
          </p:blipFill>
          <p:spPr bwMode="auto">
            <a:xfrm>
              <a:off x="0" y="0"/>
              <a:ext cx="1308100" cy="13716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sp>
          <p:nvSpPr>
            <p:cNvPr id="22" name="Text Box 3"/>
            <p:cNvSpPr txBox="1"/>
            <p:nvPr/>
          </p:nvSpPr>
          <p:spPr>
            <a:xfrm>
              <a:off x="0" y="1422400"/>
              <a:ext cx="1304925" cy="30861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smtClean="0">
                  <a:solidFill>
                    <a:srgbClr val="4F81BD"/>
                  </a:solidFill>
                  <a:effectLst/>
                  <a:latin typeface="Palatino Linotype"/>
                  <a:ea typeface="Calibri"/>
                  <a:cs typeface="Times New Roman"/>
                </a:rPr>
                <a:t>Target Visualization</a:t>
              </a:r>
              <a:r>
                <a:rPr lang="en-US" sz="900" b="1" dirty="0">
                  <a:solidFill>
                    <a:srgbClr val="4F81BD"/>
                  </a:solidFill>
                  <a:effectLst/>
                  <a:latin typeface="Palatino Linotype"/>
                  <a:ea typeface="Calibri"/>
                  <a:cs typeface="Times New Roman"/>
                </a:rPr>
                <a:t>,</a:t>
              </a:r>
              <a:endParaRPr lang="en-US" sz="900" b="1" dirty="0">
                <a:solidFill>
                  <a:srgbClr val="4F81BD"/>
                </a:solidFill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smtClean="0">
                  <a:solidFill>
                    <a:srgbClr val="4F81BD"/>
                  </a:solidFill>
                  <a:effectLst/>
                  <a:latin typeface="Palatino Linotype"/>
                  <a:ea typeface="Calibri"/>
                  <a:cs typeface="Times New Roman"/>
                </a:rPr>
                <a:t>User Input</a:t>
              </a:r>
              <a:endParaRPr lang="en-US" sz="900" b="1" dirty="0">
                <a:solidFill>
                  <a:srgbClr val="4F81BD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8" name="Group 9"/>
          <p:cNvGrpSpPr/>
          <p:nvPr/>
        </p:nvGrpSpPr>
        <p:grpSpPr>
          <a:xfrm>
            <a:off x="6679366" y="4580295"/>
            <a:ext cx="795454" cy="1502353"/>
            <a:chOff x="0" y="0"/>
            <a:chExt cx="914400" cy="1985010"/>
          </a:xfrm>
        </p:grpSpPr>
        <p:pic>
          <p:nvPicPr>
            <p:cNvPr id="19" name="Picture 18" descr="Hardware Design, armature only.pn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C4CFD2"/>
                </a:clrFrom>
                <a:clrTo>
                  <a:srgbClr val="C4CFD2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361" r="49277" b="6268"/>
            <a:stretch>
              <a:fillRect/>
            </a:stretch>
          </p:blipFill>
          <p:spPr>
            <a:xfrm>
              <a:off x="0" y="0"/>
              <a:ext cx="749300" cy="1612900"/>
            </a:xfrm>
            <a:prstGeom prst="rect">
              <a:avLst/>
            </a:prstGeom>
          </p:spPr>
        </p:pic>
        <p:sp>
          <p:nvSpPr>
            <p:cNvPr id="20" name="Text Box 8"/>
            <p:cNvSpPr txBox="1"/>
            <p:nvPr/>
          </p:nvSpPr>
          <p:spPr>
            <a:xfrm>
              <a:off x="0" y="1676400"/>
              <a:ext cx="914400" cy="30861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smtClean="0">
                  <a:solidFill>
                    <a:srgbClr val="4F81BD"/>
                  </a:solidFill>
                  <a:effectLst/>
                  <a:latin typeface="Palatino Linotype"/>
                  <a:ea typeface="Calibri"/>
                  <a:cs typeface="Times New Roman"/>
                </a:rPr>
                <a:t>Aiming and Firing</a:t>
              </a:r>
              <a:endParaRPr lang="en-US" sz="900" b="1" dirty="0">
                <a:solidFill>
                  <a:srgbClr val="4F81BD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3983662" y="4782146"/>
            <a:ext cx="1347852" cy="1049148"/>
            <a:chOff x="0" y="0"/>
            <a:chExt cx="1549400" cy="1386206"/>
          </a:xfrm>
        </p:grpSpPr>
        <p:pic>
          <p:nvPicPr>
            <p:cNvPr id="17" name="Picture 16" descr="http://codingbox.net/jinstall/images/stories/arduino/arduino-layout.gi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49400" cy="118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 Box 9"/>
            <p:cNvSpPr txBox="1"/>
            <p:nvPr/>
          </p:nvSpPr>
          <p:spPr>
            <a:xfrm>
              <a:off x="0" y="1231900"/>
              <a:ext cx="1549400" cy="154306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smtClean="0">
                  <a:solidFill>
                    <a:srgbClr val="4F81BD"/>
                  </a:solidFill>
                  <a:effectLst/>
                  <a:latin typeface="Palatino Linotype"/>
                  <a:ea typeface="Calibri"/>
                  <a:cs typeface="Times New Roman"/>
                </a:rPr>
                <a:t>Aim and Fire Control</a:t>
              </a:r>
              <a:endParaRPr lang="en-US" sz="900" b="1" dirty="0">
                <a:solidFill>
                  <a:srgbClr val="4F81BD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3" name="Left Arrow 12"/>
          <p:cNvSpPr/>
          <p:nvPr/>
        </p:nvSpPr>
        <p:spPr>
          <a:xfrm>
            <a:off x="4083094" y="3474916"/>
            <a:ext cx="916981" cy="182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0800000">
            <a:off x="4083094" y="3830079"/>
            <a:ext cx="916981" cy="182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0800000">
            <a:off x="5441442" y="5118085"/>
            <a:ext cx="1005365" cy="182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Bent Arrow 30"/>
          <p:cNvSpPr/>
          <p:nvPr/>
        </p:nvSpPr>
        <p:spPr>
          <a:xfrm rot="5400000">
            <a:off x="4875485" y="2028374"/>
            <a:ext cx="944743" cy="942114"/>
          </a:xfrm>
          <a:prstGeom prst="bentArrow">
            <a:avLst>
              <a:gd name="adj1" fmla="val 25000"/>
              <a:gd name="adj2" fmla="val 66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ent Arrow 31"/>
          <p:cNvSpPr/>
          <p:nvPr/>
        </p:nvSpPr>
        <p:spPr>
          <a:xfrm rot="10800000">
            <a:off x="5471752" y="4698350"/>
            <a:ext cx="347161" cy="372705"/>
          </a:xfrm>
          <a:prstGeom prst="bentArrow">
            <a:avLst>
              <a:gd name="adj1" fmla="val 25000"/>
              <a:gd name="adj2" fmla="val 1212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 Box 27"/>
          <p:cNvSpPr txBox="1"/>
          <p:nvPr/>
        </p:nvSpPr>
        <p:spPr>
          <a:xfrm>
            <a:off x="5055315" y="4433501"/>
            <a:ext cx="1392045" cy="138499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smtClean="0">
                <a:solidFill>
                  <a:srgbClr val="4F81BD"/>
                </a:solidFill>
                <a:ea typeface="Calibri"/>
                <a:cs typeface="Times New Roman"/>
              </a:rPr>
              <a:t>Aim Calculation</a:t>
            </a:r>
            <a:endParaRPr lang="en-US" sz="900" b="1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96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6" grpId="0" animBg="1"/>
      <p:bldP spid="31" grpId="0" animBg="1"/>
      <p:bldP spid="32" grpId="0" animBg="1"/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600200"/>
          </a:xfrm>
        </p:spPr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676400"/>
            <a:ext cx="6553200" cy="480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762000"/>
            <a:ext cx="609600" cy="69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39000" y="762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Complete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1143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In Progress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600200" y="1905000"/>
          <a:ext cx="6248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smtClean="0"/>
              <a:t>Division of Labor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1524000"/>
                <a:gridCol w="19050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Fairen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Courtney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User </a:t>
                      </a:r>
                      <a:r>
                        <a:rPr lang="en-US" baseline="0" smtClean="0"/>
                        <a:t>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Image</a:t>
                      </a:r>
                      <a:r>
                        <a:rPr lang="en-US" baseline="0" smtClean="0"/>
                        <a:t> Acquisition 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Camera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Wireless 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Servo</a:t>
                      </a:r>
                      <a:r>
                        <a:rPr lang="en-US" baseline="0" smtClean="0"/>
                        <a:t>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PCB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Hardware 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Arduino Programming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76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"/>
            <a:ext cx="7924800" cy="914400"/>
          </a:xfrm>
        </p:spPr>
        <p:txBody>
          <a:bodyPr/>
          <a:lstStyle/>
          <a:p>
            <a:r>
              <a:rPr lang="en-US" dirty="0" smtClean="0"/>
              <a:t>Budget: Original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9256627"/>
              </p:ext>
            </p:extLst>
          </p:nvPr>
        </p:nvGraphicFramePr>
        <p:xfrm>
          <a:off x="2133601" y="990608"/>
          <a:ext cx="4648199" cy="5742749"/>
        </p:xfrm>
        <a:graphic>
          <a:graphicData uri="http://schemas.openxmlformats.org/drawingml/2006/table">
            <a:tbl>
              <a:tblPr/>
              <a:tblGrid>
                <a:gridCol w="2696845"/>
                <a:gridCol w="492973"/>
                <a:gridCol w="696381"/>
                <a:gridCol w="762000"/>
              </a:tblGrid>
              <a:tr h="303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Qty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Unit</a:t>
                      </a:r>
                      <a:b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Price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b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Price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Wireless Transmitter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$6.30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$6.30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Arduino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Uno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$25.00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$25.00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Camera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$250.00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$250.00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Wireless USB adapter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$129.95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$129.95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Motor Controller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$59.99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$59.99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Nitrogen tank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$49.95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$99.90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RC switch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$24.00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$24.00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Main pan/tilt mount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$199.00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$199.00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Servo Extensions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$4.95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$9.90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PCB Fabrication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$147.50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$147.50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Misc. mechanical parts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$400.00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$400.00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Misc. electrical parts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$150.00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$150.00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Electronic Paintball Marker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$399.00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$399.00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Paintball Hopper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$36.95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$36.95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Basic parts, required by mount vendor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$49.00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$49.00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Laser Rangefinder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$349.95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$349.95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User Interface Tablet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$799.99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$799.99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Pan-and-Tilt servos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$46.99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$93.98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Laser Pointer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$39.70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$39.70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Wifi Communicator Arduino Shield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$69.99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$69.99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Panasonic 1024 Linear Image Sensor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$30.00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$30.00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03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Total: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$3,370.10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7924800" cy="914400"/>
          </a:xfrm>
        </p:spPr>
        <p:txBody>
          <a:bodyPr/>
          <a:lstStyle/>
          <a:p>
            <a:r>
              <a:rPr lang="en-US" dirty="0" smtClean="0"/>
              <a:t>Budget: Current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7433968"/>
              </p:ext>
            </p:extLst>
          </p:nvPr>
        </p:nvGraphicFramePr>
        <p:xfrm>
          <a:off x="2247901" y="955621"/>
          <a:ext cx="4648199" cy="3796467"/>
        </p:xfrm>
        <a:graphic>
          <a:graphicData uri="http://schemas.openxmlformats.org/drawingml/2006/table">
            <a:tbl>
              <a:tblPr/>
              <a:tblGrid>
                <a:gridCol w="2696845"/>
                <a:gridCol w="492973"/>
                <a:gridCol w="696381"/>
                <a:gridCol w="762000"/>
              </a:tblGrid>
              <a:tr h="303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Item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Qty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Unit</a:t>
                      </a:r>
                      <a:b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Price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b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Price</a:t>
                      </a:r>
                      <a:endParaRPr lang="en-US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Arduino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Uno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$25.00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$25.00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Camera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$107.95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$107.95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Main pan/tilt mount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$150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$150.00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Misc. mechanical parts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$200.00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$200.00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Misc. electrical parts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$150.00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$150.00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Basic parts, required by mount vendor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$49.00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$49.00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PCB Fabrication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$100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User Interface Tablet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$575.00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$575.00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Pan-and-Tilt servos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$100.97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$100.97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Laser Pointer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$39.70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$39.70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Microchip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Wifi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Arduino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Shield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$69.99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$69.99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396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Xbee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Transceivers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$60</a:t>
                      </a: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513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1" marR="38861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Total:</a:t>
                      </a:r>
                      <a:endParaRPr lang="en-US" sz="1200" b="0" i="0" u="none" strike="noStrike" kern="120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1627.61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8862" marR="38862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14550" y="5100935"/>
            <a:ext cx="491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Financed by Workforce Central Florida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Remaining Budget: 3370.10-1627.61= </a:t>
            </a:r>
            <a:r>
              <a:rPr lang="en-US" b="1" dirty="0" smtClean="0"/>
              <a:t>$1742.49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Wireless transmission from Arduino to tablet requires static IP address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Camera connection requires router access, which we do not have on campus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Programming is more complex than anticipated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9933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8800"/>
            <a:ext cx="8229600" cy="16002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mtClean="0"/>
              <a:t>Easily transportable, robust to disturbance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smtClean="0"/>
              <a:t>Housing easily disassembled and inspected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smtClean="0"/>
              <a:t>Wirelessly independent of User-Interface tablet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smtClean="0"/>
              <a:t>Accurate over entire operating area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smtClean="0"/>
              <a:t>Able to track fast-moving human targets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smtClean="0"/>
              <a:t>User-Interface tablet light, visible, with long-lasting battery life for extended defense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9792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 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81458456"/>
              </p:ext>
            </p:extLst>
          </p:nvPr>
        </p:nvGraphicFramePr>
        <p:xfrm>
          <a:off x="685800" y="1600201"/>
          <a:ext cx="7772400" cy="3779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3048000"/>
                <a:gridCol w="3048000"/>
              </a:tblGrid>
              <a:tr h="4202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Specification</a:t>
                      </a:r>
                      <a:endParaRPr lang="en-US" dirty="0"/>
                    </a:p>
                  </a:txBody>
                  <a:tcPr/>
                </a:tc>
              </a:tr>
              <a:tr h="646553"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Wireless</a:t>
                      </a:r>
                      <a:r>
                        <a:rPr lang="en-US" baseline="0" smtClean="0">
                          <a:latin typeface="+mj-lt"/>
                        </a:rPr>
                        <a:t> Module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Range</a:t>
                      </a:r>
                      <a:r>
                        <a:rPr lang="en-US" baseline="0" smtClean="0">
                          <a:latin typeface="+mj-lt"/>
                        </a:rPr>
                        <a:t> </a:t>
                      </a:r>
                      <a:endParaRPr lang="en-US" baseline="0" dirty="0" smtClean="0">
                        <a:latin typeface="+mj-lt"/>
                      </a:endParaRPr>
                    </a:p>
                    <a:p>
                      <a:r>
                        <a:rPr lang="en-US" baseline="0" smtClean="0">
                          <a:latin typeface="+mj-lt"/>
                        </a:rPr>
                        <a:t>Network Acquisition Time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latin typeface="+mj-lt"/>
                        </a:rPr>
                        <a:t>10 meters </a:t>
                      </a:r>
                      <a:endParaRPr lang="en-US" dirty="0" smtClean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>
                          <a:latin typeface="+mj-lt"/>
                        </a:rPr>
                        <a:t>&lt; 200ms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64655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Servos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Sweep Speed</a:t>
                      </a:r>
                      <a:endParaRPr lang="en-US" dirty="0" smtClean="0">
                        <a:latin typeface="+mj-lt"/>
                      </a:endParaRPr>
                    </a:p>
                    <a:p>
                      <a:r>
                        <a:rPr lang="en-US" smtClean="0">
                          <a:latin typeface="+mj-lt"/>
                        </a:rPr>
                        <a:t>Sweep Range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60°/230ms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90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420247"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Laser Pointer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Spread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>
                          <a:latin typeface="+mj-lt"/>
                        </a:rPr>
                        <a:t>&lt;5cm at 30m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Camera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Frame Rate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</a:rPr>
                        <a:t>&gt;15fps</a:t>
                      </a:r>
                    </a:p>
                  </a:txBody>
                  <a:tcPr/>
                </a:tc>
              </a:tr>
              <a:tr h="42024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Complete</a:t>
                      </a:r>
                    </a:p>
                    <a:p>
                      <a:r>
                        <a:rPr lang="en-US" dirty="0" smtClean="0">
                          <a:latin typeface="+mj-lt"/>
                        </a:rPr>
                        <a:t>System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Total</a:t>
                      </a:r>
                      <a:r>
                        <a:rPr lang="en-US" baseline="0" smtClean="0">
                          <a:latin typeface="+mj-lt"/>
                        </a:rPr>
                        <a:t> Power Consumption</a:t>
                      </a:r>
                      <a:endParaRPr lang="en-US" baseline="0" dirty="0" smtClean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Shooting Range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&lt;12W</a:t>
                      </a:r>
                      <a:r>
                        <a:rPr lang="en-US" baseline="0" dirty="0" smtClean="0">
                          <a:latin typeface="+mj-lt"/>
                        </a:rPr>
                        <a:t> peak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30m, 85°</a:t>
                      </a:r>
                    </a:p>
                  </a:txBody>
                  <a:tcPr/>
                </a:tc>
              </a:tr>
              <a:tr h="57528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Micro-controller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Serial Rate</a:t>
                      </a:r>
                      <a:endParaRPr lang="en-US" dirty="0" smtClean="0">
                        <a:latin typeface="+mj-lt"/>
                      </a:endParaRPr>
                    </a:p>
                    <a:p>
                      <a:r>
                        <a:rPr lang="en-US" smtClean="0">
                          <a:latin typeface="+mj-lt"/>
                        </a:rPr>
                        <a:t>Power Consumption</a:t>
                      </a:r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+mj-lt"/>
                        </a:rPr>
                        <a:t>9600 baud</a:t>
                      </a:r>
                      <a:endParaRPr lang="en-US" dirty="0" smtClean="0">
                        <a:latin typeface="+mj-lt"/>
                      </a:endParaRPr>
                    </a:p>
                    <a:p>
                      <a:r>
                        <a:rPr lang="en-US" smtClean="0">
                          <a:latin typeface="+mj-lt"/>
                        </a:rPr>
                        <a:t>&lt;5W Nominal,</a:t>
                      </a:r>
                      <a:r>
                        <a:rPr lang="en-US" baseline="0" smtClean="0">
                          <a:latin typeface="+mj-lt"/>
                        </a:rPr>
                        <a:t> &lt;12W peak</a:t>
                      </a:r>
                      <a:endParaRPr lang="en-US" baseline="0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Requirements</a:t>
            </a:r>
            <a:endParaRPr 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400" dirty="0" smtClean="0"/>
              <a:t>Can find accurate target coordinates, provide PWM signals to MCU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Continue tracking a moving object until it is out of view or new target chosen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Can also target single stationary point in field chosen by user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Use OpenCV libraries</a:t>
            </a:r>
          </a:p>
        </p:txBody>
      </p:sp>
    </p:spTree>
    <p:extLst>
      <p:ext uri="{BB962C8B-B14F-4D97-AF65-F5344CB8AC3E}">
        <p14:creationId xmlns="" xmlns:p14="http://schemas.microsoft.com/office/powerpoint/2010/main" val="12535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Specifications</a:t>
            </a:r>
            <a:endParaRPr 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4724401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en-US" sz="2400" smtClean="0"/>
              <a:t>Detect up to 3 moving objects within the field of view (up to 30m away from turret with an 85</a:t>
            </a:r>
            <a:r>
              <a:rPr lang="en-US" sz="2400" smtClean="0">
                <a:effectLst/>
              </a:rPr>
              <a:t>° viewing range</a:t>
            </a:r>
            <a:r>
              <a:rPr lang="en-US" sz="2400" dirty="0" smtClean="0">
                <a:effectLst/>
              </a:rPr>
              <a:t>)</a:t>
            </a:r>
          </a:p>
          <a:p>
            <a:pPr lvl="1" algn="just">
              <a:lnSpc>
                <a:spcPct val="150000"/>
              </a:lnSpc>
            </a:pPr>
            <a:r>
              <a:rPr lang="en-US" sz="2400" smtClean="0"/>
              <a:t>Track a target moving at max speed of  9 m/s</a:t>
            </a:r>
            <a:endParaRPr lang="en-US" sz="2400" dirty="0"/>
          </a:p>
          <a:p>
            <a:pPr lvl="1" algn="just">
              <a:lnSpc>
                <a:spcPct val="150000"/>
              </a:lnSpc>
            </a:pPr>
            <a:r>
              <a:rPr lang="en-US" sz="2400" smtClean="0"/>
              <a:t>Calculate target centroid and convert to x-y servo coordinates in &lt;</a:t>
            </a:r>
            <a:r>
              <a:rPr lang="en-US" sz="2400" dirty="0" smtClean="0"/>
              <a:t>250ms</a:t>
            </a:r>
            <a:endParaRPr lang="en-US" sz="2400" dirty="0"/>
          </a:p>
          <a:p>
            <a:pPr lvl="1" algn="just">
              <a:lnSpc>
                <a:spcPct val="15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lvl="1"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30" name="Picture 2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05" t="25735" r="28625" b="45557"/>
          <a:stretch>
            <a:fillRect/>
          </a:stretch>
        </p:blipFill>
        <p:spPr bwMode="auto">
          <a:xfrm>
            <a:off x="5852157" y="4648200"/>
            <a:ext cx="2666999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2895600"/>
            <a:ext cx="8077198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lvl="1" algn="just">
              <a:lnSpc>
                <a:spcPct val="80000"/>
              </a:lnSpc>
              <a:buFont typeface="Courier New" pitchFamily="49" charset="0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3086</TotalTime>
  <Words>1425</Words>
  <Application>Microsoft Office PowerPoint</Application>
  <PresentationFormat>On-screen Show (4:3)</PresentationFormat>
  <Paragraphs>547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Executive</vt:lpstr>
      <vt:lpstr>Remote Defense Turret</vt:lpstr>
      <vt:lpstr>Motivation</vt:lpstr>
      <vt:lpstr>Goals and Objectives</vt:lpstr>
      <vt:lpstr>Specifications and Requirements</vt:lpstr>
      <vt:lpstr>Overview</vt:lpstr>
      <vt:lpstr>Hardware Requirements</vt:lpstr>
      <vt:lpstr>Hardware Specifications</vt:lpstr>
      <vt:lpstr>Software Requirements</vt:lpstr>
      <vt:lpstr>Software Specifications</vt:lpstr>
      <vt:lpstr>Hardware  Design</vt:lpstr>
      <vt:lpstr>Hardware Block Diagram</vt:lpstr>
      <vt:lpstr>Hardware Block Diagram</vt:lpstr>
      <vt:lpstr>Camera</vt:lpstr>
      <vt:lpstr>Camera Comparison</vt:lpstr>
      <vt:lpstr>Camera</vt:lpstr>
      <vt:lpstr>Hardware Block Diagram</vt:lpstr>
      <vt:lpstr>Tablet</vt:lpstr>
      <vt:lpstr>User Interface</vt:lpstr>
      <vt:lpstr>Hardware block diagram</vt:lpstr>
      <vt:lpstr>Microcontroller</vt:lpstr>
      <vt:lpstr>Microcontroller-ATmega 328</vt:lpstr>
      <vt:lpstr>Wireless Communication</vt:lpstr>
      <vt:lpstr>Wireless Communication</vt:lpstr>
      <vt:lpstr>Wireless Communication</vt:lpstr>
      <vt:lpstr>Servos</vt:lpstr>
      <vt:lpstr>Servos</vt:lpstr>
      <vt:lpstr>Hardware block diagram</vt:lpstr>
      <vt:lpstr>Laser Pointer</vt:lpstr>
      <vt:lpstr>Power</vt:lpstr>
      <vt:lpstr>Power Flow</vt:lpstr>
      <vt:lpstr>Regulators</vt:lpstr>
      <vt:lpstr>Hardware Housing</vt:lpstr>
      <vt:lpstr>Hardware Block Diagram</vt:lpstr>
      <vt:lpstr>Schematic</vt:lpstr>
      <vt:lpstr>Slide 35</vt:lpstr>
      <vt:lpstr>Software Design</vt:lpstr>
      <vt:lpstr>Target Acquisition </vt:lpstr>
      <vt:lpstr>Detection</vt:lpstr>
      <vt:lpstr>Slide 39</vt:lpstr>
      <vt:lpstr>Representation</vt:lpstr>
      <vt:lpstr>Tracking</vt:lpstr>
      <vt:lpstr>Target Acquisition Flow Chart</vt:lpstr>
      <vt:lpstr>Target Acquisition Flow Chart</vt:lpstr>
      <vt:lpstr>Target Acquisition Flow Chart</vt:lpstr>
      <vt:lpstr>Target Acquisition Flow Chart</vt:lpstr>
      <vt:lpstr>Target Acquisition Flow Chart</vt:lpstr>
      <vt:lpstr>Target Acquisition Flow Chart</vt:lpstr>
      <vt:lpstr>Administrative</vt:lpstr>
      <vt:lpstr>Administrative</vt:lpstr>
      <vt:lpstr>Progress</vt:lpstr>
      <vt:lpstr>Progress</vt:lpstr>
      <vt:lpstr>Division of Labor</vt:lpstr>
      <vt:lpstr>Budget: Original</vt:lpstr>
      <vt:lpstr>Budget: Current</vt:lpstr>
      <vt:lpstr>Issues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Brad</dc:creator>
  <cp:lastModifiedBy>Fairen</cp:lastModifiedBy>
  <cp:revision>251</cp:revision>
  <dcterms:created xsi:type="dcterms:W3CDTF">2011-11-17T23:42:30Z</dcterms:created>
  <dcterms:modified xsi:type="dcterms:W3CDTF">2012-04-06T16:31:00Z</dcterms:modified>
</cp:coreProperties>
</file>