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1"/>
  </p:notesMasterIdLst>
  <p:sldIdLst>
    <p:sldId id="278" r:id="rId2"/>
    <p:sldId id="282" r:id="rId3"/>
    <p:sldId id="283" r:id="rId4"/>
    <p:sldId id="279" r:id="rId5"/>
    <p:sldId id="280" r:id="rId6"/>
    <p:sldId id="353" r:id="rId7"/>
    <p:sldId id="354" r:id="rId8"/>
    <p:sldId id="355" r:id="rId9"/>
    <p:sldId id="356" r:id="rId10"/>
    <p:sldId id="357" r:id="rId11"/>
    <p:sldId id="358" r:id="rId12"/>
    <p:sldId id="359" r:id="rId13"/>
    <p:sldId id="360" r:id="rId14"/>
    <p:sldId id="361" r:id="rId15"/>
    <p:sldId id="362" r:id="rId16"/>
    <p:sldId id="364" r:id="rId17"/>
    <p:sldId id="365" r:id="rId18"/>
    <p:sldId id="366" r:id="rId19"/>
    <p:sldId id="367" r:id="rId20"/>
    <p:sldId id="368" r:id="rId21"/>
    <p:sldId id="369" r:id="rId22"/>
    <p:sldId id="370" r:id="rId23"/>
    <p:sldId id="372" r:id="rId24"/>
    <p:sldId id="374" r:id="rId25"/>
    <p:sldId id="375" r:id="rId26"/>
    <p:sldId id="373" r:id="rId27"/>
    <p:sldId id="334" r:id="rId28"/>
    <p:sldId id="335" r:id="rId29"/>
    <p:sldId id="336" r:id="rId30"/>
    <p:sldId id="337" r:id="rId31"/>
    <p:sldId id="339" r:id="rId32"/>
    <p:sldId id="340" r:id="rId33"/>
    <p:sldId id="341" r:id="rId34"/>
    <p:sldId id="342" r:id="rId35"/>
    <p:sldId id="343" r:id="rId36"/>
    <p:sldId id="344" r:id="rId37"/>
    <p:sldId id="309" r:id="rId38"/>
    <p:sldId id="314" r:id="rId39"/>
    <p:sldId id="312" r:id="rId40"/>
    <p:sldId id="311" r:id="rId41"/>
    <p:sldId id="313" r:id="rId42"/>
    <p:sldId id="310" r:id="rId43"/>
    <p:sldId id="315" r:id="rId44"/>
    <p:sldId id="316" r:id="rId45"/>
    <p:sldId id="317" r:id="rId46"/>
    <p:sldId id="318" r:id="rId47"/>
    <p:sldId id="327" r:id="rId48"/>
    <p:sldId id="326" r:id="rId49"/>
    <p:sldId id="330" r:id="rId50"/>
    <p:sldId id="348" r:id="rId51"/>
    <p:sldId id="351" r:id="rId52"/>
    <p:sldId id="347" r:id="rId53"/>
    <p:sldId id="346" r:id="rId54"/>
    <p:sldId id="261" r:id="rId55"/>
    <p:sldId id="260" r:id="rId56"/>
    <p:sldId id="263" r:id="rId57"/>
    <p:sldId id="352" r:id="rId58"/>
    <p:sldId id="276" r:id="rId59"/>
    <p:sldId id="345"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 initials="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5951" autoAdjust="0"/>
  </p:normalViewPr>
  <p:slideViewPr>
    <p:cSldViewPr>
      <p:cViewPr>
        <p:scale>
          <a:sx n="70" d="100"/>
          <a:sy n="70" d="100"/>
        </p:scale>
        <p:origin x="-1404" y="-12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F19DC8-4F8C-419C-AA64-E72E0AF7EE21}" type="datetimeFigureOut">
              <a:rPr lang="en-US" smtClean="0"/>
              <a:pPr/>
              <a:t>4/12/2012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3AC733-B712-4238-BB9C-04915BFC3C69}" type="slidenum">
              <a:rPr lang="en-US" smtClean="0"/>
              <a:pPr/>
              <a:t>‹#›</a:t>
            </a:fld>
            <a:endParaRPr lang="en-US"/>
          </a:p>
        </p:txBody>
      </p:sp>
    </p:spTree>
    <p:extLst>
      <p:ext uri="{BB962C8B-B14F-4D97-AF65-F5344CB8AC3E}">
        <p14:creationId xmlns:p14="http://schemas.microsoft.com/office/powerpoint/2010/main" xmlns="" val="1583034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Enrique</a:t>
            </a:r>
            <a:endParaRPr lang="en-US" dirty="0"/>
          </a:p>
        </p:txBody>
      </p:sp>
      <p:sp>
        <p:nvSpPr>
          <p:cNvPr id="4" name="Slide Number Placeholder 3"/>
          <p:cNvSpPr>
            <a:spLocks noGrp="1"/>
          </p:cNvSpPr>
          <p:nvPr>
            <p:ph type="sldNum" sz="quarter" idx="10"/>
          </p:nvPr>
        </p:nvSpPr>
        <p:spPr/>
        <p:txBody>
          <a:bodyPr/>
          <a:lstStyle/>
          <a:p>
            <a:fld id="{A2BA7F80-2DF7-4753-9606-1B0876CE8E2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Pete</a:t>
            </a:r>
            <a:endParaRPr lang="en-US" dirty="0"/>
          </a:p>
        </p:txBody>
      </p:sp>
      <p:sp>
        <p:nvSpPr>
          <p:cNvPr id="4" name="Slide Number Placeholder 3"/>
          <p:cNvSpPr>
            <a:spLocks noGrp="1"/>
          </p:cNvSpPr>
          <p:nvPr>
            <p:ph type="sldNum" sz="quarter" idx="10"/>
          </p:nvPr>
        </p:nvSpPr>
        <p:spPr/>
        <p:txBody>
          <a:bodyPr/>
          <a:lstStyle/>
          <a:p>
            <a:fld id="{A2BA7F80-2DF7-4753-9606-1B0876CE8E29}"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GestureTracking</a:t>
            </a:r>
            <a:r>
              <a:rPr lang="en-US" baseline="0" dirty="0" smtClean="0"/>
              <a:t> system is located within Showcase Software system</a:t>
            </a:r>
            <a:endParaRPr lang="en-US" dirty="0"/>
          </a:p>
        </p:txBody>
      </p:sp>
      <p:sp>
        <p:nvSpPr>
          <p:cNvPr id="4" name="Slide Number Placeholder 3"/>
          <p:cNvSpPr>
            <a:spLocks noGrp="1"/>
          </p:cNvSpPr>
          <p:nvPr>
            <p:ph type="sldNum" sz="quarter" idx="10"/>
          </p:nvPr>
        </p:nvSpPr>
        <p:spPr/>
        <p:txBody>
          <a:bodyPr/>
          <a:lstStyle/>
          <a:p>
            <a:fld id="{C1BCA49D-2F5E-48C4-AFB4-816DB7C5BF83}" type="slidenum">
              <a:rPr lang="en-US" smtClean="0"/>
              <a:pPr/>
              <a:t>30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Fiducials</a:t>
            </a:r>
            <a:r>
              <a:rPr lang="en-US" dirty="0" smtClean="0"/>
              <a:t> are symbols</a:t>
            </a:r>
            <a:r>
              <a:rPr lang="en-US" baseline="0" dirty="0" smtClean="0"/>
              <a:t> or markers.</a:t>
            </a:r>
          </a:p>
          <a:p>
            <a:r>
              <a:rPr lang="en-US" baseline="0" dirty="0" smtClean="0"/>
              <a:t>Originally they were used in medical applications and later on in augmented reality applications</a:t>
            </a:r>
          </a:p>
          <a:p>
            <a:endParaRPr lang="en-US" dirty="0"/>
          </a:p>
        </p:txBody>
      </p:sp>
      <p:sp>
        <p:nvSpPr>
          <p:cNvPr id="4" name="Slide Number Placeholder 3"/>
          <p:cNvSpPr>
            <a:spLocks noGrp="1"/>
          </p:cNvSpPr>
          <p:nvPr>
            <p:ph type="sldNum" sz="quarter" idx="10"/>
          </p:nvPr>
        </p:nvSpPr>
        <p:spPr/>
        <p:txBody>
          <a:bodyPr/>
          <a:lstStyle/>
          <a:p>
            <a:fld id="{C1BCA49D-2F5E-48C4-AFB4-816DB7C5BF83}" type="slidenum">
              <a:rPr lang="en-US" smtClean="0"/>
              <a:pPr/>
              <a:t>31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vision library is in</a:t>
            </a:r>
            <a:r>
              <a:rPr lang="en-US" baseline="0" dirty="0" smtClean="0"/>
              <a:t> charge of receiving video input from the cameras, applying filters and computer vision algorithms to extract information about touches such as those listed here. It also has to find </a:t>
            </a:r>
            <a:r>
              <a:rPr lang="en-US" baseline="0" dirty="0" err="1" smtClean="0"/>
              <a:t>fiducials</a:t>
            </a:r>
            <a:r>
              <a:rPr lang="en-US" baseline="0" dirty="0" smtClean="0"/>
              <a:t> and distinguish these from touches by a unique ID number. The vision library must be able to work under our latency requirements and be able to work with DSI </a:t>
            </a:r>
            <a:r>
              <a:rPr lang="en-US" baseline="0" dirty="0" err="1" smtClean="0"/>
              <a:t>technilogy</a:t>
            </a:r>
            <a:r>
              <a:rPr lang="en-US" baseline="0" dirty="0" smtClean="0"/>
              <a:t>. </a:t>
            </a:r>
          </a:p>
          <a:p>
            <a:r>
              <a:rPr lang="en-US" baseline="0" dirty="0" smtClean="0"/>
              <a:t>Table listed below shows how we arrived at CCV 1.5 decision.</a:t>
            </a:r>
            <a:endParaRPr lang="en-US" dirty="0"/>
          </a:p>
        </p:txBody>
      </p:sp>
      <p:sp>
        <p:nvSpPr>
          <p:cNvPr id="4" name="Slide Number Placeholder 3"/>
          <p:cNvSpPr>
            <a:spLocks noGrp="1"/>
          </p:cNvSpPr>
          <p:nvPr>
            <p:ph type="sldNum" sz="quarter" idx="10"/>
          </p:nvPr>
        </p:nvSpPr>
        <p:spPr/>
        <p:txBody>
          <a:bodyPr/>
          <a:lstStyle/>
          <a:p>
            <a:fld id="{C1BCA49D-2F5E-48C4-AFB4-816DB7C5BF83}" type="slidenum">
              <a:rPr lang="en-US" smtClean="0"/>
              <a:pPr/>
              <a:t>32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Showcase application creates a thread  instance of </a:t>
            </a:r>
            <a:r>
              <a:rPr lang="en-US" dirty="0" err="1" smtClean="0"/>
              <a:t>GestureTracker</a:t>
            </a:r>
            <a:endParaRPr lang="en-US" dirty="0" smtClean="0"/>
          </a:p>
          <a:p>
            <a:r>
              <a:rPr lang="en-US" dirty="0" err="1" smtClean="0"/>
              <a:t>GestureTracker</a:t>
            </a:r>
            <a:r>
              <a:rPr lang="en-US" dirty="0" smtClean="0"/>
              <a:t> keeps updating </a:t>
            </a:r>
            <a:r>
              <a:rPr lang="en-US" dirty="0" err="1" smtClean="0"/>
              <a:t>cursorList</a:t>
            </a:r>
            <a:r>
              <a:rPr lang="en-US" dirty="0" smtClean="0"/>
              <a:t> and </a:t>
            </a:r>
            <a:r>
              <a:rPr lang="en-US" dirty="0" err="1" smtClean="0"/>
              <a:t>objectList</a:t>
            </a:r>
            <a:r>
              <a:rPr lang="en-US" dirty="0" smtClean="0"/>
              <a:t> with new input information</a:t>
            </a:r>
          </a:p>
          <a:p>
            <a:r>
              <a:rPr lang="en-US" dirty="0" smtClean="0"/>
              <a:t>List structures are shared via </a:t>
            </a:r>
            <a:r>
              <a:rPr lang="en-US" dirty="0" err="1" smtClean="0"/>
              <a:t>getCursorList</a:t>
            </a:r>
            <a:r>
              <a:rPr lang="en-US" dirty="0" smtClean="0"/>
              <a:t> and </a:t>
            </a:r>
            <a:r>
              <a:rPr lang="en-US" dirty="0" err="1" smtClean="0"/>
              <a:t>getObjectList</a:t>
            </a:r>
            <a:r>
              <a:rPr lang="en-US" dirty="0" smtClean="0"/>
              <a:t> methods</a:t>
            </a:r>
          </a:p>
          <a:p>
            <a:endParaRPr lang="en-US" dirty="0"/>
          </a:p>
        </p:txBody>
      </p:sp>
      <p:sp>
        <p:nvSpPr>
          <p:cNvPr id="4" name="Slide Number Placeholder 3"/>
          <p:cNvSpPr>
            <a:spLocks noGrp="1"/>
          </p:cNvSpPr>
          <p:nvPr>
            <p:ph type="sldNum" sz="quarter" idx="10"/>
          </p:nvPr>
        </p:nvSpPr>
        <p:spPr/>
        <p:txBody>
          <a:bodyPr/>
          <a:lstStyle/>
          <a:p>
            <a:fld id="{243AC733-B712-4238-BB9C-04915BFC3C69}" type="slidenum">
              <a:rPr lang="en-US" smtClean="0"/>
              <a:pPr/>
              <a:t>33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Pete</a:t>
            </a:r>
            <a:endParaRPr lang="en-US" dirty="0"/>
          </a:p>
        </p:txBody>
      </p:sp>
      <p:sp>
        <p:nvSpPr>
          <p:cNvPr id="4" name="Slide Number Placeholder 3"/>
          <p:cNvSpPr>
            <a:spLocks noGrp="1"/>
          </p:cNvSpPr>
          <p:nvPr>
            <p:ph type="sldNum" sz="quarter" idx="10"/>
          </p:nvPr>
        </p:nvSpPr>
        <p:spPr/>
        <p:txBody>
          <a:bodyPr/>
          <a:lstStyle/>
          <a:p>
            <a:fld id="{A2BA7F80-2DF7-4753-9606-1B0876CE8E29}" type="slidenum">
              <a:rPr lang="en-US" smtClean="0"/>
              <a:pPr/>
              <a:t>54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Pete</a:t>
            </a:r>
            <a:endParaRPr lang="en-US" dirty="0"/>
          </a:p>
        </p:txBody>
      </p:sp>
      <p:sp>
        <p:nvSpPr>
          <p:cNvPr id="4" name="Slide Number Placeholder 3"/>
          <p:cNvSpPr>
            <a:spLocks noGrp="1"/>
          </p:cNvSpPr>
          <p:nvPr>
            <p:ph type="sldNum" sz="quarter" idx="10"/>
          </p:nvPr>
        </p:nvSpPr>
        <p:spPr/>
        <p:txBody>
          <a:bodyPr/>
          <a:lstStyle/>
          <a:p>
            <a:fld id="{A2BA7F80-2DF7-4753-9606-1B0876CE8E29}" type="slidenum">
              <a:rPr lang="en-US" smtClean="0"/>
              <a:pPr/>
              <a:t>55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chris</a:t>
            </a:r>
            <a:endParaRPr lang="en-US" dirty="0"/>
          </a:p>
        </p:txBody>
      </p:sp>
      <p:sp>
        <p:nvSpPr>
          <p:cNvPr id="4" name="Slide Number Placeholder 3"/>
          <p:cNvSpPr>
            <a:spLocks noGrp="1"/>
          </p:cNvSpPr>
          <p:nvPr>
            <p:ph type="sldNum" sz="quarter" idx="10"/>
          </p:nvPr>
        </p:nvSpPr>
        <p:spPr/>
        <p:txBody>
          <a:bodyPr/>
          <a:lstStyle/>
          <a:p>
            <a:fld id="{A2BA7F80-2DF7-4753-9606-1B0876CE8E2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Chris</a:t>
            </a:r>
            <a:endParaRPr lang="en-US" dirty="0"/>
          </a:p>
        </p:txBody>
      </p:sp>
      <p:sp>
        <p:nvSpPr>
          <p:cNvPr id="4" name="Slide Number Placeholder 3"/>
          <p:cNvSpPr>
            <a:spLocks noGrp="1"/>
          </p:cNvSpPr>
          <p:nvPr>
            <p:ph type="sldNum" sz="quarter" idx="10"/>
          </p:nvPr>
        </p:nvSpPr>
        <p:spPr/>
        <p:txBody>
          <a:bodyPr/>
          <a:lstStyle/>
          <a:p>
            <a:fld id="{A2BA7F80-2DF7-4753-9606-1B0876CE8E2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peter</a:t>
            </a:r>
            <a:endParaRPr lang="en-US" dirty="0"/>
          </a:p>
        </p:txBody>
      </p:sp>
      <p:sp>
        <p:nvSpPr>
          <p:cNvPr id="4" name="Slide Number Placeholder 3"/>
          <p:cNvSpPr>
            <a:spLocks noGrp="1"/>
          </p:cNvSpPr>
          <p:nvPr>
            <p:ph type="sldNum" sz="quarter" idx="10"/>
          </p:nvPr>
        </p:nvSpPr>
        <p:spPr/>
        <p:txBody>
          <a:bodyPr/>
          <a:lstStyle/>
          <a:p>
            <a:fld id="{A2BA7F80-2DF7-4753-9606-1B0876CE8E2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Pete</a:t>
            </a:r>
            <a:endParaRPr lang="en-US" dirty="0"/>
          </a:p>
        </p:txBody>
      </p:sp>
      <p:sp>
        <p:nvSpPr>
          <p:cNvPr id="4" name="Slide Number Placeholder 3"/>
          <p:cNvSpPr>
            <a:spLocks noGrp="1"/>
          </p:cNvSpPr>
          <p:nvPr>
            <p:ph type="sldNum" sz="quarter" idx="10"/>
          </p:nvPr>
        </p:nvSpPr>
        <p:spPr/>
        <p:txBody>
          <a:bodyPr/>
          <a:lstStyle/>
          <a:p>
            <a:fld id="{A2BA7F80-2DF7-4753-9606-1B0876CE8E2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Peter</a:t>
            </a:r>
            <a:endParaRPr lang="en-US" dirty="0"/>
          </a:p>
        </p:txBody>
      </p:sp>
      <p:sp>
        <p:nvSpPr>
          <p:cNvPr id="4" name="Slide Number Placeholder 3"/>
          <p:cNvSpPr>
            <a:spLocks noGrp="1"/>
          </p:cNvSpPr>
          <p:nvPr>
            <p:ph type="sldNum" sz="quarter" idx="10"/>
          </p:nvPr>
        </p:nvSpPr>
        <p:spPr/>
        <p:txBody>
          <a:bodyPr/>
          <a:lstStyle/>
          <a:p>
            <a:fld id="{A2BA7F80-2DF7-4753-9606-1B0876CE8E2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Pete</a:t>
            </a:r>
            <a:endParaRPr lang="en-US" dirty="0"/>
          </a:p>
        </p:txBody>
      </p:sp>
      <p:sp>
        <p:nvSpPr>
          <p:cNvPr id="4" name="Slide Number Placeholder 3"/>
          <p:cNvSpPr>
            <a:spLocks noGrp="1"/>
          </p:cNvSpPr>
          <p:nvPr>
            <p:ph type="sldNum" sz="quarter" idx="10"/>
          </p:nvPr>
        </p:nvSpPr>
        <p:spPr/>
        <p:txBody>
          <a:bodyPr/>
          <a:lstStyle/>
          <a:p>
            <a:fld id="{A2BA7F80-2DF7-4753-9606-1B0876CE8E29}"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Pete</a:t>
            </a:r>
            <a:endParaRPr lang="en-US" dirty="0"/>
          </a:p>
        </p:txBody>
      </p:sp>
      <p:sp>
        <p:nvSpPr>
          <p:cNvPr id="4" name="Slide Number Placeholder 3"/>
          <p:cNvSpPr>
            <a:spLocks noGrp="1"/>
          </p:cNvSpPr>
          <p:nvPr>
            <p:ph type="sldNum" sz="quarter" idx="10"/>
          </p:nvPr>
        </p:nvSpPr>
        <p:spPr/>
        <p:txBody>
          <a:bodyPr/>
          <a:lstStyle/>
          <a:p>
            <a:fld id="{A2BA7F80-2DF7-4753-9606-1B0876CE8E29}"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everyone</a:t>
            </a:r>
            <a:endParaRPr lang="en-US" dirty="0"/>
          </a:p>
        </p:txBody>
      </p:sp>
      <p:sp>
        <p:nvSpPr>
          <p:cNvPr id="4" name="Slide Number Placeholder 3"/>
          <p:cNvSpPr>
            <a:spLocks noGrp="1"/>
          </p:cNvSpPr>
          <p:nvPr>
            <p:ph type="sldNum" sz="quarter" idx="10"/>
          </p:nvPr>
        </p:nvSpPr>
        <p:spPr/>
        <p:txBody>
          <a:bodyPr/>
          <a:lstStyle/>
          <a:p>
            <a:fld id="{A2BA7F80-2DF7-4753-9606-1B0876CE8E29}"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E19A04CF-D555-415A-AA47-255105326839}" type="datetimeFigureOut">
              <a:rPr lang="en-US" smtClean="0"/>
              <a:pPr/>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BD95F-D211-4056-A3AD-B894B8D6129A}"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A04CF-D555-415A-AA47-255105326839}" type="datetimeFigureOut">
              <a:rPr lang="en-US" smtClean="0"/>
              <a:pPr/>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BD95F-D211-4056-A3AD-B894B8D612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A04CF-D555-415A-AA47-255105326839}" type="datetimeFigureOut">
              <a:rPr lang="en-US" smtClean="0"/>
              <a:pPr/>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BD95F-D211-4056-A3AD-B894B8D612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E19A04CF-D555-415A-AA47-255105326839}" type="datetimeFigureOut">
              <a:rPr lang="en-US" smtClean="0"/>
              <a:pPr/>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BD95F-D211-4056-A3AD-B894B8D6129A}"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9A04CF-D555-415A-AA47-255105326839}" type="datetimeFigureOut">
              <a:rPr lang="en-US" smtClean="0"/>
              <a:pPr/>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BD95F-D211-4056-A3AD-B894B8D612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E19A04CF-D555-415A-AA47-255105326839}" type="datetimeFigureOut">
              <a:rPr lang="en-US" smtClean="0"/>
              <a:pPr/>
              <a:t>4/12/2012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BD95F-D211-4056-A3AD-B894B8D612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19A04CF-D555-415A-AA47-255105326839}" type="datetimeFigureOut">
              <a:rPr lang="en-US" smtClean="0"/>
              <a:pPr/>
              <a:t>4/12/2012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BD95F-D211-4056-A3AD-B894B8D612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9A04CF-D555-415A-AA47-255105326839}" type="datetimeFigureOut">
              <a:rPr lang="en-US" smtClean="0"/>
              <a:pPr/>
              <a:t>4/12/2012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BD95F-D211-4056-A3AD-B894B8D612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A04CF-D555-415A-AA47-255105326839}" type="datetimeFigureOut">
              <a:rPr lang="en-US" smtClean="0"/>
              <a:pPr/>
              <a:t>4/12/2012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BD95F-D211-4056-A3AD-B894B8D612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A04CF-D555-415A-AA47-255105326839}" type="datetimeFigureOut">
              <a:rPr lang="en-US" smtClean="0"/>
              <a:pPr/>
              <a:t>4/12/2012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BD95F-D211-4056-A3AD-B894B8D612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A04CF-D555-415A-AA47-255105326839}" type="datetimeFigureOut">
              <a:rPr lang="en-US" smtClean="0"/>
              <a:pPr/>
              <a:t>4/12/2012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BD95F-D211-4056-A3AD-B894B8D612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E19A04CF-D555-415A-AA47-255105326839}" type="datetimeFigureOut">
              <a:rPr lang="en-US" smtClean="0"/>
              <a:pPr/>
              <a:t>4/12/2012</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226BD95F-D211-4056-A3AD-B894B8D6129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3.jpeg"/><Relationship Id="rId5" Type="http://schemas.openxmlformats.org/officeDocument/2006/relationships/oleObject" Target="../embeddings/oleObject2.bin"/><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6.jpeg"/><Relationship Id="rId5" Type="http://schemas.openxmlformats.org/officeDocument/2006/relationships/package" Target="../embeddings/Microsoft_Office_Excel_Worksheet1.xlsx"/><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8.jpeg"/><Relationship Id="rId4" Type="http://schemas.openxmlformats.org/officeDocument/2006/relationships/package" Target="../embeddings/Microsoft_Office_Excel_Worksheet2.xlsx"/></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20.jpeg"/><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4.png"/><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package" Target="../embeddings/Microsoft_Office_Excel_Worksheet3.xlsx"/></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gif"/><Relationship Id="rId1" Type="http://schemas.openxmlformats.org/officeDocument/2006/relationships/slideLayout" Target="../slideLayouts/slideLayout6.xml"/><Relationship Id="rId4" Type="http://schemas.openxmlformats.org/officeDocument/2006/relationships/image" Target="../media/image45.gif"/></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package" Target="../embeddings/Microsoft_Office_Excel_Worksheet4.xlsx"/><Relationship Id="rId2" Type="http://schemas.openxmlformats.org/officeDocument/2006/relationships/slideLayout" Target="../slideLayouts/slideLayout4.xml"/><Relationship Id="rId1" Type="http://schemas.openxmlformats.org/officeDocument/2006/relationships/vmlDrawing" Target="../drawings/vmlDrawing11.v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1600200"/>
            <a:ext cx="6400800" cy="1752600"/>
          </a:xfrm>
        </p:spPr>
        <p:txBody>
          <a:bodyPr>
            <a:normAutofit fontScale="55000" lnSpcReduction="20000"/>
          </a:bodyPr>
          <a:lstStyle/>
          <a:p>
            <a:r>
              <a:rPr lang="en-US" sz="9600" dirty="0" smtClean="0"/>
              <a:t>Multi-User Touch Table</a:t>
            </a:r>
          </a:p>
          <a:p>
            <a:r>
              <a:rPr lang="en-US" sz="9600" dirty="0" smtClean="0"/>
              <a:t>Planck</a:t>
            </a:r>
          </a:p>
        </p:txBody>
      </p:sp>
      <p:sp>
        <p:nvSpPr>
          <p:cNvPr id="5" name="TextBox 4"/>
          <p:cNvSpPr txBox="1"/>
          <p:nvPr/>
        </p:nvSpPr>
        <p:spPr>
          <a:xfrm>
            <a:off x="-457200" y="3657600"/>
            <a:ext cx="4724400" cy="1200329"/>
          </a:xfrm>
          <a:prstGeom prst="rect">
            <a:avLst/>
          </a:prstGeom>
          <a:noFill/>
        </p:spPr>
        <p:txBody>
          <a:bodyPr wrap="square" rtlCol="0">
            <a:spAutoFit/>
          </a:bodyPr>
          <a:lstStyle/>
          <a:p>
            <a:pPr lvl="3" algn="just"/>
            <a:r>
              <a:rPr lang="en-US" dirty="0" smtClean="0">
                <a:latin typeface="+mj-lt"/>
              </a:rPr>
              <a:t>Peter Oppold</a:t>
            </a:r>
            <a:r>
              <a:rPr lang="en-US" dirty="0">
                <a:latin typeface="+mj-lt"/>
              </a:rPr>
              <a:t>	 </a:t>
            </a:r>
            <a:r>
              <a:rPr lang="en-US" dirty="0" smtClean="0">
                <a:latin typeface="+mj-lt"/>
              </a:rPr>
              <a:t>     -  </a:t>
            </a:r>
            <a:r>
              <a:rPr lang="en-US" dirty="0" err="1" smtClean="0">
                <a:latin typeface="+mj-lt"/>
              </a:rPr>
              <a:t>CpE</a:t>
            </a:r>
            <a:endParaRPr lang="en-US" dirty="0" smtClean="0">
              <a:latin typeface="+mj-lt"/>
            </a:endParaRPr>
          </a:p>
          <a:p>
            <a:pPr lvl="3" algn="just"/>
            <a:r>
              <a:rPr lang="en-US" dirty="0" smtClean="0">
                <a:latin typeface="+mj-lt"/>
              </a:rPr>
              <a:t>Hector Rodriguez    -  </a:t>
            </a:r>
            <a:r>
              <a:rPr lang="en-US" dirty="0" err="1" smtClean="0">
                <a:latin typeface="+mj-lt"/>
              </a:rPr>
              <a:t>CpE</a:t>
            </a:r>
            <a:endParaRPr lang="en-US" dirty="0" smtClean="0">
              <a:latin typeface="+mj-lt"/>
            </a:endParaRPr>
          </a:p>
          <a:p>
            <a:pPr lvl="3" algn="just"/>
            <a:r>
              <a:rPr lang="en-US" dirty="0" smtClean="0">
                <a:latin typeface="+mj-lt"/>
              </a:rPr>
              <a:t>Chris Sosa	      -  </a:t>
            </a:r>
            <a:r>
              <a:rPr lang="en-US" dirty="0" err="1" smtClean="0">
                <a:latin typeface="+mj-lt"/>
              </a:rPr>
              <a:t>CpE</a:t>
            </a:r>
            <a:endParaRPr lang="en-US" dirty="0" smtClean="0">
              <a:latin typeface="+mj-lt"/>
            </a:endParaRPr>
          </a:p>
          <a:p>
            <a:pPr lvl="3" algn="just"/>
            <a:r>
              <a:rPr lang="en-US" dirty="0" smtClean="0">
                <a:latin typeface="+mj-lt"/>
              </a:rPr>
              <a:t>Enrique Roche</a:t>
            </a:r>
            <a:r>
              <a:rPr lang="en-US" dirty="0">
                <a:latin typeface="+mj-lt"/>
              </a:rPr>
              <a:t> </a:t>
            </a:r>
            <a:r>
              <a:rPr lang="en-US" dirty="0" smtClean="0">
                <a:latin typeface="+mj-lt"/>
              </a:rPr>
              <a:t>        -  EE</a:t>
            </a:r>
            <a:endParaRPr lang="en-US" dirty="0">
              <a:latin typeface="+mj-lt"/>
            </a:endParaRPr>
          </a:p>
        </p:txBody>
      </p:sp>
      <p:sp>
        <p:nvSpPr>
          <p:cNvPr id="4" name="TextBox 3"/>
          <p:cNvSpPr txBox="1"/>
          <p:nvPr/>
        </p:nvSpPr>
        <p:spPr>
          <a:xfrm>
            <a:off x="4381500" y="3801070"/>
            <a:ext cx="4724400" cy="923330"/>
          </a:xfrm>
          <a:prstGeom prst="rect">
            <a:avLst/>
          </a:prstGeom>
          <a:noFill/>
        </p:spPr>
        <p:txBody>
          <a:bodyPr wrap="square" rtlCol="0">
            <a:spAutoFit/>
          </a:bodyPr>
          <a:lstStyle/>
          <a:p>
            <a:pPr lvl="3" algn="just"/>
            <a:r>
              <a:rPr lang="en-US" dirty="0" smtClean="0">
                <a:latin typeface="+mj-lt"/>
              </a:rPr>
              <a:t>Mentors from NAVAIR;</a:t>
            </a:r>
          </a:p>
          <a:p>
            <a:pPr lvl="3" algn="just"/>
            <a:r>
              <a:rPr lang="en-US" dirty="0" smtClean="0">
                <a:latin typeface="+mj-lt"/>
              </a:rPr>
              <a:t>Ronald Wolff   </a:t>
            </a:r>
          </a:p>
          <a:p>
            <a:pPr lvl="3" algn="just"/>
            <a:r>
              <a:rPr lang="en-US" dirty="0" smtClean="0">
                <a:latin typeface="+mj-lt"/>
              </a:rPr>
              <a:t>Dave </a:t>
            </a:r>
            <a:r>
              <a:rPr lang="en-US" dirty="0" err="1" smtClean="0">
                <a:latin typeface="+mj-lt"/>
              </a:rPr>
              <a:t>Kotick</a:t>
            </a:r>
            <a:endParaRPr lang="en-US" dirty="0" smtClean="0">
              <a:latin typeface="+mj-lt"/>
            </a:endParaRPr>
          </a:p>
        </p:txBody>
      </p:sp>
      <p:sp>
        <p:nvSpPr>
          <p:cNvPr id="2" name="TextBox 1"/>
          <p:cNvSpPr txBox="1"/>
          <p:nvPr/>
        </p:nvSpPr>
        <p:spPr>
          <a:xfrm>
            <a:off x="3924300" y="5441777"/>
            <a:ext cx="2819400" cy="369332"/>
          </a:xfrm>
          <a:prstGeom prst="rect">
            <a:avLst/>
          </a:prstGeom>
          <a:noFill/>
        </p:spPr>
        <p:txBody>
          <a:bodyPr wrap="square" rtlCol="0">
            <a:spAutoFit/>
          </a:bodyPr>
          <a:lstStyle/>
          <a:p>
            <a:r>
              <a:rPr lang="en-US" dirty="0" smtClean="0"/>
              <a:t>Group 14</a:t>
            </a:r>
            <a:endParaRPr lang="en-US" dirty="0"/>
          </a:p>
        </p:txBody>
      </p:sp>
    </p:spTree>
    <p:extLst>
      <p:ext uri="{BB962C8B-B14F-4D97-AF65-F5344CB8AC3E}">
        <p14:creationId xmlns:p14="http://schemas.microsoft.com/office/powerpoint/2010/main" xmlns="" val="1087960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Block Diagram</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xmlns="" val="2283049296"/>
              </p:ext>
            </p:extLst>
          </p:nvPr>
        </p:nvGraphicFramePr>
        <p:xfrm>
          <a:off x="4495800" y="1657350"/>
          <a:ext cx="4603158" cy="4002088"/>
        </p:xfrm>
        <a:graphic>
          <a:graphicData uri="http://schemas.openxmlformats.org/presentationml/2006/ole">
            <p:oleObj spid="_x0000_s109571" name="Visio" r:id="rId3" imgW="4339489" imgH="3774184" progId="Visio.Drawing.11">
              <p:embed/>
            </p:oleObj>
          </a:graphicData>
        </a:graphic>
      </p:graphicFrame>
      <p:pic>
        <p:nvPicPr>
          <p:cNvPr id="8207" name="Picture 15" descr="C:\Users\Pete\Dropbox\Senior Design\Deliverables\02.14.12 In Class CDR\Enrique's Part\pics of da box\Union Park-20120219-0006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1981200"/>
            <a:ext cx="4368800" cy="3276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808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Development Board (Prototype)</a:t>
            </a:r>
            <a:endParaRPr lang="en-US" dirty="0"/>
          </a:p>
        </p:txBody>
      </p:sp>
      <p:sp>
        <p:nvSpPr>
          <p:cNvPr id="3" name="Content Placeholder 2"/>
          <p:cNvSpPr>
            <a:spLocks noGrp="1"/>
          </p:cNvSpPr>
          <p:nvPr>
            <p:ph sz="quarter" idx="13"/>
          </p:nvPr>
        </p:nvSpPr>
        <p:spPr>
          <a:xfrm>
            <a:off x="609600" y="1600200"/>
            <a:ext cx="4596670" cy="4114800"/>
          </a:xfrm>
          <a:prstGeom prst="rect">
            <a:avLst/>
          </a:prstGeom>
        </p:spPr>
        <p:txBody>
          <a:bodyPr>
            <a:normAutofit/>
          </a:bodyPr>
          <a:lstStyle/>
          <a:p>
            <a:r>
              <a:rPr lang="en-US" b="1" dirty="0"/>
              <a:t>Provides platform </a:t>
            </a:r>
            <a:r>
              <a:rPr lang="en-US" b="1" dirty="0" smtClean="0"/>
              <a:t>essential to </a:t>
            </a:r>
            <a:r>
              <a:rPr lang="en-US" b="1" dirty="0"/>
              <a:t>test our </a:t>
            </a:r>
            <a:r>
              <a:rPr lang="en-US" b="1" dirty="0" smtClean="0"/>
              <a:t>hardware and software</a:t>
            </a:r>
            <a:endParaRPr lang="en-US" b="1" dirty="0"/>
          </a:p>
          <a:p>
            <a:r>
              <a:rPr lang="en-US" dirty="0" smtClean="0"/>
              <a:t>Polished acrylic edges		</a:t>
            </a:r>
          </a:p>
          <a:p>
            <a:pPr lvl="1"/>
            <a:r>
              <a:rPr lang="en-US" dirty="0" smtClean="0"/>
              <a:t>LED light can penetrate deeper</a:t>
            </a:r>
          </a:p>
          <a:p>
            <a:r>
              <a:rPr lang="en-US" dirty="0" smtClean="0"/>
              <a:t>Slim LED wooden Frame</a:t>
            </a:r>
          </a:p>
          <a:p>
            <a:pPr lvl="1"/>
            <a:r>
              <a:rPr lang="en-US" dirty="0" smtClean="0"/>
              <a:t>Flush fit</a:t>
            </a:r>
          </a:p>
          <a:p>
            <a:pPr lvl="1"/>
            <a:r>
              <a:rPr lang="en-US" dirty="0" smtClean="0"/>
              <a:t>Painted white for maximum deflection</a:t>
            </a:r>
            <a:endParaRPr lang="en-US" dirty="0"/>
          </a:p>
          <a:p>
            <a:r>
              <a:rPr lang="en-US" dirty="0" smtClean="0"/>
              <a:t>Camera mount</a:t>
            </a:r>
          </a:p>
          <a:p>
            <a:pPr lvl="1"/>
            <a:r>
              <a:rPr lang="en-US" dirty="0" smtClean="0"/>
              <a:t>Allows for easy configuration</a:t>
            </a:r>
          </a:p>
        </p:txBody>
      </p:sp>
      <p:pic>
        <p:nvPicPr>
          <p:cNvPr id="12290" name="Picture 2" descr="C:\Users\Pete\Dropbox\Senior Design\Deliverables\02.14.12 In Class CDR\Enrique's Part\CameraZOOM-2012021914140136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06269" y="1483834"/>
            <a:ext cx="2827051" cy="2034469"/>
          </a:xfrm>
          <a:prstGeom prst="rect">
            <a:avLst/>
          </a:prstGeom>
          <a:noFill/>
          <a:extLst>
            <a:ext uri="{909E8E84-426E-40DD-AFC4-6F175D3DCCD1}">
              <a14:hiddenFill xmlns:a14="http://schemas.microsoft.com/office/drawing/2010/main" xmlns="">
                <a:solidFill>
                  <a:srgbClr val="FFFFFF"/>
                </a:solidFill>
              </a14:hiddenFill>
            </a:ext>
          </a:extLst>
        </p:spPr>
      </p:pic>
      <p:pic>
        <p:nvPicPr>
          <p:cNvPr id="12291" name="Picture 3" descr="C:\Users\Pete\Dropbox\Senior Design\Deliverables\02.14.12 In Class CDR\Enrique's Part\CameraZOOM-2012021914152239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06270" y="3596569"/>
            <a:ext cx="2827051" cy="21290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7157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533400" y="1444566"/>
            <a:ext cx="3733800" cy="4114800"/>
          </a:xfrm>
          <a:prstGeom prst="rect">
            <a:avLst/>
          </a:prstGeom>
        </p:spPr>
        <p:txBody>
          <a:bodyPr/>
          <a:lstStyle/>
          <a:p>
            <a:r>
              <a:rPr lang="en-US" dirty="0" smtClean="0"/>
              <a:t>45” </a:t>
            </a:r>
            <a:r>
              <a:rPr lang="en-US" dirty="0" smtClean="0"/>
              <a:t>Diagonal Display</a:t>
            </a:r>
          </a:p>
          <a:p>
            <a:r>
              <a:rPr lang="en-US" dirty="0" smtClean="0"/>
              <a:t>36” Tall with Legs</a:t>
            </a:r>
          </a:p>
          <a:p>
            <a:pPr lvl="1"/>
            <a:r>
              <a:rPr lang="en-US" dirty="0" smtClean="0"/>
              <a:t>Capable of 24” tall (minus legs)</a:t>
            </a:r>
          </a:p>
          <a:p>
            <a:pPr lvl="1"/>
            <a:r>
              <a:rPr lang="en-US" dirty="0" smtClean="0"/>
              <a:t>Oak Veneer</a:t>
            </a:r>
          </a:p>
          <a:p>
            <a:r>
              <a:rPr lang="en-US" dirty="0" smtClean="0"/>
              <a:t>Fluid Bearing enclosure Fans</a:t>
            </a:r>
          </a:p>
          <a:p>
            <a:pPr lvl="1"/>
            <a:r>
              <a:rPr lang="en-US" dirty="0" smtClean="0"/>
              <a:t>Bottom stealth mount</a:t>
            </a:r>
          </a:p>
          <a:p>
            <a:r>
              <a:rPr lang="en-US" dirty="0" smtClean="0"/>
              <a:t>Projector tilt-mount</a:t>
            </a:r>
          </a:p>
          <a:p>
            <a:pPr lvl="1"/>
            <a:r>
              <a:rPr lang="en-US" dirty="0" smtClean="0"/>
              <a:t>Smallest achievable offset due to Keystone correction</a:t>
            </a:r>
            <a:endParaRPr lang="en-US" dirty="0"/>
          </a:p>
        </p:txBody>
      </p:sp>
      <p:sp>
        <p:nvSpPr>
          <p:cNvPr id="10" name="Content Placeholder 9"/>
          <p:cNvSpPr>
            <a:spLocks noGrp="1"/>
          </p:cNvSpPr>
          <p:nvPr>
            <p:ph sz="quarter" idx="14"/>
          </p:nvPr>
        </p:nvSpPr>
        <p:spPr/>
        <p:txBody>
          <a:bodyPr/>
          <a:lstStyle/>
          <a:p>
            <a:endParaRPr lang="en-US" dirty="0"/>
          </a:p>
        </p:txBody>
      </p:sp>
      <p:sp>
        <p:nvSpPr>
          <p:cNvPr id="2" name="Title 1"/>
          <p:cNvSpPr>
            <a:spLocks noGrp="1"/>
          </p:cNvSpPr>
          <p:nvPr>
            <p:ph type="title"/>
          </p:nvPr>
        </p:nvSpPr>
        <p:spPr>
          <a:xfrm>
            <a:off x="609600" y="152400"/>
            <a:ext cx="7924800" cy="1143000"/>
          </a:xfrm>
        </p:spPr>
        <p:txBody>
          <a:bodyPr/>
          <a:lstStyle/>
          <a:p>
            <a:r>
              <a:rPr lang="en-US" dirty="0" smtClean="0"/>
              <a:t>Final Design - Enclosure</a:t>
            </a:r>
            <a:endParaRPr lang="en-US" dirty="0"/>
          </a:p>
        </p:txBody>
      </p:sp>
      <p:pic>
        <p:nvPicPr>
          <p:cNvPr id="1029" name="Picture 5" descr="C:\Users\Shouse\Dropbox\Senior Design\Systems\Computational Container System\Image Display\Paper Pictures\Vertical-keyston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800" y="5181600"/>
            <a:ext cx="2660467" cy="1292225"/>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3" name="Object 2"/>
          <p:cNvGraphicFramePr>
            <a:graphicFrameLocks noChangeAspect="1"/>
          </p:cNvGraphicFramePr>
          <p:nvPr>
            <p:extLst>
              <p:ext uri="{D42A27DB-BD31-4B8C-83A1-F6EECF244321}">
                <p14:modId xmlns:p14="http://schemas.microsoft.com/office/powerpoint/2010/main" xmlns="" val="4106447440"/>
              </p:ext>
            </p:extLst>
          </p:nvPr>
        </p:nvGraphicFramePr>
        <p:xfrm>
          <a:off x="5334000" y="228600"/>
          <a:ext cx="3672566" cy="3079750"/>
        </p:xfrm>
        <a:graphic>
          <a:graphicData uri="http://schemas.openxmlformats.org/presentationml/2006/ole">
            <p:oleObj spid="_x0000_s110595" name="Visio" r:id="rId5" imgW="6048277" imgH="5071410" progId="Visio.Drawing.11">
              <p:embed/>
            </p:oleObj>
          </a:graphicData>
        </a:graphic>
      </p:graphicFrame>
      <p:pic>
        <p:nvPicPr>
          <p:cNvPr id="1125" name="Picture 101" descr="C:\Users\Pete\Dropbox\Senior Design\Systems\Computational Container System\Enclosure\Final pictures\IMG_3955.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72000" y="3428752"/>
            <a:ext cx="4455364" cy="32686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54481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prstGeom prst="rect">
            <a:avLst/>
          </a:prstGeom>
        </p:spPr>
        <p:txBody>
          <a:bodyPr/>
          <a:lstStyle/>
          <a:p>
            <a:r>
              <a:rPr lang="en-US" dirty="0" smtClean="0"/>
              <a:t>Projector</a:t>
            </a:r>
            <a:r>
              <a:rPr lang="en-US" dirty="0"/>
              <a:t>: Hitachi CP-AW250N Short Throw</a:t>
            </a:r>
          </a:p>
          <a:p>
            <a:pPr lvl="1"/>
            <a:r>
              <a:rPr lang="en-US" dirty="0"/>
              <a:t>1280 x </a:t>
            </a:r>
            <a:r>
              <a:rPr lang="en-US" dirty="0" smtClean="0"/>
              <a:t>800</a:t>
            </a:r>
            <a:endParaRPr lang="en-US" dirty="0"/>
          </a:p>
          <a:p>
            <a:pPr lvl="1"/>
            <a:r>
              <a:rPr lang="en-US" dirty="0" smtClean="0"/>
              <a:t>45” </a:t>
            </a:r>
            <a:r>
              <a:rPr lang="en-US" dirty="0"/>
              <a:t>diagonal image in </a:t>
            </a:r>
            <a:r>
              <a:rPr lang="en-US" dirty="0" smtClean="0"/>
              <a:t>0”</a:t>
            </a:r>
          </a:p>
          <a:p>
            <a:pPr lvl="2"/>
            <a:r>
              <a:rPr lang="en-US" dirty="0" smtClean="0"/>
              <a:t>Corrected with Zooming</a:t>
            </a:r>
            <a:endParaRPr lang="en-US" dirty="0"/>
          </a:p>
          <a:p>
            <a:pPr lvl="1"/>
            <a:r>
              <a:rPr lang="en-US" dirty="0"/>
              <a:t>3 </a:t>
            </a:r>
            <a:r>
              <a:rPr lang="en-US" dirty="0" smtClean="0"/>
              <a:t>LCD</a:t>
            </a:r>
          </a:p>
          <a:p>
            <a:pPr lvl="1"/>
            <a:r>
              <a:rPr lang="en-US" dirty="0" smtClean="0"/>
              <a:t>Tilted to reduce vertical offset</a:t>
            </a:r>
            <a:endParaRPr lang="en-US" dirty="0"/>
          </a:p>
        </p:txBody>
      </p:sp>
      <p:sp>
        <p:nvSpPr>
          <p:cNvPr id="2" name="Title 1"/>
          <p:cNvSpPr>
            <a:spLocks noGrp="1"/>
          </p:cNvSpPr>
          <p:nvPr>
            <p:ph type="title"/>
          </p:nvPr>
        </p:nvSpPr>
        <p:spPr/>
        <p:txBody>
          <a:bodyPr/>
          <a:lstStyle/>
          <a:p>
            <a:r>
              <a:rPr lang="en-US" dirty="0" smtClean="0"/>
              <a:t>Design - Projector</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xmlns="" val="3490523278"/>
              </p:ext>
            </p:extLst>
          </p:nvPr>
        </p:nvGraphicFramePr>
        <p:xfrm>
          <a:off x="5105400" y="76200"/>
          <a:ext cx="2879725" cy="2269652"/>
        </p:xfrm>
        <a:graphic>
          <a:graphicData uri="http://schemas.openxmlformats.org/presentationml/2006/ole">
            <p:oleObj spid="_x0000_s111620" name="Visio" r:id="rId4" imgW="6648512" imgH="5363820" progId="Visio.Drawing.11">
              <p:embed/>
            </p:oleObj>
          </a:graphicData>
        </a:graphic>
      </p:graphicFrame>
      <p:sp>
        <p:nvSpPr>
          <p:cNvPr id="10" name="Content Placeholder 9"/>
          <p:cNvSpPr>
            <a:spLocks noGrp="1"/>
          </p:cNvSpPr>
          <p:nvPr>
            <p:ph sz="quarter" idx="14"/>
          </p:nvPr>
        </p:nvSpPr>
        <p:spPr/>
        <p:txBody>
          <a:bodyPr/>
          <a:lstStyle/>
          <a:p>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xmlns="" val="2540180532"/>
              </p:ext>
            </p:extLst>
          </p:nvPr>
        </p:nvGraphicFramePr>
        <p:xfrm>
          <a:off x="381000" y="4996627"/>
          <a:ext cx="8012760" cy="1832711"/>
        </p:xfrm>
        <a:graphic>
          <a:graphicData uri="http://schemas.openxmlformats.org/presentationml/2006/ole">
            <p:oleObj spid="_x0000_s111621" name="Worksheet" r:id="rId5" imgW="9163179" imgH="2495610" progId="Excel.Sheet.12">
              <p:embed/>
            </p:oleObj>
          </a:graphicData>
        </a:graphic>
      </p:graphicFrame>
      <p:pic>
        <p:nvPicPr>
          <p:cNvPr id="4267" name="Picture 171" descr="C:\Users\Pete\Dropbox\Senior Design\Systems\Computational Container System\Enclosure\Final pictures\IMG_3960.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24400" y="2362199"/>
            <a:ext cx="3479806" cy="26100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03593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Computer System - Design</a:t>
            </a:r>
            <a:endParaRPr lang="en-US" dirty="0"/>
          </a:p>
        </p:txBody>
      </p:sp>
      <p:sp>
        <p:nvSpPr>
          <p:cNvPr id="3" name="Content Placeholder 2"/>
          <p:cNvSpPr>
            <a:spLocks noGrp="1"/>
          </p:cNvSpPr>
          <p:nvPr>
            <p:ph sz="quarter" idx="13"/>
          </p:nvPr>
        </p:nvSpPr>
        <p:spPr>
          <a:xfrm>
            <a:off x="609600" y="1600200"/>
            <a:ext cx="7924800" cy="4114800"/>
          </a:xfrm>
          <a:prstGeom prst="rect">
            <a:avLst/>
          </a:prstGeom>
        </p:spPr>
        <p:txBody>
          <a:bodyPr>
            <a:normAutofit/>
          </a:bodyPr>
          <a:lstStyle/>
          <a:p>
            <a:pPr lvl="1"/>
            <a:r>
              <a:rPr lang="en-US" dirty="0" smtClean="0"/>
              <a:t>Computer:</a:t>
            </a:r>
          </a:p>
          <a:p>
            <a:pPr lvl="2"/>
            <a:r>
              <a:rPr lang="en-US" dirty="0" smtClean="0"/>
              <a:t>CPU</a:t>
            </a:r>
            <a:r>
              <a:rPr lang="en-US" dirty="0"/>
              <a:t>: 2</a:t>
            </a:r>
            <a:r>
              <a:rPr lang="en-US" baseline="30000" dirty="0"/>
              <a:t>nd</a:t>
            </a:r>
            <a:r>
              <a:rPr lang="en-US" dirty="0"/>
              <a:t> Gen </a:t>
            </a:r>
            <a:r>
              <a:rPr lang="en-US" dirty="0" smtClean="0"/>
              <a:t>I7</a:t>
            </a:r>
            <a:endParaRPr lang="en-US" dirty="0"/>
          </a:p>
          <a:p>
            <a:pPr lvl="2"/>
            <a:r>
              <a:rPr lang="en-US" dirty="0"/>
              <a:t>Hard drive: </a:t>
            </a:r>
            <a:r>
              <a:rPr lang="en-US" dirty="0" err="1"/>
              <a:t>SandForce</a:t>
            </a:r>
            <a:r>
              <a:rPr lang="en-US" dirty="0"/>
              <a:t> SF-2281 120gb SSD</a:t>
            </a:r>
          </a:p>
          <a:p>
            <a:pPr lvl="2"/>
            <a:r>
              <a:rPr lang="en-US" dirty="0" smtClean="0"/>
              <a:t>Memory</a:t>
            </a:r>
            <a:r>
              <a:rPr lang="en-US" dirty="0"/>
              <a:t>: 8gigs DDR3</a:t>
            </a:r>
          </a:p>
          <a:p>
            <a:pPr lvl="2"/>
            <a:r>
              <a:rPr lang="en-US" dirty="0" smtClean="0"/>
              <a:t>Video </a:t>
            </a:r>
            <a:r>
              <a:rPr lang="en-US" dirty="0"/>
              <a:t>Card: </a:t>
            </a:r>
            <a:r>
              <a:rPr lang="en-US" dirty="0" err="1" smtClean="0"/>
              <a:t>Nvidia</a:t>
            </a:r>
            <a:r>
              <a:rPr lang="en-US" dirty="0" smtClean="0"/>
              <a:t> Fermi DirectX 11</a:t>
            </a:r>
            <a:endParaRPr lang="en-US" dirty="0"/>
          </a:p>
          <a:p>
            <a:pPr lvl="2"/>
            <a:r>
              <a:rPr lang="en-US" dirty="0"/>
              <a:t>700w power </a:t>
            </a:r>
            <a:r>
              <a:rPr lang="en-US" dirty="0" smtClean="0"/>
              <a:t>supply</a:t>
            </a:r>
          </a:p>
          <a:p>
            <a:pPr lvl="3"/>
            <a:r>
              <a:rPr lang="en-US" dirty="0" smtClean="0"/>
              <a:t>Power to LEDs and computer</a:t>
            </a:r>
          </a:p>
          <a:p>
            <a:pPr lvl="1"/>
            <a:endParaRPr lang="en-US" dirty="0"/>
          </a:p>
          <a:p>
            <a:pPr lvl="1"/>
            <a:endParaRPr lang="en-US" dirty="0" smtClean="0"/>
          </a:p>
          <a:p>
            <a:endParaRPr lang="en-US"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xmlns="" val="1498413972"/>
              </p:ext>
            </p:extLst>
          </p:nvPr>
        </p:nvGraphicFramePr>
        <p:xfrm>
          <a:off x="5029200" y="3615974"/>
          <a:ext cx="3962400" cy="2676525"/>
        </p:xfrm>
        <a:graphic>
          <a:graphicData uri="http://schemas.openxmlformats.org/presentationml/2006/ole">
            <p:oleObj spid="_x0000_s112643" name="Worksheet" r:id="rId4" imgW="3962310" imgH="2676510" progId="Excel.Sheet.12">
              <p:embed/>
            </p:oleObj>
          </a:graphicData>
        </a:graphic>
      </p:graphicFrame>
      <p:pic>
        <p:nvPicPr>
          <p:cNvPr id="7250" name="Picture 82" descr="C:\Users\Pete\Dropbox\Senior Design\Systems\Computational Container System\Enclosure\Final pictures\IMG_3955 - Computer.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86400" y="256293"/>
            <a:ext cx="3475038" cy="32138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1102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609600" y="1600200"/>
            <a:ext cx="3200400" cy="4114800"/>
          </a:xfrm>
          <a:prstGeom prst="rect">
            <a:avLst/>
          </a:prstGeom>
        </p:spPr>
        <p:txBody>
          <a:bodyPr/>
          <a:lstStyle/>
          <a:p>
            <a:r>
              <a:rPr lang="en-US" dirty="0" smtClean="0"/>
              <a:t>Channel</a:t>
            </a:r>
          </a:p>
          <a:p>
            <a:pPr lvl="1"/>
            <a:r>
              <a:rPr lang="en-US" dirty="0" smtClean="0"/>
              <a:t>~9.5mm deep</a:t>
            </a:r>
          </a:p>
          <a:p>
            <a:pPr lvl="1"/>
            <a:r>
              <a:rPr lang="en-US" dirty="0" smtClean="0"/>
              <a:t>15mm Tall</a:t>
            </a:r>
          </a:p>
          <a:p>
            <a:pPr lvl="1"/>
            <a:r>
              <a:rPr lang="en-US" dirty="0" smtClean="0"/>
              <a:t>against polished acrylic for maximum light penetration</a:t>
            </a:r>
          </a:p>
          <a:p>
            <a:r>
              <a:rPr lang="en-US" dirty="0" smtClean="0"/>
              <a:t>Acrylic</a:t>
            </a:r>
          </a:p>
          <a:p>
            <a:pPr lvl="1"/>
            <a:r>
              <a:rPr lang="en-US" dirty="0" smtClean="0"/>
              <a:t>3 Layers Stacked</a:t>
            </a:r>
          </a:p>
          <a:p>
            <a:pPr lvl="1"/>
            <a:r>
              <a:rPr lang="en-US" dirty="0"/>
              <a:t>Edge-Edge Acrylic </a:t>
            </a:r>
            <a:r>
              <a:rPr lang="en-US" dirty="0" smtClean="0"/>
              <a:t>Surface, Mirroring </a:t>
            </a:r>
            <a:r>
              <a:rPr lang="en-US" dirty="0"/>
              <a:t>Smartphone surface</a:t>
            </a:r>
          </a:p>
          <a:p>
            <a:endParaRPr lang="en-US" dirty="0"/>
          </a:p>
        </p:txBody>
      </p:sp>
      <p:sp>
        <p:nvSpPr>
          <p:cNvPr id="2" name="Title 1"/>
          <p:cNvSpPr>
            <a:spLocks noGrp="1"/>
          </p:cNvSpPr>
          <p:nvPr>
            <p:ph type="title"/>
          </p:nvPr>
        </p:nvSpPr>
        <p:spPr>
          <a:xfrm>
            <a:off x="609600" y="228600"/>
            <a:ext cx="7924800" cy="1219200"/>
          </a:xfrm>
        </p:spPr>
        <p:txBody>
          <a:bodyPr/>
          <a:lstStyle/>
          <a:p>
            <a:r>
              <a:rPr lang="en-US" dirty="0" smtClean="0"/>
              <a:t>Design – LED Channel </a:t>
            </a:r>
            <a:br>
              <a:rPr lang="en-US" dirty="0" smtClean="0"/>
            </a:br>
            <a:r>
              <a:rPr lang="en-US" dirty="0" smtClean="0"/>
              <a:t>and Acrylic</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xmlns="" val="3496496994"/>
              </p:ext>
            </p:extLst>
          </p:nvPr>
        </p:nvGraphicFramePr>
        <p:xfrm>
          <a:off x="4724400" y="228600"/>
          <a:ext cx="3507143" cy="2951403"/>
        </p:xfrm>
        <a:graphic>
          <a:graphicData uri="http://schemas.openxmlformats.org/presentationml/2006/ole">
            <p:oleObj spid="_x0000_s113667" name="Visio" r:id="rId4" imgW="6511121" imgH="5479308" progId="Visio.Drawing.11">
              <p:embed/>
            </p:oleObj>
          </a:graphicData>
        </a:graphic>
      </p:graphicFrame>
      <p:pic>
        <p:nvPicPr>
          <p:cNvPr id="6237" name="Picture 93" descr="C:\Users\Pete\Dropbox\Senior Design\Systems\Computational Container System\Enclosure\Final pictures\IMG_3952.JPG"/>
          <p:cNvPicPr>
            <a:picLocks noGrp="1" noChangeAspect="1" noChangeArrowheads="1"/>
          </p:cNvPicPr>
          <p:nvPr>
            <p:ph sz="quarter" idx="14"/>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91000" y="3200400"/>
            <a:ext cx="4546600" cy="34099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1220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74638"/>
            <a:ext cx="7924800" cy="639762"/>
          </a:xfrm>
        </p:spPr>
        <p:txBody>
          <a:bodyPr/>
          <a:lstStyle/>
          <a:p>
            <a:r>
              <a:rPr lang="en-US" dirty="0" smtClean="0"/>
              <a:t>Rear Projection Acrylic</a:t>
            </a:r>
            <a:endParaRPr lang="en-US" dirty="0"/>
          </a:p>
        </p:txBody>
      </p:sp>
      <p:pic>
        <p:nvPicPr>
          <p:cNvPr id="22530" name="Picture 2" descr="C:\Users\Iori\Desktop\CDR\diffuserfiducial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0" y="885825"/>
            <a:ext cx="5257800" cy="3684588"/>
          </a:xfrm>
          <a:prstGeom prst="rect">
            <a:avLst/>
          </a:prstGeom>
          <a:noFill/>
          <a:extLst>
            <a:ext uri="{909E8E84-426E-40DD-AFC4-6F175D3DCCD1}">
              <a14:hiddenFill xmlns:a14="http://schemas.microsoft.com/office/drawing/2010/main" xmlns="">
                <a:solidFill>
                  <a:srgbClr val="FFFFFF"/>
                </a:solidFill>
              </a14:hiddenFill>
            </a:ext>
          </a:extLst>
        </p:spPr>
      </p:pic>
      <p:pic>
        <p:nvPicPr>
          <p:cNvPr id="22531" name="Picture 3" descr="C:\Users\Iori\Desktop\CDR\diffuser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38250" y="4724400"/>
            <a:ext cx="7067550" cy="203459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28600" y="1752600"/>
            <a:ext cx="2667000" cy="1754326"/>
          </a:xfrm>
          <a:prstGeom prst="rect">
            <a:avLst/>
          </a:prstGeom>
          <a:noFill/>
        </p:spPr>
        <p:txBody>
          <a:bodyPr wrap="square" rtlCol="0">
            <a:spAutoFit/>
          </a:bodyPr>
          <a:lstStyle/>
          <a:p>
            <a:pPr marL="285750" indent="-285750">
              <a:buFont typeface="Arial" pitchFamily="34" charset="0"/>
              <a:buChar char="•"/>
            </a:pPr>
            <a:r>
              <a:rPr lang="en-US" dirty="0" smtClean="0">
                <a:latin typeface="Calibri" pitchFamily="34" charset="0"/>
                <a:cs typeface="Calibri" pitchFamily="34" charset="0"/>
              </a:rPr>
              <a:t>Diffuses light, but also diffuses infrared</a:t>
            </a:r>
          </a:p>
          <a:p>
            <a:pPr marL="285750" indent="-285750">
              <a:buFont typeface="Arial" pitchFamily="34" charset="0"/>
              <a:buChar char="•"/>
            </a:pPr>
            <a:r>
              <a:rPr lang="en-US" dirty="0" smtClean="0">
                <a:latin typeface="Calibri" pitchFamily="34" charset="0"/>
                <a:cs typeface="Calibri" pitchFamily="34" charset="0"/>
              </a:rPr>
              <a:t>Comes in two types, film and acrylic</a:t>
            </a:r>
          </a:p>
          <a:p>
            <a:pPr marL="285750" indent="-285750">
              <a:buFont typeface="Arial" pitchFamily="34" charset="0"/>
              <a:buChar char="•"/>
            </a:pPr>
            <a:r>
              <a:rPr lang="en-US" dirty="0" smtClean="0">
                <a:latin typeface="Calibri" pitchFamily="34" charset="0"/>
                <a:cs typeface="Calibri" pitchFamily="34" charset="0"/>
              </a:rPr>
              <a:t>Acrylic tends to give better quality.</a:t>
            </a:r>
            <a:endParaRPr lang="en-US" dirty="0">
              <a:latin typeface="Calibri" pitchFamily="34" charset="0"/>
              <a:cs typeface="Calibri" pitchFamily="34" charset="0"/>
            </a:endParaRPr>
          </a:p>
        </p:txBody>
      </p:sp>
    </p:spTree>
    <p:extLst>
      <p:ext uri="{BB962C8B-B14F-4D97-AF65-F5344CB8AC3E}">
        <p14:creationId xmlns:p14="http://schemas.microsoft.com/office/powerpoint/2010/main" xmlns="" val="2540345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Acrylic</a:t>
            </a:r>
            <a:endParaRPr lang="en-US" dirty="0"/>
          </a:p>
        </p:txBody>
      </p:sp>
      <p:sp>
        <p:nvSpPr>
          <p:cNvPr id="3" name="Content Placeholder 2"/>
          <p:cNvSpPr>
            <a:spLocks noGrp="1"/>
          </p:cNvSpPr>
          <p:nvPr>
            <p:ph idx="4294967295"/>
          </p:nvPr>
        </p:nvSpPr>
        <p:spPr>
          <a:xfrm>
            <a:off x="457200" y="1600200"/>
            <a:ext cx="8229600" cy="4525963"/>
          </a:xfrm>
          <a:prstGeom prst="rect">
            <a:avLst/>
          </a:prstGeom>
        </p:spPr>
        <p:txBody>
          <a:bodyPr/>
          <a:lstStyle/>
          <a:p>
            <a:r>
              <a:rPr lang="en-US" dirty="0" err="1" smtClean="0"/>
              <a:t>EndLighten</a:t>
            </a:r>
            <a:r>
              <a:rPr lang="en-US" dirty="0" smtClean="0"/>
              <a:t> XXL 10mm</a:t>
            </a:r>
          </a:p>
          <a:p>
            <a:pPr lvl="1"/>
            <a:r>
              <a:rPr lang="en-US" dirty="0" smtClean="0"/>
              <a:t>91% Transmission, 39” penetration</a:t>
            </a:r>
          </a:p>
          <a:p>
            <a:r>
              <a:rPr lang="en-US" dirty="0" smtClean="0"/>
              <a:t>7D513 Rear Projection </a:t>
            </a:r>
            <a:r>
              <a:rPr lang="en-US" dirty="0"/>
              <a:t>Acrylic </a:t>
            </a:r>
            <a:r>
              <a:rPr lang="en-US" dirty="0" smtClean="0"/>
              <a:t>3mm</a:t>
            </a:r>
            <a:endParaRPr lang="en-US" dirty="0"/>
          </a:p>
          <a:p>
            <a:pPr lvl="1"/>
            <a:r>
              <a:rPr lang="en-US" dirty="0" smtClean="0"/>
              <a:t>38.9% </a:t>
            </a:r>
            <a:r>
              <a:rPr lang="en-US" dirty="0"/>
              <a:t>Transmission</a:t>
            </a:r>
          </a:p>
          <a:p>
            <a:r>
              <a:rPr lang="en-US" dirty="0" smtClean="0"/>
              <a:t>0A000 </a:t>
            </a:r>
            <a:r>
              <a:rPr lang="en-US" dirty="0"/>
              <a:t>MR2 Mar Resistant Acrylic </a:t>
            </a:r>
            <a:r>
              <a:rPr lang="en-US" dirty="0" smtClean="0"/>
              <a:t>3mm</a:t>
            </a:r>
          </a:p>
          <a:p>
            <a:pPr lvl="1"/>
            <a:r>
              <a:rPr lang="en-US" dirty="0" smtClean="0"/>
              <a:t>92% transmission, two sided coating</a:t>
            </a:r>
            <a:endParaRPr lang="en-US" dirty="0"/>
          </a:p>
        </p:txBody>
      </p:sp>
    </p:spTree>
    <p:extLst>
      <p:ext uri="{BB962C8B-B14F-4D97-AF65-F5344CB8AC3E}">
        <p14:creationId xmlns:p14="http://schemas.microsoft.com/office/powerpoint/2010/main" xmlns="" val="3012940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a:t>
            </a:r>
            <a:endParaRPr lang="en-US" dirty="0"/>
          </a:p>
        </p:txBody>
      </p:sp>
      <p:sp>
        <p:nvSpPr>
          <p:cNvPr id="3" name="Content Placeholder 2"/>
          <p:cNvSpPr>
            <a:spLocks noGrp="1"/>
          </p:cNvSpPr>
          <p:nvPr>
            <p:ph idx="4294967295"/>
          </p:nvPr>
        </p:nvSpPr>
        <p:spPr>
          <a:xfrm>
            <a:off x="457200" y="1600200"/>
            <a:ext cx="8229600" cy="4525963"/>
          </a:xfrm>
          <a:prstGeom prst="rect">
            <a:avLst/>
          </a:prstGeom>
        </p:spPr>
        <p:txBody>
          <a:bodyPr/>
          <a:lstStyle/>
          <a:p>
            <a:r>
              <a:rPr lang="en-US" dirty="0" smtClean="0"/>
              <a:t>Resolution of at least 640x480</a:t>
            </a:r>
          </a:p>
          <a:p>
            <a:r>
              <a:rPr lang="en-US" dirty="0" smtClean="0"/>
              <a:t>Frame-rate of at least 60 fps</a:t>
            </a:r>
          </a:p>
          <a:p>
            <a:r>
              <a:rPr lang="en-US" dirty="0" smtClean="0"/>
              <a:t>Quality of picture in low light conditions</a:t>
            </a:r>
          </a:p>
          <a:p>
            <a:pPr lvl="1"/>
            <a:r>
              <a:rPr lang="en-US" dirty="0" smtClean="0"/>
              <a:t>Better quality picture in low light, less LEDs that would need to be used, less effect from noise.</a:t>
            </a:r>
          </a:p>
          <a:p>
            <a:r>
              <a:rPr lang="en-US" dirty="0" smtClean="0"/>
              <a:t>Wide angle or replaceable lens</a:t>
            </a:r>
          </a:p>
          <a:p>
            <a:r>
              <a:rPr lang="en-US" dirty="0" smtClean="0"/>
              <a:t>Full manual, or ability to disable “auto”</a:t>
            </a:r>
          </a:p>
        </p:txBody>
      </p:sp>
    </p:spTree>
    <p:extLst>
      <p:ext uri="{BB962C8B-B14F-4D97-AF65-F5344CB8AC3E}">
        <p14:creationId xmlns:p14="http://schemas.microsoft.com/office/powerpoint/2010/main" xmlns="" val="239918523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269046590"/>
              </p:ext>
            </p:extLst>
          </p:nvPr>
        </p:nvGraphicFramePr>
        <p:xfrm>
          <a:off x="1066800" y="1447800"/>
          <a:ext cx="7023100" cy="2971800"/>
        </p:xfrm>
        <a:graphic>
          <a:graphicData uri="http://schemas.openxmlformats.org/drawingml/2006/table">
            <a:tbl>
              <a:tblPr>
                <a:tableStyleId>{5C22544A-7EE6-4342-B048-85BDC9FD1C3A}</a:tableStyleId>
              </a:tblPr>
              <a:tblGrid>
                <a:gridCol w="1485900"/>
                <a:gridCol w="1384300"/>
                <a:gridCol w="1384300"/>
                <a:gridCol w="1384300"/>
                <a:gridCol w="1384300"/>
              </a:tblGrid>
              <a:tr h="594360">
                <a:tc>
                  <a:txBody>
                    <a:bodyPr/>
                    <a:lstStyle/>
                    <a:p>
                      <a:pPr algn="l" fontAlgn="ctr"/>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ctr">
                    <a:solidFill>
                      <a:schemeClr val="accent5">
                        <a:lumMod val="40000"/>
                        <a:lumOff val="60000"/>
                      </a:schemeClr>
                    </a:solidFill>
                  </a:tcPr>
                </a:tc>
                <a:tc>
                  <a:txBody>
                    <a:bodyPr/>
                    <a:lstStyle/>
                    <a:p>
                      <a:pPr algn="ctr" fontAlgn="ctr"/>
                      <a:r>
                        <a:rPr lang="en-US" sz="1100" u="none" strike="noStrike" dirty="0">
                          <a:effectLst/>
                        </a:rPr>
                        <a:t>Logitech c910</a:t>
                      </a:r>
                      <a:endParaRPr lang="en-US" sz="1100" b="0" i="0" u="none" strike="noStrike" dirty="0">
                        <a:solidFill>
                          <a:srgbClr val="000000"/>
                        </a:solidFill>
                        <a:effectLst/>
                        <a:latin typeface="Calibri"/>
                      </a:endParaRPr>
                    </a:p>
                  </a:txBody>
                  <a:tcPr marL="9525" marR="9525" marT="9525" marB="0" anchor="ctr">
                    <a:solidFill>
                      <a:schemeClr val="accent3">
                        <a:lumMod val="40000"/>
                        <a:lumOff val="60000"/>
                      </a:schemeClr>
                    </a:solidFill>
                  </a:tcPr>
                </a:tc>
                <a:tc>
                  <a:txBody>
                    <a:bodyPr/>
                    <a:lstStyle/>
                    <a:p>
                      <a:pPr algn="ctr" fontAlgn="ctr"/>
                      <a:r>
                        <a:rPr lang="en-US" sz="1100" u="none" strike="noStrike">
                          <a:effectLst/>
                        </a:rPr>
                        <a:t>Firefly MV</a:t>
                      </a:r>
                      <a:endParaRPr lang="en-US" sz="1100" b="0" i="0" u="none" strike="noStrike">
                        <a:solidFill>
                          <a:srgbClr val="000000"/>
                        </a:solidFill>
                        <a:effectLst/>
                        <a:latin typeface="Calibri"/>
                      </a:endParaRPr>
                    </a:p>
                  </a:txBody>
                  <a:tcPr marL="9525" marR="9525" marT="9525" marB="0" anchor="ctr">
                    <a:solidFill>
                      <a:schemeClr val="accent5">
                        <a:lumMod val="40000"/>
                        <a:lumOff val="60000"/>
                      </a:schemeClr>
                    </a:solidFill>
                  </a:tcPr>
                </a:tc>
                <a:tc>
                  <a:txBody>
                    <a:bodyPr/>
                    <a:lstStyle/>
                    <a:p>
                      <a:pPr algn="ctr" fontAlgn="ctr"/>
                      <a:r>
                        <a:rPr lang="en-US" sz="1100" u="none" strike="noStrike">
                          <a:effectLst/>
                        </a:rPr>
                        <a:t>Fire-i</a:t>
                      </a:r>
                      <a:endParaRPr lang="en-US" sz="1100" b="0" i="0" u="none" strike="noStrike">
                        <a:solidFill>
                          <a:srgbClr val="000000"/>
                        </a:solidFill>
                        <a:effectLst/>
                        <a:latin typeface="Calibri"/>
                      </a:endParaRPr>
                    </a:p>
                  </a:txBody>
                  <a:tcPr marL="9525" marR="9525" marT="9525" marB="0" anchor="ctr">
                    <a:solidFill>
                      <a:schemeClr val="accent5">
                        <a:lumMod val="40000"/>
                        <a:lumOff val="60000"/>
                      </a:schemeClr>
                    </a:solidFill>
                  </a:tcPr>
                </a:tc>
                <a:tc>
                  <a:txBody>
                    <a:bodyPr/>
                    <a:lstStyle/>
                    <a:p>
                      <a:pPr algn="ctr" fontAlgn="ctr"/>
                      <a:r>
                        <a:rPr lang="en-US" sz="1100" u="none" strike="noStrike" dirty="0">
                          <a:effectLst/>
                        </a:rPr>
                        <a:t>PS3 Eye</a:t>
                      </a:r>
                      <a:endParaRPr lang="en-US" sz="1100" b="0" i="0" u="none" strike="noStrike" dirty="0">
                        <a:solidFill>
                          <a:srgbClr val="000000"/>
                        </a:solidFill>
                        <a:effectLst/>
                        <a:latin typeface="Calibri"/>
                      </a:endParaRPr>
                    </a:p>
                  </a:txBody>
                  <a:tcPr marL="9525" marR="9525" marT="9525" marB="0" anchor="ctr">
                    <a:solidFill>
                      <a:schemeClr val="accent5">
                        <a:lumMod val="40000"/>
                        <a:lumOff val="60000"/>
                      </a:schemeClr>
                    </a:solidFill>
                  </a:tcPr>
                </a:tc>
              </a:tr>
              <a:tr h="594360">
                <a:tc>
                  <a:txBody>
                    <a:bodyPr/>
                    <a:lstStyle/>
                    <a:p>
                      <a:pPr algn="l" fontAlgn="ctr"/>
                      <a:r>
                        <a:rPr lang="en-US" sz="1100" u="none" strike="noStrike">
                          <a:effectLst/>
                        </a:rPr>
                        <a:t>Interface</a:t>
                      </a:r>
                      <a:endParaRPr lang="en-US" sz="1100" b="0" i="0" u="none" strike="noStrike">
                        <a:solidFill>
                          <a:srgbClr val="000000"/>
                        </a:solidFill>
                        <a:effectLst/>
                        <a:latin typeface="Calibri"/>
                      </a:endParaRPr>
                    </a:p>
                  </a:txBody>
                  <a:tcPr marL="9525" marR="9525" marT="9525" marB="0" anchor="ctr">
                    <a:solidFill>
                      <a:schemeClr val="accent5">
                        <a:lumMod val="40000"/>
                        <a:lumOff val="60000"/>
                      </a:schemeClr>
                    </a:solidFill>
                  </a:tcPr>
                </a:tc>
                <a:tc>
                  <a:txBody>
                    <a:bodyPr/>
                    <a:lstStyle/>
                    <a:p>
                      <a:pPr algn="ctr" fontAlgn="ctr"/>
                      <a:r>
                        <a:rPr lang="en-US" sz="1100" u="none" strike="noStrike" dirty="0">
                          <a:effectLst/>
                        </a:rPr>
                        <a:t>USB</a:t>
                      </a:r>
                      <a:endParaRPr lang="en-US" sz="1100" b="0" i="0" u="none" strike="noStrike" dirty="0">
                        <a:solidFill>
                          <a:srgbClr val="000000"/>
                        </a:solidFill>
                        <a:effectLst/>
                        <a:latin typeface="Calibri"/>
                      </a:endParaRPr>
                    </a:p>
                  </a:txBody>
                  <a:tcPr marL="9525" marR="9525" marT="9525" marB="0" anchor="ctr">
                    <a:solidFill>
                      <a:schemeClr val="accent3">
                        <a:lumMod val="40000"/>
                        <a:lumOff val="60000"/>
                      </a:schemeClr>
                    </a:solidFill>
                  </a:tcPr>
                </a:tc>
                <a:tc>
                  <a:txBody>
                    <a:bodyPr/>
                    <a:lstStyle/>
                    <a:p>
                      <a:pPr algn="ctr" fontAlgn="ctr"/>
                      <a:r>
                        <a:rPr lang="en-US" sz="1100" u="none" strike="noStrike">
                          <a:effectLst/>
                        </a:rPr>
                        <a:t>Firewire</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Firewire</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a:effectLst/>
                        </a:rPr>
                        <a:t>USB</a:t>
                      </a:r>
                      <a:endParaRPr lang="en-US" sz="1100" b="0" i="0" u="none" strike="noStrike">
                        <a:solidFill>
                          <a:srgbClr val="000000"/>
                        </a:solidFill>
                        <a:effectLst/>
                        <a:latin typeface="Calibri"/>
                      </a:endParaRPr>
                    </a:p>
                  </a:txBody>
                  <a:tcPr marL="9525" marR="9525" marT="9525" marB="0" anchor="ctr"/>
                </a:tc>
              </a:tr>
              <a:tr h="1188720">
                <a:tc>
                  <a:txBody>
                    <a:bodyPr/>
                    <a:lstStyle/>
                    <a:p>
                      <a:pPr algn="l" fontAlgn="ctr"/>
                      <a:r>
                        <a:rPr lang="en-US" sz="1100" u="none" strike="noStrike">
                          <a:effectLst/>
                        </a:rPr>
                        <a:t>Resolution</a:t>
                      </a:r>
                      <a:endParaRPr lang="en-US" sz="1100" b="0" i="0" u="none" strike="noStrike">
                        <a:solidFill>
                          <a:srgbClr val="000000"/>
                        </a:solidFill>
                        <a:effectLst/>
                        <a:latin typeface="Calibri"/>
                      </a:endParaRPr>
                    </a:p>
                  </a:txBody>
                  <a:tcPr marL="9525" marR="9525" marT="9525" marB="0" anchor="ctr">
                    <a:solidFill>
                      <a:schemeClr val="accent5">
                        <a:lumMod val="40000"/>
                        <a:lumOff val="60000"/>
                      </a:schemeClr>
                    </a:solidFill>
                  </a:tcPr>
                </a:tc>
                <a:tc>
                  <a:txBody>
                    <a:bodyPr/>
                    <a:lstStyle/>
                    <a:p>
                      <a:pPr algn="ctr" fontAlgn="ctr"/>
                      <a:r>
                        <a:rPr lang="en-US" sz="1100" u="none" strike="noStrike" dirty="0">
                          <a:effectLst/>
                        </a:rPr>
                        <a:t>640x480 60fps 1184x656 30fps</a:t>
                      </a:r>
                      <a:endParaRPr lang="en-US" sz="1100" b="0" i="0" u="none" strike="noStrike" dirty="0">
                        <a:solidFill>
                          <a:srgbClr val="000000"/>
                        </a:solidFill>
                        <a:effectLst/>
                        <a:latin typeface="Calibri"/>
                      </a:endParaRPr>
                    </a:p>
                  </a:txBody>
                  <a:tcPr marL="9525" marR="9525" marT="9525" marB="0" anchor="ctr">
                    <a:solidFill>
                      <a:schemeClr val="accent3">
                        <a:lumMod val="40000"/>
                        <a:lumOff val="60000"/>
                      </a:schemeClr>
                    </a:solidFill>
                  </a:tcPr>
                </a:tc>
                <a:tc>
                  <a:txBody>
                    <a:bodyPr/>
                    <a:lstStyle/>
                    <a:p>
                      <a:pPr algn="ctr" fontAlgn="ctr"/>
                      <a:r>
                        <a:rPr lang="en-US" sz="1100" u="none" strike="noStrike">
                          <a:effectLst/>
                        </a:rPr>
                        <a:t>752x480 60fps</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dirty="0">
                          <a:effectLst/>
                        </a:rPr>
                        <a:t>640x480 86fps</a:t>
                      </a:r>
                      <a:endParaRPr lang="en-US" sz="1100" b="0" i="0" u="none" strike="noStrike" dirty="0">
                        <a:solidFill>
                          <a:srgbClr val="000000"/>
                        </a:solidFill>
                        <a:effectLst/>
                        <a:latin typeface="Calibri"/>
                      </a:endParaRPr>
                    </a:p>
                  </a:txBody>
                  <a:tcPr marL="9525" marR="9525" marT="9525" marB="0" anchor="ctr"/>
                </a:tc>
                <a:tc>
                  <a:txBody>
                    <a:bodyPr/>
                    <a:lstStyle/>
                    <a:p>
                      <a:pPr algn="ctr" fontAlgn="ctr"/>
                      <a:r>
                        <a:rPr lang="en-US" sz="1100" u="none" strike="noStrike">
                          <a:effectLst/>
                        </a:rPr>
                        <a:t>320x240 120fps 640x480 60fps*</a:t>
                      </a:r>
                      <a:endParaRPr lang="en-US" sz="1100" b="0" i="0" u="none" strike="noStrike">
                        <a:solidFill>
                          <a:srgbClr val="000000"/>
                        </a:solidFill>
                        <a:effectLst/>
                        <a:latin typeface="Calibri"/>
                      </a:endParaRPr>
                    </a:p>
                  </a:txBody>
                  <a:tcPr marL="9525" marR="9525" marT="9525" marB="0" anchor="ctr"/>
                </a:tc>
              </a:tr>
              <a:tr h="594360">
                <a:tc>
                  <a:txBody>
                    <a:bodyPr/>
                    <a:lstStyle/>
                    <a:p>
                      <a:pPr algn="l" fontAlgn="ctr"/>
                      <a:r>
                        <a:rPr lang="en-US" sz="1100" u="none" strike="noStrike" dirty="0">
                          <a:effectLst/>
                        </a:rPr>
                        <a:t>Total Cost per </a:t>
                      </a:r>
                      <a:r>
                        <a:rPr lang="en-US" sz="1100" u="none" strike="noStrike" dirty="0" smtClean="0">
                          <a:effectLst/>
                        </a:rPr>
                        <a:t>Camera</a:t>
                      </a:r>
                    </a:p>
                    <a:p>
                      <a:pPr algn="l" fontAlgn="ctr"/>
                      <a:r>
                        <a:rPr lang="en-US" sz="1100" b="0" i="0" u="none" strike="noStrike" dirty="0" smtClean="0">
                          <a:solidFill>
                            <a:srgbClr val="000000"/>
                          </a:solidFill>
                          <a:effectLst/>
                          <a:latin typeface="Calibri"/>
                        </a:rPr>
                        <a:t>(with wide angle lens)</a:t>
                      </a:r>
                      <a:endParaRPr lang="en-US" sz="1100" b="0" i="0" u="none" strike="noStrike" dirty="0">
                        <a:solidFill>
                          <a:srgbClr val="000000"/>
                        </a:solidFill>
                        <a:effectLst/>
                        <a:latin typeface="Calibri"/>
                      </a:endParaRPr>
                    </a:p>
                  </a:txBody>
                  <a:tcPr marL="9525" marR="9525" marT="9525" marB="0" anchor="ctr">
                    <a:solidFill>
                      <a:schemeClr val="accent5">
                        <a:lumMod val="40000"/>
                        <a:lumOff val="60000"/>
                      </a:schemeClr>
                    </a:solidFill>
                  </a:tcPr>
                </a:tc>
                <a:tc>
                  <a:txBody>
                    <a:bodyPr/>
                    <a:lstStyle/>
                    <a:p>
                      <a:pPr algn="ctr" fontAlgn="ctr"/>
                      <a:r>
                        <a:rPr lang="en-US" sz="1100" u="none" strike="noStrike" dirty="0">
                          <a:effectLst/>
                        </a:rPr>
                        <a:t>$65 </a:t>
                      </a:r>
                      <a:endParaRPr lang="en-US" sz="1100" b="0" i="0" u="none" strike="noStrike" dirty="0">
                        <a:solidFill>
                          <a:srgbClr val="000000"/>
                        </a:solidFill>
                        <a:effectLst/>
                        <a:latin typeface="Calibri"/>
                      </a:endParaRPr>
                    </a:p>
                  </a:txBody>
                  <a:tcPr marL="9525" marR="9525" marT="9525" marB="0" anchor="ctr">
                    <a:solidFill>
                      <a:schemeClr val="accent3">
                        <a:lumMod val="40000"/>
                        <a:lumOff val="60000"/>
                      </a:schemeClr>
                    </a:solidFill>
                  </a:tcPr>
                </a:tc>
                <a:tc>
                  <a:txBody>
                    <a:bodyPr/>
                    <a:lstStyle/>
                    <a:p>
                      <a:pPr algn="ctr" fontAlgn="ctr"/>
                      <a:r>
                        <a:rPr lang="en-US" sz="1100" u="none" strike="noStrike" dirty="0">
                          <a:effectLst/>
                        </a:rPr>
                        <a:t>$300 </a:t>
                      </a:r>
                      <a:endParaRPr lang="en-US" sz="1100" b="0" i="0" u="none" strike="noStrike" dirty="0">
                        <a:solidFill>
                          <a:srgbClr val="000000"/>
                        </a:solidFill>
                        <a:effectLst/>
                        <a:latin typeface="Calibri"/>
                      </a:endParaRPr>
                    </a:p>
                  </a:txBody>
                  <a:tcPr marL="9525" marR="9525" marT="9525" marB="0" anchor="ctr"/>
                </a:tc>
                <a:tc>
                  <a:txBody>
                    <a:bodyPr/>
                    <a:lstStyle/>
                    <a:p>
                      <a:pPr algn="ctr" fontAlgn="ctr"/>
                      <a:r>
                        <a:rPr lang="en-US" sz="1100" u="none" strike="noStrike">
                          <a:effectLst/>
                        </a:rPr>
                        <a:t>$650 </a:t>
                      </a:r>
                      <a:endParaRPr lang="en-US" sz="1100" b="0" i="0" u="none" strike="noStrike">
                        <a:solidFill>
                          <a:srgbClr val="000000"/>
                        </a:solidFill>
                        <a:effectLst/>
                        <a:latin typeface="Calibri"/>
                      </a:endParaRPr>
                    </a:p>
                  </a:txBody>
                  <a:tcPr marL="9525" marR="9525" marT="9525" marB="0" anchor="ctr"/>
                </a:tc>
                <a:tc>
                  <a:txBody>
                    <a:bodyPr/>
                    <a:lstStyle/>
                    <a:p>
                      <a:pPr algn="ctr" fontAlgn="ctr"/>
                      <a:r>
                        <a:rPr lang="en-US" sz="1100" u="none" strike="noStrike" dirty="0">
                          <a:effectLst/>
                        </a:rPr>
                        <a:t>$130 </a:t>
                      </a:r>
                      <a:endParaRPr lang="en-US" sz="1100" b="0" i="0" u="none" strike="noStrike" dirty="0">
                        <a:solidFill>
                          <a:srgbClr val="000000"/>
                        </a:solidFill>
                        <a:effectLst/>
                        <a:latin typeface="Calibri"/>
                      </a:endParaRPr>
                    </a:p>
                  </a:txBody>
                  <a:tcPr marL="9525" marR="9525" marT="9525" marB="0" anchor="ctr"/>
                </a:tc>
              </a:tr>
            </a:tbl>
          </a:graphicData>
        </a:graphic>
      </p:graphicFrame>
      <p:sp>
        <p:nvSpPr>
          <p:cNvPr id="6" name="TextBox 5"/>
          <p:cNvSpPr txBox="1"/>
          <p:nvPr/>
        </p:nvSpPr>
        <p:spPr>
          <a:xfrm>
            <a:off x="685800" y="4800600"/>
            <a:ext cx="7620000" cy="1477328"/>
          </a:xfrm>
          <a:prstGeom prst="rect">
            <a:avLst/>
          </a:prstGeom>
          <a:noFill/>
        </p:spPr>
        <p:txBody>
          <a:bodyPr wrap="square" rtlCol="0">
            <a:spAutoFit/>
          </a:bodyPr>
          <a:lstStyle/>
          <a:p>
            <a:pPr marL="285750" indent="-285750">
              <a:buFont typeface="Arial" pitchFamily="34" charset="0"/>
              <a:buChar char="•"/>
            </a:pPr>
            <a:r>
              <a:rPr lang="en-US" dirty="0" smtClean="0"/>
              <a:t>PS3 Eye may be slightly cheaper if we did the modifying ourselves.  Stock lens is unable to focus at distance required.  640x480 60fps format uses full bandwidth of an entire USB bus and may not be obtainable based on hardware.</a:t>
            </a:r>
          </a:p>
          <a:p>
            <a:endParaRPr lang="en-US" dirty="0" smtClean="0"/>
          </a:p>
          <a:p>
            <a:pPr marL="285750" indent="-285750">
              <a:buFont typeface="Arial" pitchFamily="34" charset="0"/>
              <a:buChar char="•"/>
            </a:pPr>
            <a:r>
              <a:rPr lang="en-US" dirty="0" smtClean="0"/>
              <a:t>Firefly MV and Fire-I offer significantly better image quality.</a:t>
            </a:r>
            <a:endParaRPr lang="en-US" dirty="0"/>
          </a:p>
        </p:txBody>
      </p:sp>
    </p:spTree>
    <p:extLst>
      <p:ext uri="{BB962C8B-B14F-4D97-AF65-F5344CB8AC3E}">
        <p14:creationId xmlns:p14="http://schemas.microsoft.com/office/powerpoint/2010/main" xmlns="" val="140098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a:t>
            </a:r>
            <a:endParaRPr lang="en-US" dirty="0"/>
          </a:p>
        </p:txBody>
      </p:sp>
      <p:sp>
        <p:nvSpPr>
          <p:cNvPr id="3" name="Content Placeholder 2"/>
          <p:cNvSpPr>
            <a:spLocks noGrp="1"/>
          </p:cNvSpPr>
          <p:nvPr>
            <p:ph sz="quarter" idx="13"/>
          </p:nvPr>
        </p:nvSpPr>
        <p:spPr/>
        <p:txBody>
          <a:bodyPr>
            <a:normAutofit/>
          </a:bodyPr>
          <a:lstStyle/>
          <a:p>
            <a:pPr marL="0" indent="0">
              <a:buNone/>
            </a:pPr>
            <a:endParaRPr lang="en-US" dirty="0" smtClean="0"/>
          </a:p>
          <a:p>
            <a:r>
              <a:rPr lang="en-US" dirty="0" smtClean="0"/>
              <a:t>Create a multi-touch table with a novel touch and fiducial interface that recognizes gestures. </a:t>
            </a:r>
            <a:r>
              <a:rPr lang="en-US" dirty="0"/>
              <a:t> </a:t>
            </a:r>
            <a:r>
              <a:rPr lang="en-US" dirty="0" smtClean="0"/>
              <a:t>These gestures will be used to manipulate a defense scenario application that requires the user to defend assets via the placement and management of military units.</a:t>
            </a:r>
          </a:p>
          <a:p>
            <a:r>
              <a:rPr lang="en-US" dirty="0" smtClean="0"/>
              <a:t>Making a military scenario which is realized through computer graphics and controlled by non-traditional user inputs</a:t>
            </a:r>
          </a:p>
        </p:txBody>
      </p:sp>
    </p:spTree>
    <p:extLst>
      <p:ext uri="{BB962C8B-B14F-4D97-AF65-F5344CB8AC3E}">
        <p14:creationId xmlns:p14="http://schemas.microsoft.com/office/powerpoint/2010/main" xmlns="" val="1517560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a:t>
            </a:r>
            <a:endParaRPr lang="en-US" dirty="0"/>
          </a:p>
        </p:txBody>
      </p:sp>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a:buNone/>
            </a:pPr>
            <a:r>
              <a:rPr lang="en-US" sz="1800" dirty="0" smtClean="0"/>
              <a:t>Logitech HD Pro C910 Webcam</a:t>
            </a:r>
          </a:p>
          <a:p>
            <a:r>
              <a:rPr lang="en-US" sz="1800" dirty="0" smtClean="0"/>
              <a:t>Capable of YU12</a:t>
            </a:r>
          </a:p>
          <a:p>
            <a:r>
              <a:rPr lang="en-US" sz="1800" dirty="0" smtClean="0"/>
              <a:t>60fps @ 640x480</a:t>
            </a:r>
          </a:p>
          <a:p>
            <a:r>
              <a:rPr lang="en-US" sz="1800" dirty="0" smtClean="0"/>
              <a:t>30fps @ 1184x656</a:t>
            </a:r>
          </a:p>
          <a:p>
            <a:r>
              <a:rPr lang="en-US" sz="1800" dirty="0" smtClean="0"/>
              <a:t>Wide Angle Lens</a:t>
            </a:r>
          </a:p>
          <a:p>
            <a:r>
              <a:rPr lang="en-US" sz="1800" dirty="0" smtClean="0"/>
              <a:t>Easily removable IR filter</a:t>
            </a:r>
          </a:p>
          <a:p>
            <a:r>
              <a:rPr lang="en-US" sz="1800" dirty="0" smtClean="0"/>
              <a:t>USB Video Device Class (UVC) capable</a:t>
            </a:r>
          </a:p>
          <a:p>
            <a:r>
              <a:rPr lang="en-US" sz="1800" dirty="0" smtClean="0"/>
              <a:t>POI Zooming</a:t>
            </a:r>
          </a:p>
          <a:p>
            <a:r>
              <a:rPr lang="en-US" sz="1800" dirty="0" smtClean="0"/>
              <a:t>$65 per Camera</a:t>
            </a:r>
            <a:endParaRPr lang="en-US" sz="1800" dirty="0"/>
          </a:p>
        </p:txBody>
      </p:sp>
      <p:pic>
        <p:nvPicPr>
          <p:cNvPr id="3074" name="Picture 2" descr="C:\Users\Iori\Desktop\CDR\logitech-hd-pro-webcam-c91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1397484">
            <a:off x="4953000" y="1676400"/>
            <a:ext cx="2866136" cy="3149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97663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LEDs</a:t>
            </a:r>
            <a:endParaRPr lang="en-US" dirty="0"/>
          </a:p>
        </p:txBody>
      </p:sp>
      <p:sp>
        <p:nvSpPr>
          <p:cNvPr id="3" name="Content Placeholder 2"/>
          <p:cNvSpPr>
            <a:spLocks noGrp="1"/>
          </p:cNvSpPr>
          <p:nvPr>
            <p:ph idx="4294967295"/>
          </p:nvPr>
        </p:nvSpPr>
        <p:spPr>
          <a:xfrm>
            <a:off x="457200" y="1600200"/>
            <a:ext cx="8229600" cy="4525963"/>
          </a:xfrm>
          <a:prstGeom prst="rect">
            <a:avLst/>
          </a:prstGeom>
        </p:spPr>
        <p:txBody>
          <a:bodyPr>
            <a:normAutofit lnSpcReduction="10000"/>
          </a:bodyPr>
          <a:lstStyle/>
          <a:p>
            <a:pPr marL="0" indent="0">
              <a:buNone/>
            </a:pPr>
            <a:r>
              <a:rPr lang="en-US" sz="2400" dirty="0" smtClean="0"/>
              <a:t>Requirements:</a:t>
            </a:r>
          </a:p>
          <a:p>
            <a:r>
              <a:rPr lang="en-US" sz="2400" dirty="0" smtClean="0"/>
              <a:t>Shallow Angle</a:t>
            </a:r>
          </a:p>
          <a:p>
            <a:r>
              <a:rPr lang="en-US" sz="2400" dirty="0" smtClean="0"/>
              <a:t>High Radiant Flux</a:t>
            </a:r>
          </a:p>
          <a:p>
            <a:r>
              <a:rPr lang="en-US" sz="2400" dirty="0" smtClean="0"/>
              <a:t>Near Infrared (between 850 and 900 nm)</a:t>
            </a:r>
          </a:p>
          <a:p>
            <a:pPr marL="0" indent="0">
              <a:buNone/>
            </a:pPr>
            <a:r>
              <a:rPr lang="en-US" sz="2400" dirty="0" smtClean="0"/>
              <a:t>SFH4258</a:t>
            </a:r>
          </a:p>
          <a:p>
            <a:r>
              <a:rPr lang="en-US" sz="2400" dirty="0" smtClean="0"/>
              <a:t>850nm</a:t>
            </a:r>
          </a:p>
          <a:p>
            <a:r>
              <a:rPr lang="en-US" sz="2400" dirty="0" smtClean="0"/>
              <a:t>15 degree half angle</a:t>
            </a:r>
          </a:p>
          <a:p>
            <a:r>
              <a:rPr lang="en-US" sz="2400" dirty="0" smtClean="0"/>
              <a:t>50mW Radiant Flux @ 100mA</a:t>
            </a:r>
          </a:p>
          <a:p>
            <a:r>
              <a:rPr lang="en-US" sz="2400" dirty="0" smtClean="0"/>
              <a:t>1.5 V @ 100mA</a:t>
            </a:r>
          </a:p>
        </p:txBody>
      </p:sp>
      <p:pic>
        <p:nvPicPr>
          <p:cNvPr id="2050" name="Picture 2" descr="C:\Users\Iori\Desktop\CDR\00026905_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6400" y="3810000"/>
            <a:ext cx="2703871" cy="1676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63027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LED Arrays</a:t>
            </a:r>
            <a:endParaRPr lang="en-US" dirty="0"/>
          </a:p>
        </p:txBody>
      </p:sp>
      <p:sp>
        <p:nvSpPr>
          <p:cNvPr id="3" name="Content Placeholder 2"/>
          <p:cNvSpPr>
            <a:spLocks noGrp="1"/>
          </p:cNvSpPr>
          <p:nvPr>
            <p:ph idx="4294967295"/>
          </p:nvPr>
        </p:nvSpPr>
        <p:spPr>
          <a:xfrm>
            <a:off x="457200" y="4800600"/>
            <a:ext cx="8229600" cy="1325563"/>
          </a:xfrm>
          <a:prstGeom prst="rect">
            <a:avLst/>
          </a:prstGeom>
        </p:spPr>
        <p:txBody>
          <a:bodyPr/>
          <a:lstStyle/>
          <a:p>
            <a:r>
              <a:rPr lang="en-US" dirty="0" smtClean="0"/>
              <a:t>7 LEDs + 1 Resistor in series per chain</a:t>
            </a:r>
          </a:p>
          <a:p>
            <a:r>
              <a:rPr lang="en-US" dirty="0" smtClean="0"/>
              <a:t>42 total chains, totally 4.2A @ 12V</a:t>
            </a:r>
            <a:endParaRPr lang="en-US" dirty="0"/>
          </a:p>
        </p:txBody>
      </p:sp>
      <p:pic>
        <p:nvPicPr>
          <p:cNvPr id="23554" name="Picture 2" descr="C:\Users\Iori\Dropbox\Senior Design\Deliverables\02.14.12 In Class CDR\Enrique's Part\LED Chain (new).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600200"/>
            <a:ext cx="7383463" cy="2628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8162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Microcontroller</a:t>
            </a:r>
            <a:endParaRPr lang="en-US" dirty="0"/>
          </a:p>
        </p:txBody>
      </p:sp>
      <p:sp>
        <p:nvSpPr>
          <p:cNvPr id="7" name="TextBox 6"/>
          <p:cNvSpPr txBox="1"/>
          <p:nvPr/>
        </p:nvSpPr>
        <p:spPr>
          <a:xfrm>
            <a:off x="3505200" y="1524000"/>
            <a:ext cx="4953000" cy="369332"/>
          </a:xfrm>
          <a:prstGeom prst="rect">
            <a:avLst/>
          </a:prstGeom>
          <a:noFill/>
        </p:spPr>
        <p:txBody>
          <a:bodyPr wrap="square" rtlCol="0">
            <a:spAutoFit/>
          </a:bodyPr>
          <a:lstStyle/>
          <a:p>
            <a:endParaRPr lang="en-US" dirty="0"/>
          </a:p>
        </p:txBody>
      </p:sp>
      <p:sp>
        <p:nvSpPr>
          <p:cNvPr id="8" name="TextBox 7"/>
          <p:cNvSpPr txBox="1"/>
          <p:nvPr/>
        </p:nvSpPr>
        <p:spPr>
          <a:xfrm>
            <a:off x="533400" y="1708666"/>
            <a:ext cx="3429000" cy="3139321"/>
          </a:xfrm>
          <a:prstGeom prst="rect">
            <a:avLst/>
          </a:prstGeom>
          <a:noFill/>
        </p:spPr>
        <p:txBody>
          <a:bodyPr wrap="square" rtlCol="0">
            <a:spAutoFit/>
          </a:bodyPr>
          <a:lstStyle/>
          <a:p>
            <a:r>
              <a:rPr lang="en-US" dirty="0" smtClean="0"/>
              <a:t>MSP430F2012</a:t>
            </a:r>
          </a:p>
          <a:p>
            <a:pPr marL="285750" indent="-285750">
              <a:buFont typeface="Arial" pitchFamily="34" charset="0"/>
              <a:buChar char="•"/>
            </a:pPr>
            <a:r>
              <a:rPr lang="en-US" dirty="0" smtClean="0"/>
              <a:t>10 Bit SAR ADC</a:t>
            </a:r>
          </a:p>
          <a:p>
            <a:pPr marL="285750" indent="-285750">
              <a:buFont typeface="Arial" pitchFamily="34" charset="0"/>
              <a:buChar char="•"/>
            </a:pPr>
            <a:r>
              <a:rPr lang="en-US" dirty="0" smtClean="0"/>
              <a:t>Can be programmed by </a:t>
            </a:r>
            <a:r>
              <a:rPr lang="en-US" dirty="0" err="1" smtClean="0"/>
              <a:t>launchpad</a:t>
            </a:r>
            <a:endParaRPr lang="en-US" dirty="0" smtClean="0"/>
          </a:p>
          <a:p>
            <a:endParaRPr lang="en-US" dirty="0"/>
          </a:p>
          <a:p>
            <a:r>
              <a:rPr lang="en-US" dirty="0" smtClean="0"/>
              <a:t>TPS76133 Linear Regulator</a:t>
            </a:r>
          </a:p>
          <a:p>
            <a:pPr marL="285750" indent="-285750">
              <a:buFont typeface="Arial" pitchFamily="34" charset="0"/>
              <a:buChar char="•"/>
            </a:pPr>
            <a:r>
              <a:rPr lang="en-US" dirty="0" smtClean="0"/>
              <a:t>3.3 V</a:t>
            </a:r>
          </a:p>
          <a:p>
            <a:endParaRPr lang="en-US" dirty="0"/>
          </a:p>
          <a:p>
            <a:r>
              <a:rPr lang="en-US" dirty="0" smtClean="0"/>
              <a:t>TMP37 Temperature Sensors</a:t>
            </a:r>
          </a:p>
          <a:p>
            <a:pPr marL="285750" indent="-285750">
              <a:buFont typeface="Arial" pitchFamily="34" charset="0"/>
              <a:buChar char="•"/>
            </a:pPr>
            <a:r>
              <a:rPr lang="en-US" dirty="0" smtClean="0"/>
              <a:t>Linear temperature sensor</a:t>
            </a:r>
          </a:p>
          <a:p>
            <a:pPr marL="285750" indent="-285750">
              <a:buFont typeface="Arial" pitchFamily="34" charset="0"/>
              <a:buChar char="•"/>
            </a:pPr>
            <a:r>
              <a:rPr lang="en-US" dirty="0" smtClean="0"/>
              <a:t>20mV / °C</a:t>
            </a:r>
          </a:p>
          <a:p>
            <a:pPr marL="285750" indent="-285750">
              <a:buFont typeface="Arial" pitchFamily="34" charset="0"/>
              <a:buChar char="•"/>
            </a:pPr>
            <a:endParaRPr lang="en-US" dirty="0" smtClean="0"/>
          </a:p>
        </p:txBody>
      </p:sp>
      <p:pic>
        <p:nvPicPr>
          <p:cNvPr id="2150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525" t="-2705" r="-1674" b="-2811"/>
          <a:stretch/>
        </p:blipFill>
        <p:spPr bwMode="auto">
          <a:xfrm>
            <a:off x="3228975" y="2743200"/>
            <a:ext cx="5827776" cy="3447288"/>
          </a:xfrm>
          <a:prstGeom prst="rect">
            <a:avLst/>
          </a:prstGeom>
          <a:solidFill>
            <a:schemeClr val="tx1"/>
          </a:solidFill>
          <a:ln>
            <a:noFill/>
          </a:ln>
          <a:effectLst/>
        </p:spPr>
      </p:pic>
    </p:spTree>
    <p:extLst>
      <p:ext uri="{BB962C8B-B14F-4D97-AF65-F5344CB8AC3E}">
        <p14:creationId xmlns:p14="http://schemas.microsoft.com/office/powerpoint/2010/main" xmlns="" val="2883825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descr="C:\Users\Bob Tosh\Dropbox\Senior Design\Deliverables\Final Presentation\images\tek00000.png"/>
          <p:cNvPicPr>
            <a:picLocks noChangeAspect="1" noChangeArrowheads="1"/>
          </p:cNvPicPr>
          <p:nvPr/>
        </p:nvPicPr>
        <p:blipFill>
          <a:blip r:embed="rId2" cstate="print"/>
          <a:srcRect/>
          <a:stretch>
            <a:fillRect/>
          </a:stretch>
        </p:blipFill>
        <p:spPr bwMode="auto">
          <a:xfrm>
            <a:off x="304800" y="228600"/>
            <a:ext cx="3581400" cy="2686050"/>
          </a:xfrm>
          <a:prstGeom prst="rect">
            <a:avLst/>
          </a:prstGeom>
          <a:noFill/>
        </p:spPr>
      </p:pic>
      <p:pic>
        <p:nvPicPr>
          <p:cNvPr id="193539" name="Picture 3" descr="C:\Users\Bob Tosh\Dropbox\Senior Design\Deliverables\Final Presentation\images\tek00001.png"/>
          <p:cNvPicPr>
            <a:picLocks noChangeAspect="1" noChangeArrowheads="1"/>
          </p:cNvPicPr>
          <p:nvPr/>
        </p:nvPicPr>
        <p:blipFill>
          <a:blip r:embed="rId3" cstate="print"/>
          <a:srcRect/>
          <a:stretch>
            <a:fillRect/>
          </a:stretch>
        </p:blipFill>
        <p:spPr bwMode="auto">
          <a:xfrm>
            <a:off x="304800" y="3429000"/>
            <a:ext cx="3584575" cy="2688431"/>
          </a:xfrm>
          <a:prstGeom prst="rect">
            <a:avLst/>
          </a:prstGeom>
          <a:noFill/>
        </p:spPr>
      </p:pic>
      <p:pic>
        <p:nvPicPr>
          <p:cNvPr id="193540" name="Picture 4" descr="E:\DCIM\Camera\IMG_20120412_004548.jpg"/>
          <p:cNvPicPr>
            <a:picLocks noChangeAspect="1" noChangeArrowheads="1"/>
          </p:cNvPicPr>
          <p:nvPr/>
        </p:nvPicPr>
        <p:blipFill>
          <a:blip r:embed="rId4" cstate="print"/>
          <a:srcRect/>
          <a:stretch>
            <a:fillRect/>
          </a:stretch>
        </p:blipFill>
        <p:spPr bwMode="auto">
          <a:xfrm>
            <a:off x="4343401" y="228600"/>
            <a:ext cx="3672714" cy="2743200"/>
          </a:xfrm>
          <a:prstGeom prst="rect">
            <a:avLst/>
          </a:prstGeom>
          <a:noFill/>
        </p:spPr>
      </p:pic>
      <p:pic>
        <p:nvPicPr>
          <p:cNvPr id="193541" name="Picture 5" descr="E:\DCIM\Camera\IMG_20120412_004619.jpg"/>
          <p:cNvPicPr>
            <a:picLocks noChangeAspect="1" noChangeArrowheads="1"/>
          </p:cNvPicPr>
          <p:nvPr/>
        </p:nvPicPr>
        <p:blipFill>
          <a:blip r:embed="rId5" cstate="print"/>
          <a:srcRect/>
          <a:stretch>
            <a:fillRect/>
          </a:stretch>
        </p:blipFill>
        <p:spPr bwMode="auto">
          <a:xfrm>
            <a:off x="4343400" y="3352800"/>
            <a:ext cx="3672713" cy="27432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C:\Users\Bob Tosh\Dropbox\Senior Design\Deliverables\Final Presentation\images\tek00002.png"/>
          <p:cNvPicPr>
            <a:picLocks noChangeAspect="1" noChangeArrowheads="1"/>
          </p:cNvPicPr>
          <p:nvPr/>
        </p:nvPicPr>
        <p:blipFill>
          <a:blip r:embed="rId2" cstate="print"/>
          <a:srcRect/>
          <a:stretch>
            <a:fillRect/>
          </a:stretch>
        </p:blipFill>
        <p:spPr bwMode="auto">
          <a:xfrm>
            <a:off x="685799" y="457200"/>
            <a:ext cx="3555999" cy="2667000"/>
          </a:xfrm>
          <a:prstGeom prst="rect">
            <a:avLst/>
          </a:prstGeom>
          <a:noFill/>
        </p:spPr>
      </p:pic>
      <p:pic>
        <p:nvPicPr>
          <p:cNvPr id="194563" name="Picture 3" descr="E:\DCIM\Camera\IMG_20120412_004649.jpg"/>
          <p:cNvPicPr>
            <a:picLocks noChangeAspect="1" noChangeArrowheads="1"/>
          </p:cNvPicPr>
          <p:nvPr/>
        </p:nvPicPr>
        <p:blipFill>
          <a:blip r:embed="rId3" cstate="print"/>
          <a:srcRect/>
          <a:stretch>
            <a:fillRect/>
          </a:stretch>
        </p:blipFill>
        <p:spPr bwMode="auto">
          <a:xfrm>
            <a:off x="4648200" y="457200"/>
            <a:ext cx="3570695" cy="2667000"/>
          </a:xfrm>
          <a:prstGeom prst="rect">
            <a:avLst/>
          </a:prstGeom>
          <a:noFill/>
        </p:spPr>
      </p:pic>
      <p:pic>
        <p:nvPicPr>
          <p:cNvPr id="194564" name="Picture 4" descr="E:\DCIM\Camera\IMG_20120412_073137.jpg"/>
          <p:cNvPicPr>
            <a:picLocks noChangeAspect="1" noChangeArrowheads="1"/>
          </p:cNvPicPr>
          <p:nvPr/>
        </p:nvPicPr>
        <p:blipFill>
          <a:blip r:embed="rId4" cstate="print"/>
          <a:srcRect/>
          <a:stretch>
            <a:fillRect/>
          </a:stretch>
        </p:blipFill>
        <p:spPr bwMode="auto">
          <a:xfrm>
            <a:off x="2514599" y="3352800"/>
            <a:ext cx="4284833" cy="3200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and Power System Testing</a:t>
            </a:r>
            <a:endParaRPr lang="en-US" dirty="0"/>
          </a:p>
        </p:txBody>
      </p:sp>
      <p:sp>
        <p:nvSpPr>
          <p:cNvPr id="3" name="Content Placeholder 2"/>
          <p:cNvSpPr>
            <a:spLocks noGrp="1"/>
          </p:cNvSpPr>
          <p:nvPr>
            <p:ph sz="quarter" idx="13"/>
          </p:nvPr>
        </p:nvSpPr>
        <p:spPr/>
        <p:txBody>
          <a:bodyPr/>
          <a:lstStyle/>
          <a:p>
            <a:r>
              <a:rPr lang="en-US" dirty="0" smtClean="0"/>
              <a:t>LED chain pulls </a:t>
            </a:r>
            <a:r>
              <a:rPr lang="en-US" dirty="0" smtClean="0"/>
              <a:t>3.5A </a:t>
            </a:r>
            <a:r>
              <a:rPr lang="en-US" dirty="0" smtClean="0"/>
              <a:t>at 12V.  Tested with power supply.</a:t>
            </a:r>
          </a:p>
          <a:p>
            <a:r>
              <a:rPr lang="en-US" dirty="0" smtClean="0"/>
              <a:t>Original transistors did not supply enough amplification.  Only outputted at about 30%.  Tested with power supply.</a:t>
            </a:r>
          </a:p>
          <a:p>
            <a:r>
              <a:rPr lang="en-US" dirty="0" smtClean="0"/>
              <a:t>Code ran at </a:t>
            </a:r>
            <a:r>
              <a:rPr lang="en-US" dirty="0" smtClean="0"/>
              <a:t>577 </a:t>
            </a:r>
            <a:r>
              <a:rPr lang="en-US" dirty="0" smtClean="0"/>
              <a:t>Hz and modulated at 50 points between </a:t>
            </a:r>
            <a:r>
              <a:rPr lang="en-US" dirty="0" smtClean="0"/>
              <a:t>1% </a:t>
            </a:r>
            <a:r>
              <a:rPr lang="en-US" dirty="0" smtClean="0"/>
              <a:t>and 100% power.  Tested with oscilloscope.</a:t>
            </a:r>
          </a:p>
          <a:p>
            <a:r>
              <a:rPr lang="en-US" dirty="0" smtClean="0"/>
              <a:t>Fans had 3 points of power.  20</a:t>
            </a:r>
            <a:r>
              <a:rPr lang="en-US" dirty="0" smtClean="0"/>
              <a:t>% in idle mode.  60% power when temperature rose above 25 C.  100% power when temperature rose above 35 C.</a:t>
            </a:r>
            <a:endParaRPr lang="en-US" dirty="0"/>
          </a:p>
          <a:p>
            <a:r>
              <a:rPr lang="en-US" dirty="0" smtClean="0"/>
              <a:t>CCV was not capable of doing 60fps normally with </a:t>
            </a:r>
            <a:r>
              <a:rPr lang="en-US" dirty="0" err="1" smtClean="0"/>
              <a:t>directshow</a:t>
            </a:r>
            <a:r>
              <a:rPr lang="en-US" dirty="0" smtClean="0"/>
              <a:t> cameras.  Code was </a:t>
            </a:r>
            <a:r>
              <a:rPr lang="en-US" dirty="0" smtClean="0"/>
              <a:t>edited </a:t>
            </a:r>
            <a:r>
              <a:rPr lang="en-US" dirty="0" smtClean="0"/>
              <a:t>to allow 60fps.  This was verified working on prototype board with 1 camera.  With multiple cameras, CCV would not properly set the 2</a:t>
            </a:r>
            <a:r>
              <a:rPr lang="en-US" baseline="30000" dirty="0" smtClean="0"/>
              <a:t>nd</a:t>
            </a:r>
            <a:r>
              <a:rPr lang="en-US" dirty="0" smtClean="0"/>
              <a:t> and 3</a:t>
            </a:r>
            <a:r>
              <a:rPr lang="en-US" baseline="30000" dirty="0" smtClean="0"/>
              <a:t>rd</a:t>
            </a:r>
            <a:r>
              <a:rPr lang="en-US" dirty="0" smtClean="0"/>
              <a:t> cameras resolution and </a:t>
            </a:r>
            <a:r>
              <a:rPr lang="en-US" dirty="0" err="1" smtClean="0"/>
              <a:t>framerate</a:t>
            </a:r>
            <a:r>
              <a:rPr lang="en-US" dirty="0" smtClean="0"/>
              <a:t>.</a:t>
            </a:r>
            <a:endParaRPr lang="en-US" dirty="0" smtClean="0"/>
          </a:p>
        </p:txBody>
      </p:sp>
    </p:spTree>
    <p:extLst>
      <p:ext uri="{BB962C8B-B14F-4D97-AF65-F5344CB8AC3E}">
        <p14:creationId xmlns:p14="http://schemas.microsoft.com/office/powerpoint/2010/main" xmlns="" val="3915844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Software system</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9985094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System overview </a:t>
            </a:r>
            <a:endParaRPr lang="en-US" dirty="0"/>
          </a:p>
        </p:txBody>
      </p:sp>
      <p:sp>
        <p:nvSpPr>
          <p:cNvPr id="3" name="Content Placeholder 2"/>
          <p:cNvSpPr>
            <a:spLocks noGrp="1"/>
          </p:cNvSpPr>
          <p:nvPr>
            <p:ph sz="quarter" idx="13"/>
          </p:nvPr>
        </p:nvSpPr>
        <p:spPr>
          <a:xfrm>
            <a:off x="381000" y="1600200"/>
            <a:ext cx="4953000" cy="4724400"/>
          </a:xfrm>
        </p:spPr>
        <p:txBody>
          <a:bodyPr/>
          <a:lstStyle/>
          <a:p>
            <a:r>
              <a:rPr lang="en-US" dirty="0" smtClean="0"/>
              <a:t>Two sub-systems in order to achieve multi-touch</a:t>
            </a:r>
          </a:p>
          <a:p>
            <a:pPr lvl="1"/>
            <a:r>
              <a:rPr lang="en-US" b="1" u="sng" dirty="0" smtClean="0"/>
              <a:t>Touch and Fiducial Recognition Software System</a:t>
            </a:r>
          </a:p>
          <a:p>
            <a:pPr lvl="2"/>
            <a:r>
              <a:rPr lang="en-US" dirty="0" smtClean="0"/>
              <a:t>CCV 1.5 Vision Library</a:t>
            </a:r>
          </a:p>
          <a:p>
            <a:pPr lvl="2"/>
            <a:r>
              <a:rPr lang="en-US" dirty="0" err="1" smtClean="0"/>
              <a:t>GestureTracker</a:t>
            </a:r>
            <a:r>
              <a:rPr lang="en-US" dirty="0" smtClean="0"/>
              <a:t> input parsing and gesture software</a:t>
            </a:r>
          </a:p>
          <a:p>
            <a:pPr lvl="1"/>
            <a:r>
              <a:rPr lang="en-US" b="1" u="sng" dirty="0" smtClean="0"/>
              <a:t>Showcase Application System</a:t>
            </a:r>
          </a:p>
          <a:p>
            <a:pPr lvl="2"/>
            <a:r>
              <a:rPr lang="en-US" b="1" dirty="0" err="1" smtClean="0"/>
              <a:t>weDefend</a:t>
            </a:r>
            <a:r>
              <a:rPr lang="en-US" dirty="0" smtClean="0"/>
              <a:t> Tower Defense Simulation Application</a:t>
            </a:r>
          </a:p>
          <a:p>
            <a:pPr lvl="2"/>
            <a:r>
              <a:rPr lang="en-US" dirty="0" smtClean="0"/>
              <a:t>Microsoft XNA Graphics API renders interactive objects </a:t>
            </a:r>
          </a:p>
        </p:txBody>
      </p:sp>
      <p:pic>
        <p:nvPicPr>
          <p:cNvPr id="4" name="Picture 3" descr="C:\Users\Pete\Dropbox\Senior Design\Deliverables\WCF Presentation\ccv screen sho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77373" y="1600200"/>
            <a:ext cx="3738027" cy="129223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weDefend Screenshot.PNG"/>
          <p:cNvPicPr>
            <a:picLocks noChangeAspect="1"/>
          </p:cNvPicPr>
          <p:nvPr/>
        </p:nvPicPr>
        <p:blipFill>
          <a:blip r:embed="rId3" cstate="print"/>
          <a:stretch>
            <a:fillRect/>
          </a:stretch>
        </p:blipFill>
        <p:spPr>
          <a:xfrm>
            <a:off x="4876800" y="3505200"/>
            <a:ext cx="4191000" cy="2686123"/>
          </a:xfrm>
          <a:prstGeom prst="rect">
            <a:avLst/>
          </a:prstGeom>
        </p:spPr>
      </p:pic>
    </p:spTree>
    <p:extLst>
      <p:ext uri="{BB962C8B-B14F-4D97-AF65-F5344CB8AC3E}">
        <p14:creationId xmlns:p14="http://schemas.microsoft.com/office/powerpoint/2010/main" xmlns="" val="21465509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Block Diagram</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xmlns="" val="1023223881"/>
              </p:ext>
            </p:extLst>
          </p:nvPr>
        </p:nvGraphicFramePr>
        <p:xfrm>
          <a:off x="457200" y="1600200"/>
          <a:ext cx="8346718" cy="4586288"/>
        </p:xfrm>
        <a:graphic>
          <a:graphicData uri="http://schemas.openxmlformats.org/presentationml/2006/ole">
            <p:oleObj spid="_x0000_s90130" name="Visio" r:id="rId3" imgW="5711089" imgH="3139254" progId="Visio.Drawing.11">
              <p:embed/>
            </p:oleObj>
          </a:graphicData>
        </a:graphic>
      </p:graphicFrame>
    </p:spTree>
    <p:extLst>
      <p:ext uri="{BB962C8B-B14F-4D97-AF65-F5344CB8AC3E}">
        <p14:creationId xmlns:p14="http://schemas.microsoft.com/office/powerpoint/2010/main" xmlns="" val="254111437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Motivation of Project and explain value of project</a:t>
            </a:r>
            <a:endParaRPr lang="en-US" dirty="0"/>
          </a:p>
        </p:txBody>
      </p:sp>
      <p:sp>
        <p:nvSpPr>
          <p:cNvPr id="3" name="Content Placeholder 2"/>
          <p:cNvSpPr>
            <a:spLocks noGrp="1"/>
          </p:cNvSpPr>
          <p:nvPr>
            <p:ph sz="quarter" idx="13"/>
          </p:nvPr>
        </p:nvSpPr>
        <p:spPr/>
        <p:txBody>
          <a:bodyPr/>
          <a:lstStyle/>
          <a:p>
            <a:r>
              <a:rPr lang="en-US" dirty="0" smtClean="0"/>
              <a:t>Apple, Microsoft, Smart, Samsung, and Motorola gravitating towards touch interfaces</a:t>
            </a:r>
          </a:p>
          <a:p>
            <a:pPr lvl="1"/>
            <a:r>
              <a:rPr lang="en-US" dirty="0" smtClean="0"/>
              <a:t>Microsoft Surface</a:t>
            </a:r>
          </a:p>
          <a:p>
            <a:pPr lvl="1"/>
            <a:r>
              <a:rPr lang="en-US" dirty="0" err="1" smtClean="0"/>
              <a:t>iPhone</a:t>
            </a:r>
            <a:r>
              <a:rPr lang="en-US" dirty="0" smtClean="0"/>
              <a:t>/smart phone</a:t>
            </a:r>
          </a:p>
          <a:p>
            <a:pPr lvl="1"/>
            <a:r>
              <a:rPr lang="en-US" dirty="0" smtClean="0"/>
              <a:t>Smart board</a:t>
            </a:r>
          </a:p>
          <a:p>
            <a:r>
              <a:rPr lang="en-US" dirty="0" smtClean="0"/>
              <a:t>Multi-touch can accommodate multiple users</a:t>
            </a:r>
          </a:p>
          <a:p>
            <a:pPr lvl="1"/>
            <a:r>
              <a:rPr lang="en-US" dirty="0" smtClean="0"/>
              <a:t>Design</a:t>
            </a:r>
          </a:p>
          <a:p>
            <a:pPr lvl="1"/>
            <a:r>
              <a:rPr lang="en-US" dirty="0" smtClean="0"/>
              <a:t>Simulation</a:t>
            </a:r>
          </a:p>
          <a:p>
            <a:pPr lvl="1"/>
            <a:r>
              <a:rPr lang="en-US" dirty="0" smtClean="0"/>
              <a:t>Business presentations</a:t>
            </a:r>
          </a:p>
          <a:p>
            <a:pPr lvl="1"/>
            <a:r>
              <a:rPr lang="en-US" dirty="0" smtClean="0"/>
              <a:t>Entertainment</a:t>
            </a:r>
          </a:p>
          <a:p>
            <a:pPr lvl="1"/>
            <a:r>
              <a:rPr lang="en-US" dirty="0" smtClean="0"/>
              <a:t>File Sharing</a:t>
            </a:r>
          </a:p>
        </p:txBody>
      </p:sp>
    </p:spTree>
    <p:extLst>
      <p:ext uri="{BB962C8B-B14F-4D97-AF65-F5344CB8AC3E}">
        <p14:creationId xmlns:p14="http://schemas.microsoft.com/office/powerpoint/2010/main" xmlns="" val="34549798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TFRSS High Level BLOCK Diagram</a:t>
            </a:r>
            <a:endParaRPr lang="en-US" dirty="0"/>
          </a:p>
        </p:txBody>
      </p:sp>
      <p:sp>
        <p:nvSpPr>
          <p:cNvPr id="3" name="Content Placeholder 2"/>
          <p:cNvSpPr>
            <a:spLocks noGrp="1"/>
          </p:cNvSpPr>
          <p:nvPr>
            <p:ph idx="4294967295"/>
          </p:nvPr>
        </p:nvSpPr>
        <p:spPr>
          <a:xfrm>
            <a:off x="228600" y="1600200"/>
            <a:ext cx="3810000" cy="4800600"/>
          </a:xfrm>
          <a:prstGeom prst="rect">
            <a:avLst/>
          </a:prstGeom>
        </p:spPr>
        <p:txBody>
          <a:bodyPr>
            <a:normAutofit/>
          </a:bodyPr>
          <a:lstStyle/>
          <a:p>
            <a:r>
              <a:rPr lang="en-US" dirty="0" smtClean="0"/>
              <a:t>CCV 1.5 outputs single input touches and Fiducial information via TUIO protocol. </a:t>
            </a:r>
          </a:p>
          <a:p>
            <a:r>
              <a:rPr lang="en-US" dirty="0" smtClean="0"/>
              <a:t>GestureTracker packages touch input and Fiducials into shared list data structure </a:t>
            </a:r>
          </a:p>
          <a:p>
            <a:r>
              <a:rPr lang="en-US" dirty="0" smtClean="0"/>
              <a:t>As fingers and Fiducials are added to surface and received from CCV</a:t>
            </a:r>
          </a:p>
          <a:p>
            <a:pPr lvl="1"/>
            <a:r>
              <a:rPr lang="en-US" dirty="0" smtClean="0"/>
              <a:t>GestureTracker logic called</a:t>
            </a:r>
          </a:p>
          <a:p>
            <a:pPr lvl="1"/>
            <a:r>
              <a:rPr lang="en-US" dirty="0" smtClean="0"/>
              <a:t>Objects are added, updated, and removed from shared data structures</a:t>
            </a:r>
          </a:p>
          <a:p>
            <a:r>
              <a:rPr lang="en-US" dirty="0" smtClean="0"/>
              <a:t>Store and transmit touch, gesture, and Fiducial information to Showcase Application program</a:t>
            </a:r>
          </a:p>
          <a:p>
            <a:endParaRPr lang="en-US" dirty="0" smtClean="0"/>
          </a:p>
          <a:p>
            <a:endParaRPr lang="en-US" dirty="0" smtClean="0"/>
          </a:p>
        </p:txBody>
      </p:sp>
      <p:graphicFrame>
        <p:nvGraphicFramePr>
          <p:cNvPr id="108547" name="Object 3"/>
          <p:cNvGraphicFramePr>
            <a:graphicFrameLocks noChangeAspect="1"/>
          </p:cNvGraphicFramePr>
          <p:nvPr/>
        </p:nvGraphicFramePr>
        <p:xfrm>
          <a:off x="4724400" y="3108325"/>
          <a:ext cx="4183062" cy="3368675"/>
        </p:xfrm>
        <a:graphic>
          <a:graphicData uri="http://schemas.openxmlformats.org/presentationml/2006/ole">
            <p:oleObj spid="_x0000_s108549" name="Visio" r:id="rId4" imgW="4183004" imgH="3367961" progId="Visio.Drawing.11">
              <p:embed/>
            </p:oleObj>
          </a:graphicData>
        </a:graphic>
      </p:graphicFrame>
      <p:pic>
        <p:nvPicPr>
          <p:cNvPr id="8" name="Picture 7" descr="C:\Users\Pete\Dropbox\Senior Design\Deliverables\WCF Presentation\ccv screen shot.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48773" y="1524000"/>
            <a:ext cx="3738027" cy="12922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47805927"/>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rmAutofit/>
          </a:bodyPr>
          <a:lstStyle/>
          <a:p>
            <a:r>
              <a:rPr lang="en-US" dirty="0" err="1" smtClean="0"/>
              <a:t>Fiducials</a:t>
            </a:r>
            <a:endParaRPr lang="en-US" dirty="0"/>
          </a:p>
        </p:txBody>
      </p:sp>
      <p:sp>
        <p:nvSpPr>
          <p:cNvPr id="3" name="Content Placeholder 2"/>
          <p:cNvSpPr>
            <a:spLocks noGrp="1"/>
          </p:cNvSpPr>
          <p:nvPr>
            <p:ph idx="4294967295"/>
          </p:nvPr>
        </p:nvSpPr>
        <p:spPr>
          <a:xfrm>
            <a:off x="457200" y="1066800"/>
            <a:ext cx="8229600" cy="5638800"/>
          </a:xfrm>
          <a:prstGeom prst="rect">
            <a:avLst/>
          </a:prstGeom>
        </p:spPr>
        <p:txBody>
          <a:bodyPr>
            <a:normAutofit/>
          </a:bodyPr>
          <a:lstStyle/>
          <a:p>
            <a:endParaRPr lang="en-US" dirty="0" smtClean="0"/>
          </a:p>
          <a:p>
            <a:endParaRPr lang="en-US" dirty="0" smtClean="0"/>
          </a:p>
          <a:p>
            <a:endParaRPr lang="en-US" dirty="0" smtClean="0"/>
          </a:p>
          <a:p>
            <a:pPr marL="0" indent="0">
              <a:buNone/>
            </a:pPr>
            <a:endParaRPr lang="en-US" dirty="0"/>
          </a:p>
        </p:txBody>
      </p:sp>
      <p:pic>
        <p:nvPicPr>
          <p:cNvPr id="9" name="Picture 8"/>
          <p:cNvPicPr/>
          <p:nvPr/>
        </p:nvPicPr>
        <p:blipFill>
          <a:blip r:embed="rId3" cstate="print"/>
          <a:srcRect/>
          <a:stretch>
            <a:fillRect/>
          </a:stretch>
        </p:blipFill>
        <p:spPr bwMode="auto">
          <a:xfrm>
            <a:off x="3352800" y="2971800"/>
            <a:ext cx="5638800" cy="3627755"/>
          </a:xfrm>
          <a:prstGeom prst="rect">
            <a:avLst/>
          </a:prstGeom>
          <a:noFill/>
          <a:ln w="9525">
            <a:noFill/>
            <a:miter lim="800000"/>
            <a:headEnd/>
            <a:tailEnd/>
          </a:ln>
        </p:spPr>
      </p:pic>
      <p:sp>
        <p:nvSpPr>
          <p:cNvPr id="5" name="Content Placeholder 2"/>
          <p:cNvSpPr>
            <a:spLocks noGrp="1"/>
          </p:cNvSpPr>
          <p:nvPr>
            <p:ph idx="4294967295"/>
          </p:nvPr>
        </p:nvSpPr>
        <p:spPr>
          <a:xfrm>
            <a:off x="457200" y="1219200"/>
            <a:ext cx="8229600" cy="4525963"/>
          </a:xfrm>
          <a:prstGeom prst="rect">
            <a:avLst/>
          </a:prstGeom>
        </p:spPr>
        <p:txBody>
          <a:bodyPr/>
          <a:lstStyle/>
          <a:p>
            <a:r>
              <a:rPr lang="en-US" dirty="0" smtClean="0"/>
              <a:t>A Fiducial is a symbolic marker that has a specific meaning to our software</a:t>
            </a:r>
          </a:p>
          <a:p>
            <a:r>
              <a:rPr lang="en-US" dirty="0" smtClean="0"/>
              <a:t>Position and orientation interpretation</a:t>
            </a:r>
          </a:p>
          <a:p>
            <a:r>
              <a:rPr lang="en-US" dirty="0" smtClean="0"/>
              <a:t>Can be used to interact with Software Application</a:t>
            </a:r>
          </a:p>
          <a:p>
            <a:pPr lvl="1"/>
            <a:r>
              <a:rPr lang="en-US" dirty="0" smtClean="0"/>
              <a:t>Stamp out objects</a:t>
            </a:r>
          </a:p>
          <a:p>
            <a:pPr lvl="1"/>
            <a:r>
              <a:rPr lang="en-US" dirty="0" smtClean="0"/>
              <a:t>Trigger specific events</a:t>
            </a:r>
          </a:p>
          <a:p>
            <a:pPr lvl="1"/>
            <a:r>
              <a:rPr lang="en-US" dirty="0" smtClean="0"/>
              <a:t>Locate certain objects</a:t>
            </a:r>
            <a:br>
              <a:rPr lang="en-US" dirty="0" smtClean="0"/>
            </a:br>
            <a:r>
              <a:rPr lang="en-US" dirty="0" smtClean="0"/>
              <a:t>on screen</a:t>
            </a:r>
          </a:p>
          <a:p>
            <a:r>
              <a:rPr lang="en-US" dirty="0" smtClean="0"/>
              <a:t>Examples:</a:t>
            </a:r>
          </a:p>
          <a:p>
            <a:pPr lvl="1"/>
            <a:r>
              <a:rPr lang="en-US" dirty="0" smtClean="0"/>
              <a:t>B. QR-code</a:t>
            </a:r>
          </a:p>
          <a:p>
            <a:pPr lvl="1"/>
            <a:r>
              <a:rPr lang="en-US" dirty="0" smtClean="0"/>
              <a:t>D. Amoeba</a:t>
            </a:r>
          </a:p>
          <a:p>
            <a:pPr lvl="1"/>
            <a:r>
              <a:rPr lang="en-US" dirty="0" smtClean="0"/>
              <a:t>G. d-touch Fiducial</a:t>
            </a:r>
            <a:endParaRPr lang="en-US" dirty="0"/>
          </a:p>
        </p:txBody>
      </p:sp>
    </p:spTree>
    <p:extLst>
      <p:ext uri="{BB962C8B-B14F-4D97-AF65-F5344CB8AC3E}">
        <p14:creationId xmlns:p14="http://schemas.microsoft.com/office/powerpoint/2010/main" xmlns="" val="41894464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TFRSS Vision Library decision</a:t>
            </a:r>
            <a:endParaRPr lang="en-US" dirty="0"/>
          </a:p>
        </p:txBody>
      </p:sp>
      <p:sp>
        <p:nvSpPr>
          <p:cNvPr id="3" name="Content Placeholder 2"/>
          <p:cNvSpPr>
            <a:spLocks noGrp="1"/>
          </p:cNvSpPr>
          <p:nvPr>
            <p:ph idx="4294967295"/>
          </p:nvPr>
        </p:nvSpPr>
        <p:spPr>
          <a:xfrm>
            <a:off x="457200" y="1524000"/>
            <a:ext cx="8229600" cy="4525963"/>
          </a:xfrm>
          <a:prstGeom prst="rect">
            <a:avLst/>
          </a:prstGeom>
        </p:spPr>
        <p:txBody>
          <a:bodyPr>
            <a:normAutofit/>
          </a:bodyPr>
          <a:lstStyle/>
          <a:p>
            <a:r>
              <a:rPr lang="en-US" dirty="0" smtClean="0"/>
              <a:t>Vision library must</a:t>
            </a:r>
          </a:p>
          <a:p>
            <a:pPr lvl="1"/>
            <a:r>
              <a:rPr lang="en-US" dirty="0" smtClean="0"/>
              <a:t>Receive IR camera input</a:t>
            </a:r>
          </a:p>
          <a:p>
            <a:pPr lvl="1"/>
            <a:r>
              <a:rPr lang="en-US" dirty="0" smtClean="0"/>
              <a:t>Apply image noise filter, threshold filter, vision algorithms</a:t>
            </a:r>
          </a:p>
          <a:p>
            <a:pPr lvl="1"/>
            <a:r>
              <a:rPr lang="en-US" dirty="0" smtClean="0"/>
              <a:t>Perform within latency requirements</a:t>
            </a:r>
          </a:p>
          <a:p>
            <a:pPr lvl="1"/>
            <a:r>
              <a:rPr lang="en-US" dirty="0" smtClean="0"/>
              <a:t>Required to work with Diffused Surface Illumination technology</a:t>
            </a:r>
          </a:p>
          <a:p>
            <a:pPr lvl="1"/>
            <a:r>
              <a:rPr lang="en-US" dirty="0" err="1" smtClean="0"/>
              <a:t>Fiducial</a:t>
            </a:r>
            <a:r>
              <a:rPr lang="en-US" dirty="0" smtClean="0"/>
              <a:t> and touch information output (i.e. unique identification #, position, velocity, angle, time)</a:t>
            </a:r>
          </a:p>
          <a:p>
            <a:pPr lvl="1"/>
            <a:r>
              <a:rPr lang="en-US" dirty="0" smtClean="0"/>
              <a:t>CCV 1.5 chosen as the system’s vision library</a:t>
            </a:r>
          </a:p>
          <a:p>
            <a:pPr marL="0" indent="0">
              <a:buNone/>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xmlns="" val="251863653"/>
              </p:ext>
            </p:extLst>
          </p:nvPr>
        </p:nvGraphicFramePr>
        <p:xfrm>
          <a:off x="457200" y="4800600"/>
          <a:ext cx="8301038" cy="1246188"/>
        </p:xfrm>
        <a:graphic>
          <a:graphicData uri="http://schemas.openxmlformats.org/presentationml/2006/ole">
            <p:oleObj spid="_x0000_s91154" name="Worksheet" r:id="rId4" imgW="6410241" imgH="962121" progId="Excel.Sheet.12">
              <p:embed/>
            </p:oleObj>
          </a:graphicData>
        </a:graphic>
      </p:graphicFrame>
    </p:spTree>
    <p:extLst>
      <p:ext uri="{BB962C8B-B14F-4D97-AF65-F5344CB8AC3E}">
        <p14:creationId xmlns:p14="http://schemas.microsoft.com/office/powerpoint/2010/main" xmlns="" val="567946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924800" cy="503238"/>
          </a:xfrm>
        </p:spPr>
        <p:txBody>
          <a:bodyPr/>
          <a:lstStyle/>
          <a:p>
            <a:r>
              <a:rPr lang="en-US" dirty="0" smtClean="0"/>
              <a:t>TFRSS/SAs Design</a:t>
            </a:r>
            <a:endParaRPr lang="en-US" dirty="0"/>
          </a:p>
        </p:txBody>
      </p:sp>
      <p:graphicFrame>
        <p:nvGraphicFramePr>
          <p:cNvPr id="92165" name="Object 5"/>
          <p:cNvGraphicFramePr>
            <a:graphicFrameLocks noChangeAspect="1"/>
          </p:cNvGraphicFramePr>
          <p:nvPr/>
        </p:nvGraphicFramePr>
        <p:xfrm>
          <a:off x="555625" y="914400"/>
          <a:ext cx="7826375" cy="5654675"/>
        </p:xfrm>
        <a:graphic>
          <a:graphicData uri="http://schemas.openxmlformats.org/presentationml/2006/ole">
            <p:oleObj spid="_x0000_s92179" name="Visio" r:id="rId4" imgW="7825586" imgH="5654029" progId="Visio.Drawing.11">
              <p:embed/>
            </p:oleObj>
          </a:graphicData>
        </a:graphic>
      </p:graphicFrame>
    </p:spTree>
    <p:extLst>
      <p:ext uri="{BB962C8B-B14F-4D97-AF65-F5344CB8AC3E}">
        <p14:creationId xmlns:p14="http://schemas.microsoft.com/office/powerpoint/2010/main" xmlns="" val="24872538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924800" cy="503238"/>
          </a:xfrm>
        </p:spPr>
        <p:txBody>
          <a:bodyPr/>
          <a:lstStyle/>
          <a:p>
            <a:r>
              <a:rPr lang="en-US" dirty="0" smtClean="0"/>
              <a:t>TFRS/SAs Design</a:t>
            </a:r>
            <a:endParaRPr lang="en-US" dirty="0"/>
          </a:p>
        </p:txBody>
      </p:sp>
      <p:sp>
        <p:nvSpPr>
          <p:cNvPr id="3" name="Content Placeholder 2"/>
          <p:cNvSpPr>
            <a:spLocks noGrp="1"/>
          </p:cNvSpPr>
          <p:nvPr>
            <p:ph idx="4294967295"/>
          </p:nvPr>
        </p:nvSpPr>
        <p:spPr>
          <a:xfrm>
            <a:off x="152400" y="1524000"/>
            <a:ext cx="4191000" cy="4525963"/>
          </a:xfrm>
          <a:prstGeom prst="rect">
            <a:avLst/>
          </a:prstGeom>
        </p:spPr>
        <p:txBody>
          <a:bodyPr/>
          <a:lstStyle/>
          <a:p>
            <a:r>
              <a:rPr lang="en-US" dirty="0" smtClean="0"/>
              <a:t>Showcase application creates a thread  instance of </a:t>
            </a:r>
            <a:r>
              <a:rPr lang="en-US" dirty="0" err="1" smtClean="0"/>
              <a:t>GestureTracker</a:t>
            </a:r>
            <a:endParaRPr lang="en-US" dirty="0" smtClean="0"/>
          </a:p>
          <a:p>
            <a:r>
              <a:rPr lang="en-US" dirty="0" err="1" smtClean="0"/>
              <a:t>GestureTracker</a:t>
            </a:r>
            <a:r>
              <a:rPr lang="en-US" dirty="0" smtClean="0"/>
              <a:t> keeps updating </a:t>
            </a:r>
            <a:r>
              <a:rPr lang="en-US" dirty="0" err="1" smtClean="0"/>
              <a:t>cursorList</a:t>
            </a:r>
            <a:r>
              <a:rPr lang="en-US" dirty="0" smtClean="0"/>
              <a:t> and </a:t>
            </a:r>
            <a:r>
              <a:rPr lang="en-US" dirty="0" err="1" smtClean="0"/>
              <a:t>objectList</a:t>
            </a:r>
            <a:r>
              <a:rPr lang="en-US" dirty="0" smtClean="0"/>
              <a:t> with new input information</a:t>
            </a:r>
          </a:p>
          <a:p>
            <a:r>
              <a:rPr lang="en-US" dirty="0" smtClean="0"/>
              <a:t>List structures are shared via </a:t>
            </a:r>
            <a:r>
              <a:rPr lang="en-US" dirty="0" err="1" smtClean="0"/>
              <a:t>getCursorList</a:t>
            </a:r>
            <a:r>
              <a:rPr lang="en-US" dirty="0" smtClean="0"/>
              <a:t> and </a:t>
            </a:r>
            <a:r>
              <a:rPr lang="en-US" dirty="0" err="1" smtClean="0"/>
              <a:t>getObjectList</a:t>
            </a:r>
            <a:r>
              <a:rPr lang="en-US" dirty="0" smtClean="0"/>
              <a:t> methods</a:t>
            </a:r>
            <a:endParaRPr lang="en-US" dirty="0"/>
          </a:p>
        </p:txBody>
      </p:sp>
      <p:sp>
        <p:nvSpPr>
          <p:cNvPr id="10" name="Content Placeholder 2"/>
          <p:cNvSpPr>
            <a:spLocks noGrp="1"/>
          </p:cNvSpPr>
          <p:nvPr>
            <p:ph idx="4294967295"/>
          </p:nvPr>
        </p:nvSpPr>
        <p:spPr>
          <a:xfrm>
            <a:off x="304800" y="3810000"/>
            <a:ext cx="3429000" cy="4525963"/>
          </a:xfrm>
          <a:prstGeom prst="rect">
            <a:avLst/>
          </a:prstGeom>
        </p:spPr>
        <p:txBody>
          <a:bodyPr>
            <a:normAutofit/>
          </a:bodyPr>
          <a:lstStyle/>
          <a:p>
            <a:r>
              <a:rPr lang="en-US" spc="0" dirty="0" smtClean="0"/>
              <a:t>Touch-Input flow</a:t>
            </a:r>
          </a:p>
          <a:p>
            <a:pPr lvl="1"/>
            <a:r>
              <a:rPr lang="en-US" spc="0" dirty="0" err="1" smtClean="0"/>
              <a:t>TuioCursor</a:t>
            </a:r>
            <a:r>
              <a:rPr lang="en-US" spc="0" dirty="0" smtClean="0"/>
              <a:t> </a:t>
            </a:r>
            <a:r>
              <a:rPr lang="en-US" spc="0" dirty="0"/>
              <a:t>/Touch comes in as </a:t>
            </a:r>
            <a:r>
              <a:rPr lang="en-US" spc="0" dirty="0" smtClean="0"/>
              <a:t>input</a:t>
            </a:r>
          </a:p>
          <a:p>
            <a:pPr lvl="1"/>
            <a:r>
              <a:rPr lang="en-US" spc="0" dirty="0"/>
              <a:t>Link 2 cursors together</a:t>
            </a:r>
          </a:p>
          <a:p>
            <a:pPr lvl="1"/>
            <a:r>
              <a:rPr lang="en-US" spc="0" dirty="0" smtClean="0"/>
              <a:t>Update cursor information</a:t>
            </a:r>
          </a:p>
          <a:p>
            <a:pPr lvl="1"/>
            <a:r>
              <a:rPr lang="en-US" spc="0" dirty="0" smtClean="0"/>
              <a:t>Update </a:t>
            </a:r>
            <a:r>
              <a:rPr lang="en-US" spc="0" dirty="0"/>
              <a:t>list with new </a:t>
            </a:r>
            <a:r>
              <a:rPr lang="en-US" spc="0" dirty="0" smtClean="0"/>
              <a:t>objects</a:t>
            </a:r>
            <a:endParaRPr lang="en-US" spc="0" dirty="0"/>
          </a:p>
        </p:txBody>
      </p:sp>
    </p:spTree>
    <p:extLst>
      <p:ext uri="{BB962C8B-B14F-4D97-AF65-F5344CB8AC3E}">
        <p14:creationId xmlns:p14="http://schemas.microsoft.com/office/powerpoint/2010/main" xmlns="" val="248725382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TFRS:  Link Partner Algorithm</a:t>
            </a:r>
            <a:endParaRPr lang="en-US" dirty="0"/>
          </a:p>
        </p:txBody>
      </p:sp>
      <p:sp>
        <p:nvSpPr>
          <p:cNvPr id="3" name="Content Placeholder 2"/>
          <p:cNvSpPr>
            <a:spLocks noGrp="1"/>
          </p:cNvSpPr>
          <p:nvPr>
            <p:ph idx="4294967295"/>
          </p:nvPr>
        </p:nvSpPr>
        <p:spPr>
          <a:xfrm>
            <a:off x="457200" y="1600200"/>
            <a:ext cx="8229600" cy="4525963"/>
          </a:xfrm>
          <a:prstGeom prst="rect">
            <a:avLst/>
          </a:prstGeom>
        </p:spPr>
        <p:txBody>
          <a:bodyPr/>
          <a:lstStyle/>
          <a:p>
            <a:r>
              <a:rPr lang="en-US" dirty="0" smtClean="0"/>
              <a:t>As a new touch arrives</a:t>
            </a:r>
          </a:p>
          <a:p>
            <a:r>
              <a:rPr lang="en-US" dirty="0" smtClean="0"/>
              <a:t>Look at each touch and find a partner based on spatial locality within radius threshold</a:t>
            </a:r>
          </a:p>
          <a:p>
            <a:pPr lvl="1"/>
            <a:r>
              <a:rPr lang="en-US" dirty="0" smtClean="0"/>
              <a:t>Length&lt;R</a:t>
            </a:r>
          </a:p>
          <a:p>
            <a:r>
              <a:rPr lang="en-US" dirty="0" smtClean="0"/>
              <a:t>Threshold for linking based on size of on-screen object</a:t>
            </a:r>
          </a:p>
          <a:p>
            <a:r>
              <a:rPr lang="en-US" dirty="0" smtClean="0"/>
              <a:t>Mitigate multi-user 2-finger gesture object </a:t>
            </a:r>
          </a:p>
          <a:p>
            <a:r>
              <a:rPr lang="en-US" dirty="0" smtClean="0"/>
              <a:t>Limited usability of system due to spatial constraints</a:t>
            </a:r>
            <a:endParaRPr lang="en-US" dirty="0"/>
          </a:p>
        </p:txBody>
      </p:sp>
      <p:graphicFrame>
        <p:nvGraphicFramePr>
          <p:cNvPr id="93188" name="Object 4"/>
          <p:cNvGraphicFramePr>
            <a:graphicFrameLocks noChangeAspect="1"/>
          </p:cNvGraphicFramePr>
          <p:nvPr/>
        </p:nvGraphicFramePr>
        <p:xfrm>
          <a:off x="4800600" y="3657600"/>
          <a:ext cx="4054475" cy="2968625"/>
        </p:xfrm>
        <a:graphic>
          <a:graphicData uri="http://schemas.openxmlformats.org/presentationml/2006/ole">
            <p:oleObj spid="_x0000_s93204" name="Visio" r:id="rId3" imgW="4053702" imgH="2967920" progId="Visio.Drawing.11">
              <p:embed/>
            </p:oleObj>
          </a:graphicData>
        </a:graphic>
      </p:graphicFrame>
    </p:spTree>
    <p:extLst>
      <p:ext uri="{BB962C8B-B14F-4D97-AF65-F5344CB8AC3E}">
        <p14:creationId xmlns:p14="http://schemas.microsoft.com/office/powerpoint/2010/main" xmlns="" val="225019144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TFRSS Class diagram</a:t>
            </a:r>
            <a:endParaRPr lang="en-US" dirty="0"/>
          </a:p>
        </p:txBody>
      </p:sp>
      <p:pic>
        <p:nvPicPr>
          <p:cNvPr id="1945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543050"/>
            <a:ext cx="7342757" cy="4872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427556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Showcase Application system</a:t>
            </a:r>
            <a:endParaRPr lang="en-US" dirty="0"/>
          </a:p>
        </p:txBody>
      </p:sp>
      <p:sp>
        <p:nvSpPr>
          <p:cNvPr id="3" name="Content Placeholder 2"/>
          <p:cNvSpPr>
            <a:spLocks noGrp="1"/>
          </p:cNvSpPr>
          <p:nvPr>
            <p:ph sz="quarter" idx="13"/>
          </p:nvPr>
        </p:nvSpPr>
        <p:spPr/>
        <p:txBody>
          <a:bodyPr/>
          <a:lstStyle/>
          <a:p>
            <a:r>
              <a:rPr lang="en-US" dirty="0" smtClean="0"/>
              <a:t>Creating a tower defense application called </a:t>
            </a:r>
            <a:r>
              <a:rPr lang="en-US" dirty="0" err="1" smtClean="0"/>
              <a:t>weDefend</a:t>
            </a:r>
            <a:r>
              <a:rPr lang="en-US" dirty="0" smtClean="0"/>
              <a:t> capable of allowing teamwork between multiple users</a:t>
            </a:r>
          </a:p>
          <a:p>
            <a:r>
              <a:rPr lang="en-US" dirty="0" smtClean="0"/>
              <a:t>Simple scenario where soldiers defend an area of the map from an opposing force</a:t>
            </a:r>
          </a:p>
          <a:p>
            <a:r>
              <a:rPr lang="en-US" dirty="0" smtClean="0"/>
              <a:t>2 modes of operation</a:t>
            </a:r>
          </a:p>
          <a:p>
            <a:pPr lvl="1"/>
            <a:r>
              <a:rPr lang="en-US" dirty="0" smtClean="0"/>
              <a:t>Preparation mode: allows user to create, position and adjust soldiers</a:t>
            </a:r>
          </a:p>
          <a:p>
            <a:pPr lvl="1"/>
            <a:r>
              <a:rPr lang="en-US" dirty="0" smtClean="0"/>
              <a:t>Action mode: happens in real time and soldiers adjustment is restricted</a:t>
            </a:r>
          </a:p>
          <a:p>
            <a:r>
              <a:rPr lang="en-US" dirty="0" smtClean="0"/>
              <a:t>Using XNA 4.0 in C# to draw to the screen</a:t>
            </a:r>
          </a:p>
          <a:p>
            <a:r>
              <a:rPr lang="en-US" dirty="0" smtClean="0"/>
              <a:t>Uses 2D top-down view</a:t>
            </a:r>
          </a:p>
        </p:txBody>
      </p:sp>
    </p:spTree>
    <p:extLst>
      <p:ext uri="{BB962C8B-B14F-4D97-AF65-F5344CB8AC3E}">
        <p14:creationId xmlns:p14="http://schemas.microsoft.com/office/powerpoint/2010/main" xmlns="" val="23117051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81000"/>
            <a:ext cx="7924800" cy="1143000"/>
          </a:xfrm>
        </p:spPr>
        <p:txBody>
          <a:bodyPr/>
          <a:lstStyle/>
          <a:p>
            <a:r>
              <a:rPr lang="en-US" dirty="0" smtClean="0"/>
              <a:t>Gestures</a:t>
            </a:r>
            <a:endParaRPr lang="en-US" dirty="0"/>
          </a:p>
        </p:txBody>
      </p:sp>
      <p:pic>
        <p:nvPicPr>
          <p:cNvPr id="15415" name="Picture 55" descr="C:\Users\Iori\Dropbox\Senior Design\Deliverables\02.14.12 In Class CDR\Enrique's Part\Lasso.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43567" y="426541"/>
            <a:ext cx="4114801" cy="4114800"/>
          </a:xfrm>
          <a:prstGeom prst="rect">
            <a:avLst/>
          </a:prstGeom>
          <a:noFill/>
          <a:extLst>
            <a:ext uri="{909E8E84-426E-40DD-AFC4-6F175D3DCCD1}">
              <a14:hiddenFill xmlns:a14="http://schemas.microsoft.com/office/drawing/2010/main" xmlns="">
                <a:solidFill>
                  <a:srgbClr val="FFFFFF"/>
                </a:solidFill>
              </a14:hiddenFill>
            </a:ext>
          </a:extLst>
        </p:spPr>
      </p:pic>
      <p:pic>
        <p:nvPicPr>
          <p:cNvPr id="15416" name="Picture 56" descr="C:\Users\Iori\Dropbox\Senior Design\Deliverables\02.14.12 In Class CDR\Enrique's Part\Patrol.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2567" y="426541"/>
            <a:ext cx="4191000" cy="4191000"/>
          </a:xfrm>
          <a:prstGeom prst="rect">
            <a:avLst/>
          </a:prstGeom>
          <a:noFill/>
          <a:extLst>
            <a:ext uri="{909E8E84-426E-40DD-AFC4-6F175D3DCCD1}">
              <a14:hiddenFill xmlns:a14="http://schemas.microsoft.com/office/drawing/2010/main" xmlns="">
                <a:solidFill>
                  <a:srgbClr val="FFFFFF"/>
                </a:solidFill>
              </a14:hiddenFill>
            </a:ext>
          </a:extLst>
        </p:spPr>
      </p:pic>
      <p:pic>
        <p:nvPicPr>
          <p:cNvPr id="15414" name="Picture 54" descr="C:\Users\Iori\Dropbox\Senior Design\Deliverables\02.14.12 In Class CDR\Enrique's Part\FOV2.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52799" y="3962400"/>
            <a:ext cx="2552701" cy="2552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00038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Example Scenario</a:t>
            </a:r>
            <a:endParaRPr lang="en-US" dirty="0"/>
          </a:p>
        </p:txBody>
      </p:sp>
      <p:pic>
        <p:nvPicPr>
          <p:cNvPr id="4" name="Picture 3" descr="weDefend Screenshot.PNG"/>
          <p:cNvPicPr>
            <a:picLocks noChangeAspect="1"/>
          </p:cNvPicPr>
          <p:nvPr/>
        </p:nvPicPr>
        <p:blipFill>
          <a:blip r:embed="rId2" cstate="print"/>
          <a:stretch>
            <a:fillRect/>
          </a:stretch>
        </p:blipFill>
        <p:spPr>
          <a:xfrm>
            <a:off x="685800" y="1600200"/>
            <a:ext cx="6553200" cy="4200120"/>
          </a:xfrm>
          <a:prstGeom prst="rect">
            <a:avLst/>
          </a:prstGeom>
        </p:spPr>
      </p:pic>
    </p:spTree>
    <p:extLst>
      <p:ext uri="{BB962C8B-B14F-4D97-AF65-F5344CB8AC3E}">
        <p14:creationId xmlns:p14="http://schemas.microsoft.com/office/powerpoint/2010/main" xmlns="" val="2114254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Goals and Objectives</a:t>
            </a:r>
            <a:endParaRPr lang="en-US" dirty="0"/>
          </a:p>
        </p:txBody>
      </p:sp>
      <p:sp>
        <p:nvSpPr>
          <p:cNvPr id="3" name="Content Placeholder 2"/>
          <p:cNvSpPr>
            <a:spLocks noGrp="1"/>
          </p:cNvSpPr>
          <p:nvPr>
            <p:ph sz="quarter" idx="13"/>
          </p:nvPr>
        </p:nvSpPr>
        <p:spPr/>
        <p:txBody>
          <a:bodyPr/>
          <a:lstStyle/>
          <a:p>
            <a:r>
              <a:rPr lang="en-US" dirty="0" smtClean="0"/>
              <a:t>To </a:t>
            </a:r>
            <a:r>
              <a:rPr lang="en-US" dirty="0"/>
              <a:t>remove the need for traditional input in favor of multi-touch gestures and real life objects </a:t>
            </a:r>
            <a:endParaRPr lang="en-US" dirty="0" smtClean="0"/>
          </a:p>
          <a:p>
            <a:r>
              <a:rPr lang="en-US" dirty="0" smtClean="0"/>
              <a:t>To </a:t>
            </a:r>
            <a:r>
              <a:rPr lang="en-US" dirty="0"/>
              <a:t>create a tool set that is intuitive and natural and allows the user to learn through experience and not require lengthy instructions.</a:t>
            </a:r>
          </a:p>
          <a:p>
            <a:r>
              <a:rPr lang="en-US" dirty="0" smtClean="0"/>
              <a:t>To </a:t>
            </a:r>
            <a:r>
              <a:rPr lang="en-US" dirty="0"/>
              <a:t>facilitate collaborative work from simultaneous users </a:t>
            </a:r>
          </a:p>
          <a:p>
            <a:r>
              <a:rPr lang="en-US" dirty="0" smtClean="0"/>
              <a:t>Be </a:t>
            </a:r>
            <a:r>
              <a:rPr lang="en-US" dirty="0"/>
              <a:t>of sufficient size to accommodate multiple users simultaneously </a:t>
            </a:r>
          </a:p>
          <a:p>
            <a:r>
              <a:rPr lang="en-US" dirty="0" smtClean="0"/>
              <a:t>To </a:t>
            </a:r>
            <a:r>
              <a:rPr lang="en-US" dirty="0"/>
              <a:t>showcase the toolset with a battle simulator</a:t>
            </a:r>
          </a:p>
          <a:p>
            <a:pPr marL="0" indent="0">
              <a:buNone/>
            </a:pPr>
            <a:endParaRPr lang="en-US" dirty="0"/>
          </a:p>
        </p:txBody>
      </p:sp>
    </p:spTree>
    <p:extLst>
      <p:ext uri="{BB962C8B-B14F-4D97-AF65-F5344CB8AC3E}">
        <p14:creationId xmlns:p14="http://schemas.microsoft.com/office/powerpoint/2010/main" xmlns="" val="4771823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Sas</a:t>
            </a:r>
            <a:r>
              <a:rPr lang="en-US" dirty="0" smtClean="0"/>
              <a:t> state diagram</a:t>
            </a:r>
            <a:endParaRPr lang="en-US" dirty="0"/>
          </a:p>
        </p:txBody>
      </p:sp>
      <p:pic>
        <p:nvPicPr>
          <p:cNvPr id="1433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264" t="-2771" r="-3292" b="-3496"/>
          <a:stretch/>
        </p:blipFill>
        <p:spPr bwMode="auto">
          <a:xfrm>
            <a:off x="1676400" y="1600200"/>
            <a:ext cx="5867400" cy="4817444"/>
          </a:xfrm>
          <a:prstGeom prst="rect">
            <a:avLst/>
          </a:prstGeom>
          <a:solidFill>
            <a:schemeClr val="tx1"/>
          </a:solidFill>
          <a:ln>
            <a:noFill/>
          </a:ln>
          <a:effectLst/>
        </p:spPr>
      </p:pic>
    </p:spTree>
    <p:extLst>
      <p:ext uri="{BB962C8B-B14F-4D97-AF65-F5344CB8AC3E}">
        <p14:creationId xmlns:p14="http://schemas.microsoft.com/office/powerpoint/2010/main" xmlns="" val="5923140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SAS USE-CASE diagram</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905000" y="1447800"/>
            <a:ext cx="5024438" cy="5124498"/>
          </a:xfrm>
          <a:prstGeom prst="rect">
            <a:avLst/>
          </a:prstGeom>
          <a:noFill/>
          <a:ln w="9525">
            <a:noFill/>
            <a:miter lim="800000"/>
            <a:headEnd/>
            <a:tailEnd/>
          </a:ln>
        </p:spPr>
      </p:pic>
    </p:spTree>
    <p:extLst>
      <p:ext uri="{BB962C8B-B14F-4D97-AF65-F5344CB8AC3E}">
        <p14:creationId xmlns:p14="http://schemas.microsoft.com/office/powerpoint/2010/main" xmlns="" val="26787411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SAS application structure</a:t>
            </a:r>
            <a:endParaRPr lang="en-US" dirty="0"/>
          </a:p>
        </p:txBody>
      </p:sp>
      <p:sp>
        <p:nvSpPr>
          <p:cNvPr id="3" name="Content Placeholder 2"/>
          <p:cNvSpPr>
            <a:spLocks noGrp="1"/>
          </p:cNvSpPr>
          <p:nvPr>
            <p:ph sz="quarter" idx="13"/>
          </p:nvPr>
        </p:nvSpPr>
        <p:spPr/>
        <p:txBody>
          <a:bodyPr/>
          <a:lstStyle/>
          <a:p>
            <a:r>
              <a:rPr lang="en-US" dirty="0" smtClean="0"/>
              <a:t>Update methods for each graphics object</a:t>
            </a:r>
          </a:p>
          <a:p>
            <a:r>
              <a:rPr lang="en-US" dirty="0" smtClean="0"/>
              <a:t>Draw methods draw the updated graphics object</a:t>
            </a:r>
          </a:p>
          <a:p>
            <a:r>
              <a:rPr lang="en-US" dirty="0" smtClean="0"/>
              <a:t>Main Update and Draw methods in </a:t>
            </a:r>
            <a:r>
              <a:rPr lang="en-US" dirty="0" err="1" smtClean="0"/>
              <a:t>weDefend</a:t>
            </a:r>
            <a:r>
              <a:rPr lang="en-US" dirty="0" smtClean="0"/>
              <a:t> call object methods</a:t>
            </a:r>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6477000" y="914400"/>
            <a:ext cx="2585936" cy="4724400"/>
          </a:xfrm>
          <a:prstGeom prst="rect">
            <a:avLst/>
          </a:prstGeom>
          <a:noFill/>
          <a:ln w="9525">
            <a:noFill/>
            <a:miter lim="800000"/>
            <a:headEnd/>
            <a:tailEnd/>
          </a:ln>
        </p:spPr>
      </p:pic>
    </p:spTree>
    <p:extLst>
      <p:ext uri="{BB962C8B-B14F-4D97-AF65-F5344CB8AC3E}">
        <p14:creationId xmlns:p14="http://schemas.microsoft.com/office/powerpoint/2010/main" xmlns="" val="21598004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924800" cy="1143000"/>
          </a:xfrm>
        </p:spPr>
        <p:txBody>
          <a:bodyPr/>
          <a:lstStyle/>
          <a:p>
            <a:r>
              <a:rPr lang="en-US" dirty="0" smtClean="0"/>
              <a:t>SAS Linking</a:t>
            </a:r>
            <a:endParaRPr lang="en-US" dirty="0"/>
          </a:p>
        </p:txBody>
      </p:sp>
      <p:sp>
        <p:nvSpPr>
          <p:cNvPr id="4" name="Content Placeholder 3"/>
          <p:cNvSpPr>
            <a:spLocks noGrp="1"/>
          </p:cNvSpPr>
          <p:nvPr>
            <p:ph sz="quarter" idx="13"/>
          </p:nvPr>
        </p:nvSpPr>
        <p:spPr>
          <a:xfrm>
            <a:off x="533400" y="838200"/>
            <a:ext cx="7924800" cy="4114800"/>
          </a:xfrm>
        </p:spPr>
        <p:txBody>
          <a:bodyPr/>
          <a:lstStyle/>
          <a:p>
            <a:r>
              <a:rPr lang="en-US" dirty="0" smtClean="0"/>
              <a:t>A graphics object must be linked to a touch in order to be acted upon</a:t>
            </a:r>
            <a:endParaRPr lang="en-US" strike="sngStrike" dirty="0" smtClean="0"/>
          </a:p>
          <a:p>
            <a:r>
              <a:rPr lang="en-US" dirty="0" smtClean="0"/>
              <a:t>Touches that have partners are never eligible to be linked</a:t>
            </a:r>
          </a:p>
          <a:p>
            <a:r>
              <a:rPr lang="en-US" dirty="0" smtClean="0"/>
              <a:t>Update checks if the linked touch has a partner or not.	</a:t>
            </a:r>
          </a:p>
          <a:p>
            <a:endParaRPr lang="en-US" dirty="0"/>
          </a:p>
        </p:txBody>
      </p:sp>
      <p:pic>
        <p:nvPicPr>
          <p:cNvPr id="5" name="Picture 2"/>
          <p:cNvPicPr>
            <a:picLocks noChangeAspect="1" noChangeArrowheads="1"/>
          </p:cNvPicPr>
          <p:nvPr/>
        </p:nvPicPr>
        <p:blipFill>
          <a:blip r:embed="rId2" cstate="print"/>
          <a:stretch>
            <a:fillRect/>
          </a:stretch>
        </p:blipFill>
        <p:spPr bwMode="auto">
          <a:xfrm>
            <a:off x="990600" y="2362200"/>
            <a:ext cx="5105400" cy="4285442"/>
          </a:xfrm>
          <a:prstGeom prst="rect">
            <a:avLst/>
          </a:prstGeom>
          <a:noFill/>
          <a:ln w="9525">
            <a:noFill/>
            <a:miter lim="800000"/>
            <a:headEnd/>
            <a:tailEnd/>
          </a:ln>
        </p:spPr>
      </p:pic>
    </p:spTree>
    <p:extLst>
      <p:ext uri="{BB962C8B-B14F-4D97-AF65-F5344CB8AC3E}">
        <p14:creationId xmlns:p14="http://schemas.microsoft.com/office/powerpoint/2010/main" xmlns="" val="17826216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1143000"/>
          </a:xfrm>
        </p:spPr>
        <p:txBody>
          <a:bodyPr/>
          <a:lstStyle/>
          <a:p>
            <a:r>
              <a:rPr lang="en-US" dirty="0" smtClean="0"/>
              <a:t>SAS interactive object</a:t>
            </a:r>
            <a:endParaRPr lang="en-US" dirty="0"/>
          </a:p>
        </p:txBody>
      </p:sp>
      <p:sp>
        <p:nvSpPr>
          <p:cNvPr id="3" name="Content Placeholder 2"/>
          <p:cNvSpPr>
            <a:spLocks noGrp="1"/>
          </p:cNvSpPr>
          <p:nvPr>
            <p:ph sz="quarter" idx="13"/>
          </p:nvPr>
        </p:nvSpPr>
        <p:spPr>
          <a:xfrm>
            <a:off x="609600" y="914400"/>
            <a:ext cx="7924800" cy="4114800"/>
          </a:xfrm>
        </p:spPr>
        <p:txBody>
          <a:bodyPr/>
          <a:lstStyle/>
          <a:p>
            <a:r>
              <a:rPr lang="en-US" dirty="0" err="1" smtClean="0"/>
              <a:t>hasCursor</a:t>
            </a:r>
            <a:r>
              <a:rPr lang="en-US" dirty="0" smtClean="0"/>
              <a:t> and </a:t>
            </a:r>
            <a:r>
              <a:rPr lang="en-US" dirty="0" err="1" smtClean="0"/>
              <a:t>cursorID</a:t>
            </a:r>
            <a:r>
              <a:rPr lang="en-US" dirty="0" smtClean="0"/>
              <a:t> is used to link and update every call of </a:t>
            </a:r>
            <a:r>
              <a:rPr lang="en-US" dirty="0" err="1" smtClean="0"/>
              <a:t>weDefend</a:t>
            </a:r>
            <a:r>
              <a:rPr lang="en-US" dirty="0" smtClean="0"/>
              <a:t> Update() </a:t>
            </a:r>
          </a:p>
          <a:p>
            <a:r>
              <a:rPr lang="en-US" dirty="0" smtClean="0"/>
              <a:t>Objects move as a touch moves based on the touches time stamp and last position</a:t>
            </a:r>
          </a:p>
          <a:p>
            <a:r>
              <a:rPr lang="en-US" dirty="0" smtClean="0"/>
              <a:t>Update method changes attributes of the graphics object and runs the linking algorithm  </a:t>
            </a:r>
          </a:p>
          <a:p>
            <a:r>
              <a:rPr lang="en-US" dirty="0" smtClean="0"/>
              <a:t>Draw method will graphically display the changes made in update</a:t>
            </a:r>
            <a:endParaRPr lang="en-US" dirty="0"/>
          </a:p>
        </p:txBody>
      </p:sp>
      <p:pic>
        <p:nvPicPr>
          <p:cNvPr id="135169" name="Picture 1"/>
          <p:cNvPicPr>
            <a:picLocks noChangeAspect="1" noChangeArrowheads="1"/>
          </p:cNvPicPr>
          <p:nvPr/>
        </p:nvPicPr>
        <p:blipFill>
          <a:blip r:embed="rId2" cstate="print"/>
          <a:srcRect/>
          <a:stretch>
            <a:fillRect/>
          </a:stretch>
        </p:blipFill>
        <p:spPr bwMode="auto">
          <a:xfrm>
            <a:off x="914400" y="2466975"/>
            <a:ext cx="7029450" cy="4391025"/>
          </a:xfrm>
          <a:prstGeom prst="rect">
            <a:avLst/>
          </a:prstGeom>
          <a:noFill/>
          <a:ln w="9525">
            <a:noFill/>
            <a:miter lim="800000"/>
            <a:headEnd/>
            <a:tailEnd/>
          </a:ln>
        </p:spPr>
      </p:pic>
    </p:spTree>
    <p:extLst>
      <p:ext uri="{BB962C8B-B14F-4D97-AF65-F5344CB8AC3E}">
        <p14:creationId xmlns:p14="http://schemas.microsoft.com/office/powerpoint/2010/main" xmlns="" val="41367826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1500"/>
            <a:ext cx="7924800" cy="1143000"/>
          </a:xfrm>
        </p:spPr>
        <p:txBody>
          <a:bodyPr/>
          <a:lstStyle/>
          <a:p>
            <a:r>
              <a:rPr lang="en-US" dirty="0" smtClean="0"/>
              <a:t>Class diagram</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685800" y="533399"/>
            <a:ext cx="6934200" cy="6095543"/>
          </a:xfrm>
          <a:prstGeom prst="rect">
            <a:avLst/>
          </a:prstGeom>
          <a:noFill/>
          <a:ln w="9525">
            <a:noFill/>
            <a:miter lim="800000"/>
            <a:headEnd/>
            <a:tailEnd/>
          </a:ln>
        </p:spPr>
      </p:pic>
    </p:spTree>
    <p:extLst>
      <p:ext uri="{BB962C8B-B14F-4D97-AF65-F5344CB8AC3E}">
        <p14:creationId xmlns:p14="http://schemas.microsoft.com/office/powerpoint/2010/main" xmlns="" val="37059030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state of Hardware &amp; software </a:t>
            </a:r>
            <a:endParaRPr lang="en-US" dirty="0"/>
          </a:p>
        </p:txBody>
      </p:sp>
      <p:sp>
        <p:nvSpPr>
          <p:cNvPr id="3" name="Content Placeholder 2"/>
          <p:cNvSpPr>
            <a:spLocks noGrp="1"/>
          </p:cNvSpPr>
          <p:nvPr>
            <p:ph sz="quarter" idx="13"/>
          </p:nvPr>
        </p:nvSpPr>
        <p:spPr>
          <a:xfrm>
            <a:off x="609600" y="1600200"/>
            <a:ext cx="7924800" cy="4343400"/>
          </a:xfrm>
        </p:spPr>
        <p:txBody>
          <a:bodyPr>
            <a:normAutofit fontScale="92500" lnSpcReduction="10000"/>
          </a:bodyPr>
          <a:lstStyle/>
          <a:p>
            <a:r>
              <a:rPr lang="en-US" dirty="0" smtClean="0"/>
              <a:t>Software</a:t>
            </a:r>
          </a:p>
          <a:p>
            <a:pPr lvl="1"/>
            <a:r>
              <a:rPr lang="en-US" dirty="0" smtClean="0"/>
              <a:t>Touches are being added, removed, updated, and linked successfully in the Touch and Fiducial Recognition System.</a:t>
            </a:r>
          </a:p>
          <a:p>
            <a:pPr lvl="1"/>
            <a:r>
              <a:rPr lang="en-US" dirty="0" smtClean="0"/>
              <a:t>Prototyping of graphics objects that can be manipulated via single and multi-touch gesture have entered testing.</a:t>
            </a:r>
          </a:p>
          <a:p>
            <a:pPr lvl="2"/>
            <a:r>
              <a:rPr lang="en-US" dirty="0" smtClean="0"/>
              <a:t>Dragging objects around the screen</a:t>
            </a:r>
          </a:p>
          <a:p>
            <a:pPr lvl="2"/>
            <a:r>
              <a:rPr lang="en-US" dirty="0" smtClean="0"/>
              <a:t>Resizing objects using two fingers</a:t>
            </a:r>
          </a:p>
          <a:p>
            <a:pPr lvl="2"/>
            <a:r>
              <a:rPr lang="en-US" dirty="0" smtClean="0"/>
              <a:t>Multiple objects being manipulated</a:t>
            </a:r>
            <a:endParaRPr lang="en-US" dirty="0"/>
          </a:p>
          <a:p>
            <a:r>
              <a:rPr lang="en-US" dirty="0" smtClean="0"/>
              <a:t>Hardware</a:t>
            </a:r>
          </a:p>
          <a:p>
            <a:pPr lvl="1"/>
            <a:r>
              <a:rPr lang="en-US" dirty="0" smtClean="0"/>
              <a:t>Enclosure built and legs being designed and cut</a:t>
            </a:r>
          </a:p>
          <a:p>
            <a:pPr lvl="1"/>
            <a:r>
              <a:rPr lang="en-US" dirty="0" smtClean="0"/>
              <a:t>Parts are chosen, not completely ordered</a:t>
            </a:r>
          </a:p>
          <a:p>
            <a:pPr lvl="1"/>
            <a:r>
              <a:rPr lang="en-US" dirty="0" smtClean="0"/>
              <a:t>LED PCB schematics done</a:t>
            </a:r>
          </a:p>
          <a:p>
            <a:pPr lvl="1"/>
            <a:r>
              <a:rPr lang="en-US" dirty="0" smtClean="0"/>
              <a:t>Microcontroller still in testing phase before final schematic produced</a:t>
            </a:r>
          </a:p>
        </p:txBody>
      </p:sp>
    </p:spTree>
    <p:extLst>
      <p:ext uri="{BB962C8B-B14F-4D97-AF65-F5344CB8AC3E}">
        <p14:creationId xmlns:p14="http://schemas.microsoft.com/office/powerpoint/2010/main" xmlns="" val="70047982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Risks	</a:t>
            </a:r>
            <a:endParaRPr lang="en-US" dirty="0"/>
          </a:p>
        </p:txBody>
      </p:sp>
      <p:sp>
        <p:nvSpPr>
          <p:cNvPr id="3" name="Content Placeholder 2"/>
          <p:cNvSpPr>
            <a:spLocks noGrp="1"/>
          </p:cNvSpPr>
          <p:nvPr>
            <p:ph sz="quarter" idx="13"/>
          </p:nvPr>
        </p:nvSpPr>
        <p:spPr>
          <a:xfrm>
            <a:off x="609600" y="1600200"/>
            <a:ext cx="7924800" cy="4114800"/>
          </a:xfrm>
          <a:prstGeom prst="rect">
            <a:avLst/>
          </a:prstGeom>
        </p:spPr>
        <p:txBody>
          <a:bodyPr/>
          <a:lstStyle/>
          <a:p>
            <a:r>
              <a:rPr lang="en-US" dirty="0" smtClean="0"/>
              <a:t>Calibrating system to function in direct light</a:t>
            </a:r>
          </a:p>
          <a:p>
            <a:r>
              <a:rPr lang="en-US" dirty="0" smtClean="0"/>
              <a:t>Small window for Testing/Calibration to be complete</a:t>
            </a:r>
          </a:p>
          <a:p>
            <a:r>
              <a:rPr lang="en-US" dirty="0" smtClean="0"/>
              <a:t>Amoeba </a:t>
            </a:r>
            <a:r>
              <a:rPr lang="en-US" dirty="0" err="1" smtClean="0"/>
              <a:t>fudicials</a:t>
            </a:r>
            <a:r>
              <a:rPr lang="en-US" dirty="0" smtClean="0"/>
              <a:t> are very susceptible to noise from the camera</a:t>
            </a:r>
          </a:p>
          <a:p>
            <a:r>
              <a:rPr lang="en-US" dirty="0" smtClean="0"/>
              <a:t>Floppy drive IR filters poor quality</a:t>
            </a:r>
          </a:p>
          <a:p>
            <a:r>
              <a:rPr lang="en-US" dirty="0" smtClean="0"/>
              <a:t>Stitching of cameras has not been tested</a:t>
            </a:r>
          </a:p>
        </p:txBody>
      </p:sp>
    </p:spTree>
    <p:extLst>
      <p:ext uri="{BB962C8B-B14F-4D97-AF65-F5344CB8AC3E}">
        <p14:creationId xmlns:p14="http://schemas.microsoft.com/office/powerpoint/2010/main" xmlns="" val="313363042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Risks</a:t>
            </a:r>
            <a:endParaRPr lang="en-US" dirty="0"/>
          </a:p>
        </p:txBody>
      </p:sp>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r>
              <a:rPr lang="en-US" dirty="0" smtClean="0"/>
              <a:t>Thread safety and atomicity</a:t>
            </a:r>
          </a:p>
          <a:p>
            <a:r>
              <a:rPr lang="en-US" dirty="0" err="1" smtClean="0"/>
              <a:t>Fiducials</a:t>
            </a:r>
            <a:r>
              <a:rPr lang="en-US" dirty="0" smtClean="0"/>
              <a:t> can be mistaken for touches</a:t>
            </a:r>
          </a:p>
          <a:p>
            <a:r>
              <a:rPr lang="en-US" dirty="0"/>
              <a:t>Touches and </a:t>
            </a:r>
            <a:r>
              <a:rPr lang="en-US" dirty="0" err="1"/>
              <a:t>fiducials</a:t>
            </a:r>
            <a:r>
              <a:rPr lang="en-US" dirty="0"/>
              <a:t> can be linked to graphics objects at the same point in time could cause unpredictable behavior.</a:t>
            </a:r>
          </a:p>
          <a:p>
            <a:r>
              <a:rPr lang="en-US" dirty="0"/>
              <a:t>Wandering touches can possibly hijack graphical objects. This scenario has been tested and is being </a:t>
            </a:r>
            <a:r>
              <a:rPr lang="en-US" dirty="0" smtClean="0"/>
              <a:t>mitigated</a:t>
            </a:r>
            <a:r>
              <a:rPr lang="en-US" dirty="0"/>
              <a:t>.</a:t>
            </a:r>
          </a:p>
          <a:p>
            <a:r>
              <a:rPr lang="en-US" dirty="0"/>
              <a:t>Creating an interactive tower defense application is large and complex. Timeline could prohibit all aspects of the application from being implemented.</a:t>
            </a:r>
          </a:p>
          <a:p>
            <a:endParaRPr lang="en-US" dirty="0"/>
          </a:p>
        </p:txBody>
      </p:sp>
    </p:spTree>
    <p:extLst>
      <p:ext uri="{BB962C8B-B14F-4D97-AF65-F5344CB8AC3E}">
        <p14:creationId xmlns:p14="http://schemas.microsoft.com/office/powerpoint/2010/main" xmlns="" val="85202841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Testing</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998509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 Specifications and Requirements</a:t>
            </a:r>
            <a:endParaRPr lang="en-US" dirty="0"/>
          </a:p>
        </p:txBody>
      </p:sp>
      <p:sp>
        <p:nvSpPr>
          <p:cNvPr id="3" name="Content Placeholder 2"/>
          <p:cNvSpPr>
            <a:spLocks noGrp="1"/>
          </p:cNvSpPr>
          <p:nvPr>
            <p:ph sz="quarter" idx="13"/>
          </p:nvPr>
        </p:nvSpPr>
        <p:spPr/>
        <p:txBody>
          <a:bodyPr>
            <a:normAutofit/>
          </a:bodyPr>
          <a:lstStyle/>
          <a:p>
            <a:pPr lvl="0"/>
            <a:r>
              <a:rPr lang="en-US" dirty="0" smtClean="0"/>
              <a:t>Table shall enclose all hardware securely</a:t>
            </a:r>
          </a:p>
          <a:p>
            <a:pPr lvl="0"/>
            <a:r>
              <a:rPr lang="en-US" dirty="0" smtClean="0"/>
              <a:t>Multi-touch surface will have a design resembling that of a smart-phone</a:t>
            </a:r>
          </a:p>
          <a:p>
            <a:pPr lvl="0"/>
            <a:r>
              <a:rPr lang="en-US" dirty="0" smtClean="0"/>
              <a:t>The system shall have a latency similar to that of a Smartphone</a:t>
            </a:r>
          </a:p>
          <a:p>
            <a:pPr lvl="0"/>
            <a:r>
              <a:rPr lang="en-US" dirty="0" smtClean="0"/>
              <a:t>The internal temperature of the enclosure shall not exceed 35C</a:t>
            </a:r>
          </a:p>
          <a:p>
            <a:pPr lvl="0"/>
            <a:r>
              <a:rPr lang="en-US" dirty="0" smtClean="0"/>
              <a:t>Usable system screen size shall be a minimum of 40 diagonal inches</a:t>
            </a:r>
          </a:p>
          <a:p>
            <a:pPr lvl="0"/>
            <a:r>
              <a:rPr lang="en-US" dirty="0" smtClean="0"/>
              <a:t>The enclosure shall not be constructed with a height more than 3.5 feet</a:t>
            </a:r>
          </a:p>
          <a:p>
            <a:pPr lvl="0"/>
            <a:r>
              <a:rPr lang="en-US" dirty="0" smtClean="0"/>
              <a:t>The enclosure shall be able to support up to 400lbs of weight</a:t>
            </a:r>
          </a:p>
          <a:p>
            <a:pPr lvl="0"/>
            <a:r>
              <a:rPr lang="en-US" dirty="0" smtClean="0"/>
              <a:t>System shall recognize a minimum of 10 touch events simultaneously</a:t>
            </a:r>
          </a:p>
          <a:p>
            <a:pPr lvl="0"/>
            <a:r>
              <a:rPr lang="en-US" dirty="0" smtClean="0"/>
              <a:t>System shall recognize Fiducials </a:t>
            </a:r>
          </a:p>
        </p:txBody>
      </p:sp>
    </p:spTree>
    <p:extLst>
      <p:ext uri="{BB962C8B-B14F-4D97-AF65-F5344CB8AC3E}">
        <p14:creationId xmlns:p14="http://schemas.microsoft.com/office/powerpoint/2010/main" xmlns="" val="38393688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HARDWARE testing</a:t>
            </a:r>
            <a:endParaRPr lang="en-US" dirty="0"/>
          </a:p>
        </p:txBody>
      </p:sp>
      <p:sp>
        <p:nvSpPr>
          <p:cNvPr id="5" name="Content Placeholder 4"/>
          <p:cNvSpPr>
            <a:spLocks noGrp="1"/>
          </p:cNvSpPr>
          <p:nvPr>
            <p:ph sz="quarter" idx="13"/>
          </p:nvPr>
        </p:nvSpPr>
        <p:spPr/>
        <p:txBody>
          <a:bodyPr>
            <a:normAutofit/>
          </a:bodyPr>
          <a:lstStyle/>
          <a:p>
            <a:r>
              <a:rPr lang="en-US" dirty="0" smtClean="0"/>
              <a:t>Tested weight holding ability of box</a:t>
            </a:r>
          </a:p>
          <a:p>
            <a:r>
              <a:rPr lang="en-US" dirty="0" smtClean="0"/>
              <a:t>Configured and tested computer outside of box</a:t>
            </a:r>
          </a:p>
          <a:p>
            <a:r>
              <a:rPr lang="en-US" dirty="0" smtClean="0"/>
              <a:t>Tested IR LED chains once soldered</a:t>
            </a:r>
          </a:p>
          <a:p>
            <a:r>
              <a:rPr lang="en-US" dirty="0" smtClean="0"/>
              <a:t>Tested IR filters on cameras with </a:t>
            </a:r>
            <a:r>
              <a:rPr lang="en-US" dirty="0" err="1" smtClean="0"/>
              <a:t>prototyp</a:t>
            </a:r>
            <a:endParaRPr lang="en-US" dirty="0" smtClean="0"/>
          </a:p>
          <a:p>
            <a:r>
              <a:rPr lang="en-US" dirty="0" smtClean="0"/>
              <a:t>Tested stitching</a:t>
            </a:r>
          </a:p>
          <a:p>
            <a:r>
              <a:rPr lang="en-US" dirty="0" smtClean="0"/>
              <a:t>Tested </a:t>
            </a:r>
            <a:r>
              <a:rPr lang="en-US" dirty="0" smtClean="0"/>
              <a:t>microcontroller</a:t>
            </a:r>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Testing</a:t>
            </a:r>
            <a:endParaRPr lang="en-US" dirty="0"/>
          </a:p>
        </p:txBody>
      </p:sp>
      <p:sp>
        <p:nvSpPr>
          <p:cNvPr id="3" name="Content Placeholder 2"/>
          <p:cNvSpPr>
            <a:spLocks noGrp="1"/>
          </p:cNvSpPr>
          <p:nvPr>
            <p:ph sz="quarter" idx="13"/>
          </p:nvPr>
        </p:nvSpPr>
        <p:spPr/>
        <p:txBody>
          <a:bodyPr/>
          <a:lstStyle/>
          <a:p>
            <a:r>
              <a:rPr lang="en-US" dirty="0" err="1" smtClean="0"/>
              <a:t>weDefend</a:t>
            </a:r>
            <a:r>
              <a:rPr lang="en-US" dirty="0" smtClean="0"/>
              <a:t> was tested using a modified version of Agile Testing</a:t>
            </a:r>
          </a:p>
          <a:p>
            <a:r>
              <a:rPr lang="en-US" dirty="0" smtClean="0"/>
              <a:t>Sprints contain testing descriptions, test delegate, and sprint test signatures</a:t>
            </a:r>
          </a:p>
          <a:p>
            <a:r>
              <a:rPr lang="en-US" dirty="0" smtClean="0"/>
              <a:t>Tests are documented in the Master </a:t>
            </a:r>
            <a:r>
              <a:rPr lang="en-US" dirty="0" err="1" smtClean="0"/>
              <a:t>weDefend</a:t>
            </a:r>
            <a:r>
              <a:rPr lang="en-US" dirty="0" smtClean="0"/>
              <a:t> Test Sheet</a:t>
            </a:r>
          </a:p>
          <a:p>
            <a:r>
              <a:rPr lang="en-US" dirty="0" smtClean="0"/>
              <a:t>Once a sprint is complete the test delegate tests according to the test description and decides whether or not the feature works according to the description</a:t>
            </a:r>
          </a:p>
          <a:p>
            <a:r>
              <a:rPr lang="en-US" dirty="0" smtClean="0"/>
              <a:t>The SCRUM  Master then double checks the test and approves the sprint as complete</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testing</a:t>
            </a:r>
            <a:endParaRPr lang="en-US" dirty="0"/>
          </a:p>
        </p:txBody>
      </p:sp>
      <p:graphicFrame>
        <p:nvGraphicFramePr>
          <p:cNvPr id="4" name="Content Placeholder 3"/>
          <p:cNvGraphicFramePr>
            <a:graphicFrameLocks noGrp="1"/>
          </p:cNvGraphicFramePr>
          <p:nvPr>
            <p:ph sz="quarter" idx="13"/>
          </p:nvPr>
        </p:nvGraphicFramePr>
        <p:xfrm>
          <a:off x="609600" y="1600200"/>
          <a:ext cx="8139114" cy="4079240"/>
        </p:xfrm>
        <a:graphic>
          <a:graphicData uri="http://schemas.openxmlformats.org/drawingml/2006/table">
            <a:tbl>
              <a:tblPr firstRow="1" bandRow="1">
                <a:tableStyleId>{5C22544A-7EE6-4342-B048-85BDC9FD1C3A}</a:tableStyleId>
              </a:tblPr>
              <a:tblGrid>
                <a:gridCol w="228600"/>
                <a:gridCol w="3733800"/>
                <a:gridCol w="487363"/>
                <a:gridCol w="884238"/>
                <a:gridCol w="269875"/>
                <a:gridCol w="619125"/>
                <a:gridCol w="925513"/>
                <a:gridCol w="990600"/>
              </a:tblGrid>
              <a:tr h="370840">
                <a:tc gridSpan="2">
                  <a:txBody>
                    <a:bodyPr/>
                    <a:lstStyle/>
                    <a:p>
                      <a:pPr algn="l" fontAlgn="b"/>
                      <a:r>
                        <a:rPr lang="en-US" sz="1100" b="1" i="0" u="none" strike="noStrike" dirty="0">
                          <a:solidFill>
                            <a:srgbClr val="000000"/>
                          </a:solidFill>
                          <a:latin typeface="Calibri"/>
                        </a:rPr>
                        <a:t>Requirements</a:t>
                      </a:r>
                    </a:p>
                  </a:txBody>
                  <a:tcPr marL="0" marR="0" marT="0" marB="0" anchor="b"/>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0" marR="0" marT="0" marB="0" anchor="b"/>
                </a:tc>
                <a:tc>
                  <a:txBody>
                    <a:bodyPr/>
                    <a:lstStyle/>
                    <a:p>
                      <a:pPr algn="l" fontAlgn="b"/>
                      <a:endParaRPr lang="en-US" sz="1100" b="0" i="0" u="none" strike="noStrike">
                        <a:solidFill>
                          <a:srgbClr val="000000"/>
                        </a:solidFill>
                        <a:latin typeface="Calibri"/>
                      </a:endParaRPr>
                    </a:p>
                  </a:txBody>
                  <a:tcPr marL="0" marR="0" marT="0" marB="0" anchor="b"/>
                </a:tc>
                <a:tc>
                  <a:txBody>
                    <a:bodyPr/>
                    <a:lstStyle/>
                    <a:p>
                      <a:pPr algn="l" fontAlgn="b"/>
                      <a:endParaRPr lang="en-US" sz="1100" b="0" i="0" u="none" strike="noStrike">
                        <a:solidFill>
                          <a:srgbClr val="000000"/>
                        </a:solidFill>
                        <a:latin typeface="Calibri"/>
                      </a:endParaRPr>
                    </a:p>
                  </a:txBody>
                  <a:tcPr marL="0" marR="0" marT="0" marB="0" anchor="b"/>
                </a:tc>
                <a:tc>
                  <a:txBody>
                    <a:bodyPr/>
                    <a:lstStyle/>
                    <a:p>
                      <a:pPr algn="l" fontAlgn="b"/>
                      <a:endParaRPr lang="en-US" sz="1100" b="0" i="0" u="none" strike="noStrike">
                        <a:solidFill>
                          <a:srgbClr val="000000"/>
                        </a:solidFill>
                        <a:latin typeface="Calibri"/>
                      </a:endParaRPr>
                    </a:p>
                  </a:txBody>
                  <a:tcPr marL="0" marR="0" marT="0" marB="0" anchor="b"/>
                </a:tc>
                <a:tc>
                  <a:txBody>
                    <a:bodyPr/>
                    <a:lstStyle/>
                    <a:p>
                      <a:pPr algn="l" fontAlgn="b"/>
                      <a:endParaRPr lang="en-US" sz="1100" b="0" i="0" u="none" strike="noStrike">
                        <a:solidFill>
                          <a:srgbClr val="000000"/>
                        </a:solidFill>
                        <a:latin typeface="Calibri"/>
                      </a:endParaRPr>
                    </a:p>
                  </a:txBody>
                  <a:tcPr marL="0" marR="0" marT="0" marB="0" anchor="b"/>
                </a:tc>
                <a:tc>
                  <a:txBody>
                    <a:bodyPr/>
                    <a:lstStyle/>
                    <a:p>
                      <a:pPr algn="l" fontAlgn="b"/>
                      <a:endParaRPr lang="en-US" sz="1100" b="0" i="0" u="none" strike="noStrike">
                        <a:solidFill>
                          <a:srgbClr val="000000"/>
                        </a:solidFill>
                        <a:latin typeface="Calibri"/>
                      </a:endParaRPr>
                    </a:p>
                  </a:txBody>
                  <a:tcPr marL="0" marR="0" marT="0" marB="0" anchor="b"/>
                </a:tc>
              </a:tr>
              <a:tr h="370840">
                <a:tc>
                  <a:txBody>
                    <a:bodyPr/>
                    <a:lstStyle/>
                    <a:p>
                      <a:pPr algn="l" fontAlgn="b"/>
                      <a:r>
                        <a:rPr lang="en-US" sz="1100" b="0" i="0" u="sng" strike="noStrike">
                          <a:solidFill>
                            <a:srgbClr val="000000"/>
                          </a:solidFill>
                          <a:latin typeface="Calibri"/>
                        </a:rPr>
                        <a:t>#</a:t>
                      </a:r>
                    </a:p>
                  </a:txBody>
                  <a:tcPr marL="0" marR="0" marT="0" marB="0" anchor="b"/>
                </a:tc>
                <a:tc>
                  <a:txBody>
                    <a:bodyPr/>
                    <a:lstStyle/>
                    <a:p>
                      <a:pPr algn="l" fontAlgn="b"/>
                      <a:r>
                        <a:rPr lang="en-US" sz="1100" b="0" i="0" u="sng" strike="noStrike">
                          <a:solidFill>
                            <a:srgbClr val="000000"/>
                          </a:solidFill>
                          <a:latin typeface="Calibri"/>
                        </a:rPr>
                        <a:t>Requirement Description</a:t>
                      </a:r>
                    </a:p>
                  </a:txBody>
                  <a:tcPr marL="0" marR="0" marT="0" marB="0" anchor="b"/>
                </a:tc>
                <a:tc>
                  <a:txBody>
                    <a:bodyPr/>
                    <a:lstStyle/>
                    <a:p>
                      <a:pPr algn="l" fontAlgn="b"/>
                      <a:r>
                        <a:rPr lang="en-US" sz="1100" b="0" i="0" u="sng" strike="noStrike">
                          <a:solidFill>
                            <a:srgbClr val="000000"/>
                          </a:solidFill>
                          <a:latin typeface="Calibri"/>
                        </a:rPr>
                        <a:t>Analysis</a:t>
                      </a:r>
                    </a:p>
                  </a:txBody>
                  <a:tcPr marL="0" marR="0" marT="0" marB="0" anchor="b"/>
                </a:tc>
                <a:tc>
                  <a:txBody>
                    <a:bodyPr/>
                    <a:lstStyle/>
                    <a:p>
                      <a:pPr algn="l" fontAlgn="b"/>
                      <a:r>
                        <a:rPr lang="en-US" sz="1100" b="0" i="0" u="sng" strike="noStrike">
                          <a:solidFill>
                            <a:srgbClr val="000000"/>
                          </a:solidFill>
                          <a:latin typeface="Calibri"/>
                        </a:rPr>
                        <a:t>Demonstration</a:t>
                      </a:r>
                    </a:p>
                  </a:txBody>
                  <a:tcPr marL="0" marR="0" marT="0" marB="0" anchor="b"/>
                </a:tc>
                <a:tc>
                  <a:txBody>
                    <a:bodyPr/>
                    <a:lstStyle/>
                    <a:p>
                      <a:pPr algn="l" fontAlgn="b"/>
                      <a:r>
                        <a:rPr lang="en-US" sz="1100" b="0" i="0" u="sng" strike="noStrike">
                          <a:solidFill>
                            <a:srgbClr val="000000"/>
                          </a:solidFill>
                          <a:latin typeface="Calibri"/>
                        </a:rPr>
                        <a:t>Test</a:t>
                      </a:r>
                    </a:p>
                  </a:txBody>
                  <a:tcPr marL="0" marR="0" marT="0" marB="0" anchor="b"/>
                </a:tc>
                <a:tc>
                  <a:txBody>
                    <a:bodyPr/>
                    <a:lstStyle/>
                    <a:p>
                      <a:pPr algn="l" fontAlgn="b"/>
                      <a:r>
                        <a:rPr lang="en-US" sz="1100" b="0" i="0" u="sng" strike="noStrike">
                          <a:solidFill>
                            <a:srgbClr val="000000"/>
                          </a:solidFill>
                          <a:latin typeface="Calibri"/>
                        </a:rPr>
                        <a:t>Inspection</a:t>
                      </a:r>
                    </a:p>
                  </a:txBody>
                  <a:tcPr marL="0" marR="0" marT="0" marB="0" anchor="b"/>
                </a:tc>
                <a:tc>
                  <a:txBody>
                    <a:bodyPr/>
                    <a:lstStyle/>
                    <a:p>
                      <a:pPr algn="l" fontAlgn="b"/>
                      <a:r>
                        <a:rPr lang="en-US" sz="1100" b="0" i="0" u="sng" strike="noStrike" dirty="0">
                          <a:solidFill>
                            <a:srgbClr val="000000"/>
                          </a:solidFill>
                          <a:latin typeface="Calibri"/>
                        </a:rPr>
                        <a:t>Done (pass/fail)</a:t>
                      </a:r>
                    </a:p>
                  </a:txBody>
                  <a:tcPr marL="0" marR="0" marT="0" marB="0" anchor="b"/>
                </a:tc>
                <a:tc>
                  <a:txBody>
                    <a:bodyPr/>
                    <a:lstStyle/>
                    <a:p>
                      <a:pPr algn="l" fontAlgn="b"/>
                      <a:r>
                        <a:rPr lang="en-US" sz="1100" b="0" i="0" u="sng" strike="noStrike">
                          <a:solidFill>
                            <a:srgbClr val="000000"/>
                          </a:solidFill>
                          <a:latin typeface="Calibri"/>
                        </a:rPr>
                        <a:t>Performed by</a:t>
                      </a:r>
                    </a:p>
                  </a:txBody>
                  <a:tcPr marL="0" marR="0" marT="0" marB="0" anchor="b"/>
                </a:tc>
              </a:tr>
              <a:tr h="370840">
                <a:tc>
                  <a:txBody>
                    <a:bodyPr/>
                    <a:lstStyle/>
                    <a:p>
                      <a:pPr algn="l" fontAlgn="b"/>
                      <a:r>
                        <a:rPr lang="en-US" sz="1100" b="0" i="0" u="none" strike="noStrike" baseline="0" dirty="0">
                          <a:solidFill>
                            <a:srgbClr val="000000"/>
                          </a:solidFill>
                          <a:latin typeface="Calibri"/>
                        </a:rPr>
                        <a:t>1</a:t>
                      </a:r>
                    </a:p>
                  </a:txBody>
                  <a:tcPr marL="0" marR="0" marT="0" marB="0"/>
                </a:tc>
                <a:tc>
                  <a:txBody>
                    <a:bodyPr/>
                    <a:lstStyle/>
                    <a:p>
                      <a:pPr algn="l" fontAlgn="t"/>
                      <a:r>
                        <a:rPr lang="en-US" sz="1100" b="0" i="0" u="none" strike="noStrike">
                          <a:solidFill>
                            <a:srgbClr val="000000"/>
                          </a:solidFill>
                          <a:latin typeface="Calibri"/>
                        </a:rPr>
                        <a:t>Table shall enclose all hardware securely</a:t>
                      </a:r>
                    </a:p>
                  </a:txBody>
                  <a:tcPr marL="0" marR="0" marT="0" marB="0"/>
                </a:tc>
                <a:tc>
                  <a:txBody>
                    <a:bodyPr/>
                    <a:lstStyle/>
                    <a:p>
                      <a:pPr algn="l" fontAlgn="b"/>
                      <a:endParaRPr lang="en-US" sz="1100" b="0" i="0" u="none" strike="noStrike">
                        <a:solidFill>
                          <a:srgbClr val="000000"/>
                        </a:solidFill>
                        <a:latin typeface="Calibri"/>
                      </a:endParaRPr>
                    </a:p>
                  </a:txBody>
                  <a:tcPr marL="0" marR="0" marT="0" marB="0" anchor="b"/>
                </a:tc>
                <a:tc>
                  <a:txBody>
                    <a:bodyPr/>
                    <a:lstStyle/>
                    <a:p>
                      <a:pPr algn="l" fontAlgn="b"/>
                      <a:endParaRPr lang="en-US" sz="1100" b="0" i="0" u="none" strike="noStrike">
                        <a:solidFill>
                          <a:srgbClr val="000000"/>
                        </a:solidFill>
                        <a:latin typeface="Calibri"/>
                      </a:endParaRPr>
                    </a:p>
                  </a:txBody>
                  <a:tcPr marL="0" marR="0" marT="0" marB="0" anchor="b"/>
                </a:tc>
                <a:tc>
                  <a:txBody>
                    <a:bodyPr/>
                    <a:lstStyle/>
                    <a:p>
                      <a:pPr algn="l" fontAlgn="b"/>
                      <a:r>
                        <a:rPr lang="en-US" sz="1100" b="0" i="0" u="none" strike="noStrike" dirty="0">
                          <a:solidFill>
                            <a:srgbClr val="000000"/>
                          </a:solidFill>
                          <a:latin typeface="Calibri"/>
                        </a:rPr>
                        <a:t>X</a:t>
                      </a:r>
                    </a:p>
                  </a:txBody>
                  <a:tcPr marL="0" marR="0" marT="0" marB="0" anchor="ctr"/>
                </a:tc>
                <a:tc>
                  <a:txBody>
                    <a:bodyPr/>
                    <a:lstStyle/>
                    <a:p>
                      <a:pPr algn="l" fontAlgn="b"/>
                      <a:endParaRPr lang="en-US" sz="1100" b="0" i="0" u="none" strike="noStrike">
                        <a:solidFill>
                          <a:srgbClr val="000000"/>
                        </a:solidFill>
                        <a:latin typeface="Calibri"/>
                      </a:endParaRPr>
                    </a:p>
                  </a:txBody>
                  <a:tcPr marL="0" marR="0" marT="0" marB="0" anchor="ctr"/>
                </a:tc>
                <a:tc>
                  <a:txBody>
                    <a:bodyPr/>
                    <a:lstStyle/>
                    <a:p>
                      <a:pPr algn="l" fontAlgn="b"/>
                      <a:r>
                        <a:rPr lang="en-US" sz="1100" b="0" i="0" u="none" strike="noStrike" dirty="0">
                          <a:solidFill>
                            <a:srgbClr val="000000"/>
                          </a:solidFill>
                          <a:latin typeface="Calibri"/>
                        </a:rPr>
                        <a:t>Pass</a:t>
                      </a:r>
                    </a:p>
                  </a:txBody>
                  <a:tcPr marL="0" marR="0" marT="0" marB="0" anchor="ctr"/>
                </a:tc>
                <a:tc>
                  <a:txBody>
                    <a:bodyPr/>
                    <a:lstStyle/>
                    <a:p>
                      <a:pPr algn="l" fontAlgn="b"/>
                      <a:r>
                        <a:rPr lang="en-US" sz="1100" b="0" i="0" u="none" strike="noStrike">
                          <a:solidFill>
                            <a:srgbClr val="000000"/>
                          </a:solidFill>
                          <a:latin typeface="Calibri"/>
                        </a:rPr>
                        <a:t>Group</a:t>
                      </a:r>
                    </a:p>
                  </a:txBody>
                  <a:tcPr marL="0" marR="0" marT="0" marB="0" anchor="ctr"/>
                </a:tc>
              </a:tr>
              <a:tr h="370840">
                <a:tc>
                  <a:txBody>
                    <a:bodyPr/>
                    <a:lstStyle/>
                    <a:p>
                      <a:pPr algn="l" fontAlgn="b"/>
                      <a:r>
                        <a:rPr lang="en-US" sz="1100" b="0" i="0" u="none" strike="noStrike" baseline="0" dirty="0">
                          <a:solidFill>
                            <a:srgbClr val="000000"/>
                          </a:solidFill>
                          <a:latin typeface="Calibri"/>
                        </a:rPr>
                        <a:t>2</a:t>
                      </a:r>
                    </a:p>
                  </a:txBody>
                  <a:tcPr marL="0" marR="0" marT="0" marB="0"/>
                </a:tc>
                <a:tc>
                  <a:txBody>
                    <a:bodyPr/>
                    <a:lstStyle/>
                    <a:p>
                      <a:pPr algn="l" fontAlgn="t"/>
                      <a:r>
                        <a:rPr lang="en-US" sz="1100" b="0" i="0" u="none" strike="noStrike">
                          <a:solidFill>
                            <a:srgbClr val="000000"/>
                          </a:solidFill>
                          <a:latin typeface="Calibri"/>
                        </a:rPr>
                        <a:t>Multi-touch surface will have a design resembling that of a smart-phone</a:t>
                      </a:r>
                    </a:p>
                  </a:txBody>
                  <a:tcPr marL="0" marR="0" marT="0" marB="0"/>
                </a:tc>
                <a:tc>
                  <a:txBody>
                    <a:bodyPr/>
                    <a:lstStyle/>
                    <a:p>
                      <a:pPr algn="l" fontAlgn="b"/>
                      <a:endParaRPr lang="en-US" sz="1100" b="0" i="0" u="none" strike="noStrike">
                        <a:solidFill>
                          <a:srgbClr val="000000"/>
                        </a:solidFill>
                        <a:latin typeface="Calibri"/>
                      </a:endParaRPr>
                    </a:p>
                  </a:txBody>
                  <a:tcPr marL="0" marR="0" marT="0" marB="0" anchor="b"/>
                </a:tc>
                <a:tc>
                  <a:txBody>
                    <a:bodyPr/>
                    <a:lstStyle/>
                    <a:p>
                      <a:pPr algn="l" fontAlgn="b"/>
                      <a:endParaRPr lang="en-US" sz="1100" b="0" i="0" u="none" strike="noStrike">
                        <a:solidFill>
                          <a:srgbClr val="000000"/>
                        </a:solidFill>
                        <a:latin typeface="Calibri"/>
                      </a:endParaRPr>
                    </a:p>
                  </a:txBody>
                  <a:tcPr marL="0" marR="0" marT="0" marB="0" anchor="b"/>
                </a:tc>
                <a:tc>
                  <a:txBody>
                    <a:bodyPr/>
                    <a:lstStyle/>
                    <a:p>
                      <a:pPr algn="l" fontAlgn="b"/>
                      <a:endParaRPr lang="en-US" sz="1100" b="0" i="0" u="none" strike="noStrike">
                        <a:solidFill>
                          <a:srgbClr val="000000"/>
                        </a:solidFill>
                        <a:latin typeface="Calibri"/>
                      </a:endParaRPr>
                    </a:p>
                  </a:txBody>
                  <a:tcPr marL="0" marR="0" marT="0" marB="0" anchor="ctr"/>
                </a:tc>
                <a:tc>
                  <a:txBody>
                    <a:bodyPr/>
                    <a:lstStyle/>
                    <a:p>
                      <a:pPr algn="l" fontAlgn="b"/>
                      <a:r>
                        <a:rPr lang="en-US" sz="1100" b="0" i="0" u="none" strike="noStrike" dirty="0">
                          <a:solidFill>
                            <a:srgbClr val="000000"/>
                          </a:solidFill>
                          <a:latin typeface="Calibri"/>
                        </a:rPr>
                        <a:t>X</a:t>
                      </a:r>
                    </a:p>
                  </a:txBody>
                  <a:tcPr marL="0" marR="0" marT="0" marB="0" anchor="ctr"/>
                </a:tc>
                <a:tc>
                  <a:txBody>
                    <a:bodyPr/>
                    <a:lstStyle/>
                    <a:p>
                      <a:pPr algn="l" fontAlgn="b"/>
                      <a:r>
                        <a:rPr lang="en-US" sz="1100" b="0" i="0" u="none" strike="noStrike">
                          <a:solidFill>
                            <a:srgbClr val="000000"/>
                          </a:solidFill>
                          <a:latin typeface="Calibri"/>
                        </a:rPr>
                        <a:t>Pass</a:t>
                      </a:r>
                    </a:p>
                  </a:txBody>
                  <a:tcPr marL="0" marR="0" marT="0" marB="0" anchor="ctr"/>
                </a:tc>
                <a:tc>
                  <a:txBody>
                    <a:bodyPr/>
                    <a:lstStyle/>
                    <a:p>
                      <a:pPr algn="l" fontAlgn="b"/>
                      <a:r>
                        <a:rPr lang="en-US" sz="1100" b="0" i="0" u="none" strike="noStrike">
                          <a:solidFill>
                            <a:srgbClr val="000000"/>
                          </a:solidFill>
                          <a:latin typeface="Calibri"/>
                        </a:rPr>
                        <a:t>Group</a:t>
                      </a:r>
                    </a:p>
                  </a:txBody>
                  <a:tcPr marL="0" marR="0" marT="0" marB="0" anchor="ctr"/>
                </a:tc>
              </a:tr>
              <a:tr h="370840">
                <a:tc>
                  <a:txBody>
                    <a:bodyPr/>
                    <a:lstStyle/>
                    <a:p>
                      <a:pPr algn="l" fontAlgn="b"/>
                      <a:r>
                        <a:rPr lang="en-US" sz="1100" b="0" i="0" u="none" strike="noStrike" baseline="0" dirty="0">
                          <a:solidFill>
                            <a:srgbClr val="000000"/>
                          </a:solidFill>
                          <a:latin typeface="Calibri"/>
                        </a:rPr>
                        <a:t>3</a:t>
                      </a:r>
                    </a:p>
                  </a:txBody>
                  <a:tcPr marL="0" marR="0" marT="0" marB="0"/>
                </a:tc>
                <a:tc>
                  <a:txBody>
                    <a:bodyPr/>
                    <a:lstStyle/>
                    <a:p>
                      <a:pPr algn="l" fontAlgn="t"/>
                      <a:r>
                        <a:rPr lang="en-US" sz="1100" b="0" i="0" u="none" strike="noStrike">
                          <a:solidFill>
                            <a:srgbClr val="000000"/>
                          </a:solidFill>
                          <a:latin typeface="Calibri"/>
                        </a:rPr>
                        <a:t>The system shall have a latency similar to that of a Smartphone</a:t>
                      </a:r>
                    </a:p>
                  </a:txBody>
                  <a:tcPr marL="0" marR="0" marT="0" marB="0"/>
                </a:tc>
                <a:tc>
                  <a:txBody>
                    <a:bodyPr/>
                    <a:lstStyle/>
                    <a:p>
                      <a:pPr algn="l" fontAlgn="b"/>
                      <a:endParaRPr lang="en-US" sz="1100" b="0" i="0" u="none" strike="noStrike">
                        <a:solidFill>
                          <a:srgbClr val="000000"/>
                        </a:solidFill>
                        <a:latin typeface="Calibri"/>
                      </a:endParaRPr>
                    </a:p>
                  </a:txBody>
                  <a:tcPr marL="0" marR="0" marT="0" marB="0" anchor="b"/>
                </a:tc>
                <a:tc>
                  <a:txBody>
                    <a:bodyPr/>
                    <a:lstStyle/>
                    <a:p>
                      <a:pPr algn="l" fontAlgn="b"/>
                      <a:endParaRPr lang="en-US" sz="1100" b="0" i="0" u="none" strike="noStrike">
                        <a:solidFill>
                          <a:srgbClr val="000000"/>
                        </a:solidFill>
                        <a:latin typeface="Calibri"/>
                      </a:endParaRPr>
                    </a:p>
                  </a:txBody>
                  <a:tcPr marL="0" marR="0" marT="0" marB="0" anchor="b"/>
                </a:tc>
                <a:tc>
                  <a:txBody>
                    <a:bodyPr/>
                    <a:lstStyle/>
                    <a:p>
                      <a:pPr algn="l" fontAlgn="b"/>
                      <a:r>
                        <a:rPr lang="en-US" sz="1100" b="0" i="0" u="none" strike="noStrike">
                          <a:solidFill>
                            <a:srgbClr val="000000"/>
                          </a:solidFill>
                          <a:latin typeface="Calibri"/>
                        </a:rPr>
                        <a:t>X</a:t>
                      </a:r>
                    </a:p>
                  </a:txBody>
                  <a:tcPr marL="0" marR="0" marT="0" marB="0" anchor="ctr"/>
                </a:tc>
                <a:tc>
                  <a:txBody>
                    <a:bodyPr/>
                    <a:lstStyle/>
                    <a:p>
                      <a:pPr algn="l" fontAlgn="b"/>
                      <a:endParaRPr lang="en-US" sz="1100" b="0" i="0" u="none" strike="noStrike" dirty="0">
                        <a:solidFill>
                          <a:srgbClr val="000000"/>
                        </a:solidFill>
                        <a:latin typeface="Calibri"/>
                      </a:endParaRPr>
                    </a:p>
                  </a:txBody>
                  <a:tcPr marL="0" marR="0" marT="0" marB="0" anchor="ctr"/>
                </a:tc>
                <a:tc>
                  <a:txBody>
                    <a:bodyPr/>
                    <a:lstStyle/>
                    <a:p>
                      <a:pPr algn="l" fontAlgn="b"/>
                      <a:r>
                        <a:rPr lang="en-US" sz="1100" b="0" i="0" u="none" strike="noStrike">
                          <a:solidFill>
                            <a:srgbClr val="000000"/>
                          </a:solidFill>
                          <a:latin typeface="Calibri"/>
                        </a:rPr>
                        <a:t>Pass</a:t>
                      </a:r>
                    </a:p>
                  </a:txBody>
                  <a:tcPr marL="0" marR="0" marT="0" marB="0" anchor="ctr"/>
                </a:tc>
                <a:tc>
                  <a:txBody>
                    <a:bodyPr/>
                    <a:lstStyle/>
                    <a:p>
                      <a:pPr algn="l" fontAlgn="b"/>
                      <a:r>
                        <a:rPr lang="en-US" sz="1100" b="0" i="0" u="none" strike="noStrike">
                          <a:solidFill>
                            <a:srgbClr val="000000"/>
                          </a:solidFill>
                          <a:latin typeface="Calibri"/>
                        </a:rPr>
                        <a:t>Group</a:t>
                      </a:r>
                    </a:p>
                  </a:txBody>
                  <a:tcPr marL="0" marR="0" marT="0" marB="0" anchor="ctr"/>
                </a:tc>
              </a:tr>
              <a:tr h="370840">
                <a:tc>
                  <a:txBody>
                    <a:bodyPr/>
                    <a:lstStyle/>
                    <a:p>
                      <a:pPr algn="l" fontAlgn="b"/>
                      <a:r>
                        <a:rPr lang="en-US" sz="1100" b="0" i="0" u="none" strike="noStrike" baseline="0" dirty="0">
                          <a:solidFill>
                            <a:srgbClr val="000000"/>
                          </a:solidFill>
                          <a:latin typeface="Calibri"/>
                        </a:rPr>
                        <a:t>4</a:t>
                      </a:r>
                    </a:p>
                  </a:txBody>
                  <a:tcPr marL="0" marR="0" marT="0" marB="0"/>
                </a:tc>
                <a:tc>
                  <a:txBody>
                    <a:bodyPr/>
                    <a:lstStyle/>
                    <a:p>
                      <a:pPr algn="l" fontAlgn="t"/>
                      <a:r>
                        <a:rPr lang="en-US" sz="1100" b="0" i="0" u="none" strike="noStrike">
                          <a:solidFill>
                            <a:srgbClr val="000000"/>
                          </a:solidFill>
                          <a:latin typeface="Calibri"/>
                        </a:rPr>
                        <a:t>The internal temperature of the enclosure shall not exceed 35C</a:t>
                      </a:r>
                    </a:p>
                  </a:txBody>
                  <a:tcPr marL="0" marR="0" marT="0" marB="0"/>
                </a:tc>
                <a:tc>
                  <a:txBody>
                    <a:bodyPr/>
                    <a:lstStyle/>
                    <a:p>
                      <a:pPr algn="l" fontAlgn="b"/>
                      <a:endParaRPr lang="en-US" sz="1100" b="0" i="0" u="none" strike="noStrike">
                        <a:solidFill>
                          <a:srgbClr val="000000"/>
                        </a:solidFill>
                        <a:latin typeface="Calibri"/>
                      </a:endParaRPr>
                    </a:p>
                  </a:txBody>
                  <a:tcPr marL="0" marR="0" marT="0" marB="0" anchor="b"/>
                </a:tc>
                <a:tc>
                  <a:txBody>
                    <a:bodyPr/>
                    <a:lstStyle/>
                    <a:p>
                      <a:pPr algn="l" fontAlgn="b"/>
                      <a:endParaRPr lang="en-US" sz="1100" b="0" i="0" u="none" strike="noStrike">
                        <a:solidFill>
                          <a:srgbClr val="000000"/>
                        </a:solidFill>
                        <a:latin typeface="Calibri"/>
                      </a:endParaRPr>
                    </a:p>
                  </a:txBody>
                  <a:tcPr marL="0" marR="0" marT="0" marB="0" anchor="b"/>
                </a:tc>
                <a:tc>
                  <a:txBody>
                    <a:bodyPr/>
                    <a:lstStyle/>
                    <a:p>
                      <a:pPr algn="l" fontAlgn="b"/>
                      <a:r>
                        <a:rPr lang="en-US" sz="1100" b="0" i="0" u="none" strike="noStrike">
                          <a:solidFill>
                            <a:srgbClr val="000000"/>
                          </a:solidFill>
                          <a:latin typeface="Calibri"/>
                        </a:rPr>
                        <a:t>X</a:t>
                      </a:r>
                    </a:p>
                  </a:txBody>
                  <a:tcPr marL="0" marR="0" marT="0" marB="0" anchor="ctr"/>
                </a:tc>
                <a:tc>
                  <a:txBody>
                    <a:bodyPr/>
                    <a:lstStyle/>
                    <a:p>
                      <a:pPr algn="l" fontAlgn="b"/>
                      <a:endParaRPr lang="en-US" sz="1100" b="0" i="0" u="none" strike="noStrike" dirty="0">
                        <a:solidFill>
                          <a:srgbClr val="000000"/>
                        </a:solidFill>
                        <a:latin typeface="Calibri"/>
                      </a:endParaRPr>
                    </a:p>
                  </a:txBody>
                  <a:tcPr marL="0" marR="0" marT="0" marB="0" anchor="ctr"/>
                </a:tc>
                <a:tc>
                  <a:txBody>
                    <a:bodyPr/>
                    <a:lstStyle/>
                    <a:p>
                      <a:pPr algn="l" fontAlgn="b"/>
                      <a:r>
                        <a:rPr lang="en-US" sz="1100" b="0" i="0" u="none" strike="noStrike" dirty="0">
                          <a:solidFill>
                            <a:srgbClr val="000000"/>
                          </a:solidFill>
                          <a:latin typeface="Calibri"/>
                        </a:rPr>
                        <a:t>Pass</a:t>
                      </a:r>
                    </a:p>
                  </a:txBody>
                  <a:tcPr marL="0" marR="0" marT="0" marB="0" anchor="ctr"/>
                </a:tc>
                <a:tc>
                  <a:txBody>
                    <a:bodyPr/>
                    <a:lstStyle/>
                    <a:p>
                      <a:pPr algn="l" fontAlgn="b"/>
                      <a:r>
                        <a:rPr lang="en-US" sz="1100" b="0" i="0" u="none" strike="noStrike">
                          <a:solidFill>
                            <a:srgbClr val="000000"/>
                          </a:solidFill>
                          <a:latin typeface="Calibri"/>
                        </a:rPr>
                        <a:t>Hector Rodriguez</a:t>
                      </a:r>
                    </a:p>
                  </a:txBody>
                  <a:tcPr marL="0" marR="0" marT="0" marB="0" anchor="ctr"/>
                </a:tc>
              </a:tr>
              <a:tr h="370840">
                <a:tc>
                  <a:txBody>
                    <a:bodyPr/>
                    <a:lstStyle/>
                    <a:p>
                      <a:pPr algn="l" fontAlgn="b"/>
                      <a:r>
                        <a:rPr lang="en-US" sz="1100" b="0" i="0" u="none" strike="noStrike" baseline="0" dirty="0">
                          <a:solidFill>
                            <a:srgbClr val="000000"/>
                          </a:solidFill>
                          <a:latin typeface="Calibri"/>
                        </a:rPr>
                        <a:t>5</a:t>
                      </a:r>
                    </a:p>
                  </a:txBody>
                  <a:tcPr marL="0" marR="0" marT="0" marB="0"/>
                </a:tc>
                <a:tc>
                  <a:txBody>
                    <a:bodyPr/>
                    <a:lstStyle/>
                    <a:p>
                      <a:pPr algn="l" fontAlgn="t"/>
                      <a:r>
                        <a:rPr lang="en-US" sz="1100" b="0" i="0" u="none" strike="noStrike">
                          <a:solidFill>
                            <a:srgbClr val="000000"/>
                          </a:solidFill>
                          <a:latin typeface="Calibri"/>
                        </a:rPr>
                        <a:t>Usable system screen size shall be a minimum of 40 diagonal inches</a:t>
                      </a:r>
                    </a:p>
                  </a:txBody>
                  <a:tcPr marL="0" marR="0" marT="0" marB="0"/>
                </a:tc>
                <a:tc>
                  <a:txBody>
                    <a:bodyPr/>
                    <a:lstStyle/>
                    <a:p>
                      <a:pPr algn="l" fontAlgn="b"/>
                      <a:endParaRPr lang="en-US" sz="1100" b="0" i="0" u="none" strike="noStrike">
                        <a:solidFill>
                          <a:srgbClr val="000000"/>
                        </a:solidFill>
                        <a:latin typeface="Calibri"/>
                      </a:endParaRPr>
                    </a:p>
                  </a:txBody>
                  <a:tcPr marL="0" marR="0" marT="0" marB="0" anchor="b"/>
                </a:tc>
                <a:tc>
                  <a:txBody>
                    <a:bodyPr/>
                    <a:lstStyle/>
                    <a:p>
                      <a:pPr algn="l" fontAlgn="b"/>
                      <a:endParaRPr lang="en-US" sz="1100" b="0" i="0" u="none" strike="noStrike">
                        <a:solidFill>
                          <a:srgbClr val="000000"/>
                        </a:solidFill>
                        <a:latin typeface="Calibri"/>
                      </a:endParaRPr>
                    </a:p>
                  </a:txBody>
                  <a:tcPr marL="0" marR="0" marT="0" marB="0" anchor="b"/>
                </a:tc>
                <a:tc>
                  <a:txBody>
                    <a:bodyPr/>
                    <a:lstStyle/>
                    <a:p>
                      <a:pPr algn="l" fontAlgn="b"/>
                      <a:endParaRPr lang="en-US" sz="1100" b="0" i="0" u="none" strike="noStrike">
                        <a:solidFill>
                          <a:srgbClr val="000000"/>
                        </a:solidFill>
                        <a:latin typeface="Calibri"/>
                      </a:endParaRPr>
                    </a:p>
                  </a:txBody>
                  <a:tcPr marL="0" marR="0" marT="0" marB="0" anchor="ctr"/>
                </a:tc>
                <a:tc>
                  <a:txBody>
                    <a:bodyPr/>
                    <a:lstStyle/>
                    <a:p>
                      <a:pPr algn="l" fontAlgn="b"/>
                      <a:r>
                        <a:rPr lang="en-US" sz="1100" b="0" i="0" u="none" strike="noStrike" dirty="0">
                          <a:solidFill>
                            <a:srgbClr val="000000"/>
                          </a:solidFill>
                          <a:latin typeface="Calibri"/>
                        </a:rPr>
                        <a:t>X</a:t>
                      </a:r>
                    </a:p>
                  </a:txBody>
                  <a:tcPr marL="0" marR="0" marT="0" marB="0" anchor="ctr"/>
                </a:tc>
                <a:tc>
                  <a:txBody>
                    <a:bodyPr/>
                    <a:lstStyle/>
                    <a:p>
                      <a:pPr algn="l" fontAlgn="b"/>
                      <a:r>
                        <a:rPr lang="en-US" sz="1100" b="0" i="0" u="none" strike="noStrike" dirty="0">
                          <a:solidFill>
                            <a:srgbClr val="000000"/>
                          </a:solidFill>
                          <a:latin typeface="Calibri"/>
                        </a:rPr>
                        <a:t>Pass</a:t>
                      </a:r>
                    </a:p>
                  </a:txBody>
                  <a:tcPr marL="0" marR="0" marT="0" marB="0" anchor="ctr"/>
                </a:tc>
                <a:tc>
                  <a:txBody>
                    <a:bodyPr/>
                    <a:lstStyle/>
                    <a:p>
                      <a:pPr algn="l" fontAlgn="b"/>
                      <a:r>
                        <a:rPr lang="en-US" sz="1100" b="0" i="0" u="none" strike="noStrike">
                          <a:solidFill>
                            <a:srgbClr val="000000"/>
                          </a:solidFill>
                          <a:latin typeface="Calibri"/>
                        </a:rPr>
                        <a:t>Hector Rodriguez</a:t>
                      </a:r>
                    </a:p>
                  </a:txBody>
                  <a:tcPr marL="0" marR="0" marT="0" marB="0" anchor="ctr"/>
                </a:tc>
              </a:tr>
              <a:tr h="370840">
                <a:tc>
                  <a:txBody>
                    <a:bodyPr/>
                    <a:lstStyle/>
                    <a:p>
                      <a:pPr algn="l" fontAlgn="b"/>
                      <a:r>
                        <a:rPr lang="en-US" sz="1100" b="0" i="0" u="none" strike="noStrike" baseline="0" dirty="0">
                          <a:solidFill>
                            <a:srgbClr val="000000"/>
                          </a:solidFill>
                          <a:latin typeface="Calibri"/>
                        </a:rPr>
                        <a:t>6</a:t>
                      </a:r>
                    </a:p>
                  </a:txBody>
                  <a:tcPr marL="0" marR="0" marT="0" marB="0"/>
                </a:tc>
                <a:tc>
                  <a:txBody>
                    <a:bodyPr/>
                    <a:lstStyle/>
                    <a:p>
                      <a:pPr algn="l" fontAlgn="t"/>
                      <a:r>
                        <a:rPr lang="en-US" sz="1100" b="0" i="0" u="none" strike="noStrike">
                          <a:solidFill>
                            <a:srgbClr val="000000"/>
                          </a:solidFill>
                          <a:latin typeface="Calibri"/>
                        </a:rPr>
                        <a:t>The enclosure shall not be constructed with a height more than 3.5 feet</a:t>
                      </a:r>
                    </a:p>
                  </a:txBody>
                  <a:tcPr marL="0" marR="0" marT="0" marB="0"/>
                </a:tc>
                <a:tc>
                  <a:txBody>
                    <a:bodyPr/>
                    <a:lstStyle/>
                    <a:p>
                      <a:pPr algn="l" fontAlgn="b"/>
                      <a:endParaRPr lang="en-US" sz="1100" b="0" i="0" u="none" strike="noStrike">
                        <a:solidFill>
                          <a:srgbClr val="000000"/>
                        </a:solidFill>
                        <a:latin typeface="Calibri"/>
                      </a:endParaRPr>
                    </a:p>
                  </a:txBody>
                  <a:tcPr marL="0" marR="0" marT="0" marB="0" anchor="b"/>
                </a:tc>
                <a:tc>
                  <a:txBody>
                    <a:bodyPr/>
                    <a:lstStyle/>
                    <a:p>
                      <a:pPr algn="l" fontAlgn="b"/>
                      <a:endParaRPr lang="en-US" sz="1100" b="0" i="0" u="none" strike="noStrike">
                        <a:solidFill>
                          <a:srgbClr val="000000"/>
                        </a:solidFill>
                        <a:latin typeface="Calibri"/>
                      </a:endParaRPr>
                    </a:p>
                  </a:txBody>
                  <a:tcPr marL="0" marR="0" marT="0" marB="0" anchor="b"/>
                </a:tc>
                <a:tc>
                  <a:txBody>
                    <a:bodyPr/>
                    <a:lstStyle/>
                    <a:p>
                      <a:pPr algn="l" fontAlgn="b"/>
                      <a:endParaRPr lang="en-US" sz="1100" b="0" i="0" u="none" strike="noStrike">
                        <a:solidFill>
                          <a:srgbClr val="000000"/>
                        </a:solidFill>
                        <a:latin typeface="Calibri"/>
                      </a:endParaRPr>
                    </a:p>
                  </a:txBody>
                  <a:tcPr marL="0" marR="0" marT="0" marB="0" anchor="ctr"/>
                </a:tc>
                <a:tc>
                  <a:txBody>
                    <a:bodyPr/>
                    <a:lstStyle/>
                    <a:p>
                      <a:pPr algn="l" fontAlgn="b"/>
                      <a:r>
                        <a:rPr lang="en-US" sz="1100" b="0" i="0" u="none" strike="noStrike" dirty="0">
                          <a:solidFill>
                            <a:srgbClr val="000000"/>
                          </a:solidFill>
                          <a:latin typeface="Calibri"/>
                        </a:rPr>
                        <a:t>X</a:t>
                      </a:r>
                    </a:p>
                  </a:txBody>
                  <a:tcPr marL="0" marR="0" marT="0" marB="0" anchor="ctr"/>
                </a:tc>
                <a:tc>
                  <a:txBody>
                    <a:bodyPr/>
                    <a:lstStyle/>
                    <a:p>
                      <a:pPr algn="l" fontAlgn="b"/>
                      <a:r>
                        <a:rPr lang="en-US" sz="1100" b="0" i="0" u="none" strike="noStrike" dirty="0">
                          <a:solidFill>
                            <a:srgbClr val="222222"/>
                          </a:solidFill>
                          <a:latin typeface="Calibri"/>
                        </a:rPr>
                        <a:t>Pass</a:t>
                      </a:r>
                    </a:p>
                  </a:txBody>
                  <a:tcPr marL="0" marR="0" marT="0" marB="0" anchor="ctr"/>
                </a:tc>
                <a:tc>
                  <a:txBody>
                    <a:bodyPr/>
                    <a:lstStyle/>
                    <a:p>
                      <a:pPr algn="l" fontAlgn="b"/>
                      <a:r>
                        <a:rPr lang="en-US" sz="1100" b="0" i="0" u="none" strike="noStrike">
                          <a:solidFill>
                            <a:srgbClr val="000000"/>
                          </a:solidFill>
                          <a:latin typeface="Calibri"/>
                        </a:rPr>
                        <a:t>Hector Rodriguez</a:t>
                      </a:r>
                    </a:p>
                  </a:txBody>
                  <a:tcPr marL="0" marR="0" marT="0" marB="0" anchor="ctr"/>
                </a:tc>
              </a:tr>
              <a:tr h="370840">
                <a:tc>
                  <a:txBody>
                    <a:bodyPr/>
                    <a:lstStyle/>
                    <a:p>
                      <a:pPr algn="l" fontAlgn="b"/>
                      <a:r>
                        <a:rPr lang="en-US" sz="1100" b="0" i="0" u="none" strike="noStrike" baseline="0" dirty="0">
                          <a:solidFill>
                            <a:srgbClr val="000000"/>
                          </a:solidFill>
                          <a:latin typeface="Calibri"/>
                        </a:rPr>
                        <a:t>7</a:t>
                      </a:r>
                    </a:p>
                  </a:txBody>
                  <a:tcPr marL="0" marR="0" marT="0" marB="0"/>
                </a:tc>
                <a:tc>
                  <a:txBody>
                    <a:bodyPr/>
                    <a:lstStyle/>
                    <a:p>
                      <a:pPr algn="l" fontAlgn="t"/>
                      <a:r>
                        <a:rPr lang="en-US" sz="1100" b="0" i="0" u="none" strike="noStrike">
                          <a:solidFill>
                            <a:srgbClr val="000000"/>
                          </a:solidFill>
                          <a:latin typeface="Calibri"/>
                        </a:rPr>
                        <a:t>The enclosure shall be able to support up to 400lbs of weight</a:t>
                      </a:r>
                    </a:p>
                  </a:txBody>
                  <a:tcPr marL="0" marR="0" marT="0" marB="0"/>
                </a:tc>
                <a:tc>
                  <a:txBody>
                    <a:bodyPr/>
                    <a:lstStyle/>
                    <a:p>
                      <a:pPr algn="l" fontAlgn="b"/>
                      <a:endParaRPr lang="en-US" sz="1100" b="0" i="0" u="none" strike="noStrike">
                        <a:solidFill>
                          <a:srgbClr val="000000"/>
                        </a:solidFill>
                        <a:latin typeface="Calibri"/>
                      </a:endParaRPr>
                    </a:p>
                  </a:txBody>
                  <a:tcPr marL="0" marR="0" marT="0" marB="0" anchor="b"/>
                </a:tc>
                <a:tc>
                  <a:txBody>
                    <a:bodyPr/>
                    <a:lstStyle/>
                    <a:p>
                      <a:pPr algn="l" fontAlgn="b"/>
                      <a:endParaRPr lang="en-US" sz="1100" b="0" i="0" u="none" strike="noStrike">
                        <a:solidFill>
                          <a:srgbClr val="000000"/>
                        </a:solidFill>
                        <a:latin typeface="Calibri"/>
                      </a:endParaRPr>
                    </a:p>
                  </a:txBody>
                  <a:tcPr marL="0" marR="0" marT="0" marB="0" anchor="b"/>
                </a:tc>
                <a:tc>
                  <a:txBody>
                    <a:bodyPr/>
                    <a:lstStyle/>
                    <a:p>
                      <a:pPr algn="l" fontAlgn="b"/>
                      <a:r>
                        <a:rPr lang="en-US" sz="1100" b="0" i="0" u="none" strike="noStrike">
                          <a:solidFill>
                            <a:srgbClr val="000000"/>
                          </a:solidFill>
                          <a:latin typeface="Calibri"/>
                        </a:rPr>
                        <a:t>X</a:t>
                      </a:r>
                    </a:p>
                  </a:txBody>
                  <a:tcPr marL="0" marR="0" marT="0" marB="0" anchor="ctr"/>
                </a:tc>
                <a:tc>
                  <a:txBody>
                    <a:bodyPr/>
                    <a:lstStyle/>
                    <a:p>
                      <a:pPr algn="l" fontAlgn="b"/>
                      <a:endParaRPr lang="en-US" sz="1100" b="0" i="0" u="none" strike="noStrike" dirty="0">
                        <a:solidFill>
                          <a:srgbClr val="000000"/>
                        </a:solidFill>
                        <a:latin typeface="Calibri"/>
                      </a:endParaRPr>
                    </a:p>
                  </a:txBody>
                  <a:tcPr marL="0" marR="0" marT="0" marB="0" anchor="ctr"/>
                </a:tc>
                <a:tc>
                  <a:txBody>
                    <a:bodyPr/>
                    <a:lstStyle/>
                    <a:p>
                      <a:pPr algn="l" fontAlgn="b"/>
                      <a:r>
                        <a:rPr lang="en-US" sz="1100" b="0" i="0" u="none" strike="noStrike" dirty="0">
                          <a:solidFill>
                            <a:srgbClr val="000000"/>
                          </a:solidFill>
                          <a:latin typeface="Calibri"/>
                        </a:rPr>
                        <a:t>Pass</a:t>
                      </a:r>
                    </a:p>
                  </a:txBody>
                  <a:tcPr marL="0" marR="0" marT="0" marB="0" anchor="ctr"/>
                </a:tc>
                <a:tc>
                  <a:txBody>
                    <a:bodyPr/>
                    <a:lstStyle/>
                    <a:p>
                      <a:pPr algn="l" fontAlgn="b"/>
                      <a:r>
                        <a:rPr lang="en-US" sz="1100" b="0" i="0" u="none" strike="noStrike" dirty="0">
                          <a:solidFill>
                            <a:srgbClr val="000000"/>
                          </a:solidFill>
                          <a:latin typeface="Calibri"/>
                        </a:rPr>
                        <a:t>Pete Oppold</a:t>
                      </a:r>
                    </a:p>
                  </a:txBody>
                  <a:tcPr marL="0" marR="0" marT="0" marB="0" anchor="ctr"/>
                </a:tc>
              </a:tr>
              <a:tr h="370840">
                <a:tc>
                  <a:txBody>
                    <a:bodyPr/>
                    <a:lstStyle/>
                    <a:p>
                      <a:pPr algn="l" fontAlgn="b"/>
                      <a:r>
                        <a:rPr lang="en-US" sz="1100" b="0" i="0" u="none" strike="noStrike" baseline="0" dirty="0">
                          <a:solidFill>
                            <a:srgbClr val="000000"/>
                          </a:solidFill>
                          <a:latin typeface="Calibri"/>
                        </a:rPr>
                        <a:t>8</a:t>
                      </a:r>
                    </a:p>
                  </a:txBody>
                  <a:tcPr marL="0" marR="0" marT="0" marB="0"/>
                </a:tc>
                <a:tc>
                  <a:txBody>
                    <a:bodyPr/>
                    <a:lstStyle/>
                    <a:p>
                      <a:pPr algn="l" fontAlgn="t"/>
                      <a:r>
                        <a:rPr lang="en-US" sz="1100" b="0" i="0" u="none" strike="noStrike">
                          <a:solidFill>
                            <a:srgbClr val="000000"/>
                          </a:solidFill>
                          <a:latin typeface="Calibri"/>
                        </a:rPr>
                        <a:t>System shall recognize a minimum of 10 touch events simultaneously</a:t>
                      </a:r>
                    </a:p>
                  </a:txBody>
                  <a:tcPr marL="0" marR="0" marT="0" marB="0"/>
                </a:tc>
                <a:tc>
                  <a:txBody>
                    <a:bodyPr/>
                    <a:lstStyle/>
                    <a:p>
                      <a:pPr algn="l" fontAlgn="b"/>
                      <a:endParaRPr lang="en-US" sz="1100" b="0" i="0" u="none" strike="noStrike">
                        <a:solidFill>
                          <a:srgbClr val="000000"/>
                        </a:solidFill>
                        <a:latin typeface="Calibri"/>
                      </a:endParaRPr>
                    </a:p>
                  </a:txBody>
                  <a:tcPr marL="0" marR="0" marT="0" marB="0" anchor="b"/>
                </a:tc>
                <a:tc>
                  <a:txBody>
                    <a:bodyPr/>
                    <a:lstStyle/>
                    <a:p>
                      <a:pPr algn="l" fontAlgn="b"/>
                      <a:endParaRPr lang="en-US" sz="1100" b="0" i="0" u="none" strike="noStrike">
                        <a:solidFill>
                          <a:srgbClr val="000000"/>
                        </a:solidFill>
                        <a:latin typeface="Calibri"/>
                      </a:endParaRPr>
                    </a:p>
                  </a:txBody>
                  <a:tcPr marL="0" marR="0" marT="0" marB="0" anchor="b"/>
                </a:tc>
                <a:tc>
                  <a:txBody>
                    <a:bodyPr/>
                    <a:lstStyle/>
                    <a:p>
                      <a:pPr algn="l" fontAlgn="b"/>
                      <a:r>
                        <a:rPr lang="en-US" sz="1100" b="0" i="0" u="none" strike="noStrike">
                          <a:solidFill>
                            <a:srgbClr val="000000"/>
                          </a:solidFill>
                          <a:latin typeface="Calibri"/>
                        </a:rPr>
                        <a:t>X</a:t>
                      </a:r>
                    </a:p>
                  </a:txBody>
                  <a:tcPr marL="0" marR="0" marT="0" marB="0" anchor="ctr"/>
                </a:tc>
                <a:tc>
                  <a:txBody>
                    <a:bodyPr/>
                    <a:lstStyle/>
                    <a:p>
                      <a:pPr algn="l" fontAlgn="b"/>
                      <a:endParaRPr lang="en-US" sz="1100" b="0" i="0" u="none" strike="noStrike" dirty="0">
                        <a:solidFill>
                          <a:srgbClr val="000000"/>
                        </a:solidFill>
                        <a:latin typeface="Calibri"/>
                      </a:endParaRPr>
                    </a:p>
                  </a:txBody>
                  <a:tcPr marL="0" marR="0" marT="0" marB="0" anchor="ctr"/>
                </a:tc>
                <a:tc>
                  <a:txBody>
                    <a:bodyPr/>
                    <a:lstStyle/>
                    <a:p>
                      <a:pPr algn="l" fontAlgn="b"/>
                      <a:r>
                        <a:rPr lang="en-US" sz="1100" b="0" i="0" u="none" strike="noStrike">
                          <a:solidFill>
                            <a:srgbClr val="000000"/>
                          </a:solidFill>
                          <a:latin typeface="Calibri"/>
                        </a:rPr>
                        <a:t>Pass</a:t>
                      </a:r>
                    </a:p>
                  </a:txBody>
                  <a:tcPr marL="0" marR="0" marT="0" marB="0" anchor="ctr"/>
                </a:tc>
                <a:tc>
                  <a:txBody>
                    <a:bodyPr/>
                    <a:lstStyle/>
                    <a:p>
                      <a:pPr algn="l" fontAlgn="b"/>
                      <a:r>
                        <a:rPr lang="en-US" sz="1100" b="0" i="0" u="none" strike="noStrike" dirty="0">
                          <a:solidFill>
                            <a:srgbClr val="000000"/>
                          </a:solidFill>
                          <a:latin typeface="Calibri"/>
                        </a:rPr>
                        <a:t>Group</a:t>
                      </a:r>
                    </a:p>
                  </a:txBody>
                  <a:tcPr marL="0" marR="0" marT="0" marB="0" anchor="ctr"/>
                </a:tc>
              </a:tr>
              <a:tr h="370840">
                <a:tc>
                  <a:txBody>
                    <a:bodyPr/>
                    <a:lstStyle/>
                    <a:p>
                      <a:pPr algn="l" fontAlgn="b"/>
                      <a:r>
                        <a:rPr lang="en-US" sz="1100" b="0" i="0" u="none" strike="noStrike" baseline="0" dirty="0">
                          <a:solidFill>
                            <a:srgbClr val="000000"/>
                          </a:solidFill>
                          <a:latin typeface="Calibri"/>
                        </a:rPr>
                        <a:t>9</a:t>
                      </a:r>
                    </a:p>
                  </a:txBody>
                  <a:tcPr marL="0" marR="0" marT="0" marB="0"/>
                </a:tc>
                <a:tc>
                  <a:txBody>
                    <a:bodyPr/>
                    <a:lstStyle/>
                    <a:p>
                      <a:pPr algn="l" fontAlgn="t"/>
                      <a:r>
                        <a:rPr lang="en-US" sz="1100" b="0" i="0" u="none" strike="noStrike">
                          <a:solidFill>
                            <a:srgbClr val="000000"/>
                          </a:solidFill>
                          <a:latin typeface="Calibri"/>
                        </a:rPr>
                        <a:t>System shall recognize Fiducials</a:t>
                      </a:r>
                    </a:p>
                  </a:txBody>
                  <a:tcPr marL="0" marR="0" marT="0" marB="0"/>
                </a:tc>
                <a:tc>
                  <a:txBody>
                    <a:bodyPr/>
                    <a:lstStyle/>
                    <a:p>
                      <a:pPr algn="l" fontAlgn="b"/>
                      <a:endParaRPr lang="en-US" sz="1100" b="0" i="0" u="none" strike="noStrike">
                        <a:solidFill>
                          <a:srgbClr val="000000"/>
                        </a:solidFill>
                        <a:latin typeface="Calibri"/>
                      </a:endParaRPr>
                    </a:p>
                  </a:txBody>
                  <a:tcPr marL="0" marR="0" marT="0" marB="0" anchor="b"/>
                </a:tc>
                <a:tc>
                  <a:txBody>
                    <a:bodyPr/>
                    <a:lstStyle/>
                    <a:p>
                      <a:pPr algn="l" fontAlgn="b"/>
                      <a:endParaRPr lang="en-US" sz="1100" b="0" i="0" u="none" strike="noStrike">
                        <a:solidFill>
                          <a:srgbClr val="000000"/>
                        </a:solidFill>
                        <a:latin typeface="Calibri"/>
                      </a:endParaRPr>
                    </a:p>
                  </a:txBody>
                  <a:tcPr marL="0" marR="0" marT="0" marB="0" anchor="b"/>
                </a:tc>
                <a:tc>
                  <a:txBody>
                    <a:bodyPr/>
                    <a:lstStyle/>
                    <a:p>
                      <a:pPr algn="l" fontAlgn="b"/>
                      <a:r>
                        <a:rPr lang="en-US" sz="1100" b="0" i="0" u="none" strike="noStrike">
                          <a:solidFill>
                            <a:srgbClr val="000000"/>
                          </a:solidFill>
                          <a:latin typeface="Calibri"/>
                        </a:rPr>
                        <a:t>X</a:t>
                      </a:r>
                    </a:p>
                  </a:txBody>
                  <a:tcPr marL="0" marR="0" marT="0" marB="0" anchor="ctr"/>
                </a:tc>
                <a:tc>
                  <a:txBody>
                    <a:bodyPr/>
                    <a:lstStyle/>
                    <a:p>
                      <a:pPr algn="l" fontAlgn="b"/>
                      <a:endParaRPr lang="en-US" sz="1100" b="0" i="0" u="none" strike="noStrike" dirty="0">
                        <a:solidFill>
                          <a:srgbClr val="000000"/>
                        </a:solidFill>
                        <a:latin typeface="Calibri"/>
                      </a:endParaRPr>
                    </a:p>
                  </a:txBody>
                  <a:tcPr marL="0" marR="0" marT="0" marB="0" anchor="ctr"/>
                </a:tc>
                <a:tc>
                  <a:txBody>
                    <a:bodyPr/>
                    <a:lstStyle/>
                    <a:p>
                      <a:pPr algn="l" fontAlgn="b"/>
                      <a:r>
                        <a:rPr lang="en-US" sz="1100" b="0" i="0" u="none" strike="noStrike">
                          <a:solidFill>
                            <a:srgbClr val="000000"/>
                          </a:solidFill>
                          <a:latin typeface="Calibri"/>
                        </a:rPr>
                        <a:t>Pass</a:t>
                      </a:r>
                    </a:p>
                  </a:txBody>
                  <a:tcPr marL="0" marR="0" marT="0" marB="0" anchor="ctr"/>
                </a:tc>
                <a:tc>
                  <a:txBody>
                    <a:bodyPr/>
                    <a:lstStyle/>
                    <a:p>
                      <a:pPr algn="l" fontAlgn="b"/>
                      <a:r>
                        <a:rPr lang="en-US" sz="1100" b="0" i="0" u="none" strike="noStrike" dirty="0">
                          <a:solidFill>
                            <a:srgbClr val="000000"/>
                          </a:solidFill>
                          <a:latin typeface="Calibri"/>
                        </a:rPr>
                        <a:t>Group</a:t>
                      </a: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276600" y="3886200"/>
            <a:ext cx="3810000" cy="2819400"/>
          </a:xfrm>
        </p:spPr>
        <p:txBody>
          <a:bodyPr>
            <a:normAutofit/>
          </a:bodyPr>
          <a:lstStyle/>
          <a:p>
            <a:pPr marL="285750" indent="-285750" algn="l">
              <a:buFont typeface="Arial" pitchFamily="34" charset="0"/>
              <a:buChar char="•"/>
            </a:pPr>
            <a:r>
              <a:rPr lang="en-US" dirty="0" smtClean="0"/>
              <a:t>Member roles and responsibilities</a:t>
            </a:r>
          </a:p>
          <a:p>
            <a:pPr marL="285750" indent="-285750" algn="l">
              <a:buFont typeface="Arial" pitchFamily="34" charset="0"/>
              <a:buChar char="•"/>
            </a:pPr>
            <a:r>
              <a:rPr lang="en-US" dirty="0" smtClean="0"/>
              <a:t>Life Cycle Model - SCRUM</a:t>
            </a:r>
          </a:p>
          <a:p>
            <a:pPr marL="285750" indent="-285750" algn="l">
              <a:buFont typeface="Arial" pitchFamily="34" charset="0"/>
              <a:buChar char="•"/>
            </a:pPr>
            <a:r>
              <a:rPr lang="en-US" dirty="0" smtClean="0"/>
              <a:t>Budget and Parts</a:t>
            </a:r>
          </a:p>
          <a:p>
            <a:pPr marL="285750" indent="-285750" algn="l">
              <a:buFont typeface="Arial" pitchFamily="34" charset="0"/>
              <a:buChar char="•"/>
            </a:pPr>
            <a:r>
              <a:rPr lang="en-US" dirty="0" smtClean="0"/>
              <a:t>Milestones/Deadlines</a:t>
            </a:r>
          </a:p>
          <a:p>
            <a:pPr marL="285750" indent="-285750">
              <a:buFont typeface="Arial" pitchFamily="34" charset="0"/>
              <a:buChar char="•"/>
            </a:pPr>
            <a:endParaRPr lang="en-US" dirty="0"/>
          </a:p>
        </p:txBody>
      </p:sp>
      <p:sp>
        <p:nvSpPr>
          <p:cNvPr id="2" name="Title 1"/>
          <p:cNvSpPr>
            <a:spLocks noGrp="1"/>
          </p:cNvSpPr>
          <p:nvPr>
            <p:ph type="ctrTitle"/>
          </p:nvPr>
        </p:nvSpPr>
        <p:spPr/>
        <p:txBody>
          <a:bodyPr/>
          <a:lstStyle/>
          <a:p>
            <a:r>
              <a:rPr lang="en-US" dirty="0" smtClean="0"/>
              <a:t>Administration</a:t>
            </a:r>
            <a:endParaRPr lang="en-US" dirty="0"/>
          </a:p>
        </p:txBody>
      </p:sp>
    </p:spTree>
    <p:extLst>
      <p:ext uri="{BB962C8B-B14F-4D97-AF65-F5344CB8AC3E}">
        <p14:creationId xmlns:p14="http://schemas.microsoft.com/office/powerpoint/2010/main" xmlns="" val="19985094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 Design responsibilities</a:t>
            </a:r>
            <a:endParaRPr lang="en-US" dirty="0"/>
          </a:p>
        </p:txBody>
      </p:sp>
      <p:sp>
        <p:nvSpPr>
          <p:cNvPr id="3" name="Content Placeholder 2"/>
          <p:cNvSpPr>
            <a:spLocks noGrp="1"/>
          </p:cNvSpPr>
          <p:nvPr>
            <p:ph sz="quarter" idx="13"/>
          </p:nvPr>
        </p:nvSpPr>
        <p:spPr>
          <a:xfrm>
            <a:off x="0" y="1600200"/>
            <a:ext cx="7924800" cy="4114800"/>
          </a:xfrm>
          <a:prstGeom prst="rect">
            <a:avLst/>
          </a:prstGeom>
        </p:spPr>
        <p:txBody>
          <a:bodyPr>
            <a:normAutofit/>
          </a:bodyPr>
          <a:lstStyle/>
          <a:p>
            <a:r>
              <a:rPr lang="en-US" dirty="0" smtClean="0"/>
              <a:t>Computational Container System</a:t>
            </a:r>
          </a:p>
          <a:p>
            <a:pPr lvl="1"/>
            <a:r>
              <a:rPr lang="en-US" dirty="0" smtClean="0">
                <a:solidFill>
                  <a:schemeClr val="tx2">
                    <a:lumMod val="60000"/>
                    <a:lumOff val="40000"/>
                  </a:schemeClr>
                </a:solidFill>
              </a:rPr>
              <a:t>Peter </a:t>
            </a:r>
            <a:r>
              <a:rPr lang="en-US" dirty="0" err="1" smtClean="0">
                <a:solidFill>
                  <a:schemeClr val="tx2">
                    <a:lumMod val="60000"/>
                    <a:lumOff val="40000"/>
                  </a:schemeClr>
                </a:solidFill>
              </a:rPr>
              <a:t>Oppold</a:t>
            </a:r>
            <a:endParaRPr lang="en-US" dirty="0" smtClean="0">
              <a:solidFill>
                <a:schemeClr val="tx2">
                  <a:lumMod val="60000"/>
                  <a:lumOff val="40000"/>
                </a:schemeClr>
              </a:solidFill>
            </a:endParaRPr>
          </a:p>
          <a:p>
            <a:r>
              <a:rPr lang="en-US" dirty="0" smtClean="0"/>
              <a:t>Image Recognition System</a:t>
            </a:r>
          </a:p>
          <a:p>
            <a:pPr lvl="1"/>
            <a:r>
              <a:rPr lang="en-US" dirty="0" smtClean="0">
                <a:solidFill>
                  <a:schemeClr val="tx2">
                    <a:lumMod val="60000"/>
                    <a:lumOff val="40000"/>
                  </a:schemeClr>
                </a:solidFill>
              </a:rPr>
              <a:t>Enrique Roche</a:t>
            </a:r>
          </a:p>
          <a:p>
            <a:r>
              <a:rPr lang="en-US" dirty="0" smtClean="0"/>
              <a:t>Control System</a:t>
            </a:r>
          </a:p>
          <a:p>
            <a:pPr lvl="1"/>
            <a:r>
              <a:rPr lang="en-US" dirty="0" smtClean="0">
                <a:solidFill>
                  <a:schemeClr val="tx2">
                    <a:lumMod val="60000"/>
                    <a:lumOff val="40000"/>
                  </a:schemeClr>
                </a:solidFill>
              </a:rPr>
              <a:t>Enrique Roche</a:t>
            </a:r>
          </a:p>
          <a:p>
            <a:r>
              <a:rPr lang="en-US" dirty="0" smtClean="0"/>
              <a:t>Touch and </a:t>
            </a:r>
            <a:r>
              <a:rPr lang="en-US" dirty="0" err="1" smtClean="0"/>
              <a:t>Fiducial</a:t>
            </a:r>
            <a:r>
              <a:rPr lang="en-US" dirty="0" smtClean="0"/>
              <a:t> Recognition System</a:t>
            </a:r>
          </a:p>
          <a:p>
            <a:pPr lvl="1"/>
            <a:r>
              <a:rPr lang="en-US" dirty="0" smtClean="0">
                <a:solidFill>
                  <a:schemeClr val="tx2">
                    <a:lumMod val="60000"/>
                    <a:lumOff val="40000"/>
                  </a:schemeClr>
                </a:solidFill>
              </a:rPr>
              <a:t>Hector Rodriguez</a:t>
            </a:r>
          </a:p>
          <a:p>
            <a:r>
              <a:rPr lang="en-US" dirty="0" smtClean="0"/>
              <a:t>Showcase Application System</a:t>
            </a:r>
          </a:p>
          <a:p>
            <a:pPr lvl="1"/>
            <a:r>
              <a:rPr lang="en-US" dirty="0" smtClean="0">
                <a:solidFill>
                  <a:schemeClr val="tx2">
                    <a:lumMod val="60000"/>
                    <a:lumOff val="40000"/>
                  </a:schemeClr>
                </a:solidFill>
              </a:rPr>
              <a:t>Chris Sosa</a:t>
            </a:r>
          </a:p>
          <a:p>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33800" y="1676400"/>
            <a:ext cx="5410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252885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Member’s Roles</a:t>
            </a:r>
            <a:endParaRPr lang="en-US" dirty="0"/>
          </a:p>
        </p:txBody>
      </p:sp>
      <p:sp>
        <p:nvSpPr>
          <p:cNvPr id="3" name="Content Placeholder 2"/>
          <p:cNvSpPr>
            <a:spLocks noGrp="1"/>
          </p:cNvSpPr>
          <p:nvPr>
            <p:ph sz="quarter" idx="13"/>
          </p:nvPr>
        </p:nvSpPr>
        <p:spPr>
          <a:xfrm>
            <a:off x="609600" y="1600200"/>
            <a:ext cx="7924800" cy="5029200"/>
          </a:xfrm>
          <a:prstGeom prst="rect">
            <a:avLst/>
          </a:prstGeom>
        </p:spPr>
        <p:txBody>
          <a:bodyPr>
            <a:normAutofit fontScale="85000" lnSpcReduction="20000"/>
          </a:bodyPr>
          <a:lstStyle/>
          <a:p>
            <a:r>
              <a:rPr lang="en-US" dirty="0" smtClean="0"/>
              <a:t>Pete </a:t>
            </a:r>
            <a:r>
              <a:rPr lang="en-US" dirty="0" err="1" smtClean="0"/>
              <a:t>Oppold</a:t>
            </a:r>
            <a:r>
              <a:rPr lang="en-US" dirty="0" smtClean="0"/>
              <a:t>: </a:t>
            </a:r>
            <a:r>
              <a:rPr lang="en-US" b="1" dirty="0" smtClean="0"/>
              <a:t>Project Manager</a:t>
            </a:r>
            <a:endParaRPr lang="en-US" b="1" dirty="0"/>
          </a:p>
          <a:p>
            <a:pPr lvl="1"/>
            <a:r>
              <a:rPr lang="en-US" dirty="0"/>
              <a:t>S</a:t>
            </a:r>
            <a:r>
              <a:rPr lang="en-US" dirty="0" smtClean="0"/>
              <a:t>et </a:t>
            </a:r>
            <a:r>
              <a:rPr lang="en-US" dirty="0"/>
              <a:t>milestones for the team </a:t>
            </a:r>
          </a:p>
          <a:p>
            <a:pPr lvl="1"/>
            <a:r>
              <a:rPr lang="en-US" dirty="0" smtClean="0"/>
              <a:t>Responsible for the creation of meetings</a:t>
            </a:r>
          </a:p>
          <a:p>
            <a:pPr lvl="1"/>
            <a:r>
              <a:rPr lang="en-US" dirty="0" smtClean="0"/>
              <a:t>Responsible for objectives and requirements being met</a:t>
            </a:r>
          </a:p>
          <a:p>
            <a:pPr lvl="1"/>
            <a:r>
              <a:rPr lang="en-US" dirty="0" smtClean="0"/>
              <a:t>Point of Contact for </a:t>
            </a:r>
            <a:r>
              <a:rPr lang="en-US" dirty="0"/>
              <a:t>the team’s mentor and </a:t>
            </a:r>
            <a:r>
              <a:rPr lang="en-US" dirty="0" smtClean="0"/>
              <a:t>client</a:t>
            </a:r>
          </a:p>
          <a:p>
            <a:pPr marL="457200" lvl="1" indent="0">
              <a:buNone/>
            </a:pPr>
            <a:endParaRPr lang="en-US" dirty="0" smtClean="0"/>
          </a:p>
          <a:p>
            <a:r>
              <a:rPr lang="en-US" dirty="0" smtClean="0"/>
              <a:t>Hector Rodriguez: </a:t>
            </a:r>
            <a:r>
              <a:rPr lang="en-US" b="1" dirty="0" smtClean="0"/>
              <a:t>System Architect</a:t>
            </a:r>
          </a:p>
          <a:p>
            <a:pPr lvl="1"/>
            <a:r>
              <a:rPr lang="en-US" dirty="0" smtClean="0"/>
              <a:t>Senior Software System designer</a:t>
            </a:r>
          </a:p>
          <a:p>
            <a:pPr lvl="1"/>
            <a:r>
              <a:rPr lang="en-US" dirty="0" smtClean="0"/>
              <a:t>Assists in Software management</a:t>
            </a:r>
          </a:p>
          <a:p>
            <a:pPr marL="457200" lvl="1" indent="0">
              <a:buNone/>
            </a:pPr>
            <a:endParaRPr lang="en-US" dirty="0" smtClean="0"/>
          </a:p>
          <a:p>
            <a:r>
              <a:rPr lang="en-US" dirty="0" smtClean="0"/>
              <a:t>Chris Sosa: </a:t>
            </a:r>
            <a:r>
              <a:rPr lang="en-US" b="1" dirty="0" smtClean="0"/>
              <a:t>Scrum Master</a:t>
            </a:r>
          </a:p>
          <a:p>
            <a:pPr lvl="1"/>
            <a:r>
              <a:rPr lang="en-US" dirty="0" smtClean="0"/>
              <a:t>Manages the </a:t>
            </a:r>
            <a:r>
              <a:rPr lang="en-US" dirty="0"/>
              <a:t>S</a:t>
            </a:r>
            <a:r>
              <a:rPr lang="en-US" dirty="0" smtClean="0"/>
              <a:t>oftware Systems</a:t>
            </a:r>
          </a:p>
          <a:p>
            <a:pPr lvl="1"/>
            <a:r>
              <a:rPr lang="en-US" dirty="0" smtClean="0"/>
              <a:t>Creates and assigns sprints</a:t>
            </a:r>
          </a:p>
          <a:p>
            <a:pPr lvl="1"/>
            <a:r>
              <a:rPr lang="en-US" dirty="0" smtClean="0"/>
              <a:t>Manages Defect Log</a:t>
            </a:r>
          </a:p>
          <a:p>
            <a:pPr marL="457200" lvl="1" indent="0">
              <a:buNone/>
            </a:pPr>
            <a:endParaRPr lang="en-US" dirty="0" smtClean="0"/>
          </a:p>
          <a:p>
            <a:r>
              <a:rPr lang="en-US" dirty="0" smtClean="0"/>
              <a:t>Enrique Roche: </a:t>
            </a:r>
            <a:r>
              <a:rPr lang="en-US" b="1" dirty="0"/>
              <a:t>Senior Hardware </a:t>
            </a:r>
            <a:r>
              <a:rPr lang="en-US" b="1" dirty="0" smtClean="0"/>
              <a:t>Engineer</a:t>
            </a:r>
          </a:p>
          <a:p>
            <a:pPr lvl="1"/>
            <a:r>
              <a:rPr lang="en-US" dirty="0" smtClean="0"/>
              <a:t>Manage all electronics in the system</a:t>
            </a:r>
            <a:endParaRPr lang="en-US" dirty="0"/>
          </a:p>
          <a:p>
            <a:endParaRPr lang="en-US" dirty="0"/>
          </a:p>
        </p:txBody>
      </p:sp>
    </p:spTree>
    <p:extLst>
      <p:ext uri="{BB962C8B-B14F-4D97-AF65-F5344CB8AC3E}">
        <p14:creationId xmlns:p14="http://schemas.microsoft.com/office/powerpoint/2010/main" xmlns="" val="758847337"/>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 Model – Agile Methods Scrum</a:t>
            </a:r>
            <a:endParaRPr lang="en-US" dirty="0"/>
          </a:p>
        </p:txBody>
      </p:sp>
      <p:sp>
        <p:nvSpPr>
          <p:cNvPr id="3" name="Content Placeholder 2"/>
          <p:cNvSpPr>
            <a:spLocks noGrp="1"/>
          </p:cNvSpPr>
          <p:nvPr>
            <p:ph sz="quarter" idx="13"/>
          </p:nvPr>
        </p:nvSpPr>
        <p:spPr>
          <a:xfrm>
            <a:off x="609600" y="1600200"/>
            <a:ext cx="7924800" cy="4724400"/>
          </a:xfrm>
          <a:prstGeom prst="rect">
            <a:avLst/>
          </a:prstGeom>
        </p:spPr>
        <p:txBody>
          <a:bodyPr>
            <a:normAutofit fontScale="92500" lnSpcReduction="20000"/>
          </a:bodyPr>
          <a:lstStyle/>
          <a:p>
            <a:r>
              <a:rPr lang="en-US" dirty="0" smtClean="0"/>
              <a:t>Documents</a:t>
            </a:r>
          </a:p>
          <a:p>
            <a:pPr lvl="1"/>
            <a:r>
              <a:rPr lang="en-US" dirty="0" smtClean="0"/>
              <a:t>Product Backlog</a:t>
            </a:r>
          </a:p>
          <a:p>
            <a:pPr lvl="1"/>
            <a:r>
              <a:rPr lang="en-US" dirty="0" smtClean="0"/>
              <a:t>Sprint</a:t>
            </a:r>
          </a:p>
          <a:p>
            <a:pPr lvl="1"/>
            <a:r>
              <a:rPr lang="en-US" dirty="0" smtClean="0"/>
              <a:t>System Integration</a:t>
            </a:r>
          </a:p>
          <a:p>
            <a:pPr lvl="1"/>
            <a:r>
              <a:rPr lang="en-US" dirty="0" smtClean="0"/>
              <a:t>Defects</a:t>
            </a:r>
          </a:p>
          <a:p>
            <a:pPr marL="457200" lvl="1" indent="0">
              <a:buNone/>
            </a:pPr>
            <a:endParaRPr lang="en-US" dirty="0" smtClean="0"/>
          </a:p>
          <a:p>
            <a:pPr marL="457200" lvl="1" indent="0">
              <a:buNone/>
            </a:pPr>
            <a:endParaRPr lang="en-US" dirty="0" smtClean="0"/>
          </a:p>
          <a:p>
            <a:pPr lvl="1"/>
            <a:endParaRPr lang="en-US" dirty="0"/>
          </a:p>
          <a:p>
            <a:pPr lvl="1"/>
            <a:endParaRPr lang="en-US" dirty="0" smtClean="0"/>
          </a:p>
          <a:p>
            <a:r>
              <a:rPr lang="en-US" dirty="0" smtClean="0"/>
              <a:t>Software development segmented into 4 baselines</a:t>
            </a:r>
          </a:p>
          <a:p>
            <a:endParaRPr lang="en-US" dirty="0" smtClean="0"/>
          </a:p>
          <a:p>
            <a:r>
              <a:rPr lang="en-US" dirty="0" smtClean="0"/>
              <a:t>Tortoise SVN </a:t>
            </a:r>
            <a:endParaRPr lang="en-US" dirty="0"/>
          </a:p>
          <a:p>
            <a:pPr lvl="1"/>
            <a:r>
              <a:rPr lang="en-US" dirty="0" smtClean="0"/>
              <a:t>Easy, free</a:t>
            </a:r>
            <a:endParaRPr lang="en-US" dirty="0"/>
          </a:p>
          <a:p>
            <a:pPr lvl="1"/>
            <a:r>
              <a:rPr lang="en-US" dirty="0"/>
              <a:t>Prevents lost data and </a:t>
            </a:r>
            <a:r>
              <a:rPr lang="en-US" dirty="0" smtClean="0"/>
              <a:t>collisions</a:t>
            </a:r>
          </a:p>
          <a:p>
            <a:pPr marL="457200" lvl="1" indent="0">
              <a:buNone/>
            </a:pPr>
            <a:endParaRPr lang="en-US" dirty="0" smtClean="0"/>
          </a:p>
        </p:txBody>
      </p:sp>
      <p:pic>
        <p:nvPicPr>
          <p:cNvPr id="1026" name="Picture 2" descr="C:\Users\Shouse\Desktop\Downloads\400px-Scrum_process.sv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0400" y="1390650"/>
            <a:ext cx="5410200" cy="2705100"/>
          </a:xfrm>
          <a:prstGeom prst="rect">
            <a:avLst/>
          </a:prstGeom>
          <a:solidFill>
            <a:schemeClr val="tx1">
              <a:lumMod val="85000"/>
            </a:schemeClr>
          </a:solidFill>
          <a:extLst/>
        </p:spPr>
      </p:pic>
      <p:pic>
        <p:nvPicPr>
          <p:cNvPr id="942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5370278"/>
            <a:ext cx="3200400" cy="436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361677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and parts</a:t>
            </a:r>
            <a:endParaRPr lang="en-US" dirty="0"/>
          </a:p>
        </p:txBody>
      </p:sp>
      <p:sp>
        <p:nvSpPr>
          <p:cNvPr id="10" name="Content Placeholder 9"/>
          <p:cNvSpPr>
            <a:spLocks noGrp="1"/>
          </p:cNvSpPr>
          <p:nvPr>
            <p:ph sz="half" idx="4294967295"/>
          </p:nvPr>
        </p:nvSpPr>
        <p:spPr>
          <a:xfrm>
            <a:off x="4648200" y="914400"/>
            <a:ext cx="4038600" cy="4525963"/>
          </a:xfrm>
          <a:prstGeom prst="rect">
            <a:avLst/>
          </a:prstGeom>
        </p:spPr>
        <p:txBody>
          <a:bodyPr/>
          <a:lstStyle/>
          <a:p>
            <a:endParaRPr lang="en-US" dirty="0" smtClean="0"/>
          </a:p>
          <a:p>
            <a:endParaRPr lang="en-US" dirty="0"/>
          </a:p>
          <a:p>
            <a:r>
              <a:rPr lang="en-US" dirty="0" smtClean="0"/>
              <a:t>Work Force Central Florida Funded</a:t>
            </a:r>
          </a:p>
          <a:p>
            <a:pPr lvl="1"/>
            <a:r>
              <a:rPr lang="en-US" dirty="0" smtClean="0"/>
              <a:t>Over </a:t>
            </a:r>
            <a:r>
              <a:rPr lang="en-US" dirty="0" smtClean="0"/>
              <a:t>budget on prototype 7%</a:t>
            </a:r>
          </a:p>
          <a:p>
            <a:pPr lvl="1"/>
            <a:r>
              <a:rPr lang="en-US" dirty="0" smtClean="0"/>
              <a:t>Under </a:t>
            </a:r>
            <a:r>
              <a:rPr lang="en-US" dirty="0" smtClean="0"/>
              <a:t>budget on projector 5</a:t>
            </a:r>
            <a:r>
              <a:rPr lang="en-US" dirty="0" smtClean="0"/>
              <a:t>%</a:t>
            </a:r>
          </a:p>
          <a:p>
            <a:pPr lvl="1"/>
            <a:r>
              <a:rPr lang="en-US" dirty="0" smtClean="0"/>
              <a:t>Over budget on:</a:t>
            </a:r>
          </a:p>
          <a:p>
            <a:pPr lvl="2"/>
            <a:r>
              <a:rPr lang="en-US" dirty="0" smtClean="0"/>
              <a:t>Cameras </a:t>
            </a:r>
          </a:p>
          <a:p>
            <a:pPr lvl="2"/>
            <a:r>
              <a:rPr lang="en-US" dirty="0" smtClean="0"/>
              <a:t>Acrylic</a:t>
            </a:r>
          </a:p>
          <a:p>
            <a:pPr lvl="2"/>
            <a:r>
              <a:rPr lang="en-US" dirty="0" err="1" smtClean="0"/>
              <a:t>Electroncis</a:t>
            </a:r>
            <a:endParaRPr lang="en-US"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xmlns="" val="61904893"/>
              </p:ext>
            </p:extLst>
          </p:nvPr>
        </p:nvGraphicFramePr>
        <p:xfrm>
          <a:off x="762000" y="1524000"/>
          <a:ext cx="3581400" cy="4823926"/>
        </p:xfrm>
        <a:graphic>
          <a:graphicData uri="http://schemas.openxmlformats.org/presentationml/2006/ole">
            <p:oleObj spid="_x0000_s114691" name="Worksheet" r:id="rId3" imgW="3771866" imgH="4600530" progId="Excel.Sheet.12">
              <p:embed/>
            </p:oleObj>
          </a:graphicData>
        </a:graphic>
      </p:graphicFrame>
    </p:spTree>
    <p:extLst>
      <p:ext uri="{BB962C8B-B14F-4D97-AF65-F5344CB8AC3E}">
        <p14:creationId xmlns:p14="http://schemas.microsoft.com/office/powerpoint/2010/main" xmlns="" val="14121870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Milestones/Deadlines</a:t>
            </a:r>
            <a:endParaRPr lang="en-US" dirty="0"/>
          </a:p>
        </p:txBody>
      </p:sp>
      <p:sp>
        <p:nvSpPr>
          <p:cNvPr id="6" name="Content Placeholder 5"/>
          <p:cNvSpPr>
            <a:spLocks noGrp="1"/>
          </p:cNvSpPr>
          <p:nvPr>
            <p:ph idx="4294967295"/>
          </p:nvPr>
        </p:nvSpPr>
        <p:spPr>
          <a:xfrm>
            <a:off x="457200" y="1600200"/>
            <a:ext cx="8229600" cy="4525963"/>
          </a:xfrm>
          <a:prstGeom prst="rect">
            <a:avLst/>
          </a:prstGeom>
        </p:spPr>
        <p:txBody>
          <a:bodyPr>
            <a:normAutofit/>
          </a:bodyPr>
          <a:lstStyle/>
          <a:p>
            <a:r>
              <a:rPr lang="en-US" dirty="0" smtClean="0"/>
              <a:t>2/13 </a:t>
            </a:r>
            <a:r>
              <a:rPr lang="en-US" dirty="0"/>
              <a:t>– </a:t>
            </a:r>
            <a:r>
              <a:rPr lang="en-US" dirty="0" smtClean="0"/>
              <a:t>Baseline </a:t>
            </a:r>
            <a:r>
              <a:rPr lang="en-US" dirty="0"/>
              <a:t>2.0 </a:t>
            </a:r>
            <a:r>
              <a:rPr lang="en-US" dirty="0" smtClean="0"/>
              <a:t>Delivered</a:t>
            </a:r>
          </a:p>
          <a:p>
            <a:r>
              <a:rPr lang="en-US" dirty="0" smtClean="0"/>
              <a:t>2/14-2/21 </a:t>
            </a:r>
            <a:r>
              <a:rPr lang="en-US" dirty="0"/>
              <a:t>– </a:t>
            </a:r>
            <a:r>
              <a:rPr lang="en-US" dirty="0" smtClean="0"/>
              <a:t>in-class CDR</a:t>
            </a:r>
            <a:endParaRPr lang="en-US" dirty="0"/>
          </a:p>
          <a:p>
            <a:r>
              <a:rPr lang="en-US" dirty="0"/>
              <a:t>2/21 – </a:t>
            </a:r>
            <a:r>
              <a:rPr lang="en-US" dirty="0" smtClean="0"/>
              <a:t>CDR presentation</a:t>
            </a:r>
            <a:endParaRPr lang="en-US" dirty="0"/>
          </a:p>
          <a:p>
            <a:r>
              <a:rPr lang="en-US" dirty="0"/>
              <a:t>3/7 – </a:t>
            </a:r>
            <a:r>
              <a:rPr lang="en-US" dirty="0" smtClean="0"/>
              <a:t>Baseline </a:t>
            </a:r>
            <a:r>
              <a:rPr lang="en-US" dirty="0"/>
              <a:t>2.5 Delivered</a:t>
            </a:r>
          </a:p>
          <a:p>
            <a:r>
              <a:rPr lang="en-US" dirty="0"/>
              <a:t>3/12 – Soldering of PCBs complete</a:t>
            </a:r>
          </a:p>
          <a:p>
            <a:r>
              <a:rPr lang="en-US" dirty="0"/>
              <a:t>3/19 – Testing of hardware components complete</a:t>
            </a:r>
          </a:p>
          <a:p>
            <a:r>
              <a:rPr lang="en-US" dirty="0" smtClean="0"/>
              <a:t>4/3</a:t>
            </a:r>
            <a:r>
              <a:rPr lang="en-US" dirty="0" smtClean="0"/>
              <a:t> </a:t>
            </a:r>
            <a:r>
              <a:rPr lang="en-US" dirty="0"/>
              <a:t>– 2</a:t>
            </a:r>
            <a:r>
              <a:rPr lang="en-US" baseline="30000" dirty="0"/>
              <a:t>nd</a:t>
            </a:r>
            <a:r>
              <a:rPr lang="en-US" dirty="0"/>
              <a:t> Mentor Meeting</a:t>
            </a:r>
          </a:p>
          <a:p>
            <a:r>
              <a:rPr lang="en-US" dirty="0"/>
              <a:t>3/24 – Hardware components fully calibrated</a:t>
            </a:r>
          </a:p>
          <a:p>
            <a:r>
              <a:rPr lang="en-US" dirty="0"/>
              <a:t>3/25 – </a:t>
            </a:r>
            <a:r>
              <a:rPr lang="en-US" dirty="0" smtClean="0"/>
              <a:t>Baseline </a:t>
            </a:r>
            <a:r>
              <a:rPr lang="en-US" dirty="0"/>
              <a:t>3.0 Delivered</a:t>
            </a:r>
          </a:p>
          <a:p>
            <a:r>
              <a:rPr lang="en-US" dirty="0"/>
              <a:t>4/6 – </a:t>
            </a:r>
            <a:r>
              <a:rPr lang="en-US" dirty="0" smtClean="0"/>
              <a:t>Baseline </a:t>
            </a:r>
            <a:r>
              <a:rPr lang="en-US" dirty="0"/>
              <a:t>4.0 Delivered</a:t>
            </a:r>
          </a:p>
          <a:p>
            <a:r>
              <a:rPr lang="en-US" b="1" dirty="0">
                <a:solidFill>
                  <a:srgbClr val="FF0000"/>
                </a:solidFill>
              </a:rPr>
              <a:t>4/9 – Final </a:t>
            </a:r>
            <a:r>
              <a:rPr lang="en-US" b="1" dirty="0" smtClean="0">
                <a:solidFill>
                  <a:srgbClr val="FF0000"/>
                </a:solidFill>
              </a:rPr>
              <a:t>Presentation </a:t>
            </a:r>
            <a:endParaRPr lang="en-US" b="1" dirty="0">
              <a:solidFill>
                <a:srgbClr val="FF0000"/>
              </a:solidFill>
            </a:endParaRPr>
          </a:p>
        </p:txBody>
      </p:sp>
    </p:spTree>
    <p:extLst>
      <p:ext uri="{BB962C8B-B14F-4D97-AF65-F5344CB8AC3E}">
        <p14:creationId xmlns:p14="http://schemas.microsoft.com/office/powerpoint/2010/main" xmlns="" val="19162483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9600" y="1295400"/>
            <a:ext cx="3055645" cy="2031325"/>
          </a:xfrm>
          <a:prstGeom prst="rect">
            <a:avLst/>
          </a:prstGeom>
          <a:noFill/>
        </p:spPr>
        <p:txBody>
          <a:bodyPr wrap="none" rtlCol="0">
            <a:spAutoFit/>
          </a:bodyPr>
          <a:lstStyle/>
          <a:p>
            <a:r>
              <a:rPr lang="en-US" sz="3600" dirty="0" smtClean="0">
                <a:cs typeface="Calibri" pitchFamily="34" charset="0"/>
              </a:rPr>
              <a:t>Questions?</a:t>
            </a:r>
          </a:p>
          <a:p>
            <a:endParaRPr lang="en-US" sz="3600" dirty="0" smtClean="0">
              <a:cs typeface="Calibri" pitchFamily="34" charset="0"/>
            </a:endParaRPr>
          </a:p>
          <a:p>
            <a:r>
              <a:rPr lang="en-US" dirty="0" smtClean="0">
                <a:cs typeface="Calibri" pitchFamily="34" charset="0"/>
              </a:rPr>
              <a:t>Please enjoy the demonstration of</a:t>
            </a:r>
          </a:p>
          <a:p>
            <a:r>
              <a:rPr lang="en-US" dirty="0" smtClean="0">
                <a:cs typeface="Calibri" pitchFamily="34" charset="0"/>
              </a:rPr>
              <a:t>Planck and </a:t>
            </a:r>
            <a:r>
              <a:rPr lang="en-US" dirty="0" err="1" smtClean="0">
                <a:cs typeface="Calibri" pitchFamily="34" charset="0"/>
              </a:rPr>
              <a:t>weDefend</a:t>
            </a:r>
            <a:r>
              <a:rPr lang="en-US" dirty="0" smtClean="0">
                <a:cs typeface="Calibri" pitchFamily="34" charset="0"/>
              </a:rPr>
              <a:t> while you</a:t>
            </a:r>
          </a:p>
          <a:p>
            <a:r>
              <a:rPr lang="en-US" dirty="0" smtClean="0">
                <a:cs typeface="Calibri" pitchFamily="34" charset="0"/>
              </a:rPr>
              <a:t>think of them.</a:t>
            </a:r>
            <a:endParaRPr lang="en-US" dirty="0">
              <a:cs typeface="Calibri" pitchFamily="34" charset="0"/>
            </a:endParaRPr>
          </a:p>
        </p:txBody>
      </p:sp>
    </p:spTree>
    <p:extLst>
      <p:ext uri="{BB962C8B-B14F-4D97-AF65-F5344CB8AC3E}">
        <p14:creationId xmlns:p14="http://schemas.microsoft.com/office/powerpoint/2010/main" xmlns="" val="1294645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371600"/>
            <a:ext cx="3733800" cy="4114800"/>
          </a:xfrm>
          <a:prstGeom prst="rect">
            <a:avLst/>
          </a:prstGeom>
        </p:spPr>
        <p:txBody>
          <a:bodyPr>
            <a:normAutofit/>
          </a:bodyPr>
          <a:lstStyle/>
          <a:p>
            <a:r>
              <a:rPr lang="en-US" u="sng" dirty="0" err="1" smtClean="0"/>
              <a:t>Tactus</a:t>
            </a:r>
            <a:r>
              <a:rPr lang="en-US" u="sng" dirty="0" smtClean="0"/>
              <a:t> – UCF FIEA</a:t>
            </a:r>
          </a:p>
          <a:p>
            <a:pPr lvl="1"/>
            <a:r>
              <a:rPr lang="en-US" dirty="0" smtClean="0"/>
              <a:t>FTIR</a:t>
            </a:r>
          </a:p>
          <a:p>
            <a:pPr lvl="1"/>
            <a:r>
              <a:rPr lang="en-US" dirty="0" smtClean="0"/>
              <a:t>Bespoke Vision library</a:t>
            </a:r>
          </a:p>
          <a:p>
            <a:pPr lvl="1"/>
            <a:r>
              <a:rPr lang="en-US" dirty="0" smtClean="0"/>
              <a:t>Surface Command</a:t>
            </a:r>
          </a:p>
          <a:p>
            <a:pPr lvl="1"/>
            <a:r>
              <a:rPr lang="en-US" dirty="0" err="1" smtClean="0"/>
              <a:t>Approx</a:t>
            </a:r>
            <a:r>
              <a:rPr lang="en-US" dirty="0" smtClean="0"/>
              <a:t> 48” display, 36” tall</a:t>
            </a:r>
          </a:p>
          <a:p>
            <a:r>
              <a:rPr lang="en-US" u="sng" dirty="0" smtClean="0"/>
              <a:t>Locus – Boston University</a:t>
            </a:r>
          </a:p>
          <a:p>
            <a:pPr lvl="1"/>
            <a:r>
              <a:rPr lang="en-US" dirty="0" smtClean="0"/>
              <a:t>DSI</a:t>
            </a:r>
          </a:p>
          <a:p>
            <a:pPr lvl="1"/>
            <a:r>
              <a:rPr lang="en-US" dirty="0" smtClean="0"/>
              <a:t>CCV 1.5</a:t>
            </a:r>
          </a:p>
          <a:p>
            <a:pPr lvl="1"/>
            <a:r>
              <a:rPr lang="en-US" dirty="0" smtClean="0"/>
              <a:t>Map Tools</a:t>
            </a:r>
          </a:p>
          <a:p>
            <a:pPr lvl="1"/>
            <a:r>
              <a:rPr lang="en-US" dirty="0" smtClean="0"/>
              <a:t>42” display, 19” tall</a:t>
            </a:r>
          </a:p>
          <a:p>
            <a:pPr lvl="1"/>
            <a:endParaRPr lang="en-US" dirty="0" smtClean="0"/>
          </a:p>
          <a:p>
            <a:endParaRPr lang="en-US" u="sng" dirty="0"/>
          </a:p>
          <a:p>
            <a:endParaRPr lang="en-US" u="sng" dirty="0"/>
          </a:p>
        </p:txBody>
      </p:sp>
      <p:sp>
        <p:nvSpPr>
          <p:cNvPr id="4" name="Content Placeholder 3"/>
          <p:cNvSpPr>
            <a:spLocks noGrp="1"/>
          </p:cNvSpPr>
          <p:nvPr>
            <p:ph sz="quarter" idx="14"/>
          </p:nvPr>
        </p:nvSpPr>
        <p:spPr>
          <a:xfrm>
            <a:off x="4800600" y="1371600"/>
            <a:ext cx="3733800" cy="4114800"/>
          </a:xfrm>
          <a:prstGeom prst="rect">
            <a:avLst/>
          </a:prstGeom>
        </p:spPr>
        <p:txBody>
          <a:bodyPr>
            <a:normAutofit/>
          </a:bodyPr>
          <a:lstStyle/>
          <a:p>
            <a:r>
              <a:rPr lang="en-US" u="sng" dirty="0"/>
              <a:t>Multi Touch Poker </a:t>
            </a:r>
            <a:r>
              <a:rPr lang="en-US" u="sng" dirty="0" smtClean="0"/>
              <a:t>Table (MTPT) - UCF</a:t>
            </a:r>
            <a:endParaRPr lang="en-US" u="sng" dirty="0"/>
          </a:p>
          <a:p>
            <a:pPr lvl="1"/>
            <a:r>
              <a:rPr lang="en-US" dirty="0"/>
              <a:t>FTIR</a:t>
            </a:r>
          </a:p>
          <a:p>
            <a:pPr lvl="1"/>
            <a:r>
              <a:rPr lang="en-US" dirty="0" err="1"/>
              <a:t>TouchLib</a:t>
            </a:r>
            <a:endParaRPr lang="en-US" dirty="0"/>
          </a:p>
          <a:p>
            <a:pPr lvl="1"/>
            <a:r>
              <a:rPr lang="en-US" dirty="0"/>
              <a:t>Texas Hold-</a:t>
            </a:r>
            <a:r>
              <a:rPr lang="en-US" dirty="0" err="1"/>
              <a:t>em</a:t>
            </a:r>
            <a:r>
              <a:rPr lang="en-US" dirty="0"/>
              <a:t> Poker</a:t>
            </a:r>
          </a:p>
          <a:p>
            <a:pPr lvl="1"/>
            <a:r>
              <a:rPr lang="en-US" smtClean="0"/>
              <a:t>39</a:t>
            </a:r>
            <a:r>
              <a:rPr lang="en-US" dirty="0"/>
              <a:t>” tall</a:t>
            </a:r>
          </a:p>
          <a:p>
            <a:endParaRPr lang="en-US" dirty="0"/>
          </a:p>
        </p:txBody>
      </p:sp>
      <p:sp>
        <p:nvSpPr>
          <p:cNvPr id="2" name="Title 1"/>
          <p:cNvSpPr>
            <a:spLocks noGrp="1"/>
          </p:cNvSpPr>
          <p:nvPr>
            <p:ph type="title"/>
          </p:nvPr>
        </p:nvSpPr>
        <p:spPr>
          <a:xfrm>
            <a:off x="990600" y="0"/>
            <a:ext cx="7924800" cy="1143000"/>
          </a:xfrm>
        </p:spPr>
        <p:txBody>
          <a:bodyPr/>
          <a:lstStyle/>
          <a:p>
            <a:r>
              <a:rPr lang="en-US" dirty="0" smtClean="0"/>
              <a:t>Prior Similar Work</a:t>
            </a:r>
            <a:endParaRPr lang="en-US" dirty="0"/>
          </a:p>
        </p:txBody>
      </p:sp>
      <p:pic>
        <p:nvPicPr>
          <p:cNvPr id="10242" name="Picture 2" descr="C:\Users\Pete\Dropbox\Senior Design\Deliverables\02.14.12 In Class CDR\Hector's Parte\Toby tabl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33087" y="3505200"/>
            <a:ext cx="1789374" cy="1341869"/>
          </a:xfrm>
          <a:prstGeom prst="rect">
            <a:avLst/>
          </a:prstGeom>
          <a:noFill/>
          <a:extLst>
            <a:ext uri="{909E8E84-426E-40DD-AFC4-6F175D3DCCD1}">
              <a14:hiddenFill xmlns:a14="http://schemas.microsoft.com/office/drawing/2010/main" xmlns="">
                <a:solidFill>
                  <a:srgbClr val="FFFFFF"/>
                </a:solidFill>
              </a14:hiddenFill>
            </a:ext>
          </a:extLst>
        </p:spPr>
      </p:pic>
      <p:pic>
        <p:nvPicPr>
          <p:cNvPr id="10243" name="Picture 3" descr="C:\Users\Pete\Dropbox\Senior Design\Deliverables\02.14.12 In Class CDR\Hector's Parte\Poker table image.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39710" y="3562396"/>
            <a:ext cx="1700575" cy="1162003"/>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C:\Users\Pete\Dropbox\Senior Design\Deliverables\02.14.12 In Class CDR\Hector's Parte\TACTU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05395" y="3539537"/>
            <a:ext cx="1926696" cy="10837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2043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Touch Technology considerations</a:t>
            </a:r>
            <a:endParaRPr lang="en-US" dirty="0"/>
          </a:p>
        </p:txBody>
      </p:sp>
      <p:sp>
        <p:nvSpPr>
          <p:cNvPr id="5" name="Content Placeholder 4"/>
          <p:cNvSpPr>
            <a:spLocks noGrp="1"/>
          </p:cNvSpPr>
          <p:nvPr>
            <p:ph idx="4294967295"/>
          </p:nvPr>
        </p:nvSpPr>
        <p:spPr>
          <a:xfrm>
            <a:off x="457200" y="1600200"/>
            <a:ext cx="8229600" cy="4525963"/>
          </a:xfrm>
          <a:prstGeom prst="rect">
            <a:avLst/>
          </a:prstGeom>
        </p:spPr>
        <p:txBody>
          <a:bodyPr/>
          <a:lstStyle/>
          <a:p>
            <a:endParaRPr lang="en-US" dirty="0" smtClean="0"/>
          </a:p>
          <a:p>
            <a:r>
              <a:rPr lang="en-US" dirty="0" smtClean="0"/>
              <a:t>Capacitive and Resistive touch are not very scalable to large screens nor capable of detecting Fiducials. </a:t>
            </a:r>
          </a:p>
          <a:p>
            <a:r>
              <a:rPr lang="en-US" dirty="0" smtClean="0"/>
              <a:t>Technology needed to be relatively cheap to implement on a large screen.</a:t>
            </a:r>
          </a:p>
          <a:p>
            <a:r>
              <a:rPr lang="en-US" dirty="0" smtClean="0"/>
              <a:t>Ability to do more than traditional touch would be preferred.</a:t>
            </a:r>
          </a:p>
          <a:p>
            <a:endParaRPr lang="en-US" dirty="0"/>
          </a:p>
        </p:txBody>
      </p:sp>
    </p:spTree>
    <p:extLst>
      <p:ext uri="{BB962C8B-B14F-4D97-AF65-F5344CB8AC3E}">
        <p14:creationId xmlns:p14="http://schemas.microsoft.com/office/powerpoint/2010/main" xmlns="" val="1394484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Touch Technologies</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386670374"/>
              </p:ext>
            </p:extLst>
          </p:nvPr>
        </p:nvGraphicFramePr>
        <p:xfrm>
          <a:off x="457200" y="1523997"/>
          <a:ext cx="8229601" cy="3943353"/>
        </p:xfrm>
        <a:graphic>
          <a:graphicData uri="http://schemas.openxmlformats.org/drawingml/2006/table">
            <a:tbl>
              <a:tblPr>
                <a:tableStyleId>{5C22544A-7EE6-4342-B048-85BDC9FD1C3A}</a:tableStyleId>
              </a:tblPr>
              <a:tblGrid>
                <a:gridCol w="1454476"/>
                <a:gridCol w="1355025"/>
                <a:gridCol w="1355025"/>
                <a:gridCol w="1355025"/>
                <a:gridCol w="1355025"/>
                <a:gridCol w="1355025"/>
              </a:tblGrid>
              <a:tr h="685803">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9324" marR="9324" marT="9324" marB="0" anchor="b">
                    <a:solidFill>
                      <a:schemeClr val="accent5">
                        <a:lumMod val="40000"/>
                        <a:lumOff val="60000"/>
                      </a:schemeClr>
                    </a:solidFill>
                  </a:tcPr>
                </a:tc>
                <a:tc>
                  <a:txBody>
                    <a:bodyPr/>
                    <a:lstStyle/>
                    <a:p>
                      <a:pPr algn="l" fontAlgn="b"/>
                      <a:r>
                        <a:rPr lang="en-US" sz="1100" u="none" strike="noStrike" dirty="0">
                          <a:effectLst/>
                        </a:rPr>
                        <a:t>Frustrated Total Internal Reflection</a:t>
                      </a:r>
                      <a:endParaRPr lang="en-US" sz="1100" b="0" i="0" u="none" strike="noStrike" dirty="0">
                        <a:solidFill>
                          <a:srgbClr val="000000"/>
                        </a:solidFill>
                        <a:effectLst/>
                        <a:latin typeface="Calibri"/>
                      </a:endParaRPr>
                    </a:p>
                  </a:txBody>
                  <a:tcPr marL="9324" marR="9324" marT="9324" marB="0" anchor="b">
                    <a:solidFill>
                      <a:schemeClr val="accent5">
                        <a:lumMod val="40000"/>
                        <a:lumOff val="60000"/>
                      </a:schemeClr>
                    </a:solidFill>
                  </a:tcPr>
                </a:tc>
                <a:tc>
                  <a:txBody>
                    <a:bodyPr/>
                    <a:lstStyle/>
                    <a:p>
                      <a:pPr algn="l" fontAlgn="b"/>
                      <a:r>
                        <a:rPr lang="en-US" sz="1100" u="none" strike="noStrike" dirty="0">
                          <a:effectLst/>
                        </a:rPr>
                        <a:t>Diffused Illumination</a:t>
                      </a:r>
                      <a:endParaRPr lang="en-US" sz="1100" b="0" i="0" u="none" strike="noStrike" dirty="0">
                        <a:solidFill>
                          <a:srgbClr val="000000"/>
                        </a:solidFill>
                        <a:effectLst/>
                        <a:latin typeface="Calibri"/>
                      </a:endParaRPr>
                    </a:p>
                  </a:txBody>
                  <a:tcPr marL="9324" marR="9324" marT="9324" marB="0" anchor="b">
                    <a:solidFill>
                      <a:schemeClr val="accent5">
                        <a:lumMod val="40000"/>
                        <a:lumOff val="60000"/>
                      </a:schemeClr>
                    </a:solidFill>
                  </a:tcPr>
                </a:tc>
                <a:tc>
                  <a:txBody>
                    <a:bodyPr/>
                    <a:lstStyle/>
                    <a:p>
                      <a:pPr algn="l" fontAlgn="b"/>
                      <a:r>
                        <a:rPr lang="en-US" sz="1100" u="none" strike="noStrike" dirty="0">
                          <a:effectLst/>
                        </a:rPr>
                        <a:t>Diffused Surface Illumination</a:t>
                      </a:r>
                      <a:endParaRPr lang="en-US" sz="1100" b="0" i="0" u="none" strike="noStrike" dirty="0">
                        <a:solidFill>
                          <a:srgbClr val="000000"/>
                        </a:solidFill>
                        <a:effectLst/>
                        <a:latin typeface="Calibri"/>
                      </a:endParaRPr>
                    </a:p>
                  </a:txBody>
                  <a:tcPr marL="9324" marR="9324" marT="9324" marB="0" anchor="b">
                    <a:solidFill>
                      <a:schemeClr val="accent5">
                        <a:lumMod val="40000"/>
                        <a:lumOff val="60000"/>
                      </a:schemeClr>
                    </a:solidFill>
                  </a:tcPr>
                </a:tc>
                <a:tc>
                  <a:txBody>
                    <a:bodyPr/>
                    <a:lstStyle/>
                    <a:p>
                      <a:pPr algn="l" fontAlgn="b"/>
                      <a:r>
                        <a:rPr lang="en-US" sz="1100" u="none" strike="noStrike" dirty="0">
                          <a:effectLst/>
                        </a:rPr>
                        <a:t>Force Sensitive Resistance</a:t>
                      </a:r>
                      <a:endParaRPr lang="en-US" sz="1100" b="0" i="0" u="none" strike="noStrike" dirty="0">
                        <a:solidFill>
                          <a:srgbClr val="000000"/>
                        </a:solidFill>
                        <a:effectLst/>
                        <a:latin typeface="Calibri"/>
                      </a:endParaRPr>
                    </a:p>
                  </a:txBody>
                  <a:tcPr marL="9324" marR="9324" marT="9324" marB="0" anchor="b">
                    <a:solidFill>
                      <a:schemeClr val="accent5">
                        <a:lumMod val="40000"/>
                        <a:lumOff val="60000"/>
                      </a:schemeClr>
                    </a:solidFill>
                  </a:tcPr>
                </a:tc>
                <a:tc>
                  <a:txBody>
                    <a:bodyPr/>
                    <a:lstStyle/>
                    <a:p>
                      <a:pPr algn="l" fontAlgn="b"/>
                      <a:r>
                        <a:rPr lang="en-US" sz="1100" u="none" strike="noStrike" dirty="0">
                          <a:effectLst/>
                        </a:rPr>
                        <a:t>Optical Imaging</a:t>
                      </a:r>
                      <a:endParaRPr lang="en-US" sz="1100" b="0" i="0" u="none" strike="noStrike" dirty="0">
                        <a:solidFill>
                          <a:srgbClr val="000000"/>
                        </a:solidFill>
                        <a:effectLst/>
                        <a:latin typeface="Calibri"/>
                      </a:endParaRPr>
                    </a:p>
                  </a:txBody>
                  <a:tcPr marL="9324" marR="9324" marT="9324" marB="0" anchor="b">
                    <a:solidFill>
                      <a:schemeClr val="accent5">
                        <a:lumMod val="40000"/>
                        <a:lumOff val="60000"/>
                      </a:schemeClr>
                    </a:solidFill>
                  </a:tcPr>
                </a:tc>
              </a:tr>
              <a:tr h="542925">
                <a:tc>
                  <a:txBody>
                    <a:bodyPr/>
                    <a:lstStyle/>
                    <a:p>
                      <a:pPr algn="l" fontAlgn="b"/>
                      <a:r>
                        <a:rPr lang="en-US" sz="1100" u="none" strike="noStrike" dirty="0">
                          <a:effectLst/>
                        </a:rPr>
                        <a:t>Sensor</a:t>
                      </a:r>
                      <a:endParaRPr lang="en-US" sz="1100" b="0" i="0" u="none" strike="noStrike" dirty="0">
                        <a:solidFill>
                          <a:srgbClr val="000000"/>
                        </a:solidFill>
                        <a:effectLst/>
                        <a:latin typeface="Calibri"/>
                      </a:endParaRPr>
                    </a:p>
                  </a:txBody>
                  <a:tcPr marL="9324" marR="9324" marT="9324" marB="0" anchor="b">
                    <a:solidFill>
                      <a:schemeClr val="accent5">
                        <a:lumMod val="40000"/>
                        <a:lumOff val="60000"/>
                      </a:schemeClr>
                    </a:solidFill>
                  </a:tcPr>
                </a:tc>
                <a:tc>
                  <a:txBody>
                    <a:bodyPr/>
                    <a:lstStyle/>
                    <a:p>
                      <a:pPr algn="l" fontAlgn="b"/>
                      <a:r>
                        <a:rPr lang="en-US" sz="1100" u="none" strike="noStrike">
                          <a:effectLst/>
                        </a:rPr>
                        <a:t>Optical</a:t>
                      </a:r>
                      <a:endParaRPr lang="en-US" sz="1100" b="0" i="0" u="none" strike="noStrike">
                        <a:solidFill>
                          <a:srgbClr val="000000"/>
                        </a:solidFill>
                        <a:effectLst/>
                        <a:latin typeface="Calibri"/>
                      </a:endParaRPr>
                    </a:p>
                  </a:txBody>
                  <a:tcPr marL="9324" marR="9324" marT="9324" marB="0" anchor="b"/>
                </a:tc>
                <a:tc>
                  <a:txBody>
                    <a:bodyPr/>
                    <a:lstStyle/>
                    <a:p>
                      <a:pPr algn="l" fontAlgn="b"/>
                      <a:r>
                        <a:rPr lang="en-US" sz="1100" u="none" strike="noStrike">
                          <a:effectLst/>
                        </a:rPr>
                        <a:t>Optical</a:t>
                      </a:r>
                      <a:endParaRPr lang="en-US" sz="1100" b="0" i="0" u="none" strike="noStrike">
                        <a:solidFill>
                          <a:srgbClr val="000000"/>
                        </a:solidFill>
                        <a:effectLst/>
                        <a:latin typeface="Calibri"/>
                      </a:endParaRPr>
                    </a:p>
                  </a:txBody>
                  <a:tcPr marL="9324" marR="9324" marT="9324" marB="0" anchor="b"/>
                </a:tc>
                <a:tc>
                  <a:txBody>
                    <a:bodyPr/>
                    <a:lstStyle/>
                    <a:p>
                      <a:pPr algn="l" fontAlgn="b"/>
                      <a:r>
                        <a:rPr lang="en-US" sz="1100" u="none" strike="noStrike" dirty="0">
                          <a:effectLst/>
                        </a:rPr>
                        <a:t>Optical</a:t>
                      </a:r>
                      <a:endParaRPr lang="en-US" sz="1100" b="0" i="0" u="none" strike="noStrike" dirty="0">
                        <a:solidFill>
                          <a:srgbClr val="000000"/>
                        </a:solidFill>
                        <a:effectLst/>
                        <a:latin typeface="Calibri"/>
                      </a:endParaRPr>
                    </a:p>
                  </a:txBody>
                  <a:tcPr marL="9324" marR="9324" marT="9324" marB="0" anchor="b">
                    <a:solidFill>
                      <a:schemeClr val="accent3">
                        <a:lumMod val="40000"/>
                        <a:lumOff val="60000"/>
                      </a:schemeClr>
                    </a:solidFill>
                  </a:tcPr>
                </a:tc>
                <a:tc>
                  <a:txBody>
                    <a:bodyPr/>
                    <a:lstStyle/>
                    <a:p>
                      <a:pPr algn="l" fontAlgn="b"/>
                      <a:r>
                        <a:rPr lang="en-US" sz="1100" u="none" strike="noStrike">
                          <a:effectLst/>
                        </a:rPr>
                        <a:t>Voltage</a:t>
                      </a:r>
                      <a:endParaRPr lang="en-US" sz="1100" b="0" i="0" u="none" strike="noStrike">
                        <a:solidFill>
                          <a:srgbClr val="000000"/>
                        </a:solidFill>
                        <a:effectLst/>
                        <a:latin typeface="Calibri"/>
                      </a:endParaRPr>
                    </a:p>
                  </a:txBody>
                  <a:tcPr marL="9324" marR="9324" marT="9324" marB="0" anchor="b"/>
                </a:tc>
                <a:tc>
                  <a:txBody>
                    <a:bodyPr/>
                    <a:lstStyle/>
                    <a:p>
                      <a:pPr algn="l" fontAlgn="b"/>
                      <a:r>
                        <a:rPr lang="en-US" sz="1100" u="none" strike="noStrike">
                          <a:effectLst/>
                        </a:rPr>
                        <a:t>Optical</a:t>
                      </a:r>
                      <a:endParaRPr lang="en-US" sz="1100" b="0" i="0" u="none" strike="noStrike">
                        <a:solidFill>
                          <a:srgbClr val="000000"/>
                        </a:solidFill>
                        <a:effectLst/>
                        <a:latin typeface="Calibri"/>
                      </a:endParaRPr>
                    </a:p>
                  </a:txBody>
                  <a:tcPr marL="9324" marR="9324" marT="9324" marB="0" anchor="b"/>
                </a:tc>
              </a:tr>
              <a:tr h="542925">
                <a:tc>
                  <a:txBody>
                    <a:bodyPr/>
                    <a:lstStyle/>
                    <a:p>
                      <a:pPr algn="l" fontAlgn="b"/>
                      <a:r>
                        <a:rPr lang="en-US" sz="1100" u="none" strike="noStrike" dirty="0">
                          <a:effectLst/>
                        </a:rPr>
                        <a:t>Touch Types</a:t>
                      </a:r>
                      <a:endParaRPr lang="en-US" sz="1100" b="0" i="0" u="none" strike="noStrike" dirty="0">
                        <a:solidFill>
                          <a:srgbClr val="000000"/>
                        </a:solidFill>
                        <a:effectLst/>
                        <a:latin typeface="Calibri"/>
                      </a:endParaRPr>
                    </a:p>
                  </a:txBody>
                  <a:tcPr marL="9324" marR="9324" marT="9324" marB="0" anchor="b">
                    <a:solidFill>
                      <a:schemeClr val="accent5">
                        <a:lumMod val="40000"/>
                        <a:lumOff val="60000"/>
                      </a:schemeClr>
                    </a:solidFill>
                  </a:tcPr>
                </a:tc>
                <a:tc>
                  <a:txBody>
                    <a:bodyPr/>
                    <a:lstStyle/>
                    <a:p>
                      <a:pPr algn="l" fontAlgn="b"/>
                      <a:r>
                        <a:rPr lang="en-US" sz="1100" u="none" strike="noStrike" dirty="0">
                          <a:effectLst/>
                        </a:rPr>
                        <a:t>Touch Only</a:t>
                      </a:r>
                      <a:endParaRPr lang="en-US" sz="1100" b="0" i="0" u="none" strike="noStrike" dirty="0">
                        <a:solidFill>
                          <a:srgbClr val="000000"/>
                        </a:solidFill>
                        <a:effectLst/>
                        <a:latin typeface="Calibri"/>
                      </a:endParaRPr>
                    </a:p>
                  </a:txBody>
                  <a:tcPr marL="9324" marR="9324" marT="9324" marB="0" anchor="b"/>
                </a:tc>
                <a:tc>
                  <a:txBody>
                    <a:bodyPr/>
                    <a:lstStyle/>
                    <a:p>
                      <a:pPr algn="l" fontAlgn="b"/>
                      <a:r>
                        <a:rPr lang="en-US" sz="1100" u="none" strike="noStrike">
                          <a:effectLst/>
                        </a:rPr>
                        <a:t>Touch and Objects</a:t>
                      </a:r>
                      <a:endParaRPr lang="en-US" sz="1100" b="0" i="0" u="none" strike="noStrike">
                        <a:solidFill>
                          <a:srgbClr val="000000"/>
                        </a:solidFill>
                        <a:effectLst/>
                        <a:latin typeface="Calibri"/>
                      </a:endParaRPr>
                    </a:p>
                  </a:txBody>
                  <a:tcPr marL="9324" marR="9324" marT="9324" marB="0" anchor="b"/>
                </a:tc>
                <a:tc>
                  <a:txBody>
                    <a:bodyPr/>
                    <a:lstStyle/>
                    <a:p>
                      <a:pPr algn="l" fontAlgn="b"/>
                      <a:r>
                        <a:rPr lang="en-US" sz="1100" u="none" strike="noStrike" dirty="0">
                          <a:effectLst/>
                        </a:rPr>
                        <a:t>Touch and Objects</a:t>
                      </a:r>
                      <a:endParaRPr lang="en-US" sz="1100" b="0" i="0" u="none" strike="noStrike" dirty="0">
                        <a:solidFill>
                          <a:srgbClr val="000000"/>
                        </a:solidFill>
                        <a:effectLst/>
                        <a:latin typeface="Calibri"/>
                      </a:endParaRPr>
                    </a:p>
                  </a:txBody>
                  <a:tcPr marL="9324" marR="9324" marT="9324" marB="0" anchor="b">
                    <a:solidFill>
                      <a:schemeClr val="accent2">
                        <a:lumMod val="40000"/>
                        <a:lumOff val="60000"/>
                      </a:schemeClr>
                    </a:solidFill>
                  </a:tcPr>
                </a:tc>
                <a:tc>
                  <a:txBody>
                    <a:bodyPr/>
                    <a:lstStyle/>
                    <a:p>
                      <a:pPr algn="l" fontAlgn="b"/>
                      <a:r>
                        <a:rPr lang="en-US" sz="1100" u="none" strike="noStrike">
                          <a:effectLst/>
                        </a:rPr>
                        <a:t>Touch and Pressure</a:t>
                      </a:r>
                      <a:endParaRPr lang="en-US" sz="1100" b="0" i="0" u="none" strike="noStrike">
                        <a:solidFill>
                          <a:srgbClr val="000000"/>
                        </a:solidFill>
                        <a:effectLst/>
                        <a:latin typeface="Calibri"/>
                      </a:endParaRPr>
                    </a:p>
                  </a:txBody>
                  <a:tcPr marL="9324" marR="9324" marT="9324" marB="0" anchor="b"/>
                </a:tc>
                <a:tc>
                  <a:txBody>
                    <a:bodyPr/>
                    <a:lstStyle/>
                    <a:p>
                      <a:pPr algn="l" fontAlgn="b"/>
                      <a:r>
                        <a:rPr lang="en-US" sz="1100" u="none" strike="noStrike">
                          <a:effectLst/>
                        </a:rPr>
                        <a:t>Touch only</a:t>
                      </a:r>
                      <a:endParaRPr lang="en-US" sz="1100" b="0" i="0" u="none" strike="noStrike">
                        <a:solidFill>
                          <a:srgbClr val="000000"/>
                        </a:solidFill>
                        <a:effectLst/>
                        <a:latin typeface="Calibri"/>
                      </a:endParaRPr>
                    </a:p>
                  </a:txBody>
                  <a:tcPr marL="9324" marR="9324" marT="9324" marB="0" anchor="b"/>
                </a:tc>
              </a:tr>
              <a:tr h="542925">
                <a:tc>
                  <a:txBody>
                    <a:bodyPr/>
                    <a:lstStyle/>
                    <a:p>
                      <a:pPr algn="l" fontAlgn="b"/>
                      <a:r>
                        <a:rPr lang="en-US" sz="1100" u="none" strike="noStrike" dirty="0">
                          <a:effectLst/>
                        </a:rPr>
                        <a:t>Difficulty to Implement</a:t>
                      </a:r>
                      <a:endParaRPr lang="en-US" sz="1100" b="0" i="0" u="none" strike="noStrike" dirty="0">
                        <a:solidFill>
                          <a:srgbClr val="000000"/>
                        </a:solidFill>
                        <a:effectLst/>
                        <a:latin typeface="Calibri"/>
                      </a:endParaRPr>
                    </a:p>
                  </a:txBody>
                  <a:tcPr marL="9324" marR="9324" marT="9324" marB="0" anchor="b">
                    <a:solidFill>
                      <a:schemeClr val="accent5">
                        <a:lumMod val="40000"/>
                        <a:lumOff val="60000"/>
                      </a:schemeClr>
                    </a:solidFill>
                  </a:tcPr>
                </a:tc>
                <a:tc>
                  <a:txBody>
                    <a:bodyPr/>
                    <a:lstStyle/>
                    <a:p>
                      <a:pPr algn="ctr" fontAlgn="ctr"/>
                      <a:r>
                        <a:rPr lang="en-US" sz="1100" u="none" strike="noStrike">
                          <a:effectLst/>
                        </a:rPr>
                        <a:t>2</a:t>
                      </a:r>
                      <a:endParaRPr lang="en-US" sz="1100" b="0" i="0" u="none" strike="noStrike">
                        <a:solidFill>
                          <a:srgbClr val="000000"/>
                        </a:solidFill>
                        <a:effectLst/>
                        <a:latin typeface="Calibri"/>
                      </a:endParaRPr>
                    </a:p>
                  </a:txBody>
                  <a:tcPr marL="9324" marR="9324" marT="9324" marB="0" anchor="ctr"/>
                </a:tc>
                <a:tc>
                  <a:txBody>
                    <a:bodyPr/>
                    <a:lstStyle/>
                    <a:p>
                      <a:pPr algn="ctr" fontAlgn="ctr"/>
                      <a:r>
                        <a:rPr lang="en-US" sz="1100" u="none" strike="noStrike" dirty="0">
                          <a:effectLst/>
                        </a:rPr>
                        <a:t>3</a:t>
                      </a:r>
                      <a:endParaRPr lang="en-US" sz="1100" b="0" i="0" u="none" strike="noStrike" dirty="0">
                        <a:solidFill>
                          <a:srgbClr val="000000"/>
                        </a:solidFill>
                        <a:effectLst/>
                        <a:latin typeface="Calibri"/>
                      </a:endParaRPr>
                    </a:p>
                  </a:txBody>
                  <a:tcPr marL="9324" marR="9324" marT="9324" marB="0" anchor="ctr"/>
                </a:tc>
                <a:tc>
                  <a:txBody>
                    <a:bodyPr/>
                    <a:lstStyle/>
                    <a:p>
                      <a:pPr algn="ctr" fontAlgn="ctr"/>
                      <a:r>
                        <a:rPr lang="en-US" sz="1100" u="none" strike="noStrike" dirty="0">
                          <a:effectLst/>
                        </a:rPr>
                        <a:t>4</a:t>
                      </a:r>
                      <a:endParaRPr lang="en-US" sz="1100" b="0" i="0" u="none" strike="noStrike" dirty="0">
                        <a:solidFill>
                          <a:srgbClr val="000000"/>
                        </a:solidFill>
                        <a:effectLst/>
                        <a:latin typeface="Calibri"/>
                      </a:endParaRPr>
                    </a:p>
                  </a:txBody>
                  <a:tcPr marL="9324" marR="9324" marT="9324" marB="0" anchor="ctr">
                    <a:solidFill>
                      <a:schemeClr val="accent3">
                        <a:lumMod val="40000"/>
                        <a:lumOff val="60000"/>
                      </a:schemeClr>
                    </a:solidFill>
                  </a:tcP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324" marR="9324" marT="9324" marB="0" anchor="ctr"/>
                </a:tc>
                <a:tc>
                  <a:txBody>
                    <a:bodyPr/>
                    <a:lstStyle/>
                    <a:p>
                      <a:pPr algn="ctr" fontAlgn="ctr"/>
                      <a:r>
                        <a:rPr lang="en-US" sz="1100" u="none" strike="noStrike" dirty="0">
                          <a:effectLst/>
                        </a:rPr>
                        <a:t>5</a:t>
                      </a:r>
                      <a:endParaRPr lang="en-US" sz="1100" b="0" i="0" u="none" strike="noStrike" dirty="0">
                        <a:solidFill>
                          <a:srgbClr val="000000"/>
                        </a:solidFill>
                        <a:effectLst/>
                        <a:latin typeface="Calibri"/>
                      </a:endParaRPr>
                    </a:p>
                  </a:txBody>
                  <a:tcPr marL="9324" marR="9324" marT="9324" marB="0" anchor="ctr">
                    <a:solidFill>
                      <a:schemeClr val="accent2">
                        <a:lumMod val="40000"/>
                        <a:lumOff val="60000"/>
                      </a:schemeClr>
                    </a:solidFill>
                  </a:tcPr>
                </a:tc>
              </a:tr>
              <a:tr h="542925">
                <a:tc>
                  <a:txBody>
                    <a:bodyPr/>
                    <a:lstStyle/>
                    <a:p>
                      <a:pPr algn="l" fontAlgn="b"/>
                      <a:r>
                        <a:rPr lang="en-US" sz="1100" u="none" strike="noStrike">
                          <a:effectLst/>
                        </a:rPr>
                        <a:t>Quality of Blobs</a:t>
                      </a:r>
                      <a:endParaRPr lang="en-US" sz="1100" b="0" i="0" u="none" strike="noStrike">
                        <a:solidFill>
                          <a:srgbClr val="000000"/>
                        </a:solidFill>
                        <a:effectLst/>
                        <a:latin typeface="Calibri"/>
                      </a:endParaRPr>
                    </a:p>
                  </a:txBody>
                  <a:tcPr marL="9324" marR="9324" marT="9324" marB="0" anchor="b">
                    <a:solidFill>
                      <a:schemeClr val="accent5">
                        <a:lumMod val="40000"/>
                        <a:lumOff val="60000"/>
                      </a:schemeClr>
                    </a:solidFill>
                  </a:tcPr>
                </a:tc>
                <a:tc>
                  <a:txBody>
                    <a:bodyPr/>
                    <a:lstStyle/>
                    <a:p>
                      <a:pPr algn="ctr" fontAlgn="ctr"/>
                      <a:r>
                        <a:rPr lang="en-US" sz="1100" u="none" strike="noStrike" dirty="0">
                          <a:effectLst/>
                        </a:rPr>
                        <a:t>5</a:t>
                      </a:r>
                      <a:endParaRPr lang="en-US" sz="1100" b="0" i="0" u="none" strike="noStrike" dirty="0">
                        <a:solidFill>
                          <a:srgbClr val="000000"/>
                        </a:solidFill>
                        <a:effectLst/>
                        <a:latin typeface="Calibri"/>
                      </a:endParaRPr>
                    </a:p>
                  </a:txBody>
                  <a:tcPr marL="9324" marR="9324" marT="9324" marB="0" anchor="ctr">
                    <a:solidFill>
                      <a:schemeClr val="accent2">
                        <a:lumMod val="40000"/>
                        <a:lumOff val="60000"/>
                      </a:schemeClr>
                    </a:solidFill>
                  </a:tcP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324" marR="9324" marT="9324" marB="0" anchor="ctr"/>
                </a:tc>
                <a:tc>
                  <a:txBody>
                    <a:bodyPr/>
                    <a:lstStyle/>
                    <a:p>
                      <a:pPr algn="ctr" fontAlgn="ctr"/>
                      <a:r>
                        <a:rPr lang="en-US" sz="1100" u="none" strike="noStrike" dirty="0">
                          <a:effectLst/>
                        </a:rPr>
                        <a:t>3</a:t>
                      </a:r>
                      <a:endParaRPr lang="en-US" sz="1100" b="0" i="0" u="none" strike="noStrike" dirty="0">
                        <a:solidFill>
                          <a:srgbClr val="000000"/>
                        </a:solidFill>
                        <a:effectLst/>
                        <a:latin typeface="Calibri"/>
                      </a:endParaRPr>
                    </a:p>
                  </a:txBody>
                  <a:tcPr marL="9324" marR="9324" marT="9324" marB="0" anchor="ctr">
                    <a:solidFill>
                      <a:schemeClr val="accent3">
                        <a:lumMod val="40000"/>
                        <a:lumOff val="60000"/>
                      </a:schemeClr>
                    </a:solidFill>
                  </a:tcPr>
                </a:tc>
                <a:tc>
                  <a:txBody>
                    <a:bodyPr/>
                    <a:lstStyle/>
                    <a:p>
                      <a:pPr algn="ctr" fontAlgn="ctr"/>
                      <a:r>
                        <a:rPr lang="en-US" sz="1100" u="none" strike="noStrike">
                          <a:effectLst/>
                        </a:rPr>
                        <a:t>4</a:t>
                      </a:r>
                      <a:endParaRPr lang="en-US" sz="1100" b="0" i="0" u="none" strike="noStrike">
                        <a:solidFill>
                          <a:srgbClr val="000000"/>
                        </a:solidFill>
                        <a:effectLst/>
                        <a:latin typeface="Calibri"/>
                      </a:endParaRPr>
                    </a:p>
                  </a:txBody>
                  <a:tcPr marL="9324" marR="9324" marT="9324" marB="0" anchor="ctr"/>
                </a:tc>
                <a:tc>
                  <a:txBody>
                    <a:bodyPr/>
                    <a:lstStyle/>
                    <a:p>
                      <a:pPr algn="ctr" fontAlgn="ctr"/>
                      <a:r>
                        <a:rPr lang="en-US" sz="1100" u="none" strike="noStrike" dirty="0">
                          <a:effectLst/>
                        </a:rPr>
                        <a:t>2</a:t>
                      </a:r>
                      <a:endParaRPr lang="en-US" sz="1100" b="0" i="0" u="none" strike="noStrike" dirty="0">
                        <a:solidFill>
                          <a:srgbClr val="000000"/>
                        </a:solidFill>
                        <a:effectLst/>
                        <a:latin typeface="Calibri"/>
                      </a:endParaRPr>
                    </a:p>
                  </a:txBody>
                  <a:tcPr marL="9324" marR="9324" marT="9324" marB="0" anchor="ctr"/>
                </a:tc>
              </a:tr>
              <a:tr h="542925">
                <a:tc>
                  <a:txBody>
                    <a:bodyPr/>
                    <a:lstStyle/>
                    <a:p>
                      <a:pPr algn="l" fontAlgn="b"/>
                      <a:r>
                        <a:rPr lang="en-US" sz="1100" u="none" strike="noStrike" dirty="0" smtClean="0">
                          <a:effectLst/>
                        </a:rPr>
                        <a:t>Scalability</a:t>
                      </a:r>
                    </a:p>
                    <a:p>
                      <a:pPr algn="l" fontAlgn="b"/>
                      <a:r>
                        <a:rPr lang="en-US" sz="1100" b="0" i="0" u="none" strike="noStrike" dirty="0" smtClean="0">
                          <a:solidFill>
                            <a:srgbClr val="000000"/>
                          </a:solidFill>
                          <a:effectLst/>
                          <a:latin typeface="Calibri"/>
                        </a:rPr>
                        <a:t>(Cost</a:t>
                      </a:r>
                      <a:r>
                        <a:rPr lang="en-US" sz="1100" b="0" i="0" u="none" strike="noStrike" baseline="0" dirty="0" smtClean="0">
                          <a:solidFill>
                            <a:srgbClr val="000000"/>
                          </a:solidFill>
                          <a:effectLst/>
                          <a:latin typeface="Calibri"/>
                        </a:rPr>
                        <a:t> </a:t>
                      </a:r>
                      <a:r>
                        <a:rPr lang="en-US" sz="1100" b="0" i="0" u="none" strike="noStrike" baseline="0" dirty="0" err="1" smtClean="0">
                          <a:solidFill>
                            <a:srgbClr val="000000"/>
                          </a:solidFill>
                          <a:effectLst/>
                          <a:latin typeface="Calibri"/>
                        </a:rPr>
                        <a:t>vs</a:t>
                      </a:r>
                      <a:r>
                        <a:rPr lang="en-US" sz="1100" b="0" i="0" u="none" strike="noStrike" baseline="0" dirty="0" smtClean="0">
                          <a:solidFill>
                            <a:srgbClr val="000000"/>
                          </a:solidFill>
                          <a:effectLst/>
                          <a:latin typeface="Calibri"/>
                        </a:rPr>
                        <a:t> Size)</a:t>
                      </a:r>
                      <a:endParaRPr lang="en-US" sz="1100" b="0" i="0" u="none" strike="noStrike" dirty="0">
                        <a:solidFill>
                          <a:srgbClr val="000000"/>
                        </a:solidFill>
                        <a:effectLst/>
                        <a:latin typeface="Calibri"/>
                      </a:endParaRPr>
                    </a:p>
                  </a:txBody>
                  <a:tcPr marL="9324" marR="9324" marT="9324" marB="0" anchor="b">
                    <a:solidFill>
                      <a:schemeClr val="accent5">
                        <a:lumMod val="40000"/>
                        <a:lumOff val="60000"/>
                      </a:schemeClr>
                    </a:solidFill>
                  </a:tcPr>
                </a:tc>
                <a:tc>
                  <a:txBody>
                    <a:bodyPr/>
                    <a:lstStyle/>
                    <a:p>
                      <a:pPr algn="ctr" fontAlgn="ctr"/>
                      <a:r>
                        <a:rPr lang="en-US" sz="1100" u="none" strike="noStrike">
                          <a:effectLst/>
                        </a:rPr>
                        <a:t>3</a:t>
                      </a:r>
                      <a:endParaRPr lang="en-US" sz="1100" b="0" i="0" u="none" strike="noStrike">
                        <a:solidFill>
                          <a:srgbClr val="000000"/>
                        </a:solidFill>
                        <a:effectLst/>
                        <a:latin typeface="Calibri"/>
                      </a:endParaRPr>
                    </a:p>
                  </a:txBody>
                  <a:tcPr marL="9324" marR="9324" marT="9324" marB="0" anchor="ctr"/>
                </a:tc>
                <a:tc>
                  <a:txBody>
                    <a:bodyPr/>
                    <a:lstStyle/>
                    <a:p>
                      <a:pPr algn="ctr" fontAlgn="ctr"/>
                      <a:r>
                        <a:rPr lang="en-US" sz="1100" u="none" strike="noStrike">
                          <a:effectLst/>
                        </a:rPr>
                        <a:t>2</a:t>
                      </a:r>
                      <a:endParaRPr lang="en-US" sz="1100" b="0" i="0" u="none" strike="noStrike">
                        <a:solidFill>
                          <a:srgbClr val="000000"/>
                        </a:solidFill>
                        <a:effectLst/>
                        <a:latin typeface="Calibri"/>
                      </a:endParaRPr>
                    </a:p>
                  </a:txBody>
                  <a:tcPr marL="9324" marR="9324" marT="9324" marB="0" anchor="ctr"/>
                </a:tc>
                <a:tc>
                  <a:txBody>
                    <a:bodyPr/>
                    <a:lstStyle/>
                    <a:p>
                      <a:pPr algn="ctr" fontAlgn="ctr"/>
                      <a:r>
                        <a:rPr lang="en-US" sz="1100" u="none" strike="noStrike">
                          <a:effectLst/>
                        </a:rPr>
                        <a:t>3</a:t>
                      </a:r>
                      <a:endParaRPr lang="en-US" sz="1100" b="0" i="0" u="none" strike="noStrike">
                        <a:solidFill>
                          <a:srgbClr val="000000"/>
                        </a:solidFill>
                        <a:effectLst/>
                        <a:latin typeface="Calibri"/>
                      </a:endParaRPr>
                    </a:p>
                  </a:txBody>
                  <a:tcPr marL="9324" marR="9324" marT="9324" marB="0" anchor="ctr">
                    <a:solidFill>
                      <a:schemeClr val="accent3">
                        <a:lumMod val="40000"/>
                        <a:lumOff val="60000"/>
                      </a:schemeClr>
                    </a:solidFill>
                  </a:tcP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324" marR="9324" marT="9324" marB="0" anchor="ctr"/>
                </a:tc>
                <a:tc>
                  <a:txBody>
                    <a:bodyPr/>
                    <a:lstStyle/>
                    <a:p>
                      <a:pPr algn="ctr" fontAlgn="ctr"/>
                      <a:r>
                        <a:rPr lang="en-US" sz="1100" u="none" strike="noStrike" dirty="0">
                          <a:effectLst/>
                        </a:rPr>
                        <a:t>5</a:t>
                      </a:r>
                      <a:endParaRPr lang="en-US" sz="1100" b="0" i="0" u="none" strike="noStrike" dirty="0">
                        <a:solidFill>
                          <a:srgbClr val="000000"/>
                        </a:solidFill>
                        <a:effectLst/>
                        <a:latin typeface="Calibri"/>
                      </a:endParaRPr>
                    </a:p>
                  </a:txBody>
                  <a:tcPr marL="9324" marR="9324" marT="9324" marB="0" anchor="ctr">
                    <a:solidFill>
                      <a:schemeClr val="accent2">
                        <a:lumMod val="40000"/>
                        <a:lumOff val="60000"/>
                      </a:schemeClr>
                    </a:solidFill>
                  </a:tcPr>
                </a:tc>
              </a:tr>
              <a:tr h="542925">
                <a:tc>
                  <a:txBody>
                    <a:bodyPr/>
                    <a:lstStyle/>
                    <a:p>
                      <a:pPr algn="l" fontAlgn="b"/>
                      <a:r>
                        <a:rPr lang="en-US" sz="1100" u="none" strike="noStrike" dirty="0">
                          <a:effectLst/>
                        </a:rPr>
                        <a:t>Cost</a:t>
                      </a:r>
                      <a:endParaRPr lang="en-US" sz="1100" b="0" i="0" u="none" strike="noStrike" dirty="0">
                        <a:solidFill>
                          <a:srgbClr val="000000"/>
                        </a:solidFill>
                        <a:effectLst/>
                        <a:latin typeface="Calibri"/>
                      </a:endParaRPr>
                    </a:p>
                  </a:txBody>
                  <a:tcPr marL="9324" marR="9324" marT="9324" marB="0" anchor="b">
                    <a:solidFill>
                      <a:schemeClr val="accent5">
                        <a:lumMod val="40000"/>
                        <a:lumOff val="60000"/>
                      </a:schemeClr>
                    </a:solidFill>
                  </a:tcPr>
                </a:tc>
                <a:tc>
                  <a:txBody>
                    <a:bodyPr/>
                    <a:lstStyle/>
                    <a:p>
                      <a:pPr algn="ctr" fontAlgn="ctr"/>
                      <a:r>
                        <a:rPr lang="en-US" sz="1100" u="none" strike="noStrike">
                          <a:effectLst/>
                        </a:rPr>
                        <a:t>4</a:t>
                      </a:r>
                      <a:endParaRPr lang="en-US" sz="1100" b="0" i="0" u="none" strike="noStrike">
                        <a:solidFill>
                          <a:srgbClr val="000000"/>
                        </a:solidFill>
                        <a:effectLst/>
                        <a:latin typeface="Calibri"/>
                      </a:endParaRPr>
                    </a:p>
                  </a:txBody>
                  <a:tcPr marL="9324" marR="9324" marT="9324" marB="0" anchor="ctr"/>
                </a:tc>
                <a:tc>
                  <a:txBody>
                    <a:bodyPr/>
                    <a:lstStyle/>
                    <a:p>
                      <a:pPr algn="ctr" fontAlgn="ctr"/>
                      <a:r>
                        <a:rPr lang="en-US" sz="1100" u="none" strike="noStrike">
                          <a:effectLst/>
                        </a:rPr>
                        <a:t>3</a:t>
                      </a:r>
                      <a:endParaRPr lang="en-US" sz="1100" b="0" i="0" u="none" strike="noStrike">
                        <a:solidFill>
                          <a:srgbClr val="000000"/>
                        </a:solidFill>
                        <a:effectLst/>
                        <a:latin typeface="Calibri"/>
                      </a:endParaRPr>
                    </a:p>
                  </a:txBody>
                  <a:tcPr marL="9324" marR="9324" marT="9324" marB="0" anchor="ctr"/>
                </a:tc>
                <a:tc>
                  <a:txBody>
                    <a:bodyPr/>
                    <a:lstStyle/>
                    <a:p>
                      <a:pPr algn="ctr" fontAlgn="ctr"/>
                      <a:r>
                        <a:rPr lang="en-US" sz="1100" u="none" strike="noStrike" dirty="0">
                          <a:effectLst/>
                        </a:rPr>
                        <a:t>2</a:t>
                      </a:r>
                      <a:endParaRPr lang="en-US" sz="1100" b="0" i="0" u="none" strike="noStrike" dirty="0">
                        <a:solidFill>
                          <a:srgbClr val="000000"/>
                        </a:solidFill>
                        <a:effectLst/>
                        <a:latin typeface="Calibri"/>
                      </a:endParaRPr>
                    </a:p>
                  </a:txBody>
                  <a:tcPr marL="9324" marR="9324" marT="9324" marB="0" anchor="ctr">
                    <a:solidFill>
                      <a:schemeClr val="accent3">
                        <a:lumMod val="40000"/>
                        <a:lumOff val="60000"/>
                      </a:schemeClr>
                    </a:solidFill>
                  </a:tcP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9324" marR="9324" marT="9324" marB="0" anchor="ctr"/>
                </a:tc>
                <a:tc>
                  <a:txBody>
                    <a:bodyPr/>
                    <a:lstStyle/>
                    <a:p>
                      <a:pPr algn="ctr" fontAlgn="ctr"/>
                      <a:r>
                        <a:rPr lang="en-US" sz="1100" u="none" strike="noStrike" dirty="0">
                          <a:effectLst/>
                        </a:rPr>
                        <a:t>5</a:t>
                      </a:r>
                      <a:endParaRPr lang="en-US" sz="1100" b="0" i="0" u="none" strike="noStrike" dirty="0">
                        <a:solidFill>
                          <a:srgbClr val="000000"/>
                        </a:solidFill>
                        <a:effectLst/>
                        <a:latin typeface="Calibri"/>
                      </a:endParaRPr>
                    </a:p>
                  </a:txBody>
                  <a:tcPr marL="9324" marR="9324" marT="9324" marB="0" anchor="ctr">
                    <a:solidFill>
                      <a:schemeClr val="accent2">
                        <a:lumMod val="40000"/>
                        <a:lumOff val="60000"/>
                      </a:schemeClr>
                    </a:solidFill>
                  </a:tcPr>
                </a:tc>
              </a:tr>
            </a:tbl>
          </a:graphicData>
        </a:graphic>
      </p:graphicFrame>
      <p:sp>
        <p:nvSpPr>
          <p:cNvPr id="6" name="TextBox 5"/>
          <p:cNvSpPr txBox="1"/>
          <p:nvPr/>
        </p:nvSpPr>
        <p:spPr>
          <a:xfrm>
            <a:off x="381000" y="5547360"/>
            <a:ext cx="8229600" cy="369332"/>
          </a:xfrm>
          <a:prstGeom prst="rect">
            <a:avLst/>
          </a:prstGeom>
          <a:noFill/>
        </p:spPr>
        <p:txBody>
          <a:bodyPr wrap="square" rtlCol="0">
            <a:spAutoFit/>
          </a:bodyPr>
          <a:lstStyle/>
          <a:p>
            <a:r>
              <a:rPr lang="en-US" dirty="0" smtClean="0"/>
              <a:t>5 = Best for project, 1 = Worst for project</a:t>
            </a:r>
            <a:endParaRPr lang="en-US" dirty="0"/>
          </a:p>
        </p:txBody>
      </p:sp>
    </p:spTree>
    <p:extLst>
      <p:ext uri="{BB962C8B-B14F-4D97-AF65-F5344CB8AC3E}">
        <p14:creationId xmlns:p14="http://schemas.microsoft.com/office/powerpoint/2010/main" xmlns="" val="2634601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Diffused Surface Illumination</a:t>
            </a:r>
            <a:endParaRPr lang="en-US" dirty="0"/>
          </a:p>
        </p:txBody>
      </p:sp>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xmlns="" val="0"/>
              </a:ext>
            </a:extLst>
          </a:blip>
          <a:srcRect t="20024" b="3957"/>
          <a:stretch/>
        </p:blipFill>
        <p:spPr>
          <a:xfrm>
            <a:off x="1371600" y="1752600"/>
            <a:ext cx="5843558" cy="2898648"/>
          </a:xfrm>
          <a:prstGeom prst="rect">
            <a:avLst/>
          </a:prstGeom>
        </p:spPr>
      </p:pic>
      <p:sp>
        <p:nvSpPr>
          <p:cNvPr id="5" name="TextBox 4"/>
          <p:cNvSpPr txBox="1"/>
          <p:nvPr/>
        </p:nvSpPr>
        <p:spPr>
          <a:xfrm>
            <a:off x="990600" y="4887545"/>
            <a:ext cx="3581400" cy="646331"/>
          </a:xfrm>
          <a:prstGeom prst="rect">
            <a:avLst/>
          </a:prstGeom>
          <a:noFill/>
        </p:spPr>
        <p:txBody>
          <a:bodyPr wrap="square" rtlCol="0">
            <a:spAutoFit/>
          </a:bodyPr>
          <a:lstStyle/>
          <a:p>
            <a:pPr marL="285750" indent="-285750">
              <a:buFont typeface="Arial" pitchFamily="34" charset="0"/>
              <a:buChar char="•"/>
            </a:pPr>
            <a:r>
              <a:rPr lang="en-US" dirty="0" smtClean="0"/>
              <a:t>IR LEDs</a:t>
            </a:r>
          </a:p>
          <a:p>
            <a:pPr marL="285750" indent="-285750">
              <a:buFont typeface="Arial" pitchFamily="34" charset="0"/>
              <a:buChar char="•"/>
            </a:pPr>
            <a:r>
              <a:rPr lang="en-US" dirty="0" smtClean="0"/>
              <a:t>Camera</a:t>
            </a:r>
            <a:endParaRPr lang="en-US" dirty="0"/>
          </a:p>
        </p:txBody>
      </p:sp>
      <p:sp>
        <p:nvSpPr>
          <p:cNvPr id="6" name="TextBox 5"/>
          <p:cNvSpPr txBox="1"/>
          <p:nvPr/>
        </p:nvSpPr>
        <p:spPr>
          <a:xfrm>
            <a:off x="3657600" y="4783127"/>
            <a:ext cx="5867400" cy="1200329"/>
          </a:xfrm>
          <a:prstGeom prst="rect">
            <a:avLst/>
          </a:prstGeom>
          <a:noFill/>
        </p:spPr>
        <p:txBody>
          <a:bodyPr wrap="square" rtlCol="0">
            <a:spAutoFit/>
          </a:bodyPr>
          <a:lstStyle/>
          <a:p>
            <a:r>
              <a:rPr lang="en-US" dirty="0" smtClean="0"/>
              <a:t>Acrylic:</a:t>
            </a:r>
          </a:p>
          <a:p>
            <a:pPr marL="285750" indent="-285750">
              <a:buFont typeface="Arial" pitchFamily="34" charset="0"/>
              <a:buChar char="•"/>
            </a:pPr>
            <a:r>
              <a:rPr lang="en-US" dirty="0" smtClean="0"/>
              <a:t>Active Layer </a:t>
            </a:r>
          </a:p>
          <a:p>
            <a:pPr marL="285750" indent="-285750">
              <a:buFont typeface="Arial" pitchFamily="34" charset="0"/>
              <a:buChar char="•"/>
            </a:pPr>
            <a:r>
              <a:rPr lang="en-US" dirty="0" smtClean="0"/>
              <a:t>Diffusion Layer</a:t>
            </a:r>
          </a:p>
          <a:p>
            <a:pPr marL="285750" indent="-285750">
              <a:buFont typeface="Arial" pitchFamily="34" charset="0"/>
              <a:buChar char="•"/>
            </a:pPr>
            <a:r>
              <a:rPr lang="en-US" dirty="0" smtClean="0"/>
              <a:t>Protective Layer</a:t>
            </a:r>
            <a:endParaRPr lang="en-US" dirty="0"/>
          </a:p>
        </p:txBody>
      </p:sp>
    </p:spTree>
    <p:extLst>
      <p:ext uri="{BB962C8B-B14F-4D97-AF65-F5344CB8AC3E}">
        <p14:creationId xmlns:p14="http://schemas.microsoft.com/office/powerpoint/2010/main" xmlns="" val="1582768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1551</TotalTime>
  <Words>2473</Words>
  <Application>Microsoft Office PowerPoint</Application>
  <PresentationFormat>On-screen Show (4:3)</PresentationFormat>
  <Paragraphs>528</Paragraphs>
  <Slides>59</Slides>
  <Notes>16</Notes>
  <HiddenSlides>7</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62" baseType="lpstr">
      <vt:lpstr>Horizon</vt:lpstr>
      <vt:lpstr>Visio</vt:lpstr>
      <vt:lpstr>Worksheet</vt:lpstr>
      <vt:lpstr>Slide 1</vt:lpstr>
      <vt:lpstr>Mission Statement</vt:lpstr>
      <vt:lpstr>Motivation of Project and explain value of project</vt:lpstr>
      <vt:lpstr>Project Goals and Objectives</vt:lpstr>
      <vt:lpstr>Project Specifications and Requirements</vt:lpstr>
      <vt:lpstr>Prior Similar Work</vt:lpstr>
      <vt:lpstr>Touch Technology considerations</vt:lpstr>
      <vt:lpstr>Table of Touch Technologies</vt:lpstr>
      <vt:lpstr>Diffused Surface Illumination</vt:lpstr>
      <vt:lpstr>Hardware Block Diagram</vt:lpstr>
      <vt:lpstr>Development Board (Prototype)</vt:lpstr>
      <vt:lpstr>Final Design - Enclosure</vt:lpstr>
      <vt:lpstr>Design - Projector</vt:lpstr>
      <vt:lpstr>Computer System - Design</vt:lpstr>
      <vt:lpstr>Design – LED Channel  and Acrylic</vt:lpstr>
      <vt:lpstr>Rear Projection Acrylic</vt:lpstr>
      <vt:lpstr>Acrylic</vt:lpstr>
      <vt:lpstr>Camera</vt:lpstr>
      <vt:lpstr>Camera</vt:lpstr>
      <vt:lpstr>Camera</vt:lpstr>
      <vt:lpstr>LEDs</vt:lpstr>
      <vt:lpstr>LED Arrays</vt:lpstr>
      <vt:lpstr>Microcontroller</vt:lpstr>
      <vt:lpstr>Slide 24</vt:lpstr>
      <vt:lpstr>Slide 25</vt:lpstr>
      <vt:lpstr>Control and Power System Testing</vt:lpstr>
      <vt:lpstr>Software system</vt:lpstr>
      <vt:lpstr>Software System overview </vt:lpstr>
      <vt:lpstr>Software Block Diagram</vt:lpstr>
      <vt:lpstr>TFRSS High Level BLOCK Diagram</vt:lpstr>
      <vt:lpstr>Fiducials</vt:lpstr>
      <vt:lpstr>TFRSS Vision Library decision</vt:lpstr>
      <vt:lpstr>TFRSS/SAs Design</vt:lpstr>
      <vt:lpstr>TFRS/SAs Design</vt:lpstr>
      <vt:lpstr>TFRS:  Link Partner Algorithm</vt:lpstr>
      <vt:lpstr>TFRSS Class diagram</vt:lpstr>
      <vt:lpstr>Showcase Application system</vt:lpstr>
      <vt:lpstr>Gestures</vt:lpstr>
      <vt:lpstr>Example Scenario</vt:lpstr>
      <vt:lpstr>Sas state diagram</vt:lpstr>
      <vt:lpstr>SAS USE-CASE diagram</vt:lpstr>
      <vt:lpstr>SAS application structure</vt:lpstr>
      <vt:lpstr>SAS Linking</vt:lpstr>
      <vt:lpstr>SAS interactive object</vt:lpstr>
      <vt:lpstr>Class diagram</vt:lpstr>
      <vt:lpstr>Current state of Hardware &amp; software </vt:lpstr>
      <vt:lpstr>Hardware Risks </vt:lpstr>
      <vt:lpstr>Software Risks</vt:lpstr>
      <vt:lpstr>Testing</vt:lpstr>
      <vt:lpstr>HARDWARE testing</vt:lpstr>
      <vt:lpstr>SOFTWARE Testing</vt:lpstr>
      <vt:lpstr>System testing</vt:lpstr>
      <vt:lpstr>Administration</vt:lpstr>
      <vt:lpstr>Member’s Design responsibilities</vt:lpstr>
      <vt:lpstr>Member’s Roles</vt:lpstr>
      <vt:lpstr>Life Cycle Model – Agile Methods Scrum</vt:lpstr>
      <vt:lpstr>Budget and parts</vt:lpstr>
      <vt:lpstr>Milestones/Deadlines</vt:lpstr>
      <vt:lpstr>Slide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dc:creator>
  <cp:lastModifiedBy>HRod</cp:lastModifiedBy>
  <cp:revision>181</cp:revision>
  <dcterms:created xsi:type="dcterms:W3CDTF">2012-02-16T02:38:37Z</dcterms:created>
  <dcterms:modified xsi:type="dcterms:W3CDTF">2012-04-12T11:53:18Z</dcterms:modified>
</cp:coreProperties>
</file>