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  <p:sldId id="265" r:id="rId3"/>
    <p:sldId id="266" r:id="rId4"/>
    <p:sldId id="267" r:id="rId5"/>
    <p:sldId id="268" r:id="rId6"/>
    <p:sldId id="271" r:id="rId7"/>
    <p:sldId id="272" r:id="rId8"/>
    <p:sldId id="280" r:id="rId9"/>
    <p:sldId id="281" r:id="rId10"/>
    <p:sldId id="273" r:id="rId11"/>
    <p:sldId id="256" r:id="rId12"/>
    <p:sldId id="261" r:id="rId13"/>
    <p:sldId id="258" r:id="rId14"/>
    <p:sldId id="274" r:id="rId15"/>
    <p:sldId id="279" r:id="rId16"/>
    <p:sldId id="275" r:id="rId17"/>
    <p:sldId id="276" r:id="rId18"/>
    <p:sldId id="277" r:id="rId19"/>
    <p:sldId id="278" r:id="rId20"/>
    <p:sldId id="263" r:id="rId21"/>
    <p:sldId id="282" r:id="rId22"/>
    <p:sldId id="283" r:id="rId23"/>
    <p:sldId id="284" r:id="rId24"/>
    <p:sldId id="285" r:id="rId25"/>
    <p:sldId id="286" r:id="rId26"/>
    <p:sldId id="287" r:id="rId27"/>
    <p:sldId id="288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bar"/>
        <c:grouping val="percentStacked"/>
        <c:ser>
          <c:idx val="0"/>
          <c:order val="0"/>
          <c:tx>
            <c:strRef>
              <c:f>Sheet1!$B$1</c:f>
              <c:strCache>
                <c:ptCount val="1"/>
                <c:pt idx="0">
                  <c:v>Progress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Testing</c:v>
                </c:pt>
                <c:pt idx="1">
                  <c:v>Software</c:v>
                </c:pt>
                <c:pt idx="2">
                  <c:v>Hardware</c:v>
                </c:pt>
                <c:pt idx="3">
                  <c:v>Design </c:v>
                </c:pt>
                <c:pt idx="4">
                  <c:v>Research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20</c:v>
                </c:pt>
                <c:pt idx="1">
                  <c:v>40</c:v>
                </c:pt>
                <c:pt idx="2">
                  <c:v>30</c:v>
                </c:pt>
                <c:pt idx="3">
                  <c:v>70</c:v>
                </c:pt>
                <c:pt idx="4">
                  <c:v>90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Complete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Testing</c:v>
                </c:pt>
                <c:pt idx="1">
                  <c:v>Software</c:v>
                </c:pt>
                <c:pt idx="2">
                  <c:v>Hardware</c:v>
                </c:pt>
                <c:pt idx="3">
                  <c:v>Design </c:v>
                </c:pt>
                <c:pt idx="4">
                  <c:v>Research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80</c:v>
                </c:pt>
                <c:pt idx="1">
                  <c:v>60</c:v>
                </c:pt>
                <c:pt idx="2">
                  <c:v>70</c:v>
                </c:pt>
                <c:pt idx="3">
                  <c:v>30</c:v>
                </c:pt>
                <c:pt idx="4">
                  <c:v>10</c:v>
                </c:pt>
              </c:numCache>
            </c:numRef>
          </c:val>
        </c:ser>
        <c:overlap val="100"/>
        <c:axId val="105713664"/>
        <c:axId val="105735680"/>
      </c:barChart>
      <c:catAx>
        <c:axId val="105713664"/>
        <c:scaling>
          <c:orientation val="minMax"/>
        </c:scaling>
        <c:axPos val="l"/>
        <c:tickLblPos val="nextTo"/>
        <c:crossAx val="105735680"/>
        <c:crosses val="autoZero"/>
        <c:auto val="1"/>
        <c:lblAlgn val="ctr"/>
        <c:lblOffset val="100"/>
      </c:catAx>
      <c:valAx>
        <c:axId val="105735680"/>
        <c:scaling>
          <c:orientation val="minMax"/>
        </c:scaling>
        <c:axPos val="b"/>
        <c:majorGridlines/>
        <c:numFmt formatCode="0%" sourceLinked="1"/>
        <c:tickLblPos val="nextTo"/>
        <c:crossAx val="10571366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Daniel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Simulator</c:v>
                </c:pt>
                <c:pt idx="1">
                  <c:v>Database</c:v>
                </c:pt>
                <c:pt idx="2">
                  <c:v>Website Design</c:v>
                </c:pt>
                <c:pt idx="3">
                  <c:v>PCB Design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0.5</c:v>
                </c:pt>
                <c:pt idx="1">
                  <c:v>5.5</c:v>
                </c:pt>
                <c:pt idx="2">
                  <c:v>5</c:v>
                </c:pt>
                <c:pt idx="3">
                  <c:v>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Marvin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Simulator</c:v>
                </c:pt>
                <c:pt idx="1">
                  <c:v>Database</c:v>
                </c:pt>
                <c:pt idx="2">
                  <c:v>Website Design</c:v>
                </c:pt>
                <c:pt idx="3">
                  <c:v>PCB Design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0.5</c:v>
                </c:pt>
                <c:pt idx="1">
                  <c:v>5.5</c:v>
                </c:pt>
                <c:pt idx="2">
                  <c:v>5</c:v>
                </c:pt>
                <c:pt idx="3">
                  <c:v>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Kevin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Simulator</c:v>
                </c:pt>
                <c:pt idx="1">
                  <c:v>Database</c:v>
                </c:pt>
                <c:pt idx="2">
                  <c:v>Website Design</c:v>
                </c:pt>
                <c:pt idx="3">
                  <c:v>PCB Design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5.5</c:v>
                </c:pt>
                <c:pt idx="1">
                  <c:v>1.5</c:v>
                </c:pt>
                <c:pt idx="2">
                  <c:v>1</c:v>
                </c:pt>
                <c:pt idx="3">
                  <c:v>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Chung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Simulator</c:v>
                </c:pt>
                <c:pt idx="1">
                  <c:v>Database</c:v>
                </c:pt>
                <c:pt idx="2">
                  <c:v>Website Design</c:v>
                </c:pt>
                <c:pt idx="3">
                  <c:v>PCB Design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5.5</c:v>
                </c:pt>
                <c:pt idx="1">
                  <c:v>1.5</c:v>
                </c:pt>
                <c:pt idx="2">
                  <c:v>1</c:v>
                </c:pt>
                <c:pt idx="3">
                  <c:v>5</c:v>
                </c:pt>
              </c:numCache>
            </c:numRef>
          </c:val>
        </c:ser>
        <c:axId val="145178624"/>
        <c:axId val="145208448"/>
      </c:barChart>
      <c:catAx>
        <c:axId val="145178624"/>
        <c:scaling>
          <c:orientation val="minMax"/>
        </c:scaling>
        <c:axPos val="b"/>
        <c:tickLblPos val="nextTo"/>
        <c:crossAx val="145208448"/>
        <c:crosses val="autoZero"/>
        <c:auto val="1"/>
        <c:lblAlgn val="ctr"/>
        <c:lblOffset val="100"/>
      </c:catAx>
      <c:valAx>
        <c:axId val="145208448"/>
        <c:scaling>
          <c:orientation val="minMax"/>
        </c:scaling>
        <c:axPos val="l"/>
        <c:majorGridlines/>
        <c:numFmt formatCode="General" sourceLinked="1"/>
        <c:tickLblPos val="nextTo"/>
        <c:crossAx val="14517862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30C7-3E97-4BD0-8641-826D79FDE0BE}" type="datetimeFigureOut">
              <a:rPr lang="en-US" smtClean="0"/>
              <a:pPr/>
              <a:t>2/10/2012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C74F4B4-4113-459C-BDE4-928B57E0B5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30C7-3E97-4BD0-8641-826D79FDE0BE}" type="datetimeFigureOut">
              <a:rPr lang="en-US" smtClean="0"/>
              <a:pPr/>
              <a:t>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F4B4-4113-459C-BDE4-928B57E0B5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C74F4B4-4113-459C-BDE4-928B57E0B5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30C7-3E97-4BD0-8641-826D79FDE0BE}" type="datetimeFigureOut">
              <a:rPr lang="en-US" smtClean="0"/>
              <a:pPr/>
              <a:t>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30C7-3E97-4BD0-8641-826D79FDE0BE}" type="datetimeFigureOut">
              <a:rPr lang="en-US" smtClean="0"/>
              <a:pPr/>
              <a:t>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C74F4B4-4113-459C-BDE4-928B57E0B5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30C7-3E97-4BD0-8641-826D79FDE0BE}" type="datetimeFigureOut">
              <a:rPr lang="en-US" smtClean="0"/>
              <a:pPr/>
              <a:t>2/10/2012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C74F4B4-4113-459C-BDE4-928B57E0B5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16C30C7-3E97-4BD0-8641-826D79FDE0BE}" type="datetimeFigureOut">
              <a:rPr lang="en-US" smtClean="0"/>
              <a:pPr/>
              <a:t>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F4B4-4113-459C-BDE4-928B57E0B5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30C7-3E97-4BD0-8641-826D79FDE0BE}" type="datetimeFigureOut">
              <a:rPr lang="en-US" smtClean="0"/>
              <a:pPr/>
              <a:t>2/10/2012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C74F4B4-4113-459C-BDE4-928B57E0B5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30C7-3E97-4BD0-8641-826D79FDE0BE}" type="datetimeFigureOut">
              <a:rPr lang="en-US" smtClean="0"/>
              <a:pPr/>
              <a:t>2/10/2012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C74F4B4-4113-459C-BDE4-928B57E0B5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30C7-3E97-4BD0-8641-826D79FDE0BE}" type="datetimeFigureOut">
              <a:rPr lang="en-US" smtClean="0"/>
              <a:pPr/>
              <a:t>2/10/2012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C74F4B4-4113-459C-BDE4-928B57E0B5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C74F4B4-4113-459C-BDE4-928B57E0B5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30C7-3E97-4BD0-8641-826D79FDE0BE}" type="datetimeFigureOut">
              <a:rPr lang="en-US" smtClean="0"/>
              <a:pPr/>
              <a:t>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C74F4B4-4113-459C-BDE4-928B57E0B5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16C30C7-3E97-4BD0-8641-826D79FDE0BE}" type="datetimeFigureOut">
              <a:rPr lang="en-US" smtClean="0"/>
              <a:pPr/>
              <a:t>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16C30C7-3E97-4BD0-8641-826D79FDE0BE}" type="datetimeFigureOut">
              <a:rPr lang="en-US" smtClean="0"/>
              <a:pPr/>
              <a:t>2/10/2012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C74F4B4-4113-459C-BDE4-928B57E0B5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Group 16 – Efficient HVAC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Daniel Galarza – </a:t>
            </a:r>
            <a:r>
              <a:rPr lang="en-US" dirty="0" err="1" smtClean="0"/>
              <a:t>CpE</a:t>
            </a:r>
            <a:endParaRPr lang="en-US" dirty="0" smtClean="0"/>
          </a:p>
          <a:p>
            <a:r>
              <a:rPr lang="en-US" dirty="0" smtClean="0"/>
              <a:t>Chung </a:t>
            </a:r>
            <a:r>
              <a:rPr lang="en-US" dirty="0" err="1" smtClean="0"/>
              <a:t>Chien</a:t>
            </a:r>
            <a:r>
              <a:rPr lang="en-US" dirty="0" smtClean="0"/>
              <a:t> Hsia – EE</a:t>
            </a:r>
          </a:p>
          <a:p>
            <a:r>
              <a:rPr lang="en-US" dirty="0" smtClean="0"/>
              <a:t>Marvin Fernandez </a:t>
            </a:r>
            <a:r>
              <a:rPr lang="en-US" dirty="0" smtClean="0"/>
              <a:t>– </a:t>
            </a:r>
            <a:r>
              <a:rPr lang="en-US" dirty="0" err="1" smtClean="0"/>
              <a:t>CpE</a:t>
            </a:r>
            <a:endParaRPr lang="en-US" dirty="0" smtClean="0"/>
          </a:p>
          <a:p>
            <a:r>
              <a:rPr lang="en-US" dirty="0" smtClean="0"/>
              <a:t>Kevin Ivy – EE</a:t>
            </a:r>
          </a:p>
          <a:p>
            <a:endParaRPr lang="en-US" dirty="0" smtClean="0"/>
          </a:p>
          <a:p>
            <a:r>
              <a:rPr lang="en-US" dirty="0" smtClean="0"/>
              <a:t>William Carson Sr. – Mentor, owner of Natural </a:t>
            </a:r>
            <a:r>
              <a:rPr lang="en-US" dirty="0" smtClean="0"/>
              <a:t>Air</a:t>
            </a:r>
          </a:p>
          <a:p>
            <a:r>
              <a:rPr lang="en-US" dirty="0" smtClean="0"/>
              <a:t>Workforce Central Florida - Sponsor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Software</a:t>
            </a:r>
            <a:br>
              <a:rPr lang="en-US" dirty="0" smtClean="0"/>
            </a:br>
            <a:endParaRPr lang="en-US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Database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Will connect the control system hardware to the website in the Internet.</a:t>
            </a:r>
          </a:p>
          <a:p>
            <a:r>
              <a:rPr lang="en-US" dirty="0" smtClean="0"/>
              <a:t>Ensures the data on both systems are accurate and consistent.</a:t>
            </a:r>
          </a:p>
          <a:p>
            <a:r>
              <a:rPr lang="en-US" dirty="0" smtClean="0"/>
              <a:t>Updates any changes made on the data by either system.</a:t>
            </a:r>
          </a:p>
          <a:p>
            <a:r>
              <a:rPr lang="en-US" dirty="0" smtClean="0"/>
              <a:t>Implemented on a hosting website given by the sponsor.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Android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err="1" smtClean="0"/>
              <a:t>iOS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SDK is free</a:t>
            </a:r>
          </a:p>
          <a:p>
            <a:r>
              <a:rPr lang="en-US" dirty="0" smtClean="0"/>
              <a:t>Many different software programs available that supports Android</a:t>
            </a:r>
          </a:p>
          <a:p>
            <a:r>
              <a:rPr lang="en-US" dirty="0" smtClean="0"/>
              <a:t>Primary language is Java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SDK is $100 roughly</a:t>
            </a:r>
          </a:p>
          <a:p>
            <a:r>
              <a:rPr lang="en-US" dirty="0" smtClean="0"/>
              <a:t>Few other software programs are compatible with it</a:t>
            </a:r>
          </a:p>
          <a:p>
            <a:r>
              <a:rPr lang="en-US" dirty="0" smtClean="0"/>
              <a:t>Primary language is Objective-C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 Software Comparisons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Block Diagram (first version)</a:t>
            </a:r>
            <a:endParaRPr lang="en-US" dirty="0"/>
          </a:p>
        </p:txBody>
      </p:sp>
      <p:pic>
        <p:nvPicPr>
          <p:cNvPr id="4" name="Content Placeholder 3" descr="Layout of Project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981869" y="1574800"/>
            <a:ext cx="7143750" cy="447675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Website Application -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Control and monitor a user’s HVAC system from a desktop or mobile web browser.</a:t>
            </a:r>
          </a:p>
          <a:p>
            <a:r>
              <a:rPr lang="en-US" dirty="0" smtClean="0"/>
              <a:t>HTML  and CSS – Basic building blocks</a:t>
            </a:r>
          </a:p>
          <a:p>
            <a:r>
              <a:rPr lang="en-US" dirty="0" smtClean="0"/>
              <a:t>PHP – Allows web programming</a:t>
            </a:r>
          </a:p>
          <a:p>
            <a:r>
              <a:rPr lang="en-US" dirty="0" smtClean="0"/>
              <a:t>SQL – Communication with Database</a:t>
            </a:r>
          </a:p>
          <a:p>
            <a:r>
              <a:rPr lang="en-US" dirty="0" smtClean="0"/>
              <a:t>AJAX – Dynamic, automatic updating (later!)</a:t>
            </a:r>
          </a:p>
          <a:p>
            <a:r>
              <a:rPr lang="en-US" dirty="0" smtClean="0"/>
              <a:t>Hype – HTML5 designer</a:t>
            </a:r>
          </a:p>
          <a:p>
            <a:r>
              <a:rPr lang="en-US" dirty="0" smtClean="0"/>
              <a:t>Dreamweaver – hand coding PHP and SQL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Website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Allows a user to get access to their home HVAC system.</a:t>
            </a:r>
          </a:p>
          <a:p>
            <a:r>
              <a:rPr lang="en-US" dirty="0" smtClean="0"/>
              <a:t>Will closely follow the format of the control system.</a:t>
            </a:r>
          </a:p>
          <a:p>
            <a:r>
              <a:rPr lang="en-US" dirty="0" smtClean="0"/>
              <a:t>Will have all the same functionalities of the control system.</a:t>
            </a:r>
          </a:p>
          <a:p>
            <a:r>
              <a:rPr lang="en-US" dirty="0" smtClean="0"/>
              <a:t>Will obtain all of the consumer’s data from their specific entry within the database.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Settings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 – Natural Air Energy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Household energy consumption</a:t>
            </a:r>
          </a:p>
          <a:p>
            <a:r>
              <a:rPr lang="en-US" dirty="0" smtClean="0"/>
              <a:t>Heating, Ventilation and Air Conditioning (HVAC)</a:t>
            </a:r>
          </a:p>
          <a:p>
            <a:r>
              <a:rPr lang="en-US" dirty="0" smtClean="0"/>
              <a:t>Different needs for different climates</a:t>
            </a:r>
          </a:p>
          <a:p>
            <a:r>
              <a:rPr lang="en-US" dirty="0" smtClean="0"/>
              <a:t>Humidity almost never considered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Activity Diagram</a:t>
            </a:r>
            <a:endParaRPr lang="en-US" dirty="0"/>
          </a:p>
        </p:txBody>
      </p:sp>
      <p:pic>
        <p:nvPicPr>
          <p:cNvPr id="4" name="Content Placeholder 3" descr="activity diagram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80208" y="2199750"/>
            <a:ext cx="8884112" cy="3591450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Core of the project</a:t>
            </a:r>
          </a:p>
          <a:p>
            <a:r>
              <a:rPr lang="en-US" dirty="0" smtClean="0"/>
              <a:t>Stores web application and </a:t>
            </a:r>
            <a:r>
              <a:rPr lang="en-US" dirty="0" err="1" smtClean="0"/>
              <a:t>MySQL</a:t>
            </a:r>
            <a:r>
              <a:rPr lang="en-US" dirty="0" smtClean="0"/>
              <a:t> database</a:t>
            </a:r>
          </a:p>
          <a:p>
            <a:r>
              <a:rPr lang="en-US" dirty="0" smtClean="0"/>
              <a:t>Accessible to mobile and desktop browsers</a:t>
            </a:r>
          </a:p>
          <a:p>
            <a:r>
              <a:rPr lang="en-US" dirty="0" smtClean="0"/>
              <a:t>Accessible to the hardware (later!)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 of Project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in the Project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Milestones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and Financing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990594"/>
          <a:ext cx="8686800" cy="5657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2895600"/>
                <a:gridCol w="2895600"/>
              </a:tblGrid>
              <a:tr h="278319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Part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Part Number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Price</a:t>
                      </a:r>
                      <a:endParaRPr lang="en-US" sz="1200" dirty="0"/>
                    </a:p>
                  </a:txBody>
                  <a:tcPr/>
                </a:tc>
              </a:tr>
              <a:tr h="2449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latin typeface="Arial"/>
                          <a:ea typeface="Calibri"/>
                          <a:cs typeface="Times New Roman"/>
                        </a:rPr>
                        <a:t>Temp/Humidity Sensor (3)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latin typeface="Arial"/>
                          <a:ea typeface="Calibri"/>
                          <a:cs typeface="Times New Roman"/>
                        </a:rPr>
                        <a:t>SHT21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latin typeface="Arial"/>
                          <a:ea typeface="Calibri"/>
                          <a:cs typeface="Times New Roman"/>
                        </a:rPr>
                        <a:t>$143.51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9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latin typeface="Arial"/>
                          <a:ea typeface="Calibri"/>
                          <a:cs typeface="Times New Roman"/>
                        </a:rPr>
                        <a:t>LM73-Digital Temperature Sensor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latin typeface="Arial"/>
                          <a:ea typeface="Calibri"/>
                          <a:cs typeface="Times New Roman"/>
                        </a:rPr>
                        <a:t>$.53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9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latin typeface="Arial"/>
                          <a:ea typeface="Calibri"/>
                          <a:cs typeface="Times New Roman"/>
                        </a:rPr>
                        <a:t>Personal Fan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latin typeface="Arial"/>
                          <a:ea typeface="Calibri"/>
                          <a:cs typeface="Times New Roman"/>
                        </a:rPr>
                        <a:t>$30.00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9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latin typeface="Arial"/>
                          <a:ea typeface="Calibri"/>
                          <a:cs typeface="Times New Roman"/>
                        </a:rPr>
                        <a:t>Mood Scent Dispenser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latin typeface="Arial"/>
                          <a:ea typeface="Calibri"/>
                          <a:cs typeface="Times New Roman"/>
                        </a:rPr>
                        <a:t>$15.00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9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latin typeface="Arial"/>
                          <a:ea typeface="Calibri"/>
                          <a:cs typeface="Times New Roman"/>
                        </a:rPr>
                        <a:t>VPack5.0V_AA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latin typeface="Arial"/>
                          <a:ea typeface="Calibri"/>
                          <a:cs typeface="Times New Roman"/>
                        </a:rPr>
                        <a:t>$11.95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9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latin typeface="Arial"/>
                          <a:ea typeface="Calibri"/>
                          <a:cs typeface="Times New Roman"/>
                        </a:rPr>
                        <a:t>Jumper 2 Pin (10)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latin typeface="Arial"/>
                          <a:ea typeface="Calibri"/>
                          <a:cs typeface="Times New Roman"/>
                        </a:rPr>
                        <a:t>PRT-09044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latin typeface="Arial"/>
                          <a:ea typeface="Calibri"/>
                          <a:cs typeface="Times New Roman"/>
                        </a:rPr>
                        <a:t>$3.20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9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latin typeface="Arial"/>
                          <a:ea typeface="Calibri"/>
                          <a:cs typeface="Times New Roman"/>
                        </a:rPr>
                        <a:t>Basic LED (10)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latin typeface="Arial"/>
                          <a:ea typeface="Calibri"/>
                          <a:cs typeface="Times New Roman"/>
                        </a:rPr>
                        <a:t>COM-09592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latin typeface="Arial"/>
                          <a:ea typeface="Calibri"/>
                          <a:cs typeface="Times New Roman"/>
                        </a:rPr>
                        <a:t>$3.20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9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latin typeface="Arial"/>
                          <a:ea typeface="Calibri"/>
                          <a:cs typeface="Times New Roman"/>
                        </a:rPr>
                        <a:t>Secondary PCB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latin typeface="Arial"/>
                          <a:ea typeface="Calibri"/>
                          <a:cs typeface="Times New Roman"/>
                        </a:rPr>
                        <a:t>$61.32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9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latin typeface="Arial"/>
                          <a:ea typeface="Calibri"/>
                          <a:cs typeface="Times New Roman"/>
                        </a:rPr>
                        <a:t>Main PCB (2)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latin typeface="Arial"/>
                          <a:ea typeface="Calibri"/>
                          <a:cs typeface="Times New Roman"/>
                        </a:rPr>
                        <a:t>$66.00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9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latin typeface="Arial"/>
                          <a:ea typeface="Calibri"/>
                          <a:cs typeface="Times New Roman"/>
                        </a:rPr>
                        <a:t>Electrical Test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latin typeface="Arial"/>
                          <a:ea typeface="Calibri"/>
                          <a:cs typeface="Times New Roman"/>
                        </a:rPr>
                        <a:t>$65.00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9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latin typeface="Arial"/>
                          <a:ea typeface="Calibri"/>
                          <a:cs typeface="Times New Roman"/>
                        </a:rPr>
                        <a:t>Wireless Router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latin typeface="Arial"/>
                          <a:ea typeface="Calibri"/>
                          <a:cs typeface="Times New Roman"/>
                        </a:rPr>
                        <a:t>N/A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latin typeface="Arial"/>
                          <a:ea typeface="Calibri"/>
                          <a:cs typeface="Times New Roman"/>
                        </a:rPr>
                        <a:t>$50.00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9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latin typeface="Arial"/>
                          <a:ea typeface="Calibri"/>
                          <a:cs typeface="Times New Roman"/>
                        </a:rPr>
                        <a:t>PIC32 USBII Starter Kit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latin typeface="Arial"/>
                          <a:ea typeface="Calibri"/>
                          <a:cs typeface="Times New Roman"/>
                        </a:rPr>
                        <a:t>DM320003-2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latin typeface="Arial"/>
                          <a:ea typeface="Calibri"/>
                          <a:cs typeface="Times New Roman"/>
                        </a:rPr>
                        <a:t>$55.00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22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latin typeface="Arial"/>
                          <a:ea typeface="Calibri"/>
                          <a:cs typeface="Times New Roman"/>
                        </a:rPr>
                        <a:t>Fast 100 Mbps Ethernet PICTAIL Daughter Board 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latin typeface="Arial"/>
                          <a:ea typeface="Calibri"/>
                          <a:cs typeface="Times New Roman"/>
                        </a:rPr>
                        <a:t>AC164132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latin typeface="Arial"/>
                          <a:ea typeface="Calibri"/>
                          <a:cs typeface="Times New Roman"/>
                        </a:rPr>
                        <a:t>$50.00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9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ZEROG 802.11 Wi-Fi Board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latin typeface="Arial"/>
                          <a:ea typeface="Calibri"/>
                          <a:cs typeface="Times New Roman"/>
                        </a:rPr>
                        <a:t>AC164136-4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latin typeface="Arial"/>
                          <a:ea typeface="Calibri"/>
                          <a:cs typeface="Times New Roman"/>
                        </a:rPr>
                        <a:t>$60.00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9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LCD TFT 7" 800X480 White Touch Panel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NHD-7.0-800480WF-CTXI#-T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$107.00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22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latin typeface="Arial"/>
                          <a:ea typeface="Calibri"/>
                          <a:cs typeface="Times New Roman"/>
                        </a:rPr>
                        <a:t>Graphics Controller PICtail Plus Epson S1D13517 Board  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latin typeface="Calibri"/>
                          <a:ea typeface="Calibri"/>
                          <a:cs typeface="Times New Roman"/>
                        </a:rPr>
                        <a:t>AC164127-9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latin typeface="Arial"/>
                          <a:ea typeface="Calibri"/>
                          <a:cs typeface="Times New Roman"/>
                        </a:rPr>
                        <a:t>$119.99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9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latin typeface="Arial"/>
                          <a:ea typeface="Calibri"/>
                          <a:cs typeface="Times New Roman"/>
                        </a:rPr>
                        <a:t>Graphics Display Truly 7 800x480 Board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latin typeface="Arial"/>
                          <a:ea typeface="Calibri"/>
                          <a:cs typeface="Times New Roman"/>
                        </a:rPr>
                        <a:t>AC1641279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latin typeface="Arial"/>
                          <a:ea typeface="Calibri"/>
                          <a:cs typeface="Times New Roman"/>
                        </a:rPr>
                        <a:t>$269.99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9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latin typeface="Arial"/>
                          <a:ea typeface="Calibri"/>
                          <a:cs typeface="Times New Roman"/>
                        </a:rPr>
                        <a:t>I/O Board Expansion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latin typeface="Arial"/>
                          <a:ea typeface="Calibri"/>
                          <a:cs typeface="Times New Roman"/>
                        </a:rPr>
                        <a:t>DM320002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latin typeface="Arial"/>
                          <a:ea typeface="Calibri"/>
                          <a:cs typeface="Times New Roman"/>
                        </a:rPr>
                        <a:t>$72.00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9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latin typeface="Arial"/>
                          <a:ea typeface="Calibri"/>
                          <a:cs typeface="Times New Roman"/>
                        </a:rPr>
                        <a:t>Dreamweaver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latin typeface="Arial"/>
                          <a:ea typeface="Calibri"/>
                          <a:cs typeface="Times New Roman"/>
                        </a:rPr>
                        <a:t>N/A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latin typeface="Arial"/>
                          <a:ea typeface="Calibri"/>
                          <a:cs typeface="Times New Roman"/>
                        </a:rPr>
                        <a:t>$130.00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9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latin typeface="Arial"/>
                          <a:ea typeface="Calibri"/>
                          <a:cs typeface="Times New Roman"/>
                        </a:rPr>
                        <a:t>Shipping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latin typeface="Arial"/>
                          <a:ea typeface="Calibri"/>
                          <a:cs typeface="Times New Roman"/>
                        </a:rPr>
                        <a:t>$65.00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9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latin typeface="Arial"/>
                          <a:ea typeface="Calibri"/>
                          <a:cs typeface="Times New Roman"/>
                        </a:rPr>
                        <a:t>$1378.69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Dealing with numerous changes to the project description and budget</a:t>
            </a:r>
          </a:p>
          <a:p>
            <a:endParaRPr lang="en-US" dirty="0" smtClean="0"/>
          </a:p>
          <a:p>
            <a:r>
              <a:rPr lang="en-US" dirty="0" smtClean="0"/>
              <a:t>PCB construction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History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/>
              <a:t>iTemp</a:t>
            </a:r>
            <a:r>
              <a:rPr lang="en-US" dirty="0" smtClean="0"/>
              <a:t> – First design</a:t>
            </a:r>
          </a:p>
          <a:p>
            <a:r>
              <a:rPr lang="en-US" dirty="0" smtClean="0"/>
              <a:t>Did NOT </a:t>
            </a:r>
            <a:r>
              <a:rPr lang="en-US" dirty="0" smtClean="0"/>
              <a:t>work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Efficient HVAC System – Second design</a:t>
            </a:r>
          </a:p>
          <a:p>
            <a:r>
              <a:rPr lang="en-US" dirty="0" smtClean="0"/>
              <a:t>Worked much better</a:t>
            </a:r>
          </a:p>
          <a:p>
            <a:r>
              <a:rPr lang="en-US" dirty="0" smtClean="0"/>
              <a:t>Expensive, and excessive components</a:t>
            </a:r>
          </a:p>
          <a:p>
            <a:r>
              <a:rPr lang="en-US" dirty="0" smtClean="0"/>
              <a:t>Stopped working later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Improve upon previous projects</a:t>
            </a:r>
          </a:p>
          <a:p>
            <a:r>
              <a:rPr lang="en-US" dirty="0" smtClean="0"/>
              <a:t>Make the project suitable for mass production</a:t>
            </a:r>
          </a:p>
          <a:p>
            <a:r>
              <a:rPr lang="en-US" dirty="0" smtClean="0"/>
              <a:t>Make the project </a:t>
            </a:r>
            <a:r>
              <a:rPr lang="en-US" b="1" dirty="0" smtClean="0"/>
              <a:t>cheaper</a:t>
            </a:r>
          </a:p>
          <a:p>
            <a:r>
              <a:rPr lang="en-US" dirty="0" smtClean="0"/>
              <a:t>Provide a layout for Internet connectivity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 smtClean="0"/>
              <a:t>Machine to Machine communication</a:t>
            </a:r>
          </a:p>
          <a:p>
            <a:pPr lvl="0"/>
            <a:r>
              <a:rPr lang="en-US" dirty="0" smtClean="0"/>
              <a:t>A web server to relay information from HVAC system to web browser and mobile phone applications and vice versa</a:t>
            </a:r>
          </a:p>
          <a:p>
            <a:pPr lvl="0"/>
            <a:r>
              <a:rPr lang="en-US" dirty="0" err="1" smtClean="0"/>
              <a:t>MySQL</a:t>
            </a:r>
            <a:r>
              <a:rPr lang="en-US" dirty="0" smtClean="0"/>
              <a:t> Database</a:t>
            </a:r>
          </a:p>
          <a:p>
            <a:pPr lvl="0"/>
            <a:r>
              <a:rPr lang="en-US" dirty="0" smtClean="0"/>
              <a:t>Secure login</a:t>
            </a:r>
          </a:p>
          <a:p>
            <a:pPr lvl="0"/>
            <a:r>
              <a:rPr lang="en-US" dirty="0" smtClean="0"/>
              <a:t>Website accessible by mobile and desktop web browsers</a:t>
            </a:r>
          </a:p>
          <a:p>
            <a:pPr lvl="0"/>
            <a:r>
              <a:rPr lang="en-US" dirty="0" smtClean="0"/>
              <a:t>Application mimics touch screen interface</a:t>
            </a:r>
          </a:p>
          <a:p>
            <a:pPr lvl="0"/>
            <a:r>
              <a:rPr lang="en-US" dirty="0" smtClean="0"/>
              <a:t>Create TCP/IP Stack software to allow Hardware to be able to communicate to internet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 Diagram</a:t>
            </a:r>
            <a:endParaRPr lang="en-US" dirty="0"/>
          </a:p>
        </p:txBody>
      </p:sp>
      <p:pic>
        <p:nvPicPr>
          <p:cNvPr id="4" name="Content Placeholder 3" descr="Layout of Project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46150" y="1524000"/>
            <a:ext cx="7957445" cy="48768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Hardware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Processor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iTemp</a:t>
            </a:r>
            <a:endParaRPr lang="en-US" dirty="0" smtClean="0"/>
          </a:p>
          <a:p>
            <a:r>
              <a:rPr lang="en-US" dirty="0" smtClean="0"/>
              <a:t>Efficient HVAC System – Panda Board</a:t>
            </a:r>
          </a:p>
          <a:p>
            <a:pPr lvl="1"/>
            <a:r>
              <a:rPr lang="en-US" dirty="0" smtClean="0"/>
              <a:t>Expensive, many features unused</a:t>
            </a:r>
          </a:p>
          <a:p>
            <a:r>
              <a:rPr lang="en-US" dirty="0" smtClean="0"/>
              <a:t>Group 16 – PIC32</a:t>
            </a:r>
          </a:p>
          <a:p>
            <a:r>
              <a:rPr lang="en-US" dirty="0" smtClean="0"/>
              <a:t>Significantly cheaper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Screen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iTemp</a:t>
            </a:r>
            <a:endParaRPr lang="en-US" dirty="0" smtClean="0"/>
          </a:p>
          <a:p>
            <a:r>
              <a:rPr lang="en-US" dirty="0" smtClean="0"/>
              <a:t>Efficient HVAC System – </a:t>
            </a:r>
          </a:p>
          <a:p>
            <a:r>
              <a:rPr lang="en-US" dirty="0" smtClean="0"/>
              <a:t>Group 16 – Newhaven International Screen</a:t>
            </a:r>
          </a:p>
          <a:p>
            <a:pPr lvl="1"/>
            <a:r>
              <a:rPr lang="en-US" dirty="0" smtClean="0"/>
              <a:t>Cheaper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435</TotalTime>
  <Words>601</Words>
  <Application>Microsoft Office PowerPoint</Application>
  <PresentationFormat>On-screen Show (4:3)</PresentationFormat>
  <Paragraphs>151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Civic</vt:lpstr>
      <vt:lpstr>Group 16 – Efficient HVAC System</vt:lpstr>
      <vt:lpstr>Motivation – Natural Air Energy</vt:lpstr>
      <vt:lpstr>Project History</vt:lpstr>
      <vt:lpstr>Objectives</vt:lpstr>
      <vt:lpstr>Specifications</vt:lpstr>
      <vt:lpstr>Block Diagram</vt:lpstr>
      <vt:lpstr>Hardware</vt:lpstr>
      <vt:lpstr>Processor Comparison</vt:lpstr>
      <vt:lpstr>Screen Comparison</vt:lpstr>
      <vt:lpstr>Software </vt:lpstr>
      <vt:lpstr>The Database</vt:lpstr>
      <vt:lpstr>Mobile Software Comparisons</vt:lpstr>
      <vt:lpstr>Main Block Diagram (first version)</vt:lpstr>
      <vt:lpstr>Website Application - Tools</vt:lpstr>
      <vt:lpstr>The Website</vt:lpstr>
      <vt:lpstr>Main Page</vt:lpstr>
      <vt:lpstr>User Settings</vt:lpstr>
      <vt:lpstr>Scheduler</vt:lpstr>
      <vt:lpstr>Administration</vt:lpstr>
      <vt:lpstr>User Activity Diagram</vt:lpstr>
      <vt:lpstr>Web Server</vt:lpstr>
      <vt:lpstr>Progress of Project</vt:lpstr>
      <vt:lpstr>Roles in the Project</vt:lpstr>
      <vt:lpstr>Milestones</vt:lpstr>
      <vt:lpstr>Budget and Financing</vt:lpstr>
      <vt:lpstr>Issues</vt:lpstr>
      <vt:lpstr>Questions?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Marvin</cp:lastModifiedBy>
  <cp:revision>47</cp:revision>
  <dcterms:created xsi:type="dcterms:W3CDTF">2012-01-30T06:03:29Z</dcterms:created>
  <dcterms:modified xsi:type="dcterms:W3CDTF">2012-02-10T17:57:17Z</dcterms:modified>
</cp:coreProperties>
</file>