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sldIdLst>
    <p:sldId id="256" r:id="rId2"/>
    <p:sldId id="257" r:id="rId3"/>
    <p:sldId id="258" r:id="rId4"/>
    <p:sldId id="296" r:id="rId5"/>
    <p:sldId id="259" r:id="rId6"/>
    <p:sldId id="305" r:id="rId7"/>
    <p:sldId id="260" r:id="rId8"/>
    <p:sldId id="306" r:id="rId9"/>
    <p:sldId id="276" r:id="rId10"/>
    <p:sldId id="277" r:id="rId11"/>
    <p:sldId id="278" r:id="rId12"/>
    <p:sldId id="279" r:id="rId13"/>
    <p:sldId id="308" r:id="rId14"/>
    <p:sldId id="268" r:id="rId15"/>
    <p:sldId id="269" r:id="rId16"/>
    <p:sldId id="270" r:id="rId17"/>
    <p:sldId id="271" r:id="rId18"/>
    <p:sldId id="318" r:id="rId19"/>
    <p:sldId id="280" r:id="rId20"/>
    <p:sldId id="281" r:id="rId21"/>
    <p:sldId id="309" r:id="rId22"/>
    <p:sldId id="272" r:id="rId23"/>
    <p:sldId id="285" r:id="rId24"/>
    <p:sldId id="282" r:id="rId25"/>
    <p:sldId id="283" r:id="rId26"/>
    <p:sldId id="286" r:id="rId27"/>
    <p:sldId id="307" r:id="rId28"/>
    <p:sldId id="261" r:id="rId29"/>
    <p:sldId id="263" r:id="rId30"/>
    <p:sldId id="264" r:id="rId31"/>
    <p:sldId id="265" r:id="rId32"/>
    <p:sldId id="266" r:id="rId33"/>
    <p:sldId id="262" r:id="rId34"/>
    <p:sldId id="267" r:id="rId35"/>
    <p:sldId id="315" r:id="rId36"/>
    <p:sldId id="273" r:id="rId37"/>
    <p:sldId id="316" r:id="rId38"/>
    <p:sldId id="274" r:id="rId39"/>
    <p:sldId id="287" r:id="rId40"/>
    <p:sldId id="288" r:id="rId41"/>
    <p:sldId id="289" r:id="rId42"/>
    <p:sldId id="275" r:id="rId43"/>
    <p:sldId id="302" r:id="rId44"/>
    <p:sldId id="303" r:id="rId45"/>
    <p:sldId id="304" r:id="rId46"/>
    <p:sldId id="290" r:id="rId47"/>
    <p:sldId id="312" r:id="rId48"/>
    <p:sldId id="291" r:id="rId49"/>
    <p:sldId id="292" r:id="rId50"/>
    <p:sldId id="293" r:id="rId51"/>
    <p:sldId id="317" r:id="rId52"/>
    <p:sldId id="297" r:id="rId53"/>
    <p:sldId id="299" r:id="rId54"/>
    <p:sldId id="310" r:id="rId55"/>
    <p:sldId id="30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6" autoAdjust="0"/>
    <p:restoredTop sz="93983" autoAdjust="0"/>
  </p:normalViewPr>
  <p:slideViewPr>
    <p:cSldViewPr>
      <p:cViewPr>
        <p:scale>
          <a:sx n="90" d="100"/>
          <a:sy n="90" d="100"/>
        </p:scale>
        <p:origin x="-8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67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Kameron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Front Panel</c:v>
                </c:pt>
                <c:pt idx="1">
                  <c:v>Power Strip</c:v>
                </c:pt>
                <c:pt idx="2">
                  <c:v>Lighting System</c:v>
                </c:pt>
                <c:pt idx="3">
                  <c:v>Sensors</c:v>
                </c:pt>
                <c:pt idx="4">
                  <c:v>Website</c:v>
                </c:pt>
                <c:pt idx="5">
                  <c:v>Database</c:v>
                </c:pt>
                <c:pt idx="6">
                  <c:v>Microcontroller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0.85</c:v>
                </c:pt>
                <c:pt idx="2">
                  <c:v>0.1</c:v>
                </c:pt>
                <c:pt idx="3">
                  <c:v>0.15</c:v>
                </c:pt>
                <c:pt idx="4">
                  <c:v>0.05</c:v>
                </c:pt>
                <c:pt idx="5">
                  <c:v>0.05</c:v>
                </c:pt>
                <c:pt idx="6" formatCode="0.00%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Britt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Front Panel</c:v>
                </c:pt>
                <c:pt idx="1">
                  <c:v>Power Strip</c:v>
                </c:pt>
                <c:pt idx="2">
                  <c:v>Lighting System</c:v>
                </c:pt>
                <c:pt idx="3">
                  <c:v>Sensors</c:v>
                </c:pt>
                <c:pt idx="4">
                  <c:v>Website</c:v>
                </c:pt>
                <c:pt idx="5">
                  <c:v>Database</c:v>
                </c:pt>
                <c:pt idx="6">
                  <c:v>Microcontroller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3">
                  <c:v>0.55000000000000004</c:v>
                </c:pt>
                <c:pt idx="4">
                  <c:v>0.4</c:v>
                </c:pt>
                <c:pt idx="5">
                  <c:v>0.15</c:v>
                </c:pt>
                <c:pt idx="6" formatCode="0.00%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Loren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Front Panel</c:v>
                </c:pt>
                <c:pt idx="1">
                  <c:v>Power Strip</c:v>
                </c:pt>
                <c:pt idx="2">
                  <c:v>Lighting System</c:v>
                </c:pt>
                <c:pt idx="3">
                  <c:v>Sensors</c:v>
                </c:pt>
                <c:pt idx="4">
                  <c:v>Website</c:v>
                </c:pt>
                <c:pt idx="5">
                  <c:v>Database</c:v>
                </c:pt>
                <c:pt idx="6">
                  <c:v>Microcontroller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</c:v>
                </c:pt>
                <c:pt idx="1">
                  <c:v>0.05</c:v>
                </c:pt>
                <c:pt idx="2">
                  <c:v>0.7</c:v>
                </c:pt>
                <c:pt idx="3">
                  <c:v>0.15</c:v>
                </c:pt>
                <c:pt idx="4">
                  <c:v>0.05</c:v>
                </c:pt>
                <c:pt idx="5">
                  <c:v>0.05</c:v>
                </c:pt>
                <c:pt idx="6" formatCode="0.00%">
                  <c:v>0.15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Jeff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Front Panel</c:v>
                </c:pt>
                <c:pt idx="1">
                  <c:v>Power Strip</c:v>
                </c:pt>
                <c:pt idx="2">
                  <c:v>Lighting System</c:v>
                </c:pt>
                <c:pt idx="3">
                  <c:v>Sensors</c:v>
                </c:pt>
                <c:pt idx="4">
                  <c:v>Website</c:v>
                </c:pt>
                <c:pt idx="5">
                  <c:v>Database</c:v>
                </c:pt>
                <c:pt idx="6">
                  <c:v>Microcontroller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0.5</c:v>
                </c:pt>
                <c:pt idx="5">
                  <c:v>0.75</c:v>
                </c:pt>
                <c:pt idx="6" formatCode="0.00%">
                  <c:v>0.65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28480"/>
        <c:axId val="26630016"/>
        <c:axId val="0"/>
      </c:bar3DChart>
      <c:catAx>
        <c:axId val="26628480"/>
        <c:scaling>
          <c:orientation val="minMax"/>
        </c:scaling>
        <c:delete val="0"/>
        <c:axPos val="l"/>
        <c:majorTickMark val="out"/>
        <c:minorTickMark val="none"/>
        <c:tickLblPos val="nextTo"/>
        <c:crossAx val="26630016"/>
        <c:crosses val="autoZero"/>
        <c:auto val="1"/>
        <c:lblAlgn val="ctr"/>
        <c:lblOffset val="100"/>
        <c:noMultiLvlLbl val="0"/>
      </c:catAx>
      <c:valAx>
        <c:axId val="266300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6628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DD7C9-0F30-46DC-AB8F-6D5863AC9E3C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DE91C-22E8-40DF-A6BB-7ABBAE3EC7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3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E91C-22E8-40DF-A6BB-7ABBAE3EC7C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Gather input from temperature, </a:t>
            </a:r>
            <a:r>
              <a:rPr lang="en-US" dirty="0" err="1" smtClean="0">
                <a:solidFill>
                  <a:srgbClr val="FF0000"/>
                </a:solidFill>
              </a:rPr>
              <a:t>ph</a:t>
            </a:r>
            <a:r>
              <a:rPr lang="en-US" dirty="0" smtClean="0">
                <a:solidFill>
                  <a:srgbClr val="FF0000"/>
                </a:solidFill>
              </a:rPr>
              <a:t> , and power sensors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Continuously poll website for updated control information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Sends HTTP GET request to web server with sensor information and current device status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and monitor temperature of tank and LED heat sink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LED lighting system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E91C-22E8-40DF-A6BB-7ABBAE3EC7C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9A027B-7E2C-405F-9BFA-707B745D98DD}" type="datetimeFigureOut">
              <a:rPr lang="en-US" smtClean="0"/>
              <a:pPr/>
              <a:t>4/10/2012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DAE464-9C1D-4006-A03D-6C019B241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Aquarium Lighting and Resource Monitor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err="1" smtClean="0"/>
              <a:t>a.l.a.r.m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352800"/>
            <a:ext cx="6480048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Group 18</a:t>
            </a:r>
          </a:p>
          <a:p>
            <a:endParaRPr lang="en-US" dirty="0" smtClean="0"/>
          </a:p>
          <a:p>
            <a:r>
              <a:rPr lang="en-US" dirty="0" smtClean="0"/>
              <a:t>Kameron Lewis EE</a:t>
            </a:r>
          </a:p>
          <a:p>
            <a:r>
              <a:rPr lang="en-US" dirty="0" smtClean="0"/>
              <a:t>Jeff Masson 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smtClean="0"/>
              <a:t>Britt Phillips </a:t>
            </a:r>
            <a:r>
              <a:rPr lang="en-US" dirty="0" err="1" smtClean="0"/>
              <a:t>CpE</a:t>
            </a:r>
            <a:endParaRPr lang="en-US" dirty="0" smtClean="0"/>
          </a:p>
          <a:p>
            <a:r>
              <a:rPr lang="en-US" dirty="0" smtClean="0"/>
              <a:t>Loren Robinson EE</a:t>
            </a:r>
          </a:p>
          <a:p>
            <a:endParaRPr lang="en-US" dirty="0" smtClean="0"/>
          </a:p>
          <a:p>
            <a:r>
              <a:rPr lang="en-US" dirty="0" smtClean="0"/>
              <a:t>Sponsored by: Progress Energy</a:t>
            </a:r>
          </a:p>
        </p:txBody>
      </p:sp>
      <p:pic>
        <p:nvPicPr>
          <p:cNvPr id="3074" name="Picture 11" descr="Description: http://4.bp.blogspot.com/_xs9T-jlzwhA/SpimWOKhkFI/AAAAAAAAgHg/_hScpwVqBTc/s320/ProgressEnergyLogo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190" y="5486400"/>
            <a:ext cx="36020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Panel: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display</a:t>
            </a:r>
          </a:p>
          <a:p>
            <a:r>
              <a:rPr lang="en-US" dirty="0" smtClean="0"/>
              <a:t>Large enough to display water temp, pH, alerts, time and date</a:t>
            </a:r>
          </a:p>
          <a:p>
            <a:r>
              <a:rPr lang="en-US" dirty="0" smtClean="0"/>
              <a:t>Low power consumption</a:t>
            </a:r>
          </a:p>
          <a:p>
            <a:r>
              <a:rPr lang="en-US" dirty="0" smtClean="0"/>
              <a:t>Interfaces </a:t>
            </a:r>
            <a:r>
              <a:rPr lang="en-US" dirty="0" smtClean="0"/>
              <a:t>with microcontroller through </a:t>
            </a:r>
            <a:r>
              <a:rPr lang="en-US" dirty="0" smtClean="0"/>
              <a:t>6 </a:t>
            </a:r>
            <a:r>
              <a:rPr lang="en-US" dirty="0" smtClean="0"/>
              <a:t>pins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display: LCD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Futurlec</a:t>
            </a:r>
            <a:r>
              <a:rPr lang="en-US" sz="2400" dirty="0" smtClean="0"/>
              <a:t> 20X4 character display</a:t>
            </a:r>
          </a:p>
          <a:p>
            <a:r>
              <a:rPr lang="en-US" sz="2400" dirty="0" smtClean="0"/>
              <a:t>LED Backlight</a:t>
            </a:r>
          </a:p>
          <a:p>
            <a:r>
              <a:rPr lang="en-US" sz="2400" dirty="0" smtClean="0"/>
              <a:t>Hitachi HD44780 controller</a:t>
            </a:r>
          </a:p>
          <a:p>
            <a:r>
              <a:rPr lang="en-US" sz="2400" dirty="0" smtClean="0"/>
              <a:t>Will be configured to use 7 digital lines</a:t>
            </a:r>
          </a:p>
          <a:p>
            <a:r>
              <a:rPr lang="en-US" sz="2400" dirty="0" smtClean="0"/>
              <a:t>5VDC with typical current draw of 2.5mA</a:t>
            </a:r>
          </a:p>
          <a:p>
            <a:r>
              <a:rPr lang="en-US" sz="2400" dirty="0" smtClean="0"/>
              <a:t>Large support base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58" y="1981200"/>
            <a:ext cx="4342942" cy="2889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Panel: Push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 push buttons</a:t>
            </a:r>
          </a:p>
          <a:p>
            <a:pPr lvl="1"/>
            <a:r>
              <a:rPr lang="en-US" sz="2400" dirty="0" smtClean="0"/>
              <a:t>Feed Mode</a:t>
            </a:r>
          </a:p>
          <a:p>
            <a:pPr lvl="2"/>
            <a:r>
              <a:rPr lang="en-US" dirty="0" smtClean="0"/>
              <a:t>Turn off pumps and power heads for </a:t>
            </a:r>
            <a:r>
              <a:rPr lang="en-US" dirty="0"/>
              <a:t>5</a:t>
            </a:r>
            <a:r>
              <a:rPr lang="en-US" dirty="0" smtClean="0"/>
              <a:t> minutes</a:t>
            </a:r>
          </a:p>
          <a:p>
            <a:pPr lvl="1"/>
            <a:r>
              <a:rPr lang="en-US" sz="2400" dirty="0" smtClean="0"/>
              <a:t>Lighting Sequence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 modes</a:t>
            </a:r>
          </a:p>
          <a:p>
            <a:pPr lvl="3"/>
            <a:r>
              <a:rPr lang="en-US" sz="2400" dirty="0" smtClean="0"/>
              <a:t>On- Both (100%)</a:t>
            </a:r>
          </a:p>
          <a:p>
            <a:pPr lvl="3"/>
            <a:r>
              <a:rPr lang="en-US" sz="2400" dirty="0" smtClean="0"/>
              <a:t>Dim- Both (50%)</a:t>
            </a:r>
          </a:p>
          <a:p>
            <a:pPr lvl="3"/>
            <a:r>
              <a:rPr lang="en-US" sz="2400" dirty="0" smtClean="0"/>
              <a:t>Off- Both(0%)</a:t>
            </a:r>
          </a:p>
          <a:p>
            <a:pPr lvl="3"/>
            <a:r>
              <a:rPr lang="en-US" sz="2400" dirty="0" smtClean="0"/>
              <a:t>Auto- Predefined Lighting Schedule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308"/>
            <a:ext cx="7467600" cy="29977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371600" y="3048000"/>
            <a:ext cx="1295400" cy="990600"/>
          </a:xfrm>
          <a:prstGeom prst="fram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</a:p>
          <a:p>
            <a:pPr lvl="1"/>
            <a:r>
              <a:rPr lang="en-US" dirty="0" smtClean="0"/>
              <a:t>To measure the current which power the various components of the aquarium</a:t>
            </a:r>
          </a:p>
          <a:p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To measure the water temperature</a:t>
            </a:r>
          </a:p>
          <a:p>
            <a:r>
              <a:rPr lang="en-US" dirty="0" smtClean="0"/>
              <a:t>pH</a:t>
            </a:r>
          </a:p>
          <a:p>
            <a:pPr lvl="1"/>
            <a:r>
              <a:rPr lang="en-US" dirty="0" smtClean="0"/>
              <a:t>To measure the pH balance of the tank</a:t>
            </a:r>
          </a:p>
          <a:p>
            <a:r>
              <a:rPr lang="en-US" dirty="0" smtClean="0"/>
              <a:t>Leak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Sensor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8836462"/>
              </p:ext>
            </p:extLst>
          </p:nvPr>
        </p:nvGraphicFramePr>
        <p:xfrm>
          <a:off x="838200" y="2209800"/>
          <a:ext cx="7467600" cy="271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PART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sz="1600">
                          <a:latin typeface="+mn-lt"/>
                          <a:cs typeface="Calibri" pitchFamily="34" charset="0"/>
                        </a:rPr>
                        <a:t>CSLA2CD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INA193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SI8512</a:t>
                      </a: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Type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Hall</a:t>
                      </a:r>
                      <a:r>
                        <a:rPr sz="1600" baseline="0" dirty="0">
                          <a:latin typeface="+mn-lt"/>
                          <a:cs typeface="Calibri" pitchFamily="34" charset="0"/>
                        </a:rPr>
                        <a:t> Effect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Shunt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Inductive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 smtClean="0">
                          <a:latin typeface="+mn-lt"/>
                          <a:cs typeface="Calibri" pitchFamily="34" charset="0"/>
                        </a:rPr>
                        <a:t>M</a:t>
                      </a:r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ax</a:t>
                      </a:r>
                      <a:r>
                        <a:rPr lang="en-US" sz="1600" baseline="0" dirty="0" smtClean="0"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sz="1600" dirty="0" smtClean="0">
                          <a:latin typeface="+mn-lt"/>
                          <a:cs typeface="Calibri" pitchFamily="34" charset="0"/>
                        </a:rPr>
                        <a:t>Measurement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72A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10A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10A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Input</a:t>
                      </a:r>
                      <a:r>
                        <a:rPr lang="en-US" sz="1600" baseline="0" dirty="0" smtClean="0">
                          <a:latin typeface="+mn-lt"/>
                          <a:cs typeface="Calibri" pitchFamily="34" charset="0"/>
                        </a:rPr>
                        <a:t> Voltage</a:t>
                      </a:r>
                      <a:endParaRPr sz="1600" baseline="0" dirty="0">
                        <a:latin typeface="+mn-lt"/>
                        <a:cs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5.4V – 13.2V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2.7V - 18V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2.7-5.5v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Response Time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sz="1600">
                          <a:latin typeface="+mn-lt"/>
                          <a:cs typeface="Calibri" pitchFamily="34" charset="0"/>
                        </a:rPr>
                        <a:t>3</a:t>
                      </a:r>
                      <a:r>
                        <a:rPr sz="1600" baseline="0">
                          <a:latin typeface="+mn-lt"/>
                          <a:cs typeface="Calibri" pitchFamily="34" charset="0"/>
                        </a:rPr>
                        <a:t> μs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2μs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200</a:t>
                      </a:r>
                      <a:r>
                        <a:rPr lang="en-US" sz="1600" baseline="0" dirty="0" smtClean="0"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ns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 smtClean="0">
                          <a:latin typeface="+mn-lt"/>
                          <a:cs typeface="Calibri" pitchFamily="34" charset="0"/>
                        </a:rPr>
                        <a:t>P</a:t>
                      </a:r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rice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sz="1600" dirty="0">
                          <a:latin typeface="+mn-lt"/>
                          <a:cs typeface="Calibri" pitchFamily="34" charset="0"/>
                        </a:rPr>
                        <a:t>$22.21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$</a:t>
                      </a:r>
                      <a:r>
                        <a:rPr sz="1600" dirty="0" smtClean="0">
                          <a:latin typeface="+mn-lt"/>
                          <a:cs typeface="Calibri" pitchFamily="34" charset="0"/>
                        </a:rPr>
                        <a:t>3.29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Calibri" pitchFamily="34" charset="0"/>
                        </a:rPr>
                        <a:t>$1.22</a:t>
                      </a:r>
                      <a:endParaRPr sz="1600"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Honeywell CSLA2CD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Max Current Measured: 72A</a:t>
            </a:r>
          </a:p>
          <a:p>
            <a:r>
              <a:rPr lang="en-US" sz="2000" dirty="0"/>
              <a:t>Voltage Output: </a:t>
            </a:r>
            <a:r>
              <a:rPr lang="en-US" sz="2000" dirty="0" smtClean="0"/>
              <a:t>0-12V (6V </a:t>
            </a:r>
            <a:r>
              <a:rPr lang="en-US" sz="2000" dirty="0"/>
              <a:t>= 0A measured</a:t>
            </a:r>
            <a:r>
              <a:rPr lang="en-US" sz="2000" dirty="0" smtClean="0"/>
              <a:t>)</a:t>
            </a:r>
          </a:p>
          <a:p>
            <a:pPr lvl="0"/>
            <a:r>
              <a:rPr lang="en-US" sz="2000" dirty="0" smtClean="0"/>
              <a:t>Adjusted Max Measured Current: 6A</a:t>
            </a:r>
          </a:p>
          <a:p>
            <a:pPr lvl="0"/>
            <a:r>
              <a:rPr lang="en-US" sz="2000" dirty="0" smtClean="0"/>
              <a:t>Measured Current  = (</a:t>
            </a:r>
            <a:r>
              <a:rPr lang="en-US" sz="2000" dirty="0" err="1" smtClean="0"/>
              <a:t>Voutput</a:t>
            </a:r>
            <a:r>
              <a:rPr lang="en-US" sz="2000" dirty="0" smtClean="0"/>
              <a:t> - 4.0) / 0.033</a:t>
            </a:r>
          </a:p>
          <a:p>
            <a:pPr marL="36576" indent="0">
              <a:buNone/>
            </a:pPr>
            <a:endParaRPr lang="en-US" sz="2000" dirty="0"/>
          </a:p>
        </p:txBody>
      </p:sp>
      <p:pic>
        <p:nvPicPr>
          <p:cNvPr id="4" name="Picture 3" descr="2012-02-23_15-29-38_694.jpg"/>
          <p:cNvPicPr>
            <a:picLocks noChangeAspect="1"/>
          </p:cNvPicPr>
          <p:nvPr/>
        </p:nvPicPr>
        <p:blipFill>
          <a:blip r:embed="rId2" cstate="print"/>
          <a:srcRect l="23061" t="6061" r="36795" b="9091"/>
          <a:stretch>
            <a:fillRect/>
          </a:stretch>
        </p:blipFill>
        <p:spPr>
          <a:xfrm rot="5400000">
            <a:off x="4686300" y="1333500"/>
            <a:ext cx="3581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Sensor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897178"/>
              </p:ext>
            </p:extLst>
          </p:nvPr>
        </p:nvGraphicFramePr>
        <p:xfrm>
          <a:off x="914400" y="1828800"/>
          <a:ext cx="7467600" cy="3748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dirty="0">
                          <a:latin typeface="+mn-lt"/>
                          <a:cs typeface="Calibri" pitchFamily="34" charset="0"/>
                        </a:rPr>
                        <a:t>PART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lang="en-US" dirty="0" smtClean="0">
                          <a:latin typeface="+mn-lt"/>
                          <a:cs typeface="Calibri" pitchFamily="34" charset="0"/>
                        </a:rPr>
                        <a:t>10k</a:t>
                      </a:r>
                      <a:endParaRPr lang="en-US" dirty="0" smtClean="0">
                        <a:latin typeface="+mn-lt"/>
                        <a:cs typeface="Calibri" pitchFamily="34" charset="0"/>
                      </a:endParaRPr>
                    </a:p>
                    <a:p>
                      <a:pPr marL="0" lvl="0" algn="l" rtl="0"/>
                      <a:r>
                        <a:rPr lang="en-US" dirty="0" smtClean="0">
                          <a:latin typeface="+mn-lt"/>
                          <a:cs typeface="Calibri" pitchFamily="34" charset="0"/>
                        </a:rPr>
                        <a:t>Thermistor</a:t>
                      </a:r>
                      <a:r>
                        <a:rPr lang="en-US" baseline="0" dirty="0" smtClean="0">
                          <a:latin typeface="+mn-lt"/>
                          <a:cs typeface="Calibri" pitchFamily="34" charset="0"/>
                        </a:rPr>
                        <a:t> </a:t>
                      </a:r>
                      <a:endParaRPr dirty="0">
                        <a:latin typeface="+mn-lt"/>
                        <a:cs typeface="Calibri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>
                          <a:latin typeface="+mn-lt"/>
                          <a:cs typeface="Calibri" pitchFamily="34" charset="0"/>
                        </a:rPr>
                        <a:t>DS18S20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>
                          <a:latin typeface="+mn-lt"/>
                          <a:cs typeface="Calibri" pitchFamily="34" charset="0"/>
                        </a:rPr>
                        <a:t>TMP 100</a:t>
                      </a: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dirty="0">
                          <a:latin typeface="+mn-lt"/>
                          <a:cs typeface="Calibri" pitchFamily="34" charset="0"/>
                        </a:rPr>
                        <a:t>Temperature</a:t>
                      </a:r>
                      <a:r>
                        <a:rPr baseline="0" dirty="0">
                          <a:latin typeface="+mn-lt"/>
                          <a:cs typeface="Calibri" pitchFamily="34" charset="0"/>
                        </a:rPr>
                        <a:t> Range(</a:t>
                      </a:r>
                      <a:r>
                        <a:rPr dirty="0">
                          <a:latin typeface="+mn-lt"/>
                          <a:cs typeface="Calibri" pitchFamily="34" charset="0"/>
                        </a:rPr>
                        <a:t>°C)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dirty="0">
                          <a:latin typeface="+mn-lt"/>
                          <a:cs typeface="Calibri" pitchFamily="34" charset="0"/>
                        </a:rPr>
                        <a:t>-55 to +70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>
                          <a:latin typeface="+mn-lt"/>
                          <a:cs typeface="Calibri" pitchFamily="34" charset="0"/>
                        </a:rPr>
                        <a:t>-55 to</a:t>
                      </a:r>
                      <a:r>
                        <a:rPr baseline="0">
                          <a:latin typeface="+mn-lt"/>
                          <a:cs typeface="Calibri" pitchFamily="34" charset="0"/>
                        </a:rPr>
                        <a:t> +125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>
                          <a:latin typeface="+mn-lt"/>
                          <a:cs typeface="Calibri" pitchFamily="34" charset="0"/>
                        </a:rPr>
                        <a:t>-55 to 125</a:t>
                      </a: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dirty="0">
                          <a:latin typeface="+mn-lt"/>
                          <a:cs typeface="Calibri" pitchFamily="34" charset="0"/>
                        </a:rPr>
                        <a:t>Accuracy(+/-°C)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Calibri" pitchFamily="34" charset="0"/>
                        </a:rPr>
                        <a:t>0.5</a:t>
                      </a:r>
                      <a:endParaRPr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>
                          <a:latin typeface="+mn-lt"/>
                          <a:cs typeface="Calibri" pitchFamily="34" charset="0"/>
                        </a:rPr>
                        <a:t>0.5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>
                          <a:latin typeface="+mn-lt"/>
                          <a:cs typeface="Calibri" pitchFamily="34" charset="0"/>
                        </a:rPr>
                        <a:t>2</a:t>
                      </a: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 dirty="0">
                          <a:latin typeface="+mn-lt"/>
                          <a:cs typeface="Calibri" pitchFamily="34" charset="0"/>
                        </a:rPr>
                        <a:t>Programmable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dirty="0">
                          <a:latin typeface="+mn-lt"/>
                          <a:cs typeface="Calibri" pitchFamily="34" charset="0"/>
                        </a:rPr>
                        <a:t>No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>
                          <a:latin typeface="+mn-lt"/>
                          <a:cs typeface="Calibri" pitchFamily="34" charset="0"/>
                        </a:rPr>
                        <a:t>Yes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>
                          <a:latin typeface="+mn-lt"/>
                          <a:cs typeface="Calibri" pitchFamily="34" charset="0"/>
                        </a:rPr>
                        <a:t>Yes</a:t>
                      </a: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>
                          <a:latin typeface="+mn-lt"/>
                          <a:cs typeface="Calibri" pitchFamily="34" charset="0"/>
                        </a:rPr>
                        <a:t>Input Voltage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Calibri" pitchFamily="34" charset="0"/>
                        </a:rPr>
                        <a:t>3</a:t>
                      </a:r>
                      <a:r>
                        <a:rPr dirty="0" smtClean="0">
                          <a:latin typeface="+mn-lt"/>
                          <a:cs typeface="Calibri" pitchFamily="34" charset="0"/>
                        </a:rPr>
                        <a:t>V</a:t>
                      </a:r>
                      <a:endParaRPr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>
                          <a:latin typeface="+mn-lt"/>
                          <a:cs typeface="Calibri" pitchFamily="34" charset="0"/>
                        </a:rPr>
                        <a:t>3.0V to 5.5V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>
                          <a:latin typeface="+mn-lt"/>
                          <a:cs typeface="Calibri" pitchFamily="34" charset="0"/>
                        </a:rPr>
                        <a:t>2.7V to 5.5V</a:t>
                      </a: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lvl="0" algn="l" rtl="0"/>
                      <a:r>
                        <a:rPr>
                          <a:latin typeface="+mn-lt"/>
                          <a:cs typeface="Calibri" pitchFamily="34" charset="0"/>
                        </a:rPr>
                        <a:t>Response</a:t>
                      </a:r>
                      <a:r>
                        <a:rPr baseline="0">
                          <a:latin typeface="+mn-lt"/>
                          <a:cs typeface="Calibri" pitchFamily="34" charset="0"/>
                        </a:rPr>
                        <a:t> Time(max)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Calibri" pitchFamily="34" charset="0"/>
                        </a:rPr>
                        <a:t>400</a:t>
                      </a:r>
                      <a:r>
                        <a:rPr lang="en-US" baseline="0" dirty="0" smtClean="0">
                          <a:latin typeface="+mn-lt"/>
                          <a:cs typeface="Calibri" pitchFamily="34" charset="0"/>
                        </a:rPr>
                        <a:t>ms</a:t>
                      </a:r>
                      <a:endParaRPr dirty="0">
                        <a:latin typeface="+mn-lt"/>
                        <a:cs typeface="Calibri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dirty="0">
                          <a:latin typeface="+mn-lt"/>
                          <a:cs typeface="Calibri" pitchFamily="34" charset="0"/>
                        </a:rPr>
                        <a:t>750ms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>
                          <a:latin typeface="+mn-lt"/>
                          <a:cs typeface="Calibri" pitchFamily="34" charset="0"/>
                        </a:rPr>
                        <a:t>300ms</a:t>
                      </a:r>
                    </a:p>
                  </a:txBody>
                  <a:tcPr marL="91425" marR="91425" marT="91425" marB="91425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</a:pPr>
                      <a:r>
                        <a:rPr>
                          <a:latin typeface="+mn-lt"/>
                          <a:cs typeface="Calibri" pitchFamily="34" charset="0"/>
                        </a:rPr>
                        <a:t>Price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>
                          <a:latin typeface="+mn-lt"/>
                          <a:cs typeface="Calibri" pitchFamily="34" charset="0"/>
                        </a:rPr>
                        <a:t>$0.99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algn="l" rtl="0"/>
                      <a:r>
                        <a:rPr dirty="0">
                          <a:latin typeface="+mn-lt"/>
                          <a:cs typeface="Calibri" pitchFamily="34" charset="0"/>
                        </a:rPr>
                        <a:t>$3.95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r>
                        <a:rPr dirty="0">
                          <a:latin typeface="+mn-lt"/>
                          <a:cs typeface="Calibri" pitchFamily="34" charset="0"/>
                        </a:rPr>
                        <a:t>$3.11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Thermistor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Utilizes 10k</a:t>
            </a:r>
            <a:r>
              <a:rPr lang="el-GR" dirty="0" smtClean="0"/>
              <a:t>Ω</a:t>
            </a:r>
            <a:r>
              <a:rPr lang="en-US" dirty="0" smtClean="0"/>
              <a:t>  variable resistor which changes resistance with the temperature</a:t>
            </a:r>
          </a:p>
          <a:p>
            <a:r>
              <a:rPr lang="en-US" dirty="0" smtClean="0"/>
              <a:t>Measure into ADC using another 10k</a:t>
            </a:r>
            <a:r>
              <a:rPr lang="el-GR" dirty="0" smtClean="0"/>
              <a:t>Ω</a:t>
            </a:r>
            <a:r>
              <a:rPr lang="en-US" dirty="0" smtClean="0"/>
              <a:t> resistor as a voltage divider</a:t>
            </a:r>
          </a:p>
          <a:p>
            <a:r>
              <a:rPr lang="en-US" dirty="0" smtClean="0"/>
              <a:t>Based on the Steinhart-Hart equation it is converted into degrees </a:t>
            </a:r>
            <a:r>
              <a:rPr lang="en-US" dirty="0" smtClean="0"/>
              <a:t>Fahrenheit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027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Sensor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4495800" cy="45259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B0F0"/>
                  </a:buClr>
                </a:pPr>
                <a:r>
                  <a:rPr lang="en-US" sz="2400" dirty="0" smtClean="0"/>
                  <a:t>Pinpoint pH probe</a:t>
                </a:r>
              </a:p>
              <a:p>
                <a:pPr>
                  <a:buClr>
                    <a:srgbClr val="00B0F0"/>
                  </a:buClr>
                </a:pPr>
                <a:r>
                  <a:rPr lang="en-US" sz="2400" dirty="0" err="1" smtClean="0"/>
                  <a:t>Phidgets</a:t>
                </a:r>
                <a:r>
                  <a:rPr lang="en-US" sz="2400" dirty="0" smtClean="0"/>
                  <a:t> 1130 adapter</a:t>
                </a:r>
              </a:p>
              <a:p>
                <a:pPr lvl="1">
                  <a:buClr>
                    <a:srgbClr val="00B0F0"/>
                  </a:buClr>
                </a:pPr>
                <a:r>
                  <a:rPr lang="en-US" sz="2400" dirty="0" smtClean="0"/>
                  <a:t>Input voltage 4.5VDC to 5.25VDC</a:t>
                </a:r>
              </a:p>
              <a:p>
                <a:pPr>
                  <a:buClr>
                    <a:srgbClr val="00B0F0"/>
                  </a:buClr>
                </a:pPr>
                <a:r>
                  <a:rPr lang="en-US" sz="2400" dirty="0" smtClean="0"/>
                  <a:t>Read into ADC changed into a pH value by the equation:</a:t>
                </a:r>
              </a:p>
              <a:p>
                <a:pPr marL="448056" lvl="1" indent="0">
                  <a:buClr>
                    <a:srgbClr val="00B0F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𝑝𝐻</m:t>
                      </m:r>
                      <m:r>
                        <a:rPr lang="en-US" sz="1200" i="1">
                          <a:latin typeface="Cambria Math"/>
                        </a:rPr>
                        <m:t>=7−</m:t>
                      </m:r>
                      <m:f>
                        <m:fPr>
                          <m:ctrlPr>
                            <a:rPr lang="en-US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/>
                            </a:rPr>
                            <m:t>(2.5−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/>
                                </a:rPr>
                                <m:t>𝑉𝑖𝑛</m:t>
                              </m:r>
                              <m:r>
                                <a:rPr lang="en-US" sz="1200" b="0" i="1" smtClean="0">
                                  <a:latin typeface="Cambria Math"/>
                                </a:rPr>
                                <m:t> ∗200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/>
                                </a:rPr>
                                <m:t>200</m:t>
                              </m:r>
                            </m:den>
                          </m:f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i="1">
                              <a:latin typeface="Cambria Math"/>
                            </a:rPr>
                            <m:t>(.257179+ 0.000941468∗</m:t>
                          </m:r>
                          <m:r>
                            <a:rPr lang="en-US" sz="1200" i="1">
                              <a:latin typeface="Cambria Math"/>
                            </a:rPr>
                            <m:t>𝑇𝑒𝑚𝑝𝑒𝑟𝑎𝑡𝑢𝑟𝑒</m:t>
                          </m:r>
                          <m:r>
                            <a:rPr lang="en-US" sz="120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4495800" cy="4525963"/>
              </a:xfrm>
              <a:blipFill rotWithShape="1">
                <a:blip r:embed="rId2"/>
                <a:stretch>
                  <a:fillRect l="-136" t="-943" r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2012-02-23_15-24-59_293.jpg"/>
          <p:cNvPicPr>
            <a:picLocks noChangeAspect="1"/>
          </p:cNvPicPr>
          <p:nvPr/>
        </p:nvPicPr>
        <p:blipFill>
          <a:blip r:embed="rId3" cstate="print"/>
          <a:srcRect l="8064" r="6452"/>
          <a:stretch>
            <a:fillRect/>
          </a:stretch>
        </p:blipFill>
        <p:spPr>
          <a:xfrm>
            <a:off x="4724400" y="1066800"/>
            <a:ext cx="4038600" cy="2663265"/>
          </a:xfrm>
          <a:prstGeom prst="rect">
            <a:avLst/>
          </a:prstGeom>
        </p:spPr>
      </p:pic>
      <p:pic>
        <p:nvPicPr>
          <p:cNvPr id="5" name="Picture 4" descr="2012-02-23_15-25-17_566.jpg"/>
          <p:cNvPicPr>
            <a:picLocks noChangeAspect="1"/>
          </p:cNvPicPr>
          <p:nvPr/>
        </p:nvPicPr>
        <p:blipFill>
          <a:blip r:embed="rId4" cstate="print"/>
          <a:srcRect l="11667" t="5652" r="18526"/>
          <a:stretch>
            <a:fillRect/>
          </a:stretch>
        </p:blipFill>
        <p:spPr>
          <a:xfrm>
            <a:off x="5029200" y="3810000"/>
            <a:ext cx="3500438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en-US" sz="2400" dirty="0" smtClean="0"/>
              <a:t>Salt water aquariums are one of the most popular hobbies world wide</a:t>
            </a:r>
          </a:p>
          <a:p>
            <a:pPr>
              <a:buClr>
                <a:srgbClr val="00B0F0"/>
              </a:buClr>
            </a:pPr>
            <a:r>
              <a:rPr lang="en-US" sz="2400" dirty="0" smtClean="0"/>
              <a:t>A large portion of these aquariums use antiquated and inefficient lighting systems </a:t>
            </a:r>
          </a:p>
          <a:p>
            <a:pPr>
              <a:buClr>
                <a:srgbClr val="00B0F0"/>
              </a:buClr>
            </a:pPr>
            <a:r>
              <a:rPr lang="en-US" sz="2400" dirty="0" smtClean="0"/>
              <a:t>Many systems have little to no automatic water quality monitoring</a:t>
            </a:r>
          </a:p>
          <a:p>
            <a:pPr>
              <a:buClr>
                <a:srgbClr val="00B0F0"/>
              </a:buClr>
            </a:pPr>
            <a:r>
              <a:rPr lang="en-US" sz="2400" dirty="0" smtClean="0"/>
              <a:t>Poor water quality and temperature change are the main cause of fish deaths </a:t>
            </a:r>
          </a:p>
          <a:p>
            <a:pPr>
              <a:buClr>
                <a:srgbClr val="00B0F0"/>
              </a:buClr>
            </a:pPr>
            <a:r>
              <a:rPr lang="en-US" sz="2400" dirty="0" smtClean="0"/>
              <a:t>Potential for power saving by utilizing controlled lighting schedules and power monitoring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Detection Sensor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</a:pPr>
            <a:r>
              <a:rPr lang="en-US" dirty="0" smtClean="0"/>
              <a:t>Resistor and 2 wire lead from </a:t>
            </a:r>
            <a:r>
              <a:rPr lang="en-US" dirty="0" err="1" smtClean="0"/>
              <a:t>Arduino</a:t>
            </a:r>
            <a:r>
              <a:rPr lang="en-US" dirty="0" smtClean="0"/>
              <a:t> 5V output is input into a </a:t>
            </a:r>
            <a:r>
              <a:rPr lang="en-US" smtClean="0"/>
              <a:t>digital pin </a:t>
            </a:r>
            <a:endParaRPr lang="en-US" dirty="0" smtClean="0"/>
          </a:p>
          <a:p>
            <a:r>
              <a:rPr lang="en-US" dirty="0" smtClean="0"/>
              <a:t>Water detected when the circuit is completed by conducting signal through the water</a:t>
            </a:r>
          </a:p>
          <a:p>
            <a:r>
              <a:rPr lang="en-US" dirty="0" smtClean="0"/>
              <a:t>Sends interrupt to microcontroller to alert the owner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308"/>
            <a:ext cx="7467600" cy="29977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 System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5181600" y="2057400"/>
            <a:ext cx="3276600" cy="2286000"/>
          </a:xfrm>
          <a:prstGeom prst="fram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lighting for the photosynthetic organisms</a:t>
            </a:r>
          </a:p>
          <a:p>
            <a:r>
              <a:rPr lang="en-US" dirty="0" smtClean="0"/>
              <a:t>Low ambient air temp and heat transfer to the aquarium</a:t>
            </a:r>
          </a:p>
          <a:p>
            <a:r>
              <a:rPr lang="en-US" dirty="0" smtClean="0"/>
              <a:t>Low power consumption and operating cost</a:t>
            </a:r>
          </a:p>
          <a:p>
            <a:r>
              <a:rPr lang="en-US" dirty="0" smtClean="0"/>
              <a:t>Dimmable via PWM</a:t>
            </a:r>
          </a:p>
          <a:p>
            <a:r>
              <a:rPr lang="en-US" dirty="0" smtClean="0"/>
              <a:t>Powered by PV panel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848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Metal Halide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Power Compact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Power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Efficiency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Heat Dissipation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Controllable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Life Span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6 months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System: LEDs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352800" cy="4525963"/>
          </a:xfrm>
        </p:spPr>
        <p:txBody>
          <a:bodyPr/>
          <a:lstStyle/>
          <a:p>
            <a:r>
              <a:rPr lang="en-US" dirty="0" smtClean="0"/>
              <a:t>6 Cree XML</a:t>
            </a:r>
          </a:p>
          <a:p>
            <a:pPr lvl="1"/>
            <a:r>
              <a:rPr lang="en-US" dirty="0" smtClean="0"/>
              <a:t>Cool White</a:t>
            </a:r>
          </a:p>
          <a:p>
            <a:pPr lvl="1"/>
            <a:r>
              <a:rPr lang="en-US" dirty="0" smtClean="0"/>
              <a:t>19.2V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6 Cree </a:t>
            </a:r>
            <a:r>
              <a:rPr lang="en-US" dirty="0" smtClean="0"/>
              <a:t>XPE</a:t>
            </a:r>
            <a:endParaRPr lang="en-US" dirty="0" smtClean="0"/>
          </a:p>
          <a:p>
            <a:pPr lvl="1"/>
            <a:r>
              <a:rPr lang="en-US" dirty="0" smtClean="0"/>
              <a:t>Royal Blue</a:t>
            </a:r>
          </a:p>
          <a:p>
            <a:pPr lvl="1"/>
            <a:r>
              <a:rPr lang="en-US" dirty="0" smtClean="0"/>
              <a:t>20.4V</a:t>
            </a:r>
            <a:endParaRPr lang="en-US" dirty="0" smtClean="0"/>
          </a:p>
        </p:txBody>
      </p:sp>
      <p:pic>
        <p:nvPicPr>
          <p:cNvPr id="4" name="Picture 3" descr="2012-02-23_18-13-48_566.jpg"/>
          <p:cNvPicPr>
            <a:picLocks noChangeAspect="1"/>
          </p:cNvPicPr>
          <p:nvPr/>
        </p:nvPicPr>
        <p:blipFill>
          <a:blip r:embed="rId2" cstate="print"/>
          <a:srcRect l="26667" t="1217" r="31667" b="-261"/>
          <a:stretch>
            <a:fillRect/>
          </a:stretch>
        </p:blipFill>
        <p:spPr>
          <a:xfrm>
            <a:off x="914400" y="1295400"/>
            <a:ext cx="341194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System: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-LM3401 Driver IC</a:t>
            </a:r>
          </a:p>
          <a:p>
            <a:pPr lvl="1"/>
            <a:r>
              <a:rPr lang="en-US" dirty="0" smtClean="0"/>
              <a:t>Large Input voltage range 4.5-35V</a:t>
            </a:r>
          </a:p>
          <a:p>
            <a:pPr lvl="1"/>
            <a:r>
              <a:rPr lang="en-US" dirty="0" smtClean="0"/>
              <a:t>PWM input</a:t>
            </a:r>
          </a:p>
          <a:p>
            <a:pPr lvl="1"/>
            <a:r>
              <a:rPr lang="en-US" dirty="0" smtClean="0"/>
              <a:t>Requires simple circuitry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 cstate="print"/>
          <a:srcRect l="19309" t="25851" r="16330" b="19574"/>
          <a:stretch>
            <a:fillRect/>
          </a:stretch>
        </p:blipFill>
        <p:spPr>
          <a:xfrm>
            <a:off x="2819400" y="4343400"/>
            <a:ext cx="348915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System: Driver PCB</a:t>
            </a:r>
            <a:endParaRPr lang="en-US" dirty="0"/>
          </a:p>
        </p:txBody>
      </p:sp>
      <p:pic>
        <p:nvPicPr>
          <p:cNvPr id="6" name="Content Placeholder 5" descr="LED Driver and Power Supply PCB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274" r="-29274"/>
          <a:stretch>
            <a:fillRect/>
          </a:stretch>
        </p:blipFill>
        <p:spPr>
          <a:xfrm>
            <a:off x="-914400" y="2514600"/>
            <a:ext cx="6160573" cy="3733800"/>
          </a:xfrm>
        </p:spPr>
      </p:pic>
      <p:pic>
        <p:nvPicPr>
          <p:cNvPr id="7" name="Picture 6" descr="LED Driver Schematic.jpg"/>
          <p:cNvPicPr>
            <a:picLocks noChangeAspect="1"/>
          </p:cNvPicPr>
          <p:nvPr/>
        </p:nvPicPr>
        <p:blipFill>
          <a:blip r:embed="rId3"/>
          <a:srcRect r="15162" b="83341"/>
          <a:stretch>
            <a:fillRect/>
          </a:stretch>
        </p:blipFill>
        <p:spPr>
          <a:xfrm>
            <a:off x="4191000" y="1371600"/>
            <a:ext cx="4888753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308"/>
            <a:ext cx="7467600" cy="29977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Strip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381000" y="2133600"/>
            <a:ext cx="4343400" cy="1066800"/>
          </a:xfrm>
          <a:prstGeom prst="frame">
            <a:avLst/>
          </a:prstGeom>
          <a:solidFill>
            <a:srgbClr val="FF0000">
              <a:alpha val="6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 Power Strip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Will function similar to a 6 plug power strip</a:t>
            </a:r>
          </a:p>
          <a:p>
            <a:r>
              <a:rPr lang="en-US" sz="2200" dirty="0"/>
              <a:t>Each component plugged into the power strip will be relay controlled</a:t>
            </a:r>
          </a:p>
          <a:p>
            <a:r>
              <a:rPr lang="en-US" sz="2200" dirty="0" smtClean="0"/>
              <a:t>4 components </a:t>
            </a:r>
            <a:r>
              <a:rPr lang="en-US" sz="2200" dirty="0"/>
              <a:t>will have </a:t>
            </a:r>
            <a:r>
              <a:rPr lang="en-US" sz="2200" dirty="0" smtClean="0"/>
              <a:t>their current </a:t>
            </a:r>
            <a:r>
              <a:rPr lang="en-US" sz="2200" dirty="0" smtClean="0"/>
              <a:t>monitored</a:t>
            </a:r>
          </a:p>
          <a:p>
            <a:r>
              <a:rPr lang="en-US" sz="2200" dirty="0" smtClean="0"/>
              <a:t>Salt water aquariums have three main components that will be plugged in</a:t>
            </a:r>
          </a:p>
          <a:p>
            <a:pPr lvl="1"/>
            <a:r>
              <a:rPr lang="en-US" sz="1800" dirty="0" smtClean="0"/>
              <a:t>2 Power heads, 1 </a:t>
            </a:r>
            <a:r>
              <a:rPr lang="en-US" sz="1800" dirty="0" smtClean="0"/>
              <a:t>filter, </a:t>
            </a:r>
            <a:r>
              <a:rPr lang="en-US" sz="1800" dirty="0" smtClean="0"/>
              <a:t>and 1 heater</a:t>
            </a:r>
          </a:p>
          <a:p>
            <a:r>
              <a:rPr lang="en-US" sz="2200" dirty="0" smtClean="0"/>
              <a:t>This will leave 2 plugs available for auxiliary components</a:t>
            </a:r>
            <a:endParaRPr lang="en-US" sz="1800" dirty="0" smtClean="0"/>
          </a:p>
          <a:p>
            <a:pPr lvl="1"/>
            <a:r>
              <a:rPr lang="en-US" sz="1800" dirty="0" smtClean="0"/>
              <a:t>Protein skimmer, UV filter, dosing pump,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0600" y="2124075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Custom Power Strip: Relays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handle 120VAC at 10A</a:t>
            </a:r>
          </a:p>
          <a:p>
            <a:r>
              <a:rPr lang="en-US" dirty="0" smtClean="0"/>
              <a:t>Control with a 5VDC signal</a:t>
            </a:r>
          </a:p>
          <a:p>
            <a:r>
              <a:rPr lang="en-US" dirty="0" smtClean="0"/>
              <a:t>PCB </a:t>
            </a:r>
            <a:r>
              <a:rPr lang="en-US" dirty="0" smtClean="0"/>
              <a:t>mountable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higher quality and more stable environment for aquarium inhabitants</a:t>
            </a:r>
          </a:p>
          <a:p>
            <a:r>
              <a:rPr lang="en-US" dirty="0" smtClean="0"/>
              <a:t>Allow user to control and monitor their aquarium remotely</a:t>
            </a:r>
          </a:p>
          <a:p>
            <a:r>
              <a:rPr lang="en-US" dirty="0" smtClean="0"/>
              <a:t>Conserve power through alternate energy sources and controllability</a:t>
            </a:r>
          </a:p>
          <a:p>
            <a:r>
              <a:rPr lang="en-US" dirty="0" smtClean="0"/>
              <a:t>Alert user of hazardous conditions to allow prompt response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Custom Power Strip Components: Relays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12940"/>
              </p:ext>
            </p:extLst>
          </p:nvPr>
        </p:nvGraphicFramePr>
        <p:xfrm>
          <a:off x="685800" y="2133600"/>
          <a:ext cx="7467600" cy="406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Relays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Tyco ORWH-SF-1035H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Omron G5LE1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Opto 22 120D10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Max Switching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277VAC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250VAC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120VAC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Max Switching Current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10A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10A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10A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Coil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5VDC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5VDC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Coil Current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71.4mA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79.4mA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Turn On Voltage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5VDC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SPDT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PCB Mountable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  <a:endParaRPr lang="en-U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Calibri"/>
                          <a:cs typeface="Times New Roman"/>
                        </a:rPr>
                        <a:t>Clicking </a:t>
                      </a: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Sound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Unit Price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$1.85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+mn-lt"/>
                          <a:ea typeface="Calibri"/>
                          <a:cs typeface="Times New Roman"/>
                        </a:rPr>
                        <a:t>$1.45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+mn-lt"/>
                          <a:ea typeface="Calibri"/>
                          <a:cs typeface="Times New Roman"/>
                        </a:rPr>
                        <a:t>$20.00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Custom Power Strip Components:</a:t>
            </a:r>
            <a:br>
              <a:rPr lang="en-US" sz="3000" dirty="0" smtClean="0"/>
            </a:br>
            <a:r>
              <a:rPr lang="en-US" sz="3000" dirty="0" smtClean="0"/>
              <a:t>Relay Driver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driver to increase current</a:t>
            </a:r>
          </a:p>
          <a:p>
            <a:r>
              <a:rPr lang="en-US" dirty="0" smtClean="0"/>
              <a:t>ULN 2803A</a:t>
            </a:r>
          </a:p>
          <a:p>
            <a:pPr lvl="1"/>
            <a:r>
              <a:rPr lang="en-US" dirty="0" smtClean="0"/>
              <a:t>Uses Darlington pair transistors</a:t>
            </a:r>
          </a:p>
          <a:p>
            <a:pPr lvl="1"/>
            <a:r>
              <a:rPr lang="en-US" dirty="0" smtClean="0"/>
              <a:t>Can drive up to 8 relays</a:t>
            </a:r>
          </a:p>
          <a:p>
            <a:pPr lvl="1"/>
            <a:r>
              <a:rPr lang="en-US" dirty="0" smtClean="0"/>
              <a:t>Each channel can drive up to 500mA</a:t>
            </a:r>
          </a:p>
          <a:p>
            <a:pPr lvl="1"/>
            <a:r>
              <a:rPr lang="en-US" dirty="0" smtClean="0"/>
              <a:t>Built in blocking diodes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S</a:t>
            </a:r>
            <a:r>
              <a:rPr lang="en-US" dirty="0" smtClean="0"/>
              <a:t>trip PCB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G5LE1 Relays</a:t>
            </a:r>
          </a:p>
          <a:p>
            <a:r>
              <a:rPr lang="en-US" dirty="0" smtClean="0"/>
              <a:t>ULN2803 Relay Driver</a:t>
            </a:r>
          </a:p>
          <a:p>
            <a:r>
              <a:rPr lang="en-US" dirty="0" smtClean="0"/>
              <a:t>CSL2ACD current sensors</a:t>
            </a:r>
          </a:p>
          <a:p>
            <a:r>
              <a:rPr lang="en-US" dirty="0" smtClean="0"/>
              <a:t>15 </a:t>
            </a:r>
            <a:r>
              <a:rPr lang="en-US" dirty="0" smtClean="0"/>
              <a:t>pin connector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Custom Power Strip Construction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15A duplex outlets</a:t>
            </a:r>
          </a:p>
          <a:p>
            <a:r>
              <a:rPr lang="en-US" dirty="0" smtClean="0"/>
              <a:t>Three junction Boxes</a:t>
            </a:r>
          </a:p>
          <a:p>
            <a:r>
              <a:rPr lang="en-US" dirty="0" smtClean="0"/>
              <a:t>PCB</a:t>
            </a:r>
          </a:p>
          <a:p>
            <a:pPr lvl="1"/>
            <a:r>
              <a:rPr lang="en-US" dirty="0" smtClean="0"/>
              <a:t>Relays, relay driver, voltage regulator, current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Strip PCB</a:t>
            </a:r>
            <a:endParaRPr lang="en-US" dirty="0"/>
          </a:p>
        </p:txBody>
      </p:sp>
      <p:pic>
        <p:nvPicPr>
          <p:cNvPr id="4" name="Content Placeholder 3" descr="Relay PC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6272" y="1600200"/>
            <a:ext cx="55494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308"/>
            <a:ext cx="7467600" cy="29977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Hardware Block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895600" y="3343940"/>
            <a:ext cx="2057400" cy="2133600"/>
          </a:xfrm>
          <a:prstGeom prst="fram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7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Digital IO pins </a:t>
            </a:r>
          </a:p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IO pins capable of PWM </a:t>
            </a:r>
          </a:p>
          <a:p>
            <a:r>
              <a:rPr lang="en-US" dirty="0" smtClean="0"/>
              <a:t>8 analog input pins </a:t>
            </a:r>
          </a:p>
          <a:p>
            <a:r>
              <a:rPr lang="en-US" dirty="0" smtClean="0"/>
              <a:t>8+ bit ADC </a:t>
            </a:r>
          </a:p>
          <a:p>
            <a:r>
              <a:rPr lang="en-US" dirty="0" smtClean="0"/>
              <a:t>ICSP </a:t>
            </a:r>
          </a:p>
          <a:p>
            <a:r>
              <a:rPr lang="en-US" dirty="0" smtClean="0"/>
              <a:t>Ethernet connectivity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Arduino</a:t>
            </a:r>
            <a:r>
              <a:rPr lang="en-US" dirty="0" smtClean="0"/>
              <a:t> Mega 2560 with Ethernet Shield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54 Digital I/O pins</a:t>
            </a:r>
          </a:p>
          <a:p>
            <a:r>
              <a:rPr lang="en-US" dirty="0" smtClean="0"/>
              <a:t>14 PWM capable pins</a:t>
            </a:r>
          </a:p>
          <a:p>
            <a:r>
              <a:rPr lang="en-US" dirty="0" smtClean="0"/>
              <a:t>16 Analog Input pins</a:t>
            </a:r>
          </a:p>
          <a:p>
            <a:r>
              <a:rPr lang="en-US" dirty="0" smtClean="0"/>
              <a:t>256 KB Memory</a:t>
            </a:r>
          </a:p>
          <a:p>
            <a:r>
              <a:rPr lang="en-US" dirty="0" smtClean="0"/>
              <a:t>Ethernet with 10</a:t>
            </a:r>
            <a:r>
              <a:rPr lang="en-US" smtClean="0"/>
              <a:t>/100MB </a:t>
            </a:r>
            <a:r>
              <a:rPr lang="en-US" dirty="0" smtClean="0"/>
              <a:t>speed</a:t>
            </a:r>
          </a:p>
          <a:p>
            <a:r>
              <a:rPr lang="en-US" dirty="0" smtClean="0"/>
              <a:t>Ethernet library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25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Input/database output</a:t>
            </a:r>
          </a:p>
          <a:p>
            <a:r>
              <a:rPr lang="en-US" dirty="0" smtClean="0"/>
              <a:t>Control </a:t>
            </a:r>
            <a:r>
              <a:rPr lang="en-US" dirty="0" smtClean="0"/>
              <a:t>lighting system through custom lighting schedule</a:t>
            </a:r>
          </a:p>
          <a:p>
            <a:r>
              <a:rPr lang="en-US" dirty="0" smtClean="0"/>
              <a:t>Web server polling</a:t>
            </a:r>
          </a:p>
          <a:p>
            <a:r>
              <a:rPr lang="en-US" dirty="0" smtClean="0"/>
              <a:t>Interrupts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Software: Microcontroller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Programmed in </a:t>
            </a:r>
            <a:r>
              <a:rPr lang="en-US" dirty="0" err="1" smtClean="0"/>
              <a:t>Arduino</a:t>
            </a:r>
            <a:r>
              <a:rPr lang="en-US" dirty="0" smtClean="0"/>
              <a:t> language </a:t>
            </a:r>
          </a:p>
          <a:p>
            <a:r>
              <a:rPr lang="en-US" dirty="0" smtClean="0"/>
              <a:t>One continuous  main loop will run the main system </a:t>
            </a:r>
          </a:p>
          <a:p>
            <a:r>
              <a:rPr lang="en-US" dirty="0" smtClean="0"/>
              <a:t>Interrupts will be used for physical interface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Easy to operate</a:t>
            </a:r>
          </a:p>
          <a:p>
            <a:r>
              <a:rPr lang="en-US" dirty="0" smtClean="0"/>
              <a:t>Monitor the pH, temperature, and any water leaks</a:t>
            </a:r>
          </a:p>
          <a:p>
            <a:r>
              <a:rPr lang="en-US" dirty="0" smtClean="0"/>
              <a:t>Control and monitor power consumption of power heads, pumps, heater, and 2 auxiliary components</a:t>
            </a:r>
          </a:p>
          <a:p>
            <a:r>
              <a:rPr lang="en-US" dirty="0" smtClean="0"/>
              <a:t>Control and provide suitable lighting system</a:t>
            </a:r>
          </a:p>
          <a:p>
            <a:r>
              <a:rPr lang="en-US" dirty="0" smtClean="0"/>
              <a:t>User interface with front panel and website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Diagra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47800"/>
            <a:ext cx="7516238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Interrupts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Leak detection – will alert user via text message if a water leak is detected  around the perimeter of the aquarium </a:t>
            </a:r>
          </a:p>
          <a:p>
            <a:r>
              <a:rPr lang="en-US" dirty="0" smtClean="0"/>
              <a:t>Feed Mode- Will turn off the pumps  and filters for </a:t>
            </a:r>
            <a:r>
              <a:rPr lang="en-US" dirty="0"/>
              <a:t>5</a:t>
            </a:r>
            <a:r>
              <a:rPr lang="en-US" dirty="0" smtClean="0"/>
              <a:t> minutes when the front button is pressed </a:t>
            </a:r>
          </a:p>
          <a:p>
            <a:r>
              <a:rPr lang="en-US" dirty="0" smtClean="0"/>
              <a:t>Lighting Mode- Will allow user to change the state of the lighting system to </a:t>
            </a:r>
            <a:r>
              <a:rPr lang="en-US" dirty="0" smtClean="0"/>
              <a:t>4 </a:t>
            </a:r>
            <a:r>
              <a:rPr lang="en-US" dirty="0" smtClean="0"/>
              <a:t>preset modes. 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MySQL</a:t>
            </a:r>
            <a:r>
              <a:rPr lang="en-US" dirty="0" smtClean="0"/>
              <a:t> database- open source, community support, easy interface with </a:t>
            </a:r>
            <a:r>
              <a:rPr lang="en-US" dirty="0" err="1" smtClean="0"/>
              <a:t>php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Database contains 3 Tables – Users, Data, Settings </a:t>
            </a:r>
          </a:p>
          <a:p>
            <a:r>
              <a:rPr lang="en-US" dirty="0" smtClean="0"/>
              <a:t>Users contains information about the user and their login information </a:t>
            </a:r>
          </a:p>
          <a:p>
            <a:r>
              <a:rPr lang="en-US" dirty="0" smtClean="0"/>
              <a:t>Data contains data points for all of the sensor updates </a:t>
            </a:r>
          </a:p>
          <a:p>
            <a:r>
              <a:rPr lang="en-US" dirty="0" smtClean="0"/>
              <a:t>Settings contains the current state of the relays and lighting system for each user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Status Page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r>
              <a:rPr lang="en-US" dirty="0" smtClean="0"/>
              <a:t>Status page will be unique for each user</a:t>
            </a:r>
          </a:p>
          <a:p>
            <a:r>
              <a:rPr lang="en-US" dirty="0" smtClean="0"/>
              <a:t>Displays the last update sent to the database </a:t>
            </a:r>
          </a:p>
          <a:p>
            <a:r>
              <a:rPr lang="en-US" dirty="0" smtClean="0"/>
              <a:t>Shows temperature of the tank, ph, state of the relays</a:t>
            </a:r>
            <a:endParaRPr lang="en-US" dirty="0"/>
          </a:p>
        </p:txBody>
      </p:sp>
      <p:pic>
        <p:nvPicPr>
          <p:cNvPr id="1026" name="Picture 2" descr="F: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399"/>
            <a:ext cx="4191000" cy="3636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Logs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Shows the history of a users sensor input </a:t>
            </a:r>
          </a:p>
          <a:p>
            <a:r>
              <a:rPr lang="en-US" dirty="0" smtClean="0"/>
              <a:t>Organized into different sections with variable time frames</a:t>
            </a:r>
          </a:p>
          <a:p>
            <a:r>
              <a:rPr lang="en-US" dirty="0" smtClean="0"/>
              <a:t>Power usage (individual and combined) </a:t>
            </a:r>
          </a:p>
          <a:p>
            <a:r>
              <a:rPr lang="en-US" dirty="0" smtClean="0"/>
              <a:t>Temperature (individual and average)</a:t>
            </a:r>
          </a:p>
          <a:p>
            <a:r>
              <a:rPr lang="en-US" dirty="0"/>
              <a:t>p</a:t>
            </a:r>
            <a:r>
              <a:rPr lang="en-US" dirty="0" smtClean="0"/>
              <a:t>H  </a:t>
            </a:r>
            <a:endParaRPr lang="en-US" dirty="0"/>
          </a:p>
        </p:txBody>
      </p:sp>
      <p:pic>
        <p:nvPicPr>
          <p:cNvPr id="6" name="Picture 2" descr="F:\Capture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800147" cy="3163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Settings inputs for:</a:t>
            </a:r>
          </a:p>
          <a:p>
            <a:pPr lvl="1"/>
            <a:r>
              <a:rPr lang="en-US" dirty="0" smtClean="0"/>
              <a:t>Desired Temperature Range</a:t>
            </a:r>
          </a:p>
          <a:p>
            <a:pPr lvl="1"/>
            <a:r>
              <a:rPr lang="en-US" dirty="0" smtClean="0"/>
              <a:t>Desired pH range</a:t>
            </a:r>
          </a:p>
          <a:p>
            <a:pPr lvl="1"/>
            <a:r>
              <a:rPr lang="en-US" dirty="0" smtClean="0"/>
              <a:t>Custom lighting schedule</a:t>
            </a:r>
          </a:p>
          <a:p>
            <a:pPr lvl="1"/>
            <a:r>
              <a:rPr lang="en-US" dirty="0" smtClean="0"/>
              <a:t>Owners </a:t>
            </a:r>
            <a:r>
              <a:rPr lang="en-US" dirty="0" smtClean="0"/>
              <a:t>email</a:t>
            </a:r>
            <a:endParaRPr lang="en-US" dirty="0" smtClean="0"/>
          </a:p>
          <a:p>
            <a:r>
              <a:rPr lang="en-US" dirty="0" smtClean="0"/>
              <a:t>Submitting settings updates the Settings table in the database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separate power systems</a:t>
            </a:r>
          </a:p>
          <a:p>
            <a:pPr lvl="1"/>
            <a:r>
              <a:rPr lang="en-US" dirty="0" smtClean="0"/>
              <a:t>LEDs</a:t>
            </a:r>
          </a:p>
          <a:p>
            <a:pPr lvl="2"/>
            <a:r>
              <a:rPr lang="en-US" dirty="0" smtClean="0"/>
              <a:t>Powered using PV panel and supplementary power supply</a:t>
            </a:r>
          </a:p>
          <a:p>
            <a:pPr lvl="1"/>
            <a:r>
              <a:rPr lang="en-US" dirty="0" smtClean="0"/>
              <a:t>Other components such as the microcontroller, sensors, display</a:t>
            </a:r>
          </a:p>
          <a:p>
            <a:pPr lvl="2"/>
            <a:r>
              <a:rPr lang="en-US" dirty="0" smtClean="0"/>
              <a:t>Powered using  separate power supply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Block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7633"/>
            <a:ext cx="7467600" cy="4511096"/>
          </a:xfrm>
        </p:spPr>
      </p:pic>
    </p:spTree>
    <p:extLst>
      <p:ext uri="{BB962C8B-B14F-4D97-AF65-F5344CB8AC3E}">
        <p14:creationId xmlns:p14="http://schemas.microsoft.com/office/powerpoint/2010/main" val="41776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Power: LEDs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438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LM3401 LED </a:t>
            </a:r>
            <a:r>
              <a:rPr lang="en-US" sz="2400" dirty="0" smtClean="0"/>
              <a:t>Driver </a:t>
            </a:r>
            <a:r>
              <a:rPr lang="en-US" sz="2400" dirty="0" smtClean="0"/>
              <a:t>need at least </a:t>
            </a:r>
            <a:r>
              <a:rPr lang="en-US" sz="2400" dirty="0" smtClean="0"/>
              <a:t>30.4V to </a:t>
            </a:r>
            <a:r>
              <a:rPr lang="en-US" sz="2400" dirty="0" smtClean="0"/>
              <a:t>provide necessary  </a:t>
            </a:r>
            <a:r>
              <a:rPr lang="en-US" sz="2400" dirty="0"/>
              <a:t>2</a:t>
            </a:r>
            <a:r>
              <a:rPr lang="en-US" sz="2400" dirty="0" smtClean="0"/>
              <a:t>A </a:t>
            </a:r>
            <a:r>
              <a:rPr lang="en-US" sz="2400" dirty="0" smtClean="0"/>
              <a:t>drive current</a:t>
            </a:r>
          </a:p>
          <a:p>
            <a:r>
              <a:rPr lang="en-US" sz="2400" dirty="0" smtClean="0"/>
              <a:t>Completely powered by solar panel under ideal conditions</a:t>
            </a:r>
          </a:p>
          <a:p>
            <a:r>
              <a:rPr lang="en-US" sz="2400" dirty="0" smtClean="0"/>
              <a:t>Switch to grid power when solar panel voltage falls below </a:t>
            </a:r>
            <a:r>
              <a:rPr lang="en-US" sz="2400" dirty="0" smtClean="0"/>
              <a:t>20.4V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8862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Power: LEDs Solar Panel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02104"/>
              </p:ext>
            </p:extLst>
          </p:nvPr>
        </p:nvGraphicFramePr>
        <p:xfrm>
          <a:off x="609600" y="1447800"/>
          <a:ext cx="7696200" cy="499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499533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Self built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SunWize SW-S55P 55 Watt Solar Panel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Kyocera 50W Solar Panel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Rated Voltage (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Vmp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17.4V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17V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Rated Current (Imp)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3.15A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2.95A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Rated Power (Watts)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50W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Open Circuit Voltage (Voc)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22.0V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Short Circuit Current (Isc)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3.3A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$249.63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$179.95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$339.80 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Quanity Needed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 Cost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$249.63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$359.90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$679.60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995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Type of Cells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Monocrystalline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Monocrystalline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Monocrystalline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467600" cy="4525963"/>
          </a:xfrm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Poll temperature, current and pH every </a:t>
            </a:r>
            <a:r>
              <a:rPr lang="en-US" sz="2400" dirty="0" smtClean="0"/>
              <a:t>10 seconds</a:t>
            </a:r>
            <a:endParaRPr lang="en-US" sz="2400" dirty="0" smtClean="0"/>
          </a:p>
          <a:p>
            <a:r>
              <a:rPr lang="en-US" sz="2400" dirty="0" smtClean="0"/>
              <a:t>Measure temperature </a:t>
            </a:r>
            <a:r>
              <a:rPr lang="en-US" sz="2400" dirty="0"/>
              <a:t>within ± </a:t>
            </a:r>
            <a:r>
              <a:rPr lang="en-US" sz="2400" dirty="0" smtClean="0"/>
              <a:t>1º C</a:t>
            </a:r>
          </a:p>
          <a:p>
            <a:r>
              <a:rPr lang="en-US" sz="2400" dirty="0" smtClean="0"/>
              <a:t>Measure current up to 6A within ± 5%</a:t>
            </a:r>
          </a:p>
          <a:p>
            <a:r>
              <a:rPr lang="en-US" sz="2400" dirty="0" smtClean="0"/>
              <a:t>Update web database every 10 </a:t>
            </a:r>
            <a:r>
              <a:rPr lang="en-US" sz="2400" dirty="0" smtClean="0"/>
              <a:t>seconds</a:t>
            </a:r>
            <a:endParaRPr lang="en-US" sz="2400" dirty="0" smtClean="0"/>
          </a:p>
          <a:p>
            <a:r>
              <a:rPr lang="en-US" sz="2400" dirty="0" smtClean="0"/>
              <a:t>Alert user of hazards within a minute of detection</a:t>
            </a:r>
          </a:p>
          <a:p>
            <a:r>
              <a:rPr lang="en-US" sz="2400" dirty="0" smtClean="0"/>
              <a:t>Toggle relays within 10 seconds of update on website</a:t>
            </a:r>
          </a:p>
          <a:p>
            <a:r>
              <a:rPr lang="en-US" sz="2400" dirty="0" smtClean="0"/>
              <a:t>PV panel that delivers 90% of lighting system power under ideal conditions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Power: LEDs Power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Meanwell</a:t>
            </a:r>
            <a:r>
              <a:rPr lang="en-US" dirty="0" smtClean="0"/>
              <a:t> </a:t>
            </a:r>
            <a:r>
              <a:rPr lang="en-US" dirty="0" smtClean="0"/>
              <a:t>GS60A24 </a:t>
            </a:r>
            <a:r>
              <a:rPr lang="en-US" dirty="0" smtClean="0"/>
              <a:t>power supply</a:t>
            </a:r>
          </a:p>
          <a:p>
            <a:pPr lvl="1"/>
            <a:r>
              <a:rPr lang="en-US" dirty="0" smtClean="0"/>
              <a:t>Outputs 24VDC </a:t>
            </a:r>
            <a:r>
              <a:rPr lang="en-US" dirty="0" smtClean="0"/>
              <a:t>2.5</a:t>
            </a:r>
            <a:r>
              <a:rPr lang="en-US" dirty="0" smtClean="0"/>
              <a:t>A </a:t>
            </a:r>
            <a:endParaRPr lang="en-US" dirty="0"/>
          </a:p>
          <a:p>
            <a:pPr lvl="1"/>
            <a:r>
              <a:rPr lang="en-US" dirty="0" smtClean="0"/>
              <a:t>short circuit, overload, overvoltage, over temperature protections</a:t>
            </a:r>
          </a:p>
          <a:p>
            <a:pPr marL="448056" lvl="1" indent="0">
              <a:buNone/>
            </a:pPr>
            <a:endParaRPr lang="en-US" dirty="0"/>
          </a:p>
          <a:p>
            <a:pPr marL="44805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2050" name="Picture 2" descr="D:\ps_1w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22716" r="5679" b="20001"/>
          <a:stretch/>
        </p:blipFill>
        <p:spPr bwMode="auto">
          <a:xfrm>
            <a:off x="1642532" y="3657600"/>
            <a:ext cx="5969001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Power: </a:t>
            </a:r>
            <a:r>
              <a:rPr lang="en-US" dirty="0" err="1" smtClean="0"/>
              <a:t>LEDs</a:t>
            </a:r>
            <a:r>
              <a:rPr lang="en-US" dirty="0" smtClean="0"/>
              <a:t> Switching Circuit</a:t>
            </a:r>
            <a:endParaRPr lang="en-US" dirty="0"/>
          </a:p>
        </p:txBody>
      </p:sp>
      <p:pic>
        <p:nvPicPr>
          <p:cNvPr id="5" name="Content Placeholder 4" descr="Power Switching Schematic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7543" b="-27543"/>
          <a:stretch>
            <a:fillRect/>
          </a:stretch>
        </p:blipFill>
        <p:spPr>
          <a:xfrm>
            <a:off x="304800" y="762000"/>
            <a:ext cx="4343400" cy="5374581"/>
          </a:xfrm>
        </p:spPr>
      </p:pic>
      <p:pic>
        <p:nvPicPr>
          <p:cNvPr id="6" name="Content Placeholder 5" descr="LED Driver and Power Supply PCB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4387" b="-14387"/>
          <a:stretch>
            <a:fillRect/>
          </a:stretch>
        </p:blipFill>
        <p:spPr>
          <a:xfrm>
            <a:off x="4648200" y="1676400"/>
            <a:ext cx="4495800" cy="5563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Power: 12V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12V 1.5A power supply</a:t>
            </a:r>
            <a:endParaRPr lang="en-US" sz="2400" dirty="0"/>
          </a:p>
          <a:p>
            <a:r>
              <a:rPr lang="en-US" sz="2400" dirty="0" smtClean="0"/>
              <a:t>12V </a:t>
            </a:r>
          </a:p>
          <a:p>
            <a:pPr lvl="1"/>
            <a:r>
              <a:rPr lang="en-US" sz="2400" dirty="0" smtClean="0"/>
              <a:t>Microcontroller </a:t>
            </a:r>
          </a:p>
          <a:p>
            <a:pPr lvl="1"/>
            <a:r>
              <a:rPr lang="en-US" sz="2400" dirty="0" smtClean="0"/>
              <a:t>Current </a:t>
            </a:r>
            <a:r>
              <a:rPr lang="en-US" sz="2400" dirty="0" smtClean="0"/>
              <a:t>sensors</a:t>
            </a:r>
            <a:endParaRPr lang="en-US" sz="2400" dirty="0"/>
          </a:p>
          <a:p>
            <a:r>
              <a:rPr lang="en-US" sz="2400" dirty="0" smtClean="0"/>
              <a:t>5V</a:t>
            </a:r>
          </a:p>
          <a:p>
            <a:pPr lvl="1"/>
            <a:r>
              <a:rPr lang="en-US" sz="2400" dirty="0" smtClean="0"/>
              <a:t>LCD 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elays/relay driver</a:t>
            </a:r>
          </a:p>
          <a:p>
            <a:pPr lvl="1"/>
            <a:r>
              <a:rPr lang="en-US" sz="2400" dirty="0" smtClean="0"/>
              <a:t>pH sensor</a:t>
            </a:r>
          </a:p>
          <a:p>
            <a:pPr lvl="1"/>
            <a:r>
              <a:rPr lang="en-US" sz="2400" dirty="0" smtClean="0"/>
              <a:t>Temperature Sensors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86000"/>
            <a:ext cx="3781031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Budget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80984"/>
              </p:ext>
            </p:extLst>
          </p:nvPr>
        </p:nvGraphicFramePr>
        <p:xfrm>
          <a:off x="762000" y="990600"/>
          <a:ext cx="3459976" cy="538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689"/>
                <a:gridCol w="1144385"/>
                <a:gridCol w="980902"/>
              </a:tblGrid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Estimated</a:t>
                      </a:r>
                      <a:r>
                        <a:rPr lang="en-US" sz="1400" baseline="0" dirty="0" smtClean="0"/>
                        <a:t>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Actual Cost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$9.25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Relay Driver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Sampled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$97.80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$71.88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LED Drivers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$13.93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$5.58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Power Supplies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$60.49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$44.49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Cells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$80.00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 sink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$29.52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$37.07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Cooling Fan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$18.95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$10.00</a:t>
                      </a:r>
                      <a:endParaRPr lang="en-US" sz="1400" dirty="0"/>
                    </a:p>
                  </a:txBody>
                  <a:tcPr/>
                </a:tc>
              </a:tr>
              <a:tr h="4716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Temperature 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$14.14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$6.43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</a:t>
                      </a:r>
                      <a:r>
                        <a:rPr lang="en-US" sz="1400" baseline="0" dirty="0" smtClean="0"/>
                        <a:t> Probe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$39.99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$47.98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pH Adapter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$29.10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$42.74</a:t>
                      </a:r>
                      <a:endParaRPr lang="en-US" sz="1400" dirty="0"/>
                    </a:p>
                  </a:txBody>
                  <a:tcPr/>
                </a:tc>
              </a:tr>
              <a:tr h="504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Current</a:t>
                      </a:r>
                      <a:r>
                        <a:rPr lang="en-US" sz="1400" baseline="0" dirty="0" smtClean="0"/>
                        <a:t> Sensors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$107.85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$114.89</a:t>
                      </a:r>
                      <a:endParaRPr lang="en-US" sz="1400" dirty="0"/>
                    </a:p>
                  </a:txBody>
                  <a:tcPr/>
                </a:tc>
              </a:tr>
              <a:tr h="33156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PCBs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$170.00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01470"/>
              </p:ext>
            </p:extLst>
          </p:nvPr>
        </p:nvGraphicFramePr>
        <p:xfrm>
          <a:off x="4724400" y="533400"/>
          <a:ext cx="3454003" cy="5976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86"/>
                <a:gridCol w="1142409"/>
                <a:gridCol w="979208"/>
              </a:tblGrid>
              <a:tr h="48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Part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Estimated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Actual Cost</a:t>
                      </a:r>
                      <a:endParaRPr lang="en-US" sz="1400" dirty="0"/>
                    </a:p>
                  </a:txBody>
                  <a:tcPr/>
                </a:tc>
              </a:tr>
              <a:tr h="3029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Junction Box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$1.77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TBD</a:t>
                      </a:r>
                      <a:endParaRPr lang="en-US" sz="1400" dirty="0"/>
                    </a:p>
                  </a:txBody>
                  <a:tcPr/>
                </a:tc>
              </a:tr>
              <a:tr h="48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Duplex</a:t>
                      </a:r>
                      <a:r>
                        <a:rPr lang="en-US" sz="1400" baseline="0" dirty="0" smtClean="0"/>
                        <a:t> Outlet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$4.77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$4.77</a:t>
                      </a:r>
                      <a:endParaRPr lang="en-US" sz="1400" dirty="0"/>
                    </a:p>
                  </a:txBody>
                  <a:tcPr/>
                </a:tc>
              </a:tr>
              <a:tr h="48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DB25 Connector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$8.99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$3.00</a:t>
                      </a:r>
                      <a:endParaRPr lang="en-US" sz="1400" dirty="0"/>
                    </a:p>
                  </a:txBody>
                  <a:tcPr/>
                </a:tc>
              </a:tr>
              <a:tr h="3029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LCD Display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$20.90</a:t>
                      </a:r>
                      <a:endParaRPr lang="en-US" sz="1400" dirty="0"/>
                    </a:p>
                  </a:txBody>
                  <a:tcPr/>
                </a:tc>
              </a:tr>
              <a:tr h="691294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Arduino</a:t>
                      </a:r>
                      <a:r>
                        <a:rPr lang="en-US" sz="1400" dirty="0" smtClean="0"/>
                        <a:t> Mega2560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Free(already</a:t>
                      </a:r>
                      <a:r>
                        <a:rPr lang="en-US" sz="1400" baseline="0" dirty="0" smtClean="0"/>
                        <a:t> owned)</a:t>
                      </a:r>
                      <a:endParaRPr lang="en-US" sz="1400" dirty="0"/>
                    </a:p>
                  </a:txBody>
                  <a:tcPr/>
                </a:tc>
              </a:tr>
              <a:tr h="6912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Ethernet</a:t>
                      </a:r>
                      <a:r>
                        <a:rPr lang="en-US" sz="1400" baseline="0" dirty="0" smtClean="0"/>
                        <a:t> Shield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$49.95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Free(already</a:t>
                      </a:r>
                      <a:r>
                        <a:rPr lang="en-US" sz="1400" baseline="0" dirty="0" smtClean="0"/>
                        <a:t> owned)</a:t>
                      </a:r>
                      <a:endParaRPr lang="en-US" sz="1400" dirty="0"/>
                    </a:p>
                  </a:txBody>
                  <a:tcPr/>
                </a:tc>
              </a:tr>
              <a:tr h="48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Circuit</a:t>
                      </a:r>
                      <a:r>
                        <a:rPr lang="en-US" sz="1400" baseline="0" dirty="0" smtClean="0"/>
                        <a:t> Components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$20.00</a:t>
                      </a:r>
                      <a:endParaRPr lang="en-US" sz="1400" dirty="0"/>
                    </a:p>
                  </a:txBody>
                  <a:tcPr/>
                </a:tc>
              </a:tr>
              <a:tr h="48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Testing Materials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$50.00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$60.00</a:t>
                      </a:r>
                      <a:endParaRPr lang="en-US" sz="1400" dirty="0"/>
                    </a:p>
                  </a:txBody>
                  <a:tcPr/>
                </a:tc>
              </a:tr>
              <a:tr h="48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Construction Materials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$117.56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$136.88</a:t>
                      </a:r>
                      <a:endParaRPr lang="en-US" sz="1400" dirty="0"/>
                    </a:p>
                  </a:txBody>
                  <a:tcPr/>
                </a:tc>
              </a:tr>
              <a:tr h="489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Shipping Costs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$100.00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$75.00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  <a:tr h="30292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Cost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$921.40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$960.76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pic>
        <p:nvPicPr>
          <p:cNvPr id="5" name="Content Placeholder 4" descr="photo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140" t="-2192" r="14410" b="-509"/>
          <a:stretch>
            <a:fillRect/>
          </a:stretch>
        </p:blipFill>
        <p:spPr>
          <a:xfrm rot="5400000">
            <a:off x="2628900" y="1638300"/>
            <a:ext cx="457200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Hardware Block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308"/>
            <a:ext cx="7467600" cy="29977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Sub-systems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 panel	</a:t>
            </a:r>
          </a:p>
          <a:p>
            <a:r>
              <a:rPr lang="en-US" dirty="0"/>
              <a:t>Sensors</a:t>
            </a:r>
          </a:p>
          <a:p>
            <a:r>
              <a:rPr lang="en-US" dirty="0"/>
              <a:t>LED lighting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Custom power strip</a:t>
            </a:r>
          </a:p>
          <a:p>
            <a:r>
              <a:rPr lang="en-US" dirty="0" smtClean="0"/>
              <a:t>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4308"/>
            <a:ext cx="7467600" cy="29977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Panel</a:t>
            </a:r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295400" y="3733800"/>
            <a:ext cx="1371600" cy="1828800"/>
          </a:xfrm>
          <a:prstGeom prst="frame">
            <a:avLst/>
          </a:prstGeom>
          <a:solidFill>
            <a:srgbClr val="FF0000">
              <a:alpha val="7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Shows the current condition of the tank via the LCD</a:t>
            </a:r>
          </a:p>
          <a:p>
            <a:r>
              <a:rPr lang="en-US" dirty="0" smtClean="0"/>
              <a:t>Contains </a:t>
            </a:r>
            <a:r>
              <a:rPr lang="en-US" dirty="0" smtClean="0"/>
              <a:t>two push buttons</a:t>
            </a:r>
          </a:p>
          <a:p>
            <a:pPr lvl="1"/>
            <a:r>
              <a:rPr lang="en-US" dirty="0" smtClean="0"/>
              <a:t>Feed Mode</a:t>
            </a:r>
          </a:p>
          <a:p>
            <a:pPr lvl="1"/>
            <a:r>
              <a:rPr lang="en-US" dirty="0" smtClean="0"/>
              <a:t>Lighting Sequence</a:t>
            </a:r>
          </a:p>
          <a:p>
            <a:r>
              <a:rPr lang="en-US" dirty="0" smtClean="0"/>
              <a:t>Houses microcontroller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0" t="16279" r="9535" b="14574"/>
          <a:stretch/>
        </p:blipFill>
        <p:spPr>
          <a:xfrm>
            <a:off x="4953000" y="2057400"/>
            <a:ext cx="4029740" cy="2627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Custom 3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00B0F0"/>
      </a:accent1>
      <a:accent2>
        <a:srgbClr val="00B0F0"/>
      </a:accent2>
      <a:accent3>
        <a:srgbClr val="00B0F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3973</TotalTime>
  <Words>1694</Words>
  <Application>Microsoft Office PowerPoint</Application>
  <PresentationFormat>On-screen Show (4:3)</PresentationFormat>
  <Paragraphs>490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Technic</vt:lpstr>
      <vt:lpstr>Aquarium Lighting and Resource Monitor a.l.a.r.m.</vt:lpstr>
      <vt:lpstr>Motivation</vt:lpstr>
      <vt:lpstr>Goals</vt:lpstr>
      <vt:lpstr>Functional Requirements</vt:lpstr>
      <vt:lpstr>Specifications</vt:lpstr>
      <vt:lpstr>Overall Hardware Block</vt:lpstr>
      <vt:lpstr>Main Sub-systems</vt:lpstr>
      <vt:lpstr>Front Panel</vt:lpstr>
      <vt:lpstr>Front Panel</vt:lpstr>
      <vt:lpstr>Front Panel: LCD</vt:lpstr>
      <vt:lpstr>Front display: LCD</vt:lpstr>
      <vt:lpstr>Front Panel: Push Buttons</vt:lpstr>
      <vt:lpstr>Sensors</vt:lpstr>
      <vt:lpstr>Sensors</vt:lpstr>
      <vt:lpstr>Current Sensor</vt:lpstr>
      <vt:lpstr>Honeywell CSLA2CD</vt:lpstr>
      <vt:lpstr>Temperature Sensor</vt:lpstr>
      <vt:lpstr>Thermistor</vt:lpstr>
      <vt:lpstr>pH Sensor</vt:lpstr>
      <vt:lpstr>Leak Detection Sensor</vt:lpstr>
      <vt:lpstr>Lighting System</vt:lpstr>
      <vt:lpstr>Lighting System</vt:lpstr>
      <vt:lpstr>Lighting System</vt:lpstr>
      <vt:lpstr>LED System: LEDs</vt:lpstr>
      <vt:lpstr>LED System: Drivers</vt:lpstr>
      <vt:lpstr>LED System: Driver PCB</vt:lpstr>
      <vt:lpstr>Power Strip</vt:lpstr>
      <vt:lpstr>Custom Power Strip</vt:lpstr>
      <vt:lpstr>Custom Power Strip: Relays</vt:lpstr>
      <vt:lpstr>Custom Power Strip Components: Relays</vt:lpstr>
      <vt:lpstr>Custom Power Strip Components: Relay Driver</vt:lpstr>
      <vt:lpstr>Power Strip PCB Components</vt:lpstr>
      <vt:lpstr>Custom Power Strip Construction</vt:lpstr>
      <vt:lpstr>Power Strip PCB</vt:lpstr>
      <vt:lpstr>Overall Hardware Block</vt:lpstr>
      <vt:lpstr>Microcontroller Requirements</vt:lpstr>
      <vt:lpstr>Arduino Mega 2560 with Ethernet Shield</vt:lpstr>
      <vt:lpstr>Software: Microcontroller</vt:lpstr>
      <vt:lpstr>Software: Microcontroller</vt:lpstr>
      <vt:lpstr>Software Main</vt:lpstr>
      <vt:lpstr>Software Interrupts </vt:lpstr>
      <vt:lpstr>Website Database</vt:lpstr>
      <vt:lpstr>Website Status Page  </vt:lpstr>
      <vt:lpstr>Website Logs Page</vt:lpstr>
      <vt:lpstr>Website Settings</vt:lpstr>
      <vt:lpstr>Power</vt:lpstr>
      <vt:lpstr>Power Block Diagram</vt:lpstr>
      <vt:lpstr>Power: LEDs</vt:lpstr>
      <vt:lpstr>Power: LEDs Solar Panel</vt:lpstr>
      <vt:lpstr>Power: LEDs Power Supply</vt:lpstr>
      <vt:lpstr>Power: LEDs Switching Circuit</vt:lpstr>
      <vt:lpstr>Power: 12V system </vt:lpstr>
      <vt:lpstr>Budget</vt:lpstr>
      <vt:lpstr>Work Distribution </vt:lpstr>
      <vt:lpstr>Questions???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Aquarium Lighting and Resource Monitor</dc:title>
  <dc:creator>Sam</dc:creator>
  <cp:lastModifiedBy>Student User</cp:lastModifiedBy>
  <cp:revision>137</cp:revision>
  <dcterms:created xsi:type="dcterms:W3CDTF">2012-02-28T20:32:42Z</dcterms:created>
  <dcterms:modified xsi:type="dcterms:W3CDTF">2012-04-10T14:25:10Z</dcterms:modified>
</cp:coreProperties>
</file>