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65" r:id="rId5"/>
    <p:sldId id="259" r:id="rId6"/>
    <p:sldId id="260" r:id="rId7"/>
    <p:sldId id="261" r:id="rId8"/>
    <p:sldId id="262" r:id="rId9"/>
    <p:sldId id="263" r:id="rId10"/>
    <p:sldId id="294" r:id="rId11"/>
    <p:sldId id="269" r:id="rId12"/>
    <p:sldId id="271" r:id="rId13"/>
    <p:sldId id="272" r:id="rId14"/>
    <p:sldId id="270" r:id="rId15"/>
    <p:sldId id="273" r:id="rId16"/>
    <p:sldId id="291" r:id="rId17"/>
    <p:sldId id="287" r:id="rId18"/>
    <p:sldId id="290" r:id="rId19"/>
    <p:sldId id="289" r:id="rId20"/>
    <p:sldId id="288" r:id="rId21"/>
    <p:sldId id="292" r:id="rId22"/>
    <p:sldId id="29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64" r:id="rId37"/>
    <p:sldId id="267" r:id="rId38"/>
    <p:sldId id="268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5CDC"/>
    <a:srgbClr val="07F9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0" autoAdjust="0"/>
    <p:restoredTop sz="94737" autoAdjust="0"/>
  </p:normalViewPr>
  <p:slideViewPr>
    <p:cSldViewPr>
      <p:cViewPr varScale="1">
        <p:scale>
          <a:sx n="70" d="100"/>
          <a:sy n="70" d="100"/>
        </p:scale>
        <p:origin x="-52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cat>
            <c:strRef>
              <c:f>Sheet1!$A$2:$A$8</c:f>
              <c:strCache>
                <c:ptCount val="7"/>
                <c:pt idx="0">
                  <c:v>Research</c:v>
                </c:pt>
                <c:pt idx="1">
                  <c:v>Base</c:v>
                </c:pt>
                <c:pt idx="2">
                  <c:v>Internal Frame</c:v>
                </c:pt>
                <c:pt idx="3">
                  <c:v>LED Array</c:v>
                </c:pt>
                <c:pt idx="4">
                  <c:v>PCB Design</c:v>
                </c:pt>
                <c:pt idx="5">
                  <c:v>Software</c:v>
                </c:pt>
                <c:pt idx="6">
                  <c:v>Integration/Testing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0.85</c:v>
                </c:pt>
                <c:pt idx="1">
                  <c:v>1</c:v>
                </c:pt>
                <c:pt idx="2">
                  <c:v>0.3</c:v>
                </c:pt>
                <c:pt idx="3">
                  <c:v>0.5</c:v>
                </c:pt>
                <c:pt idx="4">
                  <c:v>0.75</c:v>
                </c:pt>
                <c:pt idx="5">
                  <c:v>0.25</c:v>
                </c:pt>
                <c:pt idx="6">
                  <c:v>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6999424"/>
        <c:axId val="47000960"/>
      </c:barChart>
      <c:catAx>
        <c:axId val="46999424"/>
        <c:scaling>
          <c:orientation val="minMax"/>
        </c:scaling>
        <c:delete val="0"/>
        <c:axPos val="l"/>
        <c:majorTickMark val="out"/>
        <c:minorTickMark val="none"/>
        <c:tickLblPos val="nextTo"/>
        <c:crossAx val="47000960"/>
        <c:crosses val="autoZero"/>
        <c:auto val="1"/>
        <c:lblAlgn val="ctr"/>
        <c:lblOffset val="100"/>
        <c:noMultiLvlLbl val="0"/>
      </c:catAx>
      <c:valAx>
        <c:axId val="47000960"/>
        <c:scaling>
          <c:orientation val="minMax"/>
          <c:max val="1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46999424"/>
        <c:crosses val="autoZero"/>
        <c:crossBetween val="between"/>
        <c:majorUnit val="0.1"/>
        <c:minorUnit val="5.000000000000001E-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B5B004F-DD99-47A4-BD13-141698D25417}" type="datetimeFigureOut">
              <a:rPr lang="en-US" smtClean="0"/>
              <a:t>1/25/2013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41C6CCC-CC19-418D-8822-34CED6302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5B004F-DD99-47A4-BD13-141698D25417}" type="datetimeFigureOut">
              <a:rPr lang="en-US" smtClean="0"/>
              <a:t>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1C6CCC-CC19-418D-8822-34CED6302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5B004F-DD99-47A4-BD13-141698D25417}" type="datetimeFigureOut">
              <a:rPr lang="en-US" smtClean="0"/>
              <a:t>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1C6CCC-CC19-418D-8822-34CED6302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5B004F-DD99-47A4-BD13-141698D25417}" type="datetimeFigureOut">
              <a:rPr lang="en-US" smtClean="0"/>
              <a:t>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1C6CCC-CC19-418D-8822-34CED63024D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5B004F-DD99-47A4-BD13-141698D25417}" type="datetimeFigureOut">
              <a:rPr lang="en-US" smtClean="0"/>
              <a:t>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1C6CCC-CC19-418D-8822-34CED63024D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5B004F-DD99-47A4-BD13-141698D25417}" type="datetimeFigureOut">
              <a:rPr lang="en-US" smtClean="0"/>
              <a:t>1/25/2013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1C6CCC-CC19-418D-8822-34CED63024D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5B004F-DD99-47A4-BD13-141698D25417}" type="datetimeFigureOut">
              <a:rPr lang="en-US" smtClean="0"/>
              <a:t>1/25/2013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1C6CCC-CC19-418D-8822-34CED63024D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5B004F-DD99-47A4-BD13-141698D25417}" type="datetimeFigureOut">
              <a:rPr lang="en-US" smtClean="0"/>
              <a:t>1/25/2013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1C6CCC-CC19-418D-8822-34CED63024D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5B004F-DD99-47A4-BD13-141698D25417}" type="datetimeFigureOut">
              <a:rPr lang="en-US" smtClean="0"/>
              <a:t>1/25/2013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1C6CCC-CC19-418D-8822-34CED6302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B5B004F-DD99-47A4-BD13-141698D25417}" type="datetimeFigureOut">
              <a:rPr lang="en-US" smtClean="0"/>
              <a:t>1/25/2013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1C6CCC-CC19-418D-8822-34CED63024D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B5B004F-DD99-47A4-BD13-141698D25417}" type="datetimeFigureOut">
              <a:rPr lang="en-US" smtClean="0"/>
              <a:t>1/25/2013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41C6CCC-CC19-418D-8822-34CED63024D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B5B004F-DD99-47A4-BD13-141698D25417}" type="datetimeFigureOut">
              <a:rPr lang="en-US" smtClean="0"/>
              <a:t>1/25/2013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41C6CCC-CC19-418D-8822-34CED63024D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752601"/>
            <a:ext cx="8305800" cy="1829761"/>
          </a:xfrm>
        </p:spPr>
        <p:txBody>
          <a:bodyPr>
            <a:normAutofit/>
          </a:bodyPr>
          <a:lstStyle/>
          <a:p>
            <a:r>
              <a:rPr lang="en-US" dirty="0" smtClean="0"/>
              <a:t>Dynamic Animation Cube II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611607"/>
            <a:ext cx="7772400" cy="1199704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Group 5</a:t>
            </a:r>
          </a:p>
          <a:p>
            <a:r>
              <a:rPr lang="en-US" dirty="0" smtClean="0"/>
              <a:t>Timothy Foard, EE</a:t>
            </a:r>
          </a:p>
          <a:p>
            <a:r>
              <a:rPr lang="en-US" dirty="0" smtClean="0"/>
              <a:t>Adam </a:t>
            </a:r>
            <a:r>
              <a:rPr lang="en-US" dirty="0" err="1" smtClean="0"/>
              <a:t>Heeren</a:t>
            </a:r>
            <a:r>
              <a:rPr lang="en-US" dirty="0" smtClean="0"/>
              <a:t>, </a:t>
            </a:r>
            <a:r>
              <a:rPr lang="en-US" dirty="0" err="1" smtClean="0"/>
              <a:t>CpE</a:t>
            </a:r>
            <a:endParaRPr lang="en-US" dirty="0" smtClean="0"/>
          </a:p>
          <a:p>
            <a:r>
              <a:rPr lang="en-US" dirty="0" err="1" smtClean="0"/>
              <a:t>Sommer</a:t>
            </a:r>
            <a:r>
              <a:rPr lang="en-US" dirty="0" smtClean="0"/>
              <a:t> Marsh, EE</a:t>
            </a:r>
          </a:p>
          <a:p>
            <a:r>
              <a:rPr lang="en-US" dirty="0" smtClean="0"/>
              <a:t>Brian </a:t>
            </a:r>
            <a:r>
              <a:rPr lang="en-US" dirty="0" err="1" smtClean="0"/>
              <a:t>Zei</a:t>
            </a:r>
            <a:r>
              <a:rPr lang="en-US" dirty="0" smtClean="0"/>
              <a:t>, 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939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49" y="1481138"/>
            <a:ext cx="3380502" cy="4525961"/>
          </a:xfr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Previous group was unable to get every single LED to light</a:t>
            </a:r>
          </a:p>
          <a:p>
            <a:r>
              <a:rPr lang="en-US" dirty="0" smtClean="0"/>
              <a:t>Soldering effort included more than 17,000 individual solder connections</a:t>
            </a:r>
          </a:p>
          <a:p>
            <a:r>
              <a:rPr lang="en-US" dirty="0" smtClean="0"/>
              <a:t>It fell on us to test each LED and it’s solder connections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LED </a:t>
            </a:r>
            <a:r>
              <a:rPr lang="en-US" dirty="0" smtClean="0"/>
              <a:t>Array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2514600" y="2286000"/>
            <a:ext cx="8382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590800" y="2286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2”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0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Power Supply Unit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Triad Magnetics</a:t>
            </a:r>
          </a:p>
          <a:p>
            <a:r>
              <a:rPr lang="en-US" dirty="0" smtClean="0"/>
              <a:t>5V DC input</a:t>
            </a:r>
          </a:p>
          <a:p>
            <a:r>
              <a:rPr lang="en-US" dirty="0" smtClean="0"/>
              <a:t>4A max current</a:t>
            </a:r>
          </a:p>
          <a:p>
            <a:r>
              <a:rPr lang="en-US" dirty="0" smtClean="0"/>
              <a:t>20W power capabilities</a:t>
            </a:r>
          </a:p>
          <a:p>
            <a:r>
              <a:rPr lang="en-US" dirty="0" smtClean="0"/>
              <a:t>Wall adapter plug</a:t>
            </a:r>
          </a:p>
        </p:txBody>
      </p:sp>
    </p:spTree>
    <p:extLst>
      <p:ext uri="{BB962C8B-B14F-4D97-AF65-F5344CB8AC3E}">
        <p14:creationId xmlns:p14="http://schemas.microsoft.com/office/powerpoint/2010/main" val="412724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LED Drivers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STP24DP05</a:t>
            </a:r>
          </a:p>
          <a:p>
            <a:r>
              <a:rPr lang="en-US" dirty="0" smtClean="0"/>
              <a:t>Controls 8 columns of LED’s per chip</a:t>
            </a:r>
          </a:p>
          <a:p>
            <a:r>
              <a:rPr lang="en-US" dirty="0" smtClean="0"/>
              <a:t>Maximum 20V and 80mA output</a:t>
            </a:r>
          </a:p>
          <a:p>
            <a:r>
              <a:rPr lang="en-US" dirty="0" smtClean="0"/>
              <a:t>25MHz clock frequency</a:t>
            </a:r>
          </a:p>
          <a:p>
            <a:r>
              <a:rPr lang="en-US" dirty="0" smtClean="0"/>
              <a:t>30ns internal delay</a:t>
            </a:r>
          </a:p>
          <a:p>
            <a:r>
              <a:rPr lang="en-US" dirty="0" smtClean="0"/>
              <a:t>Serial </a:t>
            </a:r>
            <a:r>
              <a:rPr lang="en-US" smtClean="0"/>
              <a:t>Peripheral Interface (SPI)</a:t>
            </a:r>
            <a:endParaRPr lang="en-US" dirty="0" smtClean="0"/>
          </a:p>
          <a:p>
            <a:r>
              <a:rPr lang="en-US" dirty="0" smtClean="0"/>
              <a:t>Pulse width modulation application that will allow us to control the intensity of each LED.</a:t>
            </a:r>
          </a:p>
        </p:txBody>
      </p:sp>
    </p:spTree>
    <p:extLst>
      <p:ext uri="{BB962C8B-B14F-4D97-AF65-F5344CB8AC3E}">
        <p14:creationId xmlns:p14="http://schemas.microsoft.com/office/powerpoint/2010/main" val="244180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LED Drivers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Error detection mode</a:t>
            </a:r>
          </a:p>
          <a:p>
            <a:pPr lvl="1"/>
            <a:r>
              <a:rPr lang="en-US" dirty="0" smtClean="0"/>
              <a:t>Checks if commands are flowing correctly</a:t>
            </a:r>
          </a:p>
          <a:p>
            <a:r>
              <a:rPr lang="en-US" dirty="0" smtClean="0"/>
              <a:t>Temperature detection</a:t>
            </a:r>
          </a:p>
          <a:p>
            <a:pPr lvl="1"/>
            <a:r>
              <a:rPr lang="en-US" dirty="0" smtClean="0"/>
              <a:t>Turns off driver is temperature rises too high</a:t>
            </a:r>
          </a:p>
          <a:p>
            <a:r>
              <a:rPr lang="en-US" dirty="0" smtClean="0"/>
              <a:t>Preset shift registers</a:t>
            </a:r>
          </a:p>
          <a:p>
            <a:pPr lvl="1"/>
            <a:r>
              <a:rPr lang="en-US" dirty="0" smtClean="0"/>
              <a:t>Changes order of colors displayed</a:t>
            </a:r>
          </a:p>
        </p:txBody>
      </p:sp>
    </p:spTree>
    <p:extLst>
      <p:ext uri="{BB962C8B-B14F-4D97-AF65-F5344CB8AC3E}">
        <p14:creationId xmlns:p14="http://schemas.microsoft.com/office/powerpoint/2010/main" val="371261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Decoders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74HTC154</a:t>
            </a:r>
          </a:p>
          <a:p>
            <a:r>
              <a:rPr lang="en-US" dirty="0" smtClean="0"/>
              <a:t>4-to-16 bit</a:t>
            </a:r>
          </a:p>
          <a:p>
            <a:r>
              <a:rPr lang="en-US" dirty="0" smtClean="0"/>
              <a:t>Rated for -0.5 to 7V </a:t>
            </a:r>
            <a:r>
              <a:rPr lang="en-US" dirty="0" err="1" smtClean="0"/>
              <a:t>Vcc</a:t>
            </a:r>
            <a:r>
              <a:rPr lang="en-US" dirty="0" smtClean="0"/>
              <a:t> input and 20mA current</a:t>
            </a:r>
          </a:p>
          <a:p>
            <a:r>
              <a:rPr lang="en-US" dirty="0" smtClean="0"/>
              <a:t>Contains enable gates for eliminating bugs</a:t>
            </a:r>
          </a:p>
          <a:p>
            <a:r>
              <a:rPr lang="en-US" dirty="0" smtClean="0"/>
              <a:t>Decoders will be used for two purposes</a:t>
            </a:r>
          </a:p>
          <a:p>
            <a:pPr lvl="1"/>
            <a:r>
              <a:rPr lang="en-US" dirty="0" smtClean="0"/>
              <a:t>2, 4-to-16 decoders will be used to select which LED Driver will be active</a:t>
            </a:r>
          </a:p>
          <a:p>
            <a:pPr lvl="1"/>
            <a:r>
              <a:rPr lang="en-US" dirty="0" smtClean="0"/>
              <a:t>1, 4-to-16 decoder will be used to select which layer of the cube will be active</a:t>
            </a:r>
          </a:p>
        </p:txBody>
      </p:sp>
    </p:spTree>
    <p:extLst>
      <p:ext uri="{BB962C8B-B14F-4D97-AF65-F5344CB8AC3E}">
        <p14:creationId xmlns:p14="http://schemas.microsoft.com/office/powerpoint/2010/main" val="241040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Decoders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Internal propagation delay (70ns)</a:t>
            </a:r>
          </a:p>
          <a:p>
            <a:pPr lvl="1"/>
            <a:r>
              <a:rPr lang="en-US" dirty="0" smtClean="0"/>
              <a:t>Limits errors and missed latches</a:t>
            </a:r>
          </a:p>
          <a:p>
            <a:r>
              <a:rPr lang="en-US" dirty="0" smtClean="0"/>
              <a:t>Transition time (32ns)</a:t>
            </a:r>
          </a:p>
          <a:p>
            <a:pPr lvl="1"/>
            <a:r>
              <a:rPr lang="en-US" dirty="0" smtClean="0"/>
              <a:t>Makes sure commands are read in the correct order</a:t>
            </a:r>
          </a:p>
          <a:p>
            <a:r>
              <a:rPr lang="en-US" dirty="0" smtClean="0"/>
              <a:t>Power dissipation for system safety</a:t>
            </a:r>
          </a:p>
          <a:p>
            <a:r>
              <a:rPr lang="en-US" dirty="0" smtClean="0"/>
              <a:t>High immunity to noise</a:t>
            </a:r>
          </a:p>
        </p:txBody>
      </p:sp>
    </p:spTree>
    <p:extLst>
      <p:ext uri="{BB962C8B-B14F-4D97-AF65-F5344CB8AC3E}">
        <p14:creationId xmlns:p14="http://schemas.microsoft.com/office/powerpoint/2010/main" val="169077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Wii </a:t>
            </a:r>
            <a:r>
              <a:rPr lang="en-US" dirty="0" err="1" smtClean="0"/>
              <a:t>Nunchuck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Inputs</a:t>
            </a:r>
          </a:p>
          <a:p>
            <a:pPr lvl="1"/>
            <a:r>
              <a:rPr lang="en-US" dirty="0" smtClean="0"/>
              <a:t>2 Buttons</a:t>
            </a:r>
          </a:p>
          <a:p>
            <a:pPr lvl="1"/>
            <a:r>
              <a:rPr lang="en-US" dirty="0" smtClean="0"/>
              <a:t>Joystick</a:t>
            </a:r>
          </a:p>
          <a:p>
            <a:pPr lvl="1"/>
            <a:r>
              <a:rPr lang="en-US" dirty="0" smtClean="0"/>
              <a:t>Accelerometer</a:t>
            </a:r>
            <a:endParaRPr lang="en-US" dirty="0"/>
          </a:p>
          <a:p>
            <a:r>
              <a:rPr lang="en-US" dirty="0" smtClean="0"/>
              <a:t>Communication Protocol</a:t>
            </a:r>
            <a:endParaRPr lang="en-US" dirty="0"/>
          </a:p>
          <a:p>
            <a:pPr lvl="1"/>
            <a:r>
              <a:rPr lang="en-US" dirty="0" smtClean="0"/>
              <a:t>Two Wire Interface (TWI)</a:t>
            </a:r>
            <a:endParaRPr lang="en-US" dirty="0"/>
          </a:p>
          <a:p>
            <a:r>
              <a:rPr lang="en-US" dirty="0" smtClean="0"/>
              <a:t>Data</a:t>
            </a:r>
          </a:p>
          <a:p>
            <a:pPr lvl="1"/>
            <a:r>
              <a:rPr lang="en-US" dirty="0" smtClean="0"/>
              <a:t>6 Bytes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8000" contrast="-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446" t="24677" r="29837" b="34328"/>
          <a:stretch/>
        </p:blipFill>
        <p:spPr>
          <a:xfrm>
            <a:off x="5554639" y="1981200"/>
            <a:ext cx="3357350" cy="281144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7391400" y="3386920"/>
            <a:ext cx="0" cy="685800"/>
          </a:xfrm>
          <a:prstGeom prst="straightConnector1">
            <a:avLst/>
          </a:prstGeom>
          <a:ln w="50800">
            <a:solidFill>
              <a:schemeClr val="tx1">
                <a:lumMod val="9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7848600" y="3435256"/>
            <a:ext cx="0" cy="685800"/>
          </a:xfrm>
          <a:prstGeom prst="straightConnector1">
            <a:avLst/>
          </a:prstGeom>
          <a:ln w="50800">
            <a:solidFill>
              <a:schemeClr val="tx1">
                <a:lumMod val="9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7849737" y="1937982"/>
            <a:ext cx="0" cy="762000"/>
          </a:xfrm>
          <a:prstGeom prst="straightConnector1">
            <a:avLst/>
          </a:prstGeom>
          <a:ln w="50800">
            <a:solidFill>
              <a:schemeClr val="tx1">
                <a:lumMod val="9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7010400" y="1937982"/>
            <a:ext cx="0" cy="735274"/>
          </a:xfrm>
          <a:prstGeom prst="straightConnector1">
            <a:avLst/>
          </a:prstGeom>
          <a:ln w="50800">
            <a:solidFill>
              <a:schemeClr val="tx1">
                <a:lumMod val="9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543800" y="161186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GND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689678" y="1601084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SCL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934200" y="4124763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+3.3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658669" y="4124763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6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Microcontroller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u="sng" dirty="0"/>
              <a:t>Atmel AT32UC3C2512</a:t>
            </a:r>
          </a:p>
          <a:p>
            <a:r>
              <a:rPr lang="en-US" sz="2400" dirty="0"/>
              <a:t>66 MHz </a:t>
            </a:r>
            <a:r>
              <a:rPr lang="en-US" sz="2400" dirty="0" smtClean="0"/>
              <a:t>processing </a:t>
            </a:r>
            <a:r>
              <a:rPr lang="en-US" sz="2400" dirty="0"/>
              <a:t>s</a:t>
            </a:r>
            <a:r>
              <a:rPr lang="en-US" sz="2400" dirty="0" smtClean="0"/>
              <a:t>peed</a:t>
            </a:r>
            <a:endParaRPr lang="en-US" sz="2400" dirty="0"/>
          </a:p>
          <a:p>
            <a:r>
              <a:rPr lang="en-US" sz="2400" dirty="0"/>
              <a:t>Memory</a:t>
            </a:r>
          </a:p>
          <a:p>
            <a:pPr lvl="1"/>
            <a:r>
              <a:rPr lang="en-US" dirty="0"/>
              <a:t>512 </a:t>
            </a:r>
            <a:r>
              <a:rPr lang="en-US" dirty="0" err="1" smtClean="0"/>
              <a:t>kB</a:t>
            </a:r>
            <a:r>
              <a:rPr lang="en-US" dirty="0" smtClean="0"/>
              <a:t> </a:t>
            </a:r>
            <a:r>
              <a:rPr lang="en-US" dirty="0"/>
              <a:t>Flash</a:t>
            </a:r>
          </a:p>
          <a:p>
            <a:pPr lvl="1"/>
            <a:r>
              <a:rPr lang="en-US" dirty="0"/>
              <a:t>64 </a:t>
            </a:r>
            <a:r>
              <a:rPr lang="en-US" dirty="0" err="1" smtClean="0"/>
              <a:t>kB</a:t>
            </a:r>
            <a:r>
              <a:rPr lang="en-US" dirty="0" smtClean="0"/>
              <a:t> </a:t>
            </a:r>
            <a:r>
              <a:rPr lang="en-US" dirty="0"/>
              <a:t>SRAM</a:t>
            </a:r>
          </a:p>
          <a:p>
            <a:pPr lvl="1"/>
            <a:r>
              <a:rPr lang="en-US" dirty="0"/>
              <a:t>Single cycle access for both</a:t>
            </a:r>
          </a:p>
          <a:p>
            <a:r>
              <a:rPr lang="en-US" sz="2400" dirty="0"/>
              <a:t>45 </a:t>
            </a:r>
            <a:r>
              <a:rPr lang="en-US" sz="2400" dirty="0" smtClean="0"/>
              <a:t>GPIO</a:t>
            </a:r>
          </a:p>
          <a:p>
            <a:r>
              <a:rPr lang="en-US" sz="2400" dirty="0" smtClean="0"/>
              <a:t>Supports SPI and TWI</a:t>
            </a:r>
            <a:endParaRPr lang="en-US" sz="2400" dirty="0"/>
          </a:p>
          <a:p>
            <a:r>
              <a:rPr lang="en-US" sz="2400" dirty="0"/>
              <a:t>Atmel’s community</a:t>
            </a:r>
          </a:p>
          <a:p>
            <a:pPr marL="109728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1166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Microcontroller Comparison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62200"/>
            <a:ext cx="8229600" cy="2255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756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126325" cy="6629400"/>
          </a:xfrm>
        </p:spPr>
      </p:pic>
    </p:spTree>
    <p:extLst>
      <p:ext uri="{BB962C8B-B14F-4D97-AF65-F5344CB8AC3E}">
        <p14:creationId xmlns:p14="http://schemas.microsoft.com/office/powerpoint/2010/main" val="267599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Dynamic Animation Cube was commissioned by a previous senior design group</a:t>
            </a:r>
          </a:p>
          <a:p>
            <a:r>
              <a:rPr lang="en-US" dirty="0" smtClean="0"/>
              <a:t>16 x 16 x 16 RGB LED Cube</a:t>
            </a:r>
          </a:p>
          <a:p>
            <a:r>
              <a:rPr lang="en-US" dirty="0" smtClean="0"/>
              <a:t>Main application was animations</a:t>
            </a:r>
          </a:p>
          <a:p>
            <a:r>
              <a:rPr lang="en-US" dirty="0" smtClean="0"/>
              <a:t>Project had many flaws and oversights during design</a:t>
            </a:r>
            <a:endParaRPr lang="en-US" dirty="0"/>
          </a:p>
        </p:txBody>
      </p:sp>
      <p:pic>
        <p:nvPicPr>
          <p:cNvPr id="16" name="Content Placeholder 1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249" y="1481138"/>
            <a:ext cx="3380502" cy="452596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Brief Overview</a:t>
            </a: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5181600" y="2590800"/>
            <a:ext cx="2133600" cy="2286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629400" y="2450068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29.5”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213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109728" indent="0">
              <a:buNone/>
            </a:pPr>
            <a:r>
              <a:rPr lang="en-US" dirty="0" smtClean="0"/>
              <a:t>Wiring</a:t>
            </a:r>
            <a:endParaRPr lang="en-US" dirty="0" smtClean="0"/>
          </a:p>
          <a:p>
            <a:r>
              <a:rPr lang="en-US" dirty="0"/>
              <a:t>Programming</a:t>
            </a:r>
          </a:p>
          <a:p>
            <a:pPr lvl="1"/>
            <a:r>
              <a:rPr lang="en-US" dirty="0"/>
              <a:t>JTAG</a:t>
            </a:r>
          </a:p>
          <a:p>
            <a:r>
              <a:rPr lang="en-US" dirty="0"/>
              <a:t>Layer addressing</a:t>
            </a:r>
          </a:p>
          <a:p>
            <a:r>
              <a:rPr lang="en-US" dirty="0"/>
              <a:t>LED driver addressing</a:t>
            </a:r>
          </a:p>
          <a:p>
            <a:r>
              <a:rPr lang="en-US" dirty="0"/>
              <a:t>Driver Communication</a:t>
            </a:r>
          </a:p>
          <a:p>
            <a:pPr lvl="1"/>
            <a:r>
              <a:rPr lang="en-US" dirty="0" smtClean="0"/>
              <a:t>SPI</a:t>
            </a:r>
            <a:endParaRPr lang="en-US" dirty="0"/>
          </a:p>
          <a:p>
            <a:r>
              <a:rPr lang="en-US" dirty="0" err="1"/>
              <a:t>Nunchuck</a:t>
            </a:r>
            <a:r>
              <a:rPr lang="en-US" dirty="0"/>
              <a:t> Communication</a:t>
            </a:r>
          </a:p>
          <a:p>
            <a:pPr lvl="1"/>
            <a:r>
              <a:rPr lang="en-US" dirty="0"/>
              <a:t>TWI</a:t>
            </a:r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81000"/>
            <a:ext cx="3671487" cy="630936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Microcontroller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90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5"/>
          <a:stretch/>
        </p:blipFill>
        <p:spPr>
          <a:xfrm>
            <a:off x="5158854" y="609600"/>
            <a:ext cx="3314650" cy="5800934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207" y="609600"/>
            <a:ext cx="3008193" cy="5797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22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37374"/>
            <a:ext cx="7010400" cy="6468227"/>
          </a:xfrm>
        </p:spPr>
      </p:pic>
    </p:spTree>
    <p:extLst>
      <p:ext uri="{BB962C8B-B14F-4D97-AF65-F5344CB8AC3E}">
        <p14:creationId xmlns:p14="http://schemas.microsoft.com/office/powerpoint/2010/main" val="85081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Written in C</a:t>
            </a:r>
          </a:p>
          <a:p>
            <a:r>
              <a:rPr lang="en-US" dirty="0" smtClean="0"/>
              <a:t>Compiled using Atmel Studio 6</a:t>
            </a:r>
          </a:p>
          <a:p>
            <a:r>
              <a:rPr lang="en-US" dirty="0" smtClean="0"/>
              <a:t>Runs the Atmel Software Framework (ASF) library</a:t>
            </a:r>
          </a:p>
        </p:txBody>
      </p:sp>
    </p:spTree>
    <p:extLst>
      <p:ext uri="{BB962C8B-B14F-4D97-AF65-F5344CB8AC3E}">
        <p14:creationId xmlns:p14="http://schemas.microsoft.com/office/powerpoint/2010/main" val="107498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Physical Interfaces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Joint Test Action Group (JTAG) for writing the software to the MCU</a:t>
            </a:r>
          </a:p>
          <a:p>
            <a:r>
              <a:rPr lang="en-US" dirty="0" smtClean="0"/>
              <a:t>Serial Peripheral Interface (SPI) for communicating with the LED drivers</a:t>
            </a:r>
          </a:p>
          <a:p>
            <a:r>
              <a:rPr lang="en-US" dirty="0" smtClean="0"/>
              <a:t>Two Wire Interface (TWI) for receiving input from the Wii </a:t>
            </a:r>
            <a:r>
              <a:rPr lang="en-US" dirty="0" err="1" smtClean="0"/>
              <a:t>Nunchuck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2478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Planned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Rubik’s cube</a:t>
            </a:r>
          </a:p>
          <a:p>
            <a:r>
              <a:rPr lang="en-US" dirty="0" smtClean="0"/>
              <a:t>Conway’s Game of Life</a:t>
            </a:r>
          </a:p>
          <a:p>
            <a:r>
              <a:rPr lang="en-US" dirty="0" smtClean="0"/>
              <a:t>1 player Pong</a:t>
            </a:r>
          </a:p>
          <a:p>
            <a:r>
              <a:rPr lang="en-US" dirty="0" smtClean="0"/>
              <a:t>Tetris</a:t>
            </a:r>
          </a:p>
        </p:txBody>
      </p:sp>
    </p:spTree>
    <p:extLst>
      <p:ext uri="{BB962C8B-B14F-4D97-AF65-F5344CB8AC3E}">
        <p14:creationId xmlns:p14="http://schemas.microsoft.com/office/powerpoint/2010/main" val="303476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Software Flowchart</a:t>
            </a:r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85" y="1494891"/>
            <a:ext cx="7773430" cy="4498455"/>
          </a:xfrm>
        </p:spPr>
      </p:pic>
    </p:spTree>
    <p:extLst>
      <p:ext uri="{BB962C8B-B14F-4D97-AF65-F5344CB8AC3E}">
        <p14:creationId xmlns:p14="http://schemas.microsoft.com/office/powerpoint/2010/main" val="68689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Cube Output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Cube will be stored as a [16][16][3] array of integers named ‘CUBE’</a:t>
            </a:r>
          </a:p>
          <a:p>
            <a:pPr marL="109728" indent="0">
              <a:buNone/>
            </a:pPr>
            <a:r>
              <a:rPr lang="en-US" dirty="0" smtClean="0"/>
              <a:t>If CUBE[A][B][C]=X, X</a:t>
            </a:r>
            <a:r>
              <a:rPr lang="en-US" baseline="-25000" dirty="0" smtClean="0"/>
              <a:t>N</a:t>
            </a:r>
            <a:r>
              <a:rPr lang="en-US" dirty="0" smtClean="0"/>
              <a:t> represents the Nth bit of the </a:t>
            </a:r>
            <a:r>
              <a:rPr lang="en-US" dirty="0" err="1" smtClean="0"/>
              <a:t>Ath</a:t>
            </a:r>
            <a:r>
              <a:rPr lang="en-US" dirty="0" smtClean="0"/>
              <a:t> vertical layer of the </a:t>
            </a:r>
            <a:r>
              <a:rPr lang="en-US" dirty="0" err="1" smtClean="0"/>
              <a:t>Bth</a:t>
            </a:r>
            <a:r>
              <a:rPr lang="en-US" dirty="0" smtClean="0"/>
              <a:t> layer. C represents the color (0,1,2 correspond to red, green, and blue, respectively.</a:t>
            </a:r>
          </a:p>
          <a:p>
            <a:r>
              <a:rPr lang="en-US" dirty="0" smtClean="0"/>
              <a:t>Each bit represents an LED being lit (1) or dark (0)</a:t>
            </a:r>
          </a:p>
          <a:p>
            <a:r>
              <a:rPr lang="en-US" dirty="0" smtClean="0"/>
              <a:t>Space (1 cube): 1.5kB</a:t>
            </a:r>
          </a:p>
          <a:p>
            <a:r>
              <a:rPr lang="en-US" dirty="0" smtClean="0"/>
              <a:t>Time to update cube: 698 microseconds (1/1.432 kilohertz)</a:t>
            </a:r>
          </a:p>
        </p:txBody>
      </p:sp>
    </p:spTree>
    <p:extLst>
      <p:ext uri="{BB962C8B-B14F-4D97-AF65-F5344CB8AC3E}">
        <p14:creationId xmlns:p14="http://schemas.microsoft.com/office/powerpoint/2010/main" val="184518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Example: [0][3][2] = 1168</a:t>
            </a:r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669" y="1494891"/>
            <a:ext cx="4282661" cy="4498455"/>
          </a:xfrm>
        </p:spPr>
      </p:pic>
      <p:cxnSp>
        <p:nvCxnSpPr>
          <p:cNvPr id="5" name="Straight Connector 4"/>
          <p:cNvCxnSpPr/>
          <p:nvPr/>
        </p:nvCxnSpPr>
        <p:spPr>
          <a:xfrm>
            <a:off x="2514600" y="2362200"/>
            <a:ext cx="2971800" cy="2286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876800" y="2291834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29.5”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41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Example: </a:t>
            </a:r>
            <a:r>
              <a:rPr lang="en-US" sz="4800" dirty="0" smtClean="0">
                <a:solidFill>
                  <a:schemeClr val="tx1"/>
                </a:solidFill>
              </a:rPr>
              <a:t>[0]</a:t>
            </a:r>
            <a:r>
              <a:rPr lang="en-US" dirty="0" smtClean="0"/>
              <a:t>[</a:t>
            </a:r>
            <a:r>
              <a:rPr lang="en-US" dirty="0"/>
              <a:t>3]</a:t>
            </a:r>
            <a:r>
              <a:rPr lang="en-US" dirty="0" smtClean="0"/>
              <a:t>[2] = 1168</a:t>
            </a:r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669" y="1509636"/>
            <a:ext cx="4282661" cy="4468964"/>
          </a:xfrm>
        </p:spPr>
      </p:pic>
      <p:cxnSp>
        <p:nvCxnSpPr>
          <p:cNvPr id="5" name="Straight Connector 4"/>
          <p:cNvCxnSpPr/>
          <p:nvPr/>
        </p:nvCxnSpPr>
        <p:spPr>
          <a:xfrm>
            <a:off x="2514600" y="2362200"/>
            <a:ext cx="2971800" cy="2286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876800" y="2291834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29.5”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84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Possibility of funding for project</a:t>
            </a:r>
          </a:p>
          <a:p>
            <a:r>
              <a:rPr lang="en-US" dirty="0" smtClean="0"/>
              <a:t>Allure of having our project on display for future engineering students</a:t>
            </a:r>
          </a:p>
          <a:p>
            <a:r>
              <a:rPr lang="en-US" dirty="0" smtClean="0"/>
              <a:t>LED </a:t>
            </a:r>
            <a:r>
              <a:rPr lang="en-US" dirty="0" smtClean="0"/>
              <a:t>Cube </a:t>
            </a:r>
            <a:r>
              <a:rPr lang="en-US" dirty="0" smtClean="0"/>
              <a:t>was already constructed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Multiple user interactive applications w/ use of Wii </a:t>
            </a:r>
            <a:r>
              <a:rPr lang="en-US" dirty="0" err="1" smtClean="0"/>
              <a:t>Nunchuck</a:t>
            </a:r>
            <a:endParaRPr lang="en-US" dirty="0" smtClean="0"/>
          </a:p>
          <a:p>
            <a:pPr lvl="1"/>
            <a:r>
              <a:rPr lang="en-US" dirty="0" smtClean="0"/>
              <a:t>Rubik’s Cube</a:t>
            </a:r>
          </a:p>
          <a:p>
            <a:pPr lvl="1"/>
            <a:r>
              <a:rPr lang="en-US" dirty="0" smtClean="0"/>
              <a:t>Game of Life</a:t>
            </a:r>
          </a:p>
          <a:p>
            <a:pPr lvl="1"/>
            <a:r>
              <a:rPr lang="en-US" dirty="0" smtClean="0"/>
              <a:t>1 player Pong</a:t>
            </a:r>
          </a:p>
          <a:p>
            <a:pPr lvl="1"/>
            <a:r>
              <a:rPr lang="en-US" dirty="0" smtClean="0"/>
              <a:t>Tetris</a:t>
            </a:r>
          </a:p>
          <a:p>
            <a:r>
              <a:rPr lang="en-US" dirty="0" smtClean="0"/>
              <a:t>Professional end product that will be structurally sound</a:t>
            </a:r>
          </a:p>
          <a:p>
            <a:r>
              <a:rPr lang="en-US" dirty="0" smtClean="0"/>
              <a:t>Display product at the University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Motivations             Goals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3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Example: [0]</a:t>
            </a:r>
            <a:r>
              <a:rPr lang="en-US" sz="4800" b="0" dirty="0" smtClean="0"/>
              <a:t>[3]</a:t>
            </a:r>
            <a:r>
              <a:rPr lang="en-US" dirty="0" smtClean="0"/>
              <a:t>[2] = 1168</a:t>
            </a:r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849" y="1509636"/>
            <a:ext cx="4266300" cy="4468964"/>
          </a:xfrm>
        </p:spPr>
      </p:pic>
      <p:cxnSp>
        <p:nvCxnSpPr>
          <p:cNvPr id="5" name="Straight Connector 4"/>
          <p:cNvCxnSpPr/>
          <p:nvPr/>
        </p:nvCxnSpPr>
        <p:spPr>
          <a:xfrm>
            <a:off x="2514600" y="2362200"/>
            <a:ext cx="2971800" cy="2286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876800" y="2291834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29.5”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00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Example: [0][3][2] = </a:t>
            </a:r>
            <a:r>
              <a:rPr lang="en-US" dirty="0" smtClean="0"/>
              <a:t>1168 </a:t>
            </a:r>
            <a:r>
              <a:rPr lang="en-US" dirty="0"/>
              <a:t>= 0000010010010000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680" y="1509636"/>
            <a:ext cx="4254637" cy="4468964"/>
          </a:xfrm>
        </p:spPr>
      </p:pic>
      <p:cxnSp>
        <p:nvCxnSpPr>
          <p:cNvPr id="5" name="Straight Connector 4"/>
          <p:cNvCxnSpPr/>
          <p:nvPr/>
        </p:nvCxnSpPr>
        <p:spPr>
          <a:xfrm>
            <a:off x="2514600" y="2362200"/>
            <a:ext cx="2971800" cy="2286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876800" y="2291834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29.5”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22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Example: </a:t>
            </a:r>
            <a:r>
              <a:rPr lang="en-US" dirty="0" smtClean="0"/>
              <a:t>[0][3]</a:t>
            </a:r>
            <a:r>
              <a:rPr lang="en-US" sz="4800" dirty="0" smtClean="0"/>
              <a:t>[2]</a:t>
            </a:r>
            <a:r>
              <a:rPr lang="en-US" dirty="0" smtClean="0"/>
              <a:t> </a:t>
            </a:r>
            <a:r>
              <a:rPr lang="en-US" dirty="0"/>
              <a:t>= 1168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680" y="1511707"/>
            <a:ext cx="4254637" cy="4464821"/>
          </a:xfrm>
        </p:spPr>
      </p:pic>
      <p:cxnSp>
        <p:nvCxnSpPr>
          <p:cNvPr id="5" name="Straight Connector 4"/>
          <p:cNvCxnSpPr/>
          <p:nvPr/>
        </p:nvCxnSpPr>
        <p:spPr>
          <a:xfrm>
            <a:off x="2514600" y="2362200"/>
            <a:ext cx="2971800" cy="2286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876800" y="2291834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29.5”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08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Nunchuck</a:t>
            </a:r>
            <a:r>
              <a:rPr lang="en-US" dirty="0" smtClean="0"/>
              <a:t> Input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Received through TWI</a:t>
            </a:r>
          </a:p>
          <a:p>
            <a:r>
              <a:rPr lang="en-US" dirty="0" smtClean="0"/>
              <a:t>The TWI will be accessed using the TWI interface software provided in the ASF</a:t>
            </a:r>
          </a:p>
        </p:txBody>
      </p:sp>
    </p:spTree>
    <p:extLst>
      <p:ext uri="{BB962C8B-B14F-4D97-AF65-F5344CB8AC3E}">
        <p14:creationId xmlns:p14="http://schemas.microsoft.com/office/powerpoint/2010/main" val="71949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607842797"/>
              </p:ext>
            </p:extLst>
          </p:nvPr>
        </p:nvGraphicFramePr>
        <p:xfrm>
          <a:off x="203201" y="3048000"/>
          <a:ext cx="8788399" cy="35051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66807"/>
                <a:gridCol w="1023416"/>
                <a:gridCol w="956740"/>
                <a:gridCol w="956740"/>
                <a:gridCol w="956740"/>
                <a:gridCol w="956740"/>
                <a:gridCol w="956740"/>
                <a:gridCol w="1017533"/>
                <a:gridCol w="896943"/>
              </a:tblGrid>
              <a:tr h="515514">
                <a:tc gridSpan="8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2000" kern="50" dirty="0">
                          <a:solidFill>
                            <a:schemeClr val="tx1"/>
                          </a:solidFill>
                          <a:effectLst/>
                        </a:rPr>
                        <a:t>Joystick X</a:t>
                      </a:r>
                      <a:endParaRPr lang="en-US" sz="2000" kern="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5C0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2000" kern="50" dirty="0">
                          <a:solidFill>
                            <a:schemeClr val="tx1"/>
                          </a:solidFill>
                          <a:effectLst/>
                        </a:rPr>
                        <a:t>Byte 0</a:t>
                      </a:r>
                      <a:endParaRPr lang="en-US" sz="2000" kern="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5514">
                <a:tc gridSpan="8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2000" kern="50" dirty="0">
                          <a:solidFill>
                            <a:schemeClr val="tx1"/>
                          </a:solidFill>
                          <a:effectLst/>
                        </a:rPr>
                        <a:t>Joystick Y</a:t>
                      </a:r>
                      <a:endParaRPr lang="en-US" sz="2000" kern="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2000" kern="50" dirty="0">
                          <a:solidFill>
                            <a:schemeClr val="tx1"/>
                          </a:solidFill>
                          <a:effectLst/>
                        </a:rPr>
                        <a:t>Byte 1</a:t>
                      </a:r>
                      <a:endParaRPr lang="en-US" sz="2000" kern="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5514">
                <a:tc gridSpan="8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2000" kern="50" dirty="0">
                          <a:solidFill>
                            <a:schemeClr val="tx1"/>
                          </a:solidFill>
                          <a:effectLst/>
                        </a:rPr>
                        <a:t>Accelerometer X[9:2]</a:t>
                      </a:r>
                      <a:endParaRPr lang="en-US" sz="2000" kern="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5C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2000" kern="50" dirty="0">
                          <a:solidFill>
                            <a:schemeClr val="tx1"/>
                          </a:solidFill>
                          <a:effectLst/>
                        </a:rPr>
                        <a:t>Byte 2</a:t>
                      </a:r>
                      <a:endParaRPr lang="en-US" sz="2000" kern="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5514">
                <a:tc gridSpan="8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2000" kern="50" dirty="0">
                          <a:solidFill>
                            <a:schemeClr val="tx1"/>
                          </a:solidFill>
                          <a:effectLst/>
                        </a:rPr>
                        <a:t>Accelerometer Y[9:2]</a:t>
                      </a:r>
                      <a:endParaRPr lang="en-US" sz="2000" kern="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2000" kern="50" dirty="0">
                          <a:solidFill>
                            <a:schemeClr val="tx1"/>
                          </a:solidFill>
                          <a:effectLst/>
                        </a:rPr>
                        <a:t>Byte 3</a:t>
                      </a:r>
                      <a:endParaRPr lang="en-US" sz="2000" kern="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5514">
                <a:tc gridSpan="8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2000" kern="50" dirty="0">
                          <a:solidFill>
                            <a:schemeClr val="tx1"/>
                          </a:solidFill>
                          <a:effectLst/>
                        </a:rPr>
                        <a:t>Accelerometer Z[9:2]</a:t>
                      </a:r>
                      <a:endParaRPr lang="en-US" sz="2000" kern="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2000" kern="50" dirty="0">
                          <a:solidFill>
                            <a:schemeClr val="tx1"/>
                          </a:solidFill>
                          <a:effectLst/>
                        </a:rPr>
                        <a:t>Byte 4</a:t>
                      </a:r>
                      <a:endParaRPr lang="en-US" sz="2000" kern="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276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2000" kern="50" dirty="0">
                          <a:solidFill>
                            <a:schemeClr val="tx1"/>
                          </a:solidFill>
                          <a:effectLst/>
                        </a:rPr>
                        <a:t>Acc. Z[1]</a:t>
                      </a:r>
                      <a:endParaRPr lang="en-US" sz="2000" kern="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2000" kern="50" dirty="0">
                          <a:solidFill>
                            <a:schemeClr val="tx1"/>
                          </a:solidFill>
                          <a:effectLst/>
                        </a:rPr>
                        <a:t>Acc. Z[0]</a:t>
                      </a:r>
                      <a:endParaRPr lang="en-US" sz="2000" kern="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2000" kern="50" dirty="0">
                          <a:solidFill>
                            <a:schemeClr val="tx1"/>
                          </a:solidFill>
                          <a:effectLst/>
                        </a:rPr>
                        <a:t>Acc. Y[1]</a:t>
                      </a:r>
                      <a:endParaRPr lang="en-US" sz="2000" kern="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2000" kern="50" dirty="0">
                          <a:solidFill>
                            <a:schemeClr val="tx1"/>
                          </a:solidFill>
                          <a:effectLst/>
                        </a:rPr>
                        <a:t>Acc. Y[0]</a:t>
                      </a:r>
                      <a:endParaRPr lang="en-US" sz="2000" kern="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2000" kern="50" dirty="0">
                          <a:solidFill>
                            <a:schemeClr val="tx1"/>
                          </a:solidFill>
                          <a:effectLst/>
                        </a:rPr>
                        <a:t>Acc. X[1]</a:t>
                      </a:r>
                      <a:endParaRPr lang="en-US" sz="2000" kern="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5C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2000" kern="50" dirty="0">
                          <a:solidFill>
                            <a:schemeClr val="tx1"/>
                          </a:solidFill>
                          <a:effectLst/>
                        </a:rPr>
                        <a:t>Acc. X[1]</a:t>
                      </a:r>
                      <a:endParaRPr lang="en-US" sz="2000" kern="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5C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2000" kern="50" dirty="0">
                          <a:solidFill>
                            <a:schemeClr val="tx1"/>
                          </a:solidFill>
                          <a:effectLst/>
                        </a:rPr>
                        <a:t>C-butt.</a:t>
                      </a:r>
                      <a:endParaRPr lang="en-US" sz="2000" kern="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2000" kern="50" dirty="0">
                          <a:solidFill>
                            <a:schemeClr val="tx1"/>
                          </a:solidFill>
                          <a:effectLst/>
                        </a:rPr>
                        <a:t>Z-butt.</a:t>
                      </a:r>
                      <a:endParaRPr lang="en-US" sz="2000" kern="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2000" kern="50" dirty="0">
                          <a:solidFill>
                            <a:schemeClr val="tx1"/>
                          </a:solidFill>
                          <a:effectLst/>
                        </a:rPr>
                        <a:t>Byte 5</a:t>
                      </a:r>
                      <a:endParaRPr lang="en-US" sz="2000" kern="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878987" y="404814"/>
            <a:ext cx="7335838" cy="2587625"/>
            <a:chOff x="1130300" y="412750"/>
            <a:chExt cx="7335838" cy="2587625"/>
          </a:xfrm>
        </p:grpSpPr>
        <p:pic>
          <p:nvPicPr>
            <p:cNvPr id="7" name="Picture 4" descr="http://www.tegames.co.uk/media/raw/Black%20Nunchuck%20Used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829" r="39464" b="19443"/>
            <a:stretch>
              <a:fillRect/>
            </a:stretch>
          </p:blipFill>
          <p:spPr bwMode="auto">
            <a:xfrm>
              <a:off x="1992313" y="503238"/>
              <a:ext cx="5765800" cy="2451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8" name="Straight Arrow Connector 7"/>
            <p:cNvCxnSpPr/>
            <p:nvPr/>
          </p:nvCxnSpPr>
          <p:spPr bwMode="auto">
            <a:xfrm flipH="1">
              <a:off x="2068513" y="960438"/>
              <a:ext cx="838200" cy="609600"/>
            </a:xfrm>
            <a:prstGeom prst="straightConnector1">
              <a:avLst/>
            </a:prstGeom>
            <a:ln w="127000">
              <a:solidFill>
                <a:srgbClr val="045C08"/>
              </a:solidFill>
              <a:headEnd type="none" w="med" len="med"/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 bwMode="auto">
            <a:xfrm>
              <a:off x="2916238" y="979488"/>
              <a:ext cx="228600" cy="838200"/>
            </a:xfrm>
            <a:prstGeom prst="straightConnector1">
              <a:avLst/>
            </a:prstGeom>
            <a:ln w="127000">
              <a:solidFill>
                <a:srgbClr val="FF0000"/>
              </a:solidFill>
              <a:headEnd type="none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2211388" y="2105025"/>
              <a:ext cx="476250" cy="457200"/>
            </a:xfrm>
            <a:prstGeom prst="ellipse">
              <a:avLst/>
            </a:prstGeom>
            <a:noFill/>
            <a:ln w="127000" algn="ctr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auto">
            <a:xfrm rot="1235091">
              <a:off x="2593975" y="2549525"/>
              <a:ext cx="762000" cy="392113"/>
            </a:xfrm>
            <a:prstGeom prst="ellipse">
              <a:avLst/>
            </a:prstGeom>
            <a:noFill/>
            <a:ln w="127000" algn="ctr">
              <a:solidFill>
                <a:srgbClr val="7030A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Circular Arrow 11"/>
            <p:cNvSpPr/>
            <p:nvPr/>
          </p:nvSpPr>
          <p:spPr bwMode="auto">
            <a:xfrm rot="19578387" flipH="1">
              <a:off x="1130300" y="412750"/>
              <a:ext cx="2638425" cy="1704975"/>
            </a:xfrm>
            <a:prstGeom prst="circularArrow">
              <a:avLst/>
            </a:prstGeom>
            <a:solidFill>
              <a:srgbClr val="00B8FF"/>
            </a:solidFill>
            <a:ln w="1905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en-US">
                <a:ea typeface="Microsoft YaHei" charset="-122"/>
              </a:endParaRPr>
            </a:p>
          </p:txBody>
        </p:sp>
        <p:sp>
          <p:nvSpPr>
            <p:cNvPr id="13" name="Down Arrow 12"/>
            <p:cNvSpPr/>
            <p:nvPr/>
          </p:nvSpPr>
          <p:spPr bwMode="auto">
            <a:xfrm>
              <a:off x="4387850" y="898525"/>
              <a:ext cx="487363" cy="2101850"/>
            </a:xfrm>
            <a:prstGeom prst="downArrow">
              <a:avLst/>
            </a:prstGeom>
            <a:solidFill>
              <a:srgbClr val="FFC000"/>
            </a:solidFill>
            <a:ln w="1905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en-US">
                <a:ea typeface="Microsoft YaHei" charset="-122"/>
              </a:endParaRPr>
            </a:p>
          </p:txBody>
        </p:sp>
        <p:sp>
          <p:nvSpPr>
            <p:cNvPr id="14" name="Curved Right Arrow 13"/>
            <p:cNvSpPr/>
            <p:nvPr/>
          </p:nvSpPr>
          <p:spPr bwMode="auto">
            <a:xfrm flipH="1">
              <a:off x="6713538" y="731838"/>
              <a:ext cx="1752600" cy="1217612"/>
            </a:xfrm>
            <a:prstGeom prst="curvedRightArrow">
              <a:avLst/>
            </a:prstGeom>
            <a:solidFill>
              <a:srgbClr val="E65CDC"/>
            </a:solidFill>
            <a:ln w="1905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en-US">
                <a:ea typeface="Microsoft YaHei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922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 lIns="82945" tIns="41473" rIns="82945" bIns="41473"/>
          <a:lstStyle/>
          <a:p>
            <a:r>
              <a:rPr lang="en-US" dirty="0" smtClean="0">
                <a:solidFill>
                  <a:schemeClr val="bg1"/>
                </a:solidFill>
              </a:rPr>
              <a:t>Cube Output Pseudo code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 lIns="82945" tIns="41473" rIns="82945" bIns="41473">
            <a:noAutofit/>
          </a:bodyPr>
          <a:lstStyle/>
          <a:p>
            <a:pPr marL="0" indent="0">
              <a:spcAft>
                <a:spcPct val="0"/>
              </a:spcAft>
              <a:buNone/>
            </a:pPr>
            <a:r>
              <a:rPr lang="en-US" sz="1600" dirty="0">
                <a:solidFill>
                  <a:schemeClr val="bg1"/>
                </a:solidFill>
              </a:rPr>
              <a:t>for(each vertical layer X</a:t>
            </a:r>
            <a:r>
              <a:rPr lang="en-US" sz="1600" dirty="0" smtClean="0">
                <a:solidFill>
                  <a:schemeClr val="bg1"/>
                </a:solidFill>
              </a:rPr>
              <a:t>)</a:t>
            </a:r>
          </a:p>
          <a:p>
            <a:pPr marL="0" indent="0">
              <a:spcAft>
                <a:spcPct val="0"/>
              </a:spcAft>
              <a:buNone/>
            </a:pPr>
            <a:r>
              <a:rPr lang="en-US" sz="1600" dirty="0" smtClean="0">
                <a:solidFill>
                  <a:schemeClr val="bg1"/>
                </a:solidFill>
              </a:rPr>
              <a:t>{</a:t>
            </a:r>
            <a:endParaRPr lang="en-US" sz="1600" dirty="0">
              <a:solidFill>
                <a:schemeClr val="bg1"/>
              </a:solidFill>
            </a:endParaRPr>
          </a:p>
          <a:p>
            <a:pPr marL="0" indent="0">
              <a:spcAft>
                <a:spcPct val="0"/>
              </a:spcAft>
              <a:buNone/>
            </a:pPr>
            <a:r>
              <a:rPr lang="en-US" sz="1600" dirty="0">
                <a:solidFill>
                  <a:schemeClr val="bg1"/>
                </a:solidFill>
              </a:rPr>
              <a:t>	</a:t>
            </a:r>
            <a:r>
              <a:rPr lang="en-US" sz="1600" dirty="0" smtClean="0">
                <a:solidFill>
                  <a:schemeClr val="bg1"/>
                </a:solidFill>
              </a:rPr>
              <a:t>for(each </a:t>
            </a:r>
            <a:r>
              <a:rPr lang="en-US" sz="1600" dirty="0">
                <a:solidFill>
                  <a:schemeClr val="bg1"/>
                </a:solidFill>
              </a:rPr>
              <a:t>horizontal row Y</a:t>
            </a:r>
            <a:r>
              <a:rPr lang="en-US" sz="1600" dirty="0" smtClean="0">
                <a:solidFill>
                  <a:schemeClr val="bg1"/>
                </a:solidFill>
              </a:rPr>
              <a:t>)</a:t>
            </a:r>
          </a:p>
          <a:p>
            <a:pPr marL="0" indent="0">
              <a:spcAft>
                <a:spcPct val="0"/>
              </a:spcAft>
              <a:buNone/>
            </a:pPr>
            <a:r>
              <a:rPr lang="en-US" sz="1600" dirty="0">
                <a:solidFill>
                  <a:schemeClr val="bg1"/>
                </a:solidFill>
              </a:rPr>
              <a:t>	</a:t>
            </a:r>
            <a:r>
              <a:rPr lang="en-US" sz="1600" dirty="0" smtClean="0">
                <a:solidFill>
                  <a:schemeClr val="bg1"/>
                </a:solidFill>
              </a:rPr>
              <a:t>{</a:t>
            </a:r>
            <a:endParaRPr lang="en-US" sz="1600" dirty="0">
              <a:solidFill>
                <a:schemeClr val="bg1"/>
              </a:solidFill>
            </a:endParaRPr>
          </a:p>
          <a:p>
            <a:pPr marL="0" indent="0">
              <a:spcAft>
                <a:spcPct val="0"/>
              </a:spcAft>
              <a:buNone/>
            </a:pPr>
            <a:r>
              <a:rPr lang="en-US" sz="1600" dirty="0">
                <a:solidFill>
                  <a:schemeClr val="bg1"/>
                </a:solidFill>
              </a:rPr>
              <a:t>		output Y to the layer select;</a:t>
            </a:r>
          </a:p>
          <a:p>
            <a:pPr marL="0" indent="0">
              <a:spcAft>
                <a:spcPct val="0"/>
              </a:spcAft>
              <a:buNone/>
            </a:pPr>
            <a:r>
              <a:rPr lang="en-US" sz="1600" dirty="0">
                <a:solidFill>
                  <a:schemeClr val="bg1"/>
                </a:solidFill>
              </a:rPr>
              <a:t>		output X to the driver decoder;</a:t>
            </a:r>
          </a:p>
          <a:p>
            <a:pPr marL="0" indent="0">
              <a:spcAft>
                <a:spcPct val="0"/>
              </a:spcAft>
              <a:buNone/>
            </a:pPr>
            <a:r>
              <a:rPr lang="en-US" sz="1600" dirty="0">
                <a:solidFill>
                  <a:schemeClr val="bg1"/>
                </a:solidFill>
              </a:rPr>
              <a:t>		output the </a:t>
            </a:r>
            <a:r>
              <a:rPr lang="en-US" sz="1600" b="1" dirty="0">
                <a:solidFill>
                  <a:schemeClr val="bg1"/>
                </a:solidFill>
              </a:rPr>
              <a:t>lower </a:t>
            </a:r>
            <a:r>
              <a:rPr lang="en-US" sz="1600" dirty="0">
                <a:solidFill>
                  <a:schemeClr val="bg1"/>
                </a:solidFill>
              </a:rPr>
              <a:t>8 bits of CUBE[X][Y][0</a:t>
            </a:r>
            <a:r>
              <a:rPr lang="en-US" sz="1600" dirty="0" smtClean="0">
                <a:solidFill>
                  <a:schemeClr val="bg1"/>
                </a:solidFill>
              </a:rPr>
              <a:t>],CUBE[X</a:t>
            </a:r>
            <a:r>
              <a:rPr lang="en-US" sz="1600" dirty="0">
                <a:solidFill>
                  <a:schemeClr val="bg1"/>
                </a:solidFill>
              </a:rPr>
              <a:t>][Y][1], and </a:t>
            </a:r>
            <a:endParaRPr lang="en-US" sz="1600" dirty="0" smtClean="0">
              <a:solidFill>
                <a:schemeClr val="bg1"/>
              </a:solidFill>
            </a:endParaRPr>
          </a:p>
          <a:p>
            <a:pPr marL="0" indent="0">
              <a:spcAft>
                <a:spcPct val="0"/>
              </a:spcAft>
              <a:buNone/>
            </a:pPr>
            <a:r>
              <a:rPr lang="en-US" sz="1600" dirty="0">
                <a:solidFill>
                  <a:schemeClr val="bg1"/>
                </a:solidFill>
              </a:rPr>
              <a:t>	</a:t>
            </a:r>
            <a:r>
              <a:rPr lang="en-US" sz="1600" dirty="0" smtClean="0">
                <a:solidFill>
                  <a:schemeClr val="bg1"/>
                </a:solidFill>
              </a:rPr>
              <a:t>	CUBE[X</a:t>
            </a:r>
            <a:r>
              <a:rPr lang="en-US" sz="1600" dirty="0">
                <a:solidFill>
                  <a:schemeClr val="bg1"/>
                </a:solidFill>
              </a:rPr>
              <a:t>][Y][2] to the drivers and latch </a:t>
            </a:r>
            <a:r>
              <a:rPr lang="en-US" sz="1600" dirty="0" smtClean="0">
                <a:solidFill>
                  <a:schemeClr val="bg1"/>
                </a:solidFill>
              </a:rPr>
              <a:t>them;</a:t>
            </a:r>
            <a:endParaRPr lang="en-US" sz="1600" dirty="0">
              <a:solidFill>
                <a:schemeClr val="bg1"/>
              </a:solidFill>
            </a:endParaRPr>
          </a:p>
          <a:p>
            <a:pPr marL="0" indent="0">
              <a:spcAft>
                <a:spcPct val="0"/>
              </a:spcAft>
              <a:buNone/>
            </a:pPr>
            <a:r>
              <a:rPr lang="en-US" sz="1600" dirty="0">
                <a:solidFill>
                  <a:schemeClr val="bg1"/>
                </a:solidFill>
              </a:rPr>
              <a:t>		raise the red, green and blue signals separately;</a:t>
            </a:r>
          </a:p>
          <a:p>
            <a:pPr marL="0" indent="0">
              <a:spcAft>
                <a:spcPct val="0"/>
              </a:spcAft>
              <a:buNone/>
            </a:pPr>
            <a:r>
              <a:rPr lang="en-US" sz="1600" dirty="0">
                <a:solidFill>
                  <a:schemeClr val="bg1"/>
                </a:solidFill>
              </a:rPr>
              <a:t>		output 24 zeroes to the drivers and latch them;</a:t>
            </a:r>
          </a:p>
          <a:p>
            <a:pPr marL="0" indent="0">
              <a:spcAft>
                <a:spcPct val="0"/>
              </a:spcAft>
              <a:buNone/>
            </a:pPr>
            <a:r>
              <a:rPr lang="en-US" sz="1600" dirty="0">
                <a:solidFill>
                  <a:schemeClr val="bg1"/>
                </a:solidFill>
              </a:rPr>
              <a:t>		output X +1 to the driver decoder;</a:t>
            </a:r>
          </a:p>
          <a:p>
            <a:pPr marL="0" indent="0">
              <a:spcAft>
                <a:spcPct val="0"/>
              </a:spcAft>
              <a:buNone/>
            </a:pPr>
            <a:r>
              <a:rPr lang="en-US" sz="1600" dirty="0">
                <a:solidFill>
                  <a:schemeClr val="bg1"/>
                </a:solidFill>
              </a:rPr>
              <a:t>		output the </a:t>
            </a:r>
            <a:r>
              <a:rPr lang="en-US" sz="1600" b="1" dirty="0">
                <a:solidFill>
                  <a:schemeClr val="bg1"/>
                </a:solidFill>
              </a:rPr>
              <a:t>upper</a:t>
            </a:r>
            <a:r>
              <a:rPr lang="en-US" sz="1600" dirty="0">
                <a:solidFill>
                  <a:schemeClr val="bg1"/>
                </a:solidFill>
              </a:rPr>
              <a:t> 8 bits of CUBE[X][Y][0], CUBE[X][Y][1], and </a:t>
            </a:r>
            <a:endParaRPr lang="en-US" sz="1600" dirty="0" smtClean="0">
              <a:solidFill>
                <a:schemeClr val="bg1"/>
              </a:solidFill>
            </a:endParaRPr>
          </a:p>
          <a:p>
            <a:pPr marL="0" indent="0">
              <a:spcAft>
                <a:spcPct val="0"/>
              </a:spcAft>
              <a:buNone/>
            </a:pPr>
            <a:r>
              <a:rPr lang="en-US" sz="1600" dirty="0">
                <a:solidFill>
                  <a:schemeClr val="bg1"/>
                </a:solidFill>
              </a:rPr>
              <a:t>	</a:t>
            </a:r>
            <a:r>
              <a:rPr lang="en-US" sz="1600" dirty="0" smtClean="0">
                <a:solidFill>
                  <a:schemeClr val="bg1"/>
                </a:solidFill>
              </a:rPr>
              <a:t>	CUBE[X</a:t>
            </a:r>
            <a:r>
              <a:rPr lang="en-US" sz="1600" dirty="0">
                <a:solidFill>
                  <a:schemeClr val="bg1"/>
                </a:solidFill>
              </a:rPr>
              <a:t>][Y][2] to the drivers and latch them;</a:t>
            </a:r>
          </a:p>
          <a:p>
            <a:pPr marL="0" indent="0">
              <a:spcAft>
                <a:spcPct val="0"/>
              </a:spcAft>
              <a:buNone/>
            </a:pPr>
            <a:r>
              <a:rPr lang="en-US" sz="1600" dirty="0">
                <a:solidFill>
                  <a:schemeClr val="bg1"/>
                </a:solidFill>
              </a:rPr>
              <a:t>		raise the red, green and blue signals separately;</a:t>
            </a:r>
          </a:p>
          <a:p>
            <a:pPr marL="0" indent="0">
              <a:spcAft>
                <a:spcPct val="0"/>
              </a:spcAft>
              <a:buNone/>
            </a:pPr>
            <a:r>
              <a:rPr lang="en-US" sz="1600" dirty="0">
                <a:solidFill>
                  <a:schemeClr val="bg1"/>
                </a:solidFill>
              </a:rPr>
              <a:t>		output 24 zeroes to the drivers and latch them;</a:t>
            </a:r>
          </a:p>
          <a:p>
            <a:pPr marL="0" indent="0">
              <a:spcAft>
                <a:spcPct val="0"/>
              </a:spcAft>
              <a:buNone/>
            </a:pPr>
            <a:r>
              <a:rPr lang="en-US" sz="1600" dirty="0">
                <a:solidFill>
                  <a:schemeClr val="bg1"/>
                </a:solidFill>
              </a:rPr>
              <a:t>	}</a:t>
            </a:r>
          </a:p>
          <a:p>
            <a:pPr marL="0" indent="0">
              <a:spcAft>
                <a:spcPct val="0"/>
              </a:spcAft>
              <a:buNone/>
            </a:pPr>
            <a:r>
              <a:rPr lang="en-US" sz="1600" dirty="0">
                <a:solidFill>
                  <a:schemeClr val="bg1"/>
                </a:solidFill>
              </a:rPr>
              <a:t>}</a:t>
            </a:r>
          </a:p>
          <a:p>
            <a:pPr marL="0" indent="0">
              <a:spcAft>
                <a:spcPct val="0"/>
              </a:spcAft>
              <a:buNone/>
            </a:pPr>
            <a:r>
              <a:rPr lang="en-US" sz="2000" dirty="0" smtClean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232204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2133601"/>
            <a:ext cx="4038600" cy="3124200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en-US" dirty="0" smtClean="0"/>
              <a:t>To-date Financing:</a:t>
            </a:r>
          </a:p>
          <a:p>
            <a:r>
              <a:rPr lang="en-US" sz="1800" dirty="0" smtClean="0"/>
              <a:t>$200 replacement LED’s</a:t>
            </a:r>
          </a:p>
          <a:p>
            <a:r>
              <a:rPr lang="en-US" sz="1800" dirty="0" smtClean="0"/>
              <a:t>$50 AVR Dragon</a:t>
            </a:r>
          </a:p>
          <a:p>
            <a:r>
              <a:rPr lang="en-US" sz="1800" dirty="0" smtClean="0"/>
              <a:t>$180 Base</a:t>
            </a:r>
          </a:p>
          <a:p>
            <a:r>
              <a:rPr lang="en-US" sz="1800" dirty="0" smtClean="0"/>
              <a:t>$75 wire &amp; connectors</a:t>
            </a:r>
          </a:p>
          <a:p>
            <a:r>
              <a:rPr lang="en-US" sz="1800" dirty="0" smtClean="0"/>
              <a:t>$13 power supply</a:t>
            </a:r>
          </a:p>
          <a:p>
            <a:r>
              <a:rPr lang="en-US" sz="1800" dirty="0" smtClean="0"/>
              <a:t>$25 solder materials</a:t>
            </a:r>
          </a:p>
          <a:p>
            <a:r>
              <a:rPr lang="en-US" sz="1800" dirty="0" smtClean="0"/>
              <a:t>$7 drill bits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48200" y="2133601"/>
            <a:ext cx="4038600" cy="3124200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en-US" dirty="0" smtClean="0"/>
              <a:t>Future Financing:</a:t>
            </a:r>
          </a:p>
          <a:p>
            <a:r>
              <a:rPr lang="en-US" sz="1800" dirty="0" smtClean="0"/>
              <a:t>$40 acrylic rods</a:t>
            </a:r>
          </a:p>
          <a:p>
            <a:r>
              <a:rPr lang="en-US" sz="1800" dirty="0" smtClean="0"/>
              <a:t>$250 acrylic sheets</a:t>
            </a:r>
          </a:p>
          <a:p>
            <a:r>
              <a:rPr lang="en-US" sz="1800" dirty="0" smtClean="0"/>
              <a:t>$17 Weld-on #4 acrylic cement</a:t>
            </a:r>
          </a:p>
          <a:p>
            <a:r>
              <a:rPr lang="en-US" sz="1800" dirty="0" smtClean="0"/>
              <a:t>$33 PCB printing</a:t>
            </a:r>
          </a:p>
          <a:p>
            <a:r>
              <a:rPr lang="en-US" sz="1800" dirty="0" smtClean="0"/>
              <a:t>$20 Microcontroller</a:t>
            </a:r>
          </a:p>
          <a:p>
            <a:r>
              <a:rPr lang="en-US" sz="1800" dirty="0" smtClean="0"/>
              <a:t>$110 LED Drivers</a:t>
            </a:r>
          </a:p>
          <a:p>
            <a:r>
              <a:rPr lang="en-US" sz="1800" dirty="0" smtClean="0"/>
              <a:t>$100 miscellaneous hardware</a:t>
            </a:r>
            <a:endParaRPr lang="en-US" sz="1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Finances</a:t>
            </a:r>
            <a:endParaRPr lang="en-US" dirty="0"/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381000" y="1219200"/>
            <a:ext cx="8305800" cy="914400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buNone/>
            </a:pPr>
            <a:r>
              <a:rPr lang="en-US" dirty="0"/>
              <a:t>Total Budget: $1500.00 (Sponsorship </a:t>
            </a:r>
            <a:r>
              <a:rPr lang="en-US" dirty="0" smtClean="0"/>
              <a:t>from the </a:t>
            </a:r>
            <a:r>
              <a:rPr lang="en-US" dirty="0"/>
              <a:t>College of EECS)</a:t>
            </a:r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381000" y="5029200"/>
            <a:ext cx="8305800" cy="914400"/>
          </a:xfrm>
          <a:prstGeom prst="rect">
            <a:avLst/>
          </a:prstGeom>
        </p:spPr>
        <p:txBody>
          <a:bodyPr vert="horz">
            <a:normAutofit fontScale="925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dirty="0" smtClean="0"/>
              <a:t>We are on track to come in well under budget, at around $1100 if all goes according to plan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59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983236905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Progress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3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Immediate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Replace burnt out LED’s or poor solder connections</a:t>
            </a:r>
          </a:p>
          <a:p>
            <a:r>
              <a:rPr lang="en-US" dirty="0" smtClean="0"/>
              <a:t>Start building internal support frame</a:t>
            </a:r>
          </a:p>
          <a:p>
            <a:r>
              <a:rPr lang="en-US" dirty="0" smtClean="0"/>
              <a:t>Get LED array put back together over new frame</a:t>
            </a:r>
          </a:p>
          <a:p>
            <a:r>
              <a:rPr lang="en-US" dirty="0" smtClean="0"/>
              <a:t>Complete PCB design and get it ordered</a:t>
            </a:r>
          </a:p>
          <a:p>
            <a:r>
              <a:rPr lang="en-US" dirty="0" smtClean="0"/>
              <a:t>Verify software approach is compatible with hardware</a:t>
            </a:r>
          </a:p>
          <a:p>
            <a:r>
              <a:rPr lang="en-US" dirty="0" smtClean="0"/>
              <a:t>Integrate hardware with software and begin the testing/debugging phase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01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8229600" cy="4525963"/>
          </a:xfrm>
        </p:spPr>
        <p:txBody>
          <a:bodyPr numCol="2">
            <a:normAutofit fontScale="92500"/>
          </a:bodyPr>
          <a:lstStyle/>
          <a:p>
            <a:r>
              <a:rPr lang="en-US" dirty="0" smtClean="0"/>
              <a:t>Cube size:</a:t>
            </a:r>
          </a:p>
          <a:p>
            <a:r>
              <a:rPr lang="en-US" dirty="0" smtClean="0"/>
              <a:t>Visible sides:</a:t>
            </a:r>
          </a:p>
          <a:p>
            <a:r>
              <a:rPr lang="en-US" dirty="0" smtClean="0"/>
              <a:t>LED type:</a:t>
            </a:r>
          </a:p>
          <a:p>
            <a:r>
              <a:rPr lang="en-US" dirty="0" smtClean="0"/>
              <a:t>Pixel Resolution:</a:t>
            </a:r>
          </a:p>
          <a:p>
            <a:r>
              <a:rPr lang="en-US" dirty="0" smtClean="0"/>
              <a:t>Base Construction:</a:t>
            </a:r>
          </a:p>
          <a:p>
            <a:r>
              <a:rPr lang="en-US" dirty="0" smtClean="0"/>
              <a:t>Case Construction:</a:t>
            </a:r>
          </a:p>
          <a:p>
            <a:r>
              <a:rPr lang="en-US" dirty="0" smtClean="0"/>
              <a:t>Working Temperature:</a:t>
            </a:r>
          </a:p>
          <a:p>
            <a:r>
              <a:rPr lang="en-US" dirty="0" smtClean="0"/>
              <a:t>Refresh rate:</a:t>
            </a:r>
            <a:endParaRPr lang="en-US" dirty="0" smtClean="0"/>
          </a:p>
          <a:p>
            <a:r>
              <a:rPr lang="en-US" dirty="0" smtClean="0"/>
              <a:t>Working Voltage:</a:t>
            </a:r>
          </a:p>
          <a:p>
            <a:r>
              <a:rPr lang="en-US" dirty="0" smtClean="0"/>
              <a:t>Application’s:</a:t>
            </a:r>
          </a:p>
          <a:p>
            <a:r>
              <a:rPr lang="en-US" dirty="0" smtClean="0"/>
              <a:t>3.5’ x 3.5’ x 4.5’</a:t>
            </a:r>
          </a:p>
          <a:p>
            <a:r>
              <a:rPr lang="en-US" dirty="0" smtClean="0"/>
              <a:t>5 sides</a:t>
            </a:r>
          </a:p>
          <a:p>
            <a:r>
              <a:rPr lang="en-US" dirty="0" smtClean="0"/>
              <a:t>RGB</a:t>
            </a:r>
          </a:p>
          <a:p>
            <a:r>
              <a:rPr lang="en-US" dirty="0" smtClean="0"/>
              <a:t>16 x 16 x 16 = 4,096</a:t>
            </a:r>
          </a:p>
          <a:p>
            <a:r>
              <a:rPr lang="en-US" dirty="0" smtClean="0"/>
              <a:t>Wood</a:t>
            </a:r>
          </a:p>
          <a:p>
            <a:r>
              <a:rPr lang="en-US" dirty="0" smtClean="0"/>
              <a:t>Transparent acrylic</a:t>
            </a:r>
          </a:p>
          <a:p>
            <a:r>
              <a:rPr lang="en-US" dirty="0" smtClean="0"/>
              <a:t>50 – 104 ºF</a:t>
            </a:r>
          </a:p>
          <a:p>
            <a:r>
              <a:rPr lang="en-US" dirty="0" smtClean="0"/>
              <a:t>120 Hz</a:t>
            </a:r>
            <a:endParaRPr lang="en-US" dirty="0" smtClean="0"/>
          </a:p>
          <a:p>
            <a:r>
              <a:rPr lang="en-US" dirty="0" smtClean="0"/>
              <a:t>AC 110-230V</a:t>
            </a:r>
          </a:p>
          <a:p>
            <a:r>
              <a:rPr lang="en-US" dirty="0" smtClean="0"/>
              <a:t>Rubik’s Cube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65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8229600" cy="4525963"/>
          </a:xfrm>
        </p:spPr>
        <p:txBody>
          <a:bodyPr/>
          <a:lstStyle/>
          <a:p>
            <a:r>
              <a:rPr lang="en-US" dirty="0" smtClean="0"/>
              <a:t>Structure</a:t>
            </a:r>
            <a:endParaRPr lang="en-US" dirty="0"/>
          </a:p>
          <a:p>
            <a:pPr lvl="1"/>
            <a:r>
              <a:rPr lang="en-US" dirty="0" smtClean="0"/>
              <a:t>Base</a:t>
            </a:r>
          </a:p>
          <a:p>
            <a:pPr lvl="1"/>
            <a:r>
              <a:rPr lang="en-US" dirty="0" smtClean="0"/>
              <a:t>Internal Frame</a:t>
            </a:r>
          </a:p>
          <a:p>
            <a:r>
              <a:rPr lang="en-US" dirty="0" smtClean="0"/>
              <a:t>LED </a:t>
            </a:r>
            <a:r>
              <a:rPr lang="en-US" dirty="0" smtClean="0"/>
              <a:t>Cube</a:t>
            </a:r>
            <a:endParaRPr lang="en-US" dirty="0" smtClean="0"/>
          </a:p>
          <a:p>
            <a:pPr lvl="1"/>
            <a:r>
              <a:rPr lang="en-US" dirty="0" smtClean="0"/>
              <a:t>Testing</a:t>
            </a:r>
          </a:p>
          <a:p>
            <a:pPr lvl="1"/>
            <a:r>
              <a:rPr lang="en-US" dirty="0" smtClean="0"/>
              <a:t>Re-construction</a:t>
            </a:r>
          </a:p>
          <a:p>
            <a:r>
              <a:rPr lang="en-US" dirty="0" smtClean="0"/>
              <a:t>PCB Design</a:t>
            </a:r>
          </a:p>
          <a:p>
            <a:r>
              <a:rPr lang="en-US" dirty="0" smtClean="0"/>
              <a:t>Software</a:t>
            </a:r>
          </a:p>
          <a:p>
            <a:pPr lvl="1"/>
            <a:r>
              <a:rPr lang="en-US" dirty="0" smtClean="0"/>
              <a:t>Addressing</a:t>
            </a:r>
          </a:p>
          <a:p>
            <a:pPr lvl="1"/>
            <a:r>
              <a:rPr lang="en-US" dirty="0" smtClean="0"/>
              <a:t>Wii </a:t>
            </a:r>
            <a:r>
              <a:rPr lang="en-US" dirty="0" err="1" smtClean="0"/>
              <a:t>Nunchuck</a:t>
            </a:r>
            <a:r>
              <a:rPr lang="en-US" dirty="0" smtClean="0"/>
              <a:t> Interface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Milestones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42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224" y="1481138"/>
            <a:ext cx="6059552" cy="4525962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Structure: Base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0960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Previous group’s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45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554692" y="1481138"/>
            <a:ext cx="6034616" cy="4525962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Structure: Base (cont.)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0960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Group 5’s design</a:t>
            </a: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2590800" y="3657600"/>
            <a:ext cx="3276600" cy="381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038600" y="359306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33”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58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554692" y="1481138"/>
            <a:ext cx="6034616" cy="4525962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Structure: Internal Frame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667000" y="1981200"/>
            <a:ext cx="152400" cy="3200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581400" y="1981200"/>
            <a:ext cx="152400" cy="3200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876800" y="1981200"/>
            <a:ext cx="152400" cy="3200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715000" y="1981200"/>
            <a:ext cx="152400" cy="3200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667000" y="1981200"/>
            <a:ext cx="3200400" cy="155448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667000" y="2819400"/>
            <a:ext cx="3200400" cy="155448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667000" y="4191000"/>
            <a:ext cx="3200400" cy="155448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667000" y="5029200"/>
            <a:ext cx="3200400" cy="155448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667000" y="1981200"/>
            <a:ext cx="152400" cy="15544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581400" y="1981200"/>
            <a:ext cx="152400" cy="15544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876800" y="1981200"/>
            <a:ext cx="152400" cy="15544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715000" y="1981200"/>
            <a:ext cx="152400" cy="15544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667000" y="2816352"/>
            <a:ext cx="152400" cy="15544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581400" y="2816352"/>
            <a:ext cx="152400" cy="15544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876800" y="2816352"/>
            <a:ext cx="152400" cy="15544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715000" y="2816352"/>
            <a:ext cx="152400" cy="15544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667000" y="4191000"/>
            <a:ext cx="152400" cy="15544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581400" y="4191000"/>
            <a:ext cx="152400" cy="15544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876800" y="4191000"/>
            <a:ext cx="152400" cy="15544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715000" y="4191000"/>
            <a:ext cx="152400" cy="15544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667000" y="5026152"/>
            <a:ext cx="152400" cy="15544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581400" y="5026152"/>
            <a:ext cx="152400" cy="15544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876800" y="5026152"/>
            <a:ext cx="152400" cy="15544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715000" y="5026152"/>
            <a:ext cx="152400" cy="15544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>
            <a:off x="2209800" y="5638800"/>
            <a:ext cx="396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715000" y="565046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33”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78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267200" cy="4525963"/>
          </a:xfrm>
        </p:spPr>
        <p:txBody>
          <a:bodyPr/>
          <a:lstStyle/>
          <a:p>
            <a:r>
              <a:rPr lang="en-US" dirty="0" smtClean="0"/>
              <a:t>Cube is comprised of more than 4,000 LED’s.</a:t>
            </a:r>
          </a:p>
          <a:p>
            <a:r>
              <a:rPr lang="en-US" dirty="0" smtClean="0"/>
              <a:t>SPECS</a:t>
            </a:r>
            <a:endParaRPr lang="en-US" dirty="0" smtClean="0"/>
          </a:p>
          <a:p>
            <a:pPr lvl="1"/>
            <a:r>
              <a:rPr lang="en-US" sz="2000" dirty="0" smtClean="0"/>
              <a:t>RGB</a:t>
            </a:r>
          </a:p>
          <a:p>
            <a:pPr lvl="1"/>
            <a:r>
              <a:rPr lang="en-US" sz="2000" dirty="0" smtClean="0"/>
              <a:t>Common Anode</a:t>
            </a:r>
            <a:endParaRPr lang="en-US" sz="2000" dirty="0" smtClean="0"/>
          </a:p>
          <a:p>
            <a:pPr lvl="1"/>
            <a:r>
              <a:rPr lang="en-US" sz="2000" dirty="0" smtClean="0"/>
              <a:t>20 mA – 50 mA</a:t>
            </a:r>
          </a:p>
          <a:p>
            <a:pPr lvl="1"/>
            <a:r>
              <a:rPr lang="en-US" sz="2000" dirty="0" smtClean="0"/>
              <a:t>100 </a:t>
            </a:r>
            <a:r>
              <a:rPr lang="en-US" sz="2000" dirty="0" err="1" smtClean="0"/>
              <a:t>mW</a:t>
            </a:r>
            <a:r>
              <a:rPr lang="en-US" sz="2000" dirty="0" smtClean="0"/>
              <a:t> Power Dissipation</a:t>
            </a:r>
          </a:p>
          <a:p>
            <a:pPr lvl="1"/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LED’s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2514600" y="2286000"/>
            <a:ext cx="8382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590800" y="2286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2”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97" y="1757879"/>
            <a:ext cx="3801006" cy="3972480"/>
          </a:xfrm>
        </p:spPr>
      </p:pic>
    </p:spTree>
    <p:extLst>
      <p:ext uri="{BB962C8B-B14F-4D97-AF65-F5344CB8AC3E}">
        <p14:creationId xmlns:p14="http://schemas.microsoft.com/office/powerpoint/2010/main" val="82562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388</TotalTime>
  <Words>997</Words>
  <Application>Microsoft Office PowerPoint</Application>
  <PresentationFormat>On-screen Show (4:3)</PresentationFormat>
  <Paragraphs>243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Concourse</vt:lpstr>
      <vt:lpstr>Dynamic Animation Cube II</vt:lpstr>
      <vt:lpstr>Brief Overview</vt:lpstr>
      <vt:lpstr>  Motivations             Goals</vt:lpstr>
      <vt:lpstr>Specifications</vt:lpstr>
      <vt:lpstr>Milestones</vt:lpstr>
      <vt:lpstr>Structure: Base</vt:lpstr>
      <vt:lpstr>Structure: Base (cont.)</vt:lpstr>
      <vt:lpstr>Structure: Internal Frame</vt:lpstr>
      <vt:lpstr>LED’s</vt:lpstr>
      <vt:lpstr>LED Array</vt:lpstr>
      <vt:lpstr>Power Supply Unit</vt:lpstr>
      <vt:lpstr>LED Drivers</vt:lpstr>
      <vt:lpstr>LED Drivers (cont.)</vt:lpstr>
      <vt:lpstr>Decoders</vt:lpstr>
      <vt:lpstr>Decoders (cont.)</vt:lpstr>
      <vt:lpstr>Wii Nunchuck</vt:lpstr>
      <vt:lpstr>Microcontroller</vt:lpstr>
      <vt:lpstr>Microcontroller Comparison</vt:lpstr>
      <vt:lpstr>PowerPoint Presentation</vt:lpstr>
      <vt:lpstr>Microcontroller</vt:lpstr>
      <vt:lpstr>PowerPoint Presentation</vt:lpstr>
      <vt:lpstr>PowerPoint Presentation</vt:lpstr>
      <vt:lpstr>Software</vt:lpstr>
      <vt:lpstr>Physical Interfaces</vt:lpstr>
      <vt:lpstr>Planned Applications</vt:lpstr>
      <vt:lpstr>Software Flowchart</vt:lpstr>
      <vt:lpstr>Cube Output</vt:lpstr>
      <vt:lpstr>Example: [0][3][2] = 1168</vt:lpstr>
      <vt:lpstr>Example: [0][3][2] = 1168</vt:lpstr>
      <vt:lpstr>Example: [0][3][2] = 1168</vt:lpstr>
      <vt:lpstr>Example: [0][3][2] = 1168 = 0000010010010000</vt:lpstr>
      <vt:lpstr>Example: [0][3][2] = 1168</vt:lpstr>
      <vt:lpstr>Nunchuck Input</vt:lpstr>
      <vt:lpstr>PowerPoint Presentation</vt:lpstr>
      <vt:lpstr>Cube Output Pseudo code</vt:lpstr>
      <vt:lpstr>Finances</vt:lpstr>
      <vt:lpstr>Current Progress</vt:lpstr>
      <vt:lpstr>Immediate Plans</vt:lpstr>
    </vt:vector>
  </TitlesOfParts>
  <Company>UCF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Dynamic Animation Cube II</dc:title>
  <dc:creator>UCF</dc:creator>
  <cp:lastModifiedBy>UCF</cp:lastModifiedBy>
  <cp:revision>29</cp:revision>
  <dcterms:created xsi:type="dcterms:W3CDTF">2013-01-25T00:27:14Z</dcterms:created>
  <dcterms:modified xsi:type="dcterms:W3CDTF">2013-01-25T16:58:23Z</dcterms:modified>
</cp:coreProperties>
</file>