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94" r:id="rId11"/>
    <p:sldId id="269" r:id="rId12"/>
    <p:sldId id="271" r:id="rId13"/>
    <p:sldId id="272" r:id="rId14"/>
    <p:sldId id="270" r:id="rId15"/>
    <p:sldId id="273" r:id="rId16"/>
    <p:sldId id="291" r:id="rId17"/>
    <p:sldId id="287" r:id="rId18"/>
    <p:sldId id="290" r:id="rId19"/>
    <p:sldId id="295" r:id="rId20"/>
    <p:sldId id="289" r:id="rId21"/>
    <p:sldId id="288" r:id="rId22"/>
    <p:sldId id="292" r:id="rId23"/>
    <p:sldId id="29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64" r:id="rId38"/>
    <p:sldId id="26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CDC"/>
    <a:srgbClr val="07F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737" autoAdjust="0"/>
  </p:normalViewPr>
  <p:slideViewPr>
    <p:cSldViewPr>
      <p:cViewPr varScale="1">
        <p:scale>
          <a:sx n="70" d="100"/>
          <a:sy n="70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5B004F-DD99-47A4-BD13-141698D25417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1"/>
            <a:ext cx="8305800" cy="1829761"/>
          </a:xfrm>
        </p:spPr>
        <p:txBody>
          <a:bodyPr>
            <a:normAutofit/>
          </a:bodyPr>
          <a:lstStyle/>
          <a:p>
            <a:r>
              <a:rPr lang="en-US" dirty="0" smtClean="0"/>
              <a:t>Dynamic Animation Cube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11607"/>
            <a:ext cx="7772400" cy="119970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Group 5</a:t>
            </a:r>
          </a:p>
          <a:p>
            <a:r>
              <a:rPr lang="en-US" dirty="0" smtClean="0"/>
              <a:t>Timothy Foard, EE</a:t>
            </a:r>
          </a:p>
          <a:p>
            <a:r>
              <a:rPr lang="en-US" dirty="0" smtClean="0"/>
              <a:t>Adam </a:t>
            </a:r>
            <a:r>
              <a:rPr lang="en-US" dirty="0" err="1" smtClean="0"/>
              <a:t>Heeren</a:t>
            </a:r>
            <a:r>
              <a:rPr lang="en-US" dirty="0" smtClean="0"/>
              <a:t>, </a:t>
            </a:r>
            <a:r>
              <a:rPr lang="en-US" dirty="0" err="1" smtClean="0"/>
              <a:t>CpE</a:t>
            </a:r>
            <a:endParaRPr lang="en-US" dirty="0" smtClean="0"/>
          </a:p>
          <a:p>
            <a:r>
              <a:rPr lang="en-US" dirty="0" err="1" smtClean="0"/>
              <a:t>Sommer</a:t>
            </a:r>
            <a:r>
              <a:rPr lang="en-US" dirty="0" smtClean="0"/>
              <a:t> Marsh, EE</a:t>
            </a:r>
          </a:p>
          <a:p>
            <a:r>
              <a:rPr lang="en-US" dirty="0" smtClean="0"/>
              <a:t>Brian </a:t>
            </a:r>
            <a:r>
              <a:rPr lang="en-US" dirty="0" err="1" smtClean="0"/>
              <a:t>Zei</a:t>
            </a:r>
            <a:r>
              <a:rPr lang="en-US" dirty="0" smtClean="0"/>
              <a:t>, 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9" y="1481138"/>
            <a:ext cx="3380502" cy="452596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Soldering effort included more than 17,000 individual solder connections</a:t>
            </a:r>
          </a:p>
          <a:p>
            <a:r>
              <a:rPr lang="en-US" dirty="0" smtClean="0"/>
              <a:t>It fell on us to test each LED and it’s solder connections</a:t>
            </a:r>
          </a:p>
          <a:p>
            <a:r>
              <a:rPr lang="en-US" dirty="0" smtClean="0"/>
              <a:t>Test/replace effort took more than 40 man hours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Array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22860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Supply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Triad Magnetics</a:t>
            </a:r>
          </a:p>
          <a:p>
            <a:r>
              <a:rPr lang="en-US" dirty="0" smtClean="0"/>
              <a:t>5V DC input</a:t>
            </a:r>
          </a:p>
          <a:p>
            <a:r>
              <a:rPr lang="en-US" dirty="0" smtClean="0"/>
              <a:t>4A max current</a:t>
            </a:r>
          </a:p>
          <a:p>
            <a:r>
              <a:rPr lang="en-US" dirty="0" smtClean="0"/>
              <a:t>20W power capabilities</a:t>
            </a:r>
          </a:p>
          <a:p>
            <a:r>
              <a:rPr lang="en-US" dirty="0" smtClean="0"/>
              <a:t>Wall adapter plug</a:t>
            </a:r>
          </a:p>
        </p:txBody>
      </p:sp>
    </p:spTree>
    <p:extLst>
      <p:ext uri="{BB962C8B-B14F-4D97-AF65-F5344CB8AC3E}">
        <p14:creationId xmlns:p14="http://schemas.microsoft.com/office/powerpoint/2010/main" val="412724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STP24DP05</a:t>
            </a:r>
          </a:p>
          <a:p>
            <a:r>
              <a:rPr lang="en-US" dirty="0" smtClean="0"/>
              <a:t>Controls 8 columns of LED’s per chip</a:t>
            </a:r>
          </a:p>
          <a:p>
            <a:r>
              <a:rPr lang="en-US" dirty="0" smtClean="0"/>
              <a:t>Maximum 20V and 80mA output</a:t>
            </a:r>
          </a:p>
          <a:p>
            <a:r>
              <a:rPr lang="en-US" dirty="0" smtClean="0"/>
              <a:t>25MHz clock frequency</a:t>
            </a:r>
          </a:p>
          <a:p>
            <a:r>
              <a:rPr lang="en-US" dirty="0" smtClean="0"/>
              <a:t>30ns internal delay</a:t>
            </a:r>
          </a:p>
          <a:p>
            <a:r>
              <a:rPr lang="en-US" dirty="0" smtClean="0"/>
              <a:t>Serial Peripheral Interface (SPI) to communicate with the MCU.</a:t>
            </a:r>
          </a:p>
        </p:txBody>
      </p:sp>
    </p:spTree>
    <p:extLst>
      <p:ext uri="{BB962C8B-B14F-4D97-AF65-F5344CB8AC3E}">
        <p14:creationId xmlns:p14="http://schemas.microsoft.com/office/powerpoint/2010/main" val="244180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 Drivers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Error detection mode</a:t>
            </a:r>
          </a:p>
          <a:p>
            <a:pPr lvl="1"/>
            <a:r>
              <a:rPr lang="en-US" dirty="0" smtClean="0"/>
              <a:t>Checks if commands are flowing correctly</a:t>
            </a:r>
          </a:p>
          <a:p>
            <a:r>
              <a:rPr lang="en-US" dirty="0" smtClean="0"/>
              <a:t>Temperature detection</a:t>
            </a:r>
          </a:p>
          <a:p>
            <a:pPr lvl="1"/>
            <a:r>
              <a:rPr lang="en-US" dirty="0" smtClean="0"/>
              <a:t>Turns off driver is temperature rises too high</a:t>
            </a:r>
          </a:p>
          <a:p>
            <a:r>
              <a:rPr lang="en-US" dirty="0" smtClean="0"/>
              <a:t>Preset shift registers</a:t>
            </a:r>
          </a:p>
          <a:p>
            <a:pPr lvl="1"/>
            <a:r>
              <a:rPr lang="en-US" dirty="0" smtClean="0"/>
              <a:t>Changes order of colors displayed</a:t>
            </a:r>
          </a:p>
        </p:txBody>
      </p:sp>
    </p:spTree>
    <p:extLst>
      <p:ext uri="{BB962C8B-B14F-4D97-AF65-F5344CB8AC3E}">
        <p14:creationId xmlns:p14="http://schemas.microsoft.com/office/powerpoint/2010/main" val="371261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CD4514BM</a:t>
            </a:r>
          </a:p>
          <a:p>
            <a:r>
              <a:rPr lang="en-US" dirty="0" smtClean="0"/>
              <a:t>4-to-16 bit</a:t>
            </a:r>
          </a:p>
          <a:p>
            <a:r>
              <a:rPr lang="en-US" dirty="0" smtClean="0"/>
              <a:t>Rated for -0.5 to 20V </a:t>
            </a:r>
            <a:r>
              <a:rPr lang="en-US" dirty="0" err="1" smtClean="0"/>
              <a:t>Vcc</a:t>
            </a:r>
            <a:r>
              <a:rPr lang="en-US" dirty="0" smtClean="0"/>
              <a:t> input and 20mA current</a:t>
            </a:r>
          </a:p>
          <a:p>
            <a:r>
              <a:rPr lang="en-US" dirty="0" smtClean="0"/>
              <a:t>Contains enable gates for eliminating bugs</a:t>
            </a:r>
          </a:p>
          <a:p>
            <a:r>
              <a:rPr lang="en-US" dirty="0" smtClean="0"/>
              <a:t>Decoders will be used for two purposes</a:t>
            </a:r>
          </a:p>
          <a:p>
            <a:pPr lvl="1"/>
            <a:r>
              <a:rPr lang="en-US" dirty="0" smtClean="0"/>
              <a:t>2, 4-to-16 decoders will be used to select which LED Driver will be active</a:t>
            </a:r>
          </a:p>
          <a:p>
            <a:pPr lvl="1"/>
            <a:r>
              <a:rPr lang="en-US" dirty="0" smtClean="0"/>
              <a:t>1, 4-to-16 decoder will be used to select which layer of the cube will be active</a:t>
            </a:r>
          </a:p>
        </p:txBody>
      </p:sp>
    </p:spTree>
    <p:extLst>
      <p:ext uri="{BB962C8B-B14F-4D97-AF65-F5344CB8AC3E}">
        <p14:creationId xmlns:p14="http://schemas.microsoft.com/office/powerpoint/2010/main" val="241040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Internal propagation delay (70ns)</a:t>
            </a:r>
          </a:p>
          <a:p>
            <a:pPr lvl="1"/>
            <a:r>
              <a:rPr lang="en-US" dirty="0" smtClean="0"/>
              <a:t>Limits errors and missed latches</a:t>
            </a:r>
          </a:p>
          <a:p>
            <a:r>
              <a:rPr lang="en-US" dirty="0" smtClean="0"/>
              <a:t>Transition time (32ns)</a:t>
            </a:r>
          </a:p>
          <a:p>
            <a:pPr lvl="1"/>
            <a:r>
              <a:rPr lang="en-US" dirty="0" smtClean="0"/>
              <a:t>Makes sure commands are read in the correct order</a:t>
            </a:r>
          </a:p>
          <a:p>
            <a:r>
              <a:rPr lang="en-US" dirty="0" smtClean="0"/>
              <a:t>Power dissipation for system safety</a:t>
            </a:r>
          </a:p>
          <a:p>
            <a:r>
              <a:rPr lang="en-US" dirty="0" smtClean="0"/>
              <a:t>High immunity to noise</a:t>
            </a:r>
          </a:p>
        </p:txBody>
      </p:sp>
    </p:spTree>
    <p:extLst>
      <p:ext uri="{BB962C8B-B14F-4D97-AF65-F5344CB8AC3E}">
        <p14:creationId xmlns:p14="http://schemas.microsoft.com/office/powerpoint/2010/main" val="169077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Wii </a:t>
            </a:r>
            <a:r>
              <a:rPr lang="en-US" dirty="0" err="1" smtClean="0"/>
              <a:t>Nunchuck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2 Buttons</a:t>
            </a:r>
          </a:p>
          <a:p>
            <a:pPr lvl="1"/>
            <a:r>
              <a:rPr lang="en-US" dirty="0" smtClean="0"/>
              <a:t>Joystick</a:t>
            </a:r>
          </a:p>
          <a:p>
            <a:pPr lvl="1"/>
            <a:r>
              <a:rPr lang="en-US" dirty="0" smtClean="0"/>
              <a:t>Accelerometer</a:t>
            </a:r>
            <a:endParaRPr lang="en-US" dirty="0"/>
          </a:p>
          <a:p>
            <a:r>
              <a:rPr lang="en-US" dirty="0" smtClean="0"/>
              <a:t>Communication Protocol</a:t>
            </a:r>
            <a:endParaRPr lang="en-US" dirty="0"/>
          </a:p>
          <a:p>
            <a:pPr lvl="1"/>
            <a:r>
              <a:rPr lang="en-US" dirty="0" smtClean="0"/>
              <a:t>Two Wire Interface (TWI)</a:t>
            </a:r>
            <a:endParaRPr lang="en-US" dirty="0"/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6 Bytes</a:t>
            </a:r>
          </a:p>
        </p:txBody>
      </p:sp>
    </p:spTree>
    <p:extLst>
      <p:ext uri="{BB962C8B-B14F-4D97-AF65-F5344CB8AC3E}">
        <p14:creationId xmlns:p14="http://schemas.microsoft.com/office/powerpoint/2010/main" val="27826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Atmel AT32UC3C2512</a:t>
            </a:r>
          </a:p>
          <a:p>
            <a:r>
              <a:rPr lang="en-US" sz="2400" dirty="0"/>
              <a:t>66 MHz </a:t>
            </a:r>
            <a:r>
              <a:rPr lang="en-US" sz="2400" dirty="0" smtClean="0"/>
              <a:t>processing </a:t>
            </a:r>
            <a:r>
              <a:rPr lang="en-US" sz="2400" dirty="0"/>
              <a:t>s</a:t>
            </a:r>
            <a:r>
              <a:rPr lang="en-US" sz="2400" dirty="0" smtClean="0"/>
              <a:t>peed</a:t>
            </a:r>
            <a:endParaRPr lang="en-US" sz="2400" dirty="0"/>
          </a:p>
          <a:p>
            <a:r>
              <a:rPr lang="en-US" sz="2400" dirty="0"/>
              <a:t>Memory</a:t>
            </a:r>
          </a:p>
          <a:p>
            <a:pPr lvl="1"/>
            <a:r>
              <a:rPr lang="en-US" dirty="0"/>
              <a:t>512 </a:t>
            </a:r>
            <a:r>
              <a:rPr lang="en-US" dirty="0" err="1" smtClean="0"/>
              <a:t>kB</a:t>
            </a:r>
            <a:r>
              <a:rPr lang="en-US" dirty="0" smtClean="0"/>
              <a:t> </a:t>
            </a:r>
            <a:r>
              <a:rPr lang="en-US" dirty="0"/>
              <a:t>Flash</a:t>
            </a:r>
          </a:p>
          <a:p>
            <a:pPr lvl="1"/>
            <a:r>
              <a:rPr lang="en-US" dirty="0"/>
              <a:t>64 </a:t>
            </a:r>
            <a:r>
              <a:rPr lang="en-US" dirty="0" err="1" smtClean="0"/>
              <a:t>kB</a:t>
            </a:r>
            <a:r>
              <a:rPr lang="en-US" dirty="0" smtClean="0"/>
              <a:t> </a:t>
            </a:r>
            <a:r>
              <a:rPr lang="en-US" dirty="0"/>
              <a:t>SRAM</a:t>
            </a:r>
          </a:p>
          <a:p>
            <a:pPr lvl="1"/>
            <a:r>
              <a:rPr lang="en-US" dirty="0"/>
              <a:t>Single cycle access for both</a:t>
            </a:r>
          </a:p>
          <a:p>
            <a:r>
              <a:rPr lang="en-US" sz="2400" dirty="0"/>
              <a:t>45 </a:t>
            </a:r>
            <a:r>
              <a:rPr lang="en-US" sz="2400" dirty="0" smtClean="0"/>
              <a:t>GPIO</a:t>
            </a:r>
          </a:p>
          <a:p>
            <a:r>
              <a:rPr lang="en-US" sz="2400" dirty="0" smtClean="0"/>
              <a:t>Supports SPI and TWI</a:t>
            </a:r>
            <a:endParaRPr lang="en-US" sz="2400" dirty="0"/>
          </a:p>
          <a:p>
            <a:r>
              <a:rPr lang="en-US" sz="2400" dirty="0"/>
              <a:t>Atmel’s community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66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 Comparison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57932"/>
              </p:ext>
            </p:extLst>
          </p:nvPr>
        </p:nvGraphicFramePr>
        <p:xfrm>
          <a:off x="1295400" y="1981200"/>
          <a:ext cx="6629400" cy="228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481914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Stellaris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1022">
                <a:tc>
                  <a:txBody>
                    <a:bodyPr/>
                    <a:lstStyle/>
                    <a:p>
                      <a:r>
                        <a:rPr lang="en-US" dirty="0" smtClean="0"/>
                        <a:t>CPU Frequency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66MHz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50MHz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1022">
                <a:tc>
                  <a:txBody>
                    <a:bodyPr/>
                    <a:lstStyle/>
                    <a:p>
                      <a:r>
                        <a:rPr lang="en-US" dirty="0" smtClean="0"/>
                        <a:t>Flash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1022">
                <a:tc>
                  <a:txBody>
                    <a:bodyPr/>
                    <a:lstStyle/>
                    <a:p>
                      <a:r>
                        <a:rPr lang="en-US" dirty="0" smtClean="0"/>
                        <a:t>SRAM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1022">
                <a:tc>
                  <a:txBody>
                    <a:bodyPr/>
                    <a:lstStyle/>
                    <a:p>
                      <a:r>
                        <a:rPr lang="en-US" dirty="0" smtClean="0"/>
                        <a:t>GPIO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56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1600"/>
            <a:ext cx="2362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Dynamic Animation Cube was commissioned by a previous senior design group</a:t>
            </a:r>
          </a:p>
          <a:p>
            <a:r>
              <a:rPr lang="en-US" dirty="0" smtClean="0"/>
              <a:t>16 x 16 x 16 RGB LED Cube</a:t>
            </a:r>
          </a:p>
          <a:p>
            <a:r>
              <a:rPr lang="en-US" dirty="0" smtClean="0"/>
              <a:t>Main application was animations</a:t>
            </a:r>
          </a:p>
          <a:p>
            <a:r>
              <a:rPr lang="en-US" dirty="0" smtClean="0"/>
              <a:t>Project had many flaws and oversights during design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9" y="1481138"/>
            <a:ext cx="3380502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Brief Overview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2590800"/>
            <a:ext cx="2133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2450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1365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26325" cy="6629400"/>
          </a:xfrm>
        </p:spPr>
      </p:pic>
    </p:spTree>
    <p:extLst>
      <p:ext uri="{BB962C8B-B14F-4D97-AF65-F5344CB8AC3E}">
        <p14:creationId xmlns:p14="http://schemas.microsoft.com/office/powerpoint/2010/main" val="267599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Wiring</a:t>
            </a:r>
          </a:p>
          <a:p>
            <a:r>
              <a:rPr lang="en-US" dirty="0"/>
              <a:t>Programming</a:t>
            </a:r>
          </a:p>
          <a:p>
            <a:pPr lvl="1"/>
            <a:r>
              <a:rPr lang="en-US" dirty="0"/>
              <a:t>JTAG</a:t>
            </a:r>
          </a:p>
          <a:p>
            <a:r>
              <a:rPr lang="en-US" dirty="0"/>
              <a:t>Layer addressing</a:t>
            </a:r>
          </a:p>
          <a:p>
            <a:r>
              <a:rPr lang="en-US" dirty="0"/>
              <a:t>LED driver addressing</a:t>
            </a:r>
          </a:p>
          <a:p>
            <a:r>
              <a:rPr lang="en-US" dirty="0"/>
              <a:t>Driver Communication</a:t>
            </a:r>
          </a:p>
          <a:p>
            <a:pPr lvl="1"/>
            <a:r>
              <a:rPr lang="en-US" dirty="0" smtClean="0"/>
              <a:t>SPI</a:t>
            </a:r>
            <a:endParaRPr lang="en-US" dirty="0"/>
          </a:p>
          <a:p>
            <a:r>
              <a:rPr lang="en-US" dirty="0" err="1"/>
              <a:t>Nunchuck</a:t>
            </a:r>
            <a:r>
              <a:rPr lang="en-US" dirty="0"/>
              <a:t> Communication</a:t>
            </a:r>
          </a:p>
          <a:p>
            <a:pPr lvl="1"/>
            <a:r>
              <a:rPr lang="en-US" dirty="0"/>
              <a:t>TWI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"/>
            <a:ext cx="3671487" cy="630936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0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/>
          <a:stretch/>
        </p:blipFill>
        <p:spPr>
          <a:xfrm>
            <a:off x="5158854" y="609600"/>
            <a:ext cx="3314650" cy="58009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7" y="609600"/>
            <a:ext cx="3008193" cy="5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2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374"/>
            <a:ext cx="7010400" cy="6468227"/>
          </a:xfrm>
        </p:spPr>
      </p:pic>
    </p:spTree>
    <p:extLst>
      <p:ext uri="{BB962C8B-B14F-4D97-AF65-F5344CB8AC3E}">
        <p14:creationId xmlns:p14="http://schemas.microsoft.com/office/powerpoint/2010/main" val="85081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Written in C</a:t>
            </a:r>
          </a:p>
          <a:p>
            <a:r>
              <a:rPr lang="en-US" dirty="0" smtClean="0"/>
              <a:t>Compiled using Atmel Studio 6</a:t>
            </a:r>
          </a:p>
          <a:p>
            <a:r>
              <a:rPr lang="en-US" dirty="0" smtClean="0"/>
              <a:t>Runs the Atmel Software Framework (ASF) library</a:t>
            </a:r>
          </a:p>
        </p:txBody>
      </p:sp>
    </p:spTree>
    <p:extLst>
      <p:ext uri="{BB962C8B-B14F-4D97-AF65-F5344CB8AC3E}">
        <p14:creationId xmlns:p14="http://schemas.microsoft.com/office/powerpoint/2010/main" val="107498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Joint Test Action Group (JTAG) for writing the software to the MCU</a:t>
            </a:r>
          </a:p>
          <a:p>
            <a:r>
              <a:rPr lang="en-US" dirty="0" smtClean="0"/>
              <a:t>Serial Peripheral Interface (SPI) for communicating with the LED drivers</a:t>
            </a:r>
          </a:p>
          <a:p>
            <a:r>
              <a:rPr lang="en-US" dirty="0" smtClean="0"/>
              <a:t>Two Wire Interface (TWI) for receiving input from the Wii </a:t>
            </a:r>
            <a:r>
              <a:rPr lang="en-US" dirty="0" err="1" smtClean="0"/>
              <a:t>Nunchuck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78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Snake</a:t>
            </a:r>
          </a:p>
          <a:p>
            <a:r>
              <a:rPr lang="en-US" dirty="0" smtClean="0"/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03476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Flowchart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5" y="1494891"/>
            <a:ext cx="7773430" cy="4498455"/>
          </a:xfrm>
        </p:spPr>
      </p:pic>
    </p:spTree>
    <p:extLst>
      <p:ext uri="{BB962C8B-B14F-4D97-AF65-F5344CB8AC3E}">
        <p14:creationId xmlns:p14="http://schemas.microsoft.com/office/powerpoint/2010/main" val="68689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Cube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Cube will be stored as a [16][16][3] array of integers named ‘CUBE’</a:t>
            </a:r>
          </a:p>
          <a:p>
            <a:pPr marL="109728" indent="0">
              <a:buNone/>
            </a:pPr>
            <a:r>
              <a:rPr lang="en-US" dirty="0" smtClean="0"/>
              <a:t>If CUBE[A][B][C]=X, X</a:t>
            </a:r>
            <a:r>
              <a:rPr lang="en-US" baseline="-25000" dirty="0" smtClean="0"/>
              <a:t>N</a:t>
            </a:r>
            <a:r>
              <a:rPr lang="en-US" dirty="0" smtClean="0"/>
              <a:t> represents the Nth bit of the </a:t>
            </a:r>
            <a:r>
              <a:rPr lang="en-US" dirty="0" err="1" smtClean="0"/>
              <a:t>Ath</a:t>
            </a:r>
            <a:r>
              <a:rPr lang="en-US" dirty="0" smtClean="0"/>
              <a:t> vertical layer of the </a:t>
            </a:r>
            <a:r>
              <a:rPr lang="en-US" dirty="0" err="1" smtClean="0"/>
              <a:t>Bth</a:t>
            </a:r>
            <a:r>
              <a:rPr lang="en-US" dirty="0" smtClean="0"/>
              <a:t> layer. C represents the color (0,1,2 correspond to red, green, and blue, respectively.</a:t>
            </a:r>
          </a:p>
          <a:p>
            <a:r>
              <a:rPr lang="en-US" dirty="0" smtClean="0"/>
              <a:t>Each bit represents an LED being lit (1) or dark (0)</a:t>
            </a:r>
          </a:p>
          <a:p>
            <a:r>
              <a:rPr lang="en-US" dirty="0" smtClean="0"/>
              <a:t>Space (1 cube): 1.5kB</a:t>
            </a:r>
          </a:p>
          <a:p>
            <a:r>
              <a:rPr lang="en-US" dirty="0" smtClean="0"/>
              <a:t>Time to update cube: 698 microseconds (1/1.432 kilohertz)</a:t>
            </a:r>
          </a:p>
        </p:txBody>
      </p:sp>
    </p:spTree>
    <p:extLst>
      <p:ext uri="{BB962C8B-B14F-4D97-AF65-F5344CB8AC3E}">
        <p14:creationId xmlns:p14="http://schemas.microsoft.com/office/powerpoint/2010/main" val="184518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[0][3][2] = 1168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69" y="1494891"/>
            <a:ext cx="4282661" cy="4498455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4600" y="2362200"/>
            <a:ext cx="29718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91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1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Possibility of funding for project</a:t>
            </a:r>
          </a:p>
          <a:p>
            <a:r>
              <a:rPr lang="en-US" dirty="0" smtClean="0"/>
              <a:t>Allure of having our project on display for future engineering students</a:t>
            </a:r>
          </a:p>
          <a:p>
            <a:r>
              <a:rPr lang="en-US" dirty="0" smtClean="0"/>
              <a:t>LED Cube was already 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Multiple user interactive applications w/ use of Wii </a:t>
            </a:r>
            <a:r>
              <a:rPr lang="en-US" dirty="0" err="1" smtClean="0"/>
              <a:t>Nunchuck</a:t>
            </a:r>
            <a:endParaRPr lang="en-US" dirty="0" smtClean="0"/>
          </a:p>
          <a:p>
            <a:pPr lvl="1"/>
            <a:r>
              <a:rPr lang="en-US" dirty="0" smtClean="0"/>
              <a:t>Rubik’s Cube</a:t>
            </a:r>
          </a:p>
          <a:p>
            <a:pPr lvl="1"/>
            <a:r>
              <a:rPr lang="en-US" dirty="0" smtClean="0"/>
              <a:t>Game of Life</a:t>
            </a:r>
          </a:p>
          <a:p>
            <a:pPr lvl="1"/>
            <a:r>
              <a:rPr lang="en-US" dirty="0" smtClean="0"/>
              <a:t>1 player Pong</a:t>
            </a:r>
          </a:p>
          <a:p>
            <a:pPr lvl="1"/>
            <a:r>
              <a:rPr lang="en-US" dirty="0" smtClean="0"/>
              <a:t>Tetris</a:t>
            </a:r>
          </a:p>
          <a:p>
            <a:r>
              <a:rPr lang="en-US" dirty="0" smtClean="0"/>
              <a:t>Professional end product that will be structurally sound</a:t>
            </a:r>
          </a:p>
          <a:p>
            <a:r>
              <a:rPr lang="en-US" dirty="0" smtClean="0"/>
              <a:t>Display product at the University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Motivations            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sz="4800" dirty="0" smtClean="0">
                <a:solidFill>
                  <a:schemeClr val="tx1"/>
                </a:solidFill>
              </a:rPr>
              <a:t>[0]</a:t>
            </a:r>
            <a:r>
              <a:rPr lang="en-US" dirty="0" smtClean="0"/>
              <a:t>[</a:t>
            </a:r>
            <a:r>
              <a:rPr lang="en-US" dirty="0"/>
              <a:t>3]</a:t>
            </a:r>
            <a:r>
              <a:rPr lang="en-US" dirty="0" smtClean="0"/>
              <a:t>[2] = 1168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69" y="1509636"/>
            <a:ext cx="4282661" cy="4468964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4600" y="2362200"/>
            <a:ext cx="29718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91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[0]</a:t>
            </a:r>
            <a:r>
              <a:rPr lang="en-US" sz="4800" b="0" dirty="0" smtClean="0"/>
              <a:t>[3]</a:t>
            </a:r>
            <a:r>
              <a:rPr lang="en-US" dirty="0" smtClean="0"/>
              <a:t>[2] = 1168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49" y="1509636"/>
            <a:ext cx="4266300" cy="4468964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4600" y="2362200"/>
            <a:ext cx="29718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91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0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[0][3][2] = </a:t>
            </a:r>
            <a:r>
              <a:rPr lang="en-US" dirty="0" smtClean="0"/>
              <a:t>1168 </a:t>
            </a:r>
            <a:r>
              <a:rPr lang="en-US" dirty="0"/>
              <a:t>= 0000010010010000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80" y="1509636"/>
            <a:ext cx="4254637" cy="4468964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4600" y="2362200"/>
            <a:ext cx="29718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91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2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smtClean="0"/>
              <a:t>[0][3]</a:t>
            </a:r>
            <a:r>
              <a:rPr lang="en-US" sz="4800" dirty="0" smtClean="0"/>
              <a:t>[2]</a:t>
            </a:r>
            <a:r>
              <a:rPr lang="en-US" dirty="0" smtClean="0"/>
              <a:t> </a:t>
            </a:r>
            <a:r>
              <a:rPr lang="en-US" dirty="0"/>
              <a:t>= 1168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80" y="1511707"/>
            <a:ext cx="4254637" cy="4464821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4600" y="2362200"/>
            <a:ext cx="29718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91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8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Nunchuck</a:t>
            </a:r>
            <a:r>
              <a:rPr lang="en-US" dirty="0" smtClean="0"/>
              <a:t>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Received through TWI</a:t>
            </a:r>
          </a:p>
          <a:p>
            <a:r>
              <a:rPr lang="en-US" dirty="0" smtClean="0"/>
              <a:t>The TWI will be accessed using the TWI interface software provided in the ASF</a:t>
            </a:r>
          </a:p>
        </p:txBody>
      </p:sp>
    </p:spTree>
    <p:extLst>
      <p:ext uri="{BB962C8B-B14F-4D97-AF65-F5344CB8AC3E}">
        <p14:creationId xmlns:p14="http://schemas.microsoft.com/office/powerpoint/2010/main" val="71949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7842797"/>
              </p:ext>
            </p:extLst>
          </p:nvPr>
        </p:nvGraphicFramePr>
        <p:xfrm>
          <a:off x="203201" y="3048000"/>
          <a:ext cx="8788399" cy="3505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7"/>
                <a:gridCol w="1023416"/>
                <a:gridCol w="956740"/>
                <a:gridCol w="956740"/>
                <a:gridCol w="956740"/>
                <a:gridCol w="956740"/>
                <a:gridCol w="956740"/>
                <a:gridCol w="1017533"/>
                <a:gridCol w="896943"/>
              </a:tblGrid>
              <a:tr h="515514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Joystick X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0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514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Joystick Y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1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514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Accelerometer X[9:2]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2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514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Accelerometer Y[9:2]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3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514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Accelerometer Z[9:2]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4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Z[1]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Z[0]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Y[1]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Y[0]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X[1]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X[1]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C-butt.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Z-butt.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5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78987" y="404814"/>
            <a:ext cx="7335838" cy="2587625"/>
            <a:chOff x="1130300" y="412750"/>
            <a:chExt cx="7335838" cy="2587625"/>
          </a:xfrm>
        </p:grpSpPr>
        <p:pic>
          <p:nvPicPr>
            <p:cNvPr id="7" name="Picture 4" descr="http://www.tegames.co.uk/media/raw/Black%20Nunchuck%20Use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29" r="39464" b="19443"/>
            <a:stretch>
              <a:fillRect/>
            </a:stretch>
          </p:blipFill>
          <p:spPr bwMode="auto">
            <a:xfrm>
              <a:off x="1992313" y="503238"/>
              <a:ext cx="57658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 flipH="1">
              <a:off x="2068513" y="960438"/>
              <a:ext cx="838200" cy="609600"/>
            </a:xfrm>
            <a:prstGeom prst="straightConnector1">
              <a:avLst/>
            </a:prstGeom>
            <a:ln w="127000">
              <a:solidFill>
                <a:srgbClr val="045C08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916238" y="979488"/>
              <a:ext cx="228600" cy="838200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211388" y="2105025"/>
              <a:ext cx="476250" cy="457200"/>
            </a:xfrm>
            <a:prstGeom prst="ellipse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 rot="1235091">
              <a:off x="2593975" y="2549525"/>
              <a:ext cx="762000" cy="392113"/>
            </a:xfrm>
            <a:prstGeom prst="ellipse">
              <a:avLst/>
            </a:prstGeom>
            <a:noFill/>
            <a:ln w="1270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Circular Arrow 11"/>
            <p:cNvSpPr/>
            <p:nvPr/>
          </p:nvSpPr>
          <p:spPr bwMode="auto">
            <a:xfrm rot="19578387" flipH="1">
              <a:off x="1130300" y="412750"/>
              <a:ext cx="2638425" cy="1704975"/>
            </a:xfrm>
            <a:prstGeom prst="circularArrow">
              <a:avLst/>
            </a:prstGeom>
            <a:solidFill>
              <a:srgbClr val="00B8FF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ea typeface="Microsoft YaHei" charset="-122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>
              <a:off x="4387850" y="898525"/>
              <a:ext cx="487363" cy="2101850"/>
            </a:xfrm>
            <a:prstGeom prst="downArrow">
              <a:avLst/>
            </a:prstGeom>
            <a:solidFill>
              <a:srgbClr val="FFC000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ea typeface="Microsoft YaHei" charset="-122"/>
              </a:endParaRPr>
            </a:p>
          </p:txBody>
        </p:sp>
        <p:sp>
          <p:nvSpPr>
            <p:cNvPr id="14" name="Curved Right Arrow 13"/>
            <p:cNvSpPr/>
            <p:nvPr/>
          </p:nvSpPr>
          <p:spPr bwMode="auto">
            <a:xfrm flipH="1">
              <a:off x="6713538" y="731838"/>
              <a:ext cx="1752600" cy="1217612"/>
            </a:xfrm>
            <a:prstGeom prst="curvedRightArrow">
              <a:avLst/>
            </a:prstGeom>
            <a:solidFill>
              <a:srgbClr val="E65CDC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ea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22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>
                <a:solidFill>
                  <a:schemeClr val="bg1"/>
                </a:solidFill>
              </a:rPr>
              <a:t>Cube Output Pseudo code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 lIns="82945" tIns="41473" rIns="82945" bIns="41473"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for(each vertical layer X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{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smtClean="0">
                <a:solidFill>
                  <a:schemeClr val="bg1"/>
                </a:solidFill>
              </a:rPr>
              <a:t>for(each </a:t>
            </a:r>
            <a:r>
              <a:rPr lang="en-US" sz="1600" dirty="0">
                <a:solidFill>
                  <a:schemeClr val="bg1"/>
                </a:solidFill>
              </a:rPr>
              <a:t>horizontal row Y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smtClean="0">
                <a:solidFill>
                  <a:schemeClr val="bg1"/>
                </a:solidFill>
              </a:rPr>
              <a:t>{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Y to the layer select;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X to the driver decoder;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the </a:t>
            </a:r>
            <a:r>
              <a:rPr lang="en-US" sz="1600" b="1" dirty="0">
                <a:solidFill>
                  <a:schemeClr val="bg1"/>
                </a:solidFill>
              </a:rPr>
              <a:t>lower </a:t>
            </a:r>
            <a:r>
              <a:rPr lang="en-US" sz="1600" dirty="0">
                <a:solidFill>
                  <a:schemeClr val="bg1"/>
                </a:solidFill>
              </a:rPr>
              <a:t>8 bits of CUBE[X][Y][0</a:t>
            </a:r>
            <a:r>
              <a:rPr lang="en-US" sz="1600" dirty="0" smtClean="0">
                <a:solidFill>
                  <a:schemeClr val="bg1"/>
                </a:solidFill>
              </a:rPr>
              <a:t>],CUBE[X</a:t>
            </a:r>
            <a:r>
              <a:rPr lang="en-US" sz="1600" dirty="0">
                <a:solidFill>
                  <a:schemeClr val="bg1"/>
                </a:solidFill>
              </a:rPr>
              <a:t>][Y][1], and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smtClean="0">
                <a:solidFill>
                  <a:schemeClr val="bg1"/>
                </a:solidFill>
              </a:rPr>
              <a:t>	CUBE[X</a:t>
            </a:r>
            <a:r>
              <a:rPr lang="en-US" sz="1600" dirty="0">
                <a:solidFill>
                  <a:schemeClr val="bg1"/>
                </a:solidFill>
              </a:rPr>
              <a:t>][Y][2] to the drivers and latch </a:t>
            </a:r>
            <a:r>
              <a:rPr lang="en-US" sz="1600" dirty="0" smtClean="0">
                <a:solidFill>
                  <a:schemeClr val="bg1"/>
                </a:solidFill>
              </a:rPr>
              <a:t>them;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raise the red, green and blue signals separately;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24 zeroes to the drivers and latch them;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X +1 to the driver decoder;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the </a:t>
            </a:r>
            <a:r>
              <a:rPr lang="en-US" sz="1600" b="1" dirty="0">
                <a:solidFill>
                  <a:schemeClr val="bg1"/>
                </a:solidFill>
              </a:rPr>
              <a:t>upper</a:t>
            </a:r>
            <a:r>
              <a:rPr lang="en-US" sz="1600" dirty="0">
                <a:solidFill>
                  <a:schemeClr val="bg1"/>
                </a:solidFill>
              </a:rPr>
              <a:t> 8 bits of CUBE[X][Y][0], CUBE[X][Y][1], and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smtClean="0">
                <a:solidFill>
                  <a:schemeClr val="bg1"/>
                </a:solidFill>
              </a:rPr>
              <a:t>	CUBE[X</a:t>
            </a:r>
            <a:r>
              <a:rPr lang="en-US" sz="1600" dirty="0">
                <a:solidFill>
                  <a:schemeClr val="bg1"/>
                </a:solidFill>
              </a:rPr>
              <a:t>][Y][2] to the drivers and latch them;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raise the red, green and blue signals separately;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24 zeroes to the drivers and latch them;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}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}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20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2204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31242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dirty="0" smtClean="0"/>
              <a:t>To-date Financing:</a:t>
            </a:r>
          </a:p>
          <a:p>
            <a:r>
              <a:rPr lang="en-US" sz="1800" dirty="0" smtClean="0"/>
              <a:t>$200 replacement LED’s</a:t>
            </a:r>
          </a:p>
          <a:p>
            <a:r>
              <a:rPr lang="en-US" sz="1800" dirty="0" smtClean="0"/>
              <a:t>$50 AVR Dragon</a:t>
            </a:r>
          </a:p>
          <a:p>
            <a:r>
              <a:rPr lang="en-US" sz="1800" dirty="0" smtClean="0"/>
              <a:t>$180 Base</a:t>
            </a:r>
          </a:p>
          <a:p>
            <a:r>
              <a:rPr lang="en-US" sz="1800" dirty="0" smtClean="0"/>
              <a:t>$75 wire &amp; connectors</a:t>
            </a:r>
          </a:p>
          <a:p>
            <a:r>
              <a:rPr lang="en-US" sz="1800" dirty="0" smtClean="0"/>
              <a:t>$13 power supply</a:t>
            </a:r>
          </a:p>
          <a:p>
            <a:r>
              <a:rPr lang="en-US" sz="1800" dirty="0" smtClean="0"/>
              <a:t>$25 solder materials</a:t>
            </a:r>
          </a:p>
          <a:p>
            <a:r>
              <a:rPr lang="en-US" sz="1800" dirty="0" smtClean="0"/>
              <a:t>$7 drill bits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31242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dirty="0" smtClean="0"/>
              <a:t>Future Financing:</a:t>
            </a:r>
          </a:p>
          <a:p>
            <a:r>
              <a:rPr lang="en-US" sz="1800" dirty="0" smtClean="0"/>
              <a:t>$40 acrylic rods</a:t>
            </a:r>
          </a:p>
          <a:p>
            <a:r>
              <a:rPr lang="en-US" sz="1800" dirty="0" smtClean="0"/>
              <a:t>$250 acrylic sheets</a:t>
            </a:r>
          </a:p>
          <a:p>
            <a:r>
              <a:rPr lang="en-US" sz="1800" dirty="0" smtClean="0"/>
              <a:t>$17 Weld-on #4 acrylic cement</a:t>
            </a:r>
          </a:p>
          <a:p>
            <a:r>
              <a:rPr lang="en-US" sz="1800" dirty="0" smtClean="0"/>
              <a:t>$33 PCB printing</a:t>
            </a:r>
          </a:p>
          <a:p>
            <a:r>
              <a:rPr lang="en-US" sz="1800" dirty="0" smtClean="0"/>
              <a:t>$20 Microcontroller</a:t>
            </a:r>
          </a:p>
          <a:p>
            <a:r>
              <a:rPr lang="en-US" sz="1800" dirty="0" smtClean="0"/>
              <a:t>$110 LED Drivers</a:t>
            </a:r>
          </a:p>
          <a:p>
            <a:r>
              <a:rPr lang="en-US" sz="1800" dirty="0" smtClean="0"/>
              <a:t>$100 miscellaneous hardware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Finances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1000" y="1219200"/>
            <a:ext cx="8305800" cy="914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dirty="0"/>
              <a:t>Total Budget: $1500.00 (Sponsorship </a:t>
            </a:r>
            <a:r>
              <a:rPr lang="en-US" dirty="0" smtClean="0"/>
              <a:t>from the </a:t>
            </a:r>
            <a:r>
              <a:rPr lang="en-US" dirty="0"/>
              <a:t>College of EECS)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5029200"/>
            <a:ext cx="8305800" cy="914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We are on track to come in well under budget, at around $1100 if all goes according to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9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Replace burnt out LED’s or poor solder connections</a:t>
            </a:r>
          </a:p>
          <a:p>
            <a:r>
              <a:rPr lang="en-US" dirty="0" smtClean="0"/>
              <a:t>Start building internal support frame</a:t>
            </a:r>
          </a:p>
          <a:p>
            <a:r>
              <a:rPr lang="en-US" dirty="0" smtClean="0"/>
              <a:t>Get LED array put back together over new frame</a:t>
            </a:r>
          </a:p>
          <a:p>
            <a:r>
              <a:rPr lang="en-US" dirty="0" smtClean="0"/>
              <a:t>Complete PCB design and get it ordered</a:t>
            </a:r>
          </a:p>
          <a:p>
            <a:r>
              <a:rPr lang="en-US" dirty="0" smtClean="0"/>
              <a:t>Verify software approach is compatible with hardware</a:t>
            </a:r>
          </a:p>
          <a:p>
            <a:r>
              <a:rPr lang="en-US" dirty="0" smtClean="0"/>
              <a:t>Integrate hardware with software and begin the testing/debugging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1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 numCol="2">
            <a:normAutofit fontScale="92500"/>
          </a:bodyPr>
          <a:lstStyle/>
          <a:p>
            <a:r>
              <a:rPr lang="en-US" dirty="0" smtClean="0"/>
              <a:t>Cube size:</a:t>
            </a:r>
          </a:p>
          <a:p>
            <a:r>
              <a:rPr lang="en-US" dirty="0" smtClean="0"/>
              <a:t>Visible sides:</a:t>
            </a:r>
          </a:p>
          <a:p>
            <a:r>
              <a:rPr lang="en-US" dirty="0" smtClean="0"/>
              <a:t>LED type:</a:t>
            </a:r>
          </a:p>
          <a:p>
            <a:r>
              <a:rPr lang="en-US" dirty="0" smtClean="0"/>
              <a:t>Pixel Resolution:</a:t>
            </a:r>
          </a:p>
          <a:p>
            <a:r>
              <a:rPr lang="en-US" dirty="0" smtClean="0"/>
              <a:t>Base Construction:</a:t>
            </a:r>
          </a:p>
          <a:p>
            <a:r>
              <a:rPr lang="en-US" dirty="0" smtClean="0"/>
              <a:t>Case Construction:</a:t>
            </a:r>
          </a:p>
          <a:p>
            <a:r>
              <a:rPr lang="en-US" dirty="0" smtClean="0"/>
              <a:t>Working Temperature:</a:t>
            </a:r>
          </a:p>
          <a:p>
            <a:r>
              <a:rPr lang="en-US" dirty="0" smtClean="0"/>
              <a:t>Refresh rate:</a:t>
            </a:r>
          </a:p>
          <a:p>
            <a:r>
              <a:rPr lang="en-US" dirty="0" smtClean="0"/>
              <a:t>Working Voltage:</a:t>
            </a:r>
          </a:p>
          <a:p>
            <a:r>
              <a:rPr lang="en-US" dirty="0" smtClean="0"/>
              <a:t>Application’s:</a:t>
            </a:r>
          </a:p>
          <a:p>
            <a:r>
              <a:rPr lang="en-US" dirty="0" smtClean="0"/>
              <a:t>33’’ x 33’’ x 52.75’’</a:t>
            </a:r>
          </a:p>
          <a:p>
            <a:r>
              <a:rPr lang="en-US" dirty="0" smtClean="0"/>
              <a:t>5 sides</a:t>
            </a:r>
          </a:p>
          <a:p>
            <a:r>
              <a:rPr lang="en-US" dirty="0" smtClean="0"/>
              <a:t>RGB</a:t>
            </a:r>
          </a:p>
          <a:p>
            <a:r>
              <a:rPr lang="en-US" dirty="0" smtClean="0"/>
              <a:t>16 x 16 x 16 = 4,096</a:t>
            </a:r>
          </a:p>
          <a:p>
            <a:r>
              <a:rPr lang="en-US" dirty="0" smtClean="0"/>
              <a:t>Wood</a:t>
            </a:r>
          </a:p>
          <a:p>
            <a:r>
              <a:rPr lang="en-US" dirty="0" smtClean="0"/>
              <a:t>Transparent acrylic</a:t>
            </a:r>
          </a:p>
          <a:p>
            <a:r>
              <a:rPr lang="en-US" dirty="0" smtClean="0"/>
              <a:t>50 – 104 ºF</a:t>
            </a:r>
          </a:p>
          <a:p>
            <a:r>
              <a:rPr lang="en-US" dirty="0" smtClean="0"/>
              <a:t>120 Hz</a:t>
            </a:r>
          </a:p>
          <a:p>
            <a:r>
              <a:rPr lang="en-US" dirty="0" smtClean="0"/>
              <a:t>AC 110-230V</a:t>
            </a:r>
          </a:p>
          <a:p>
            <a:r>
              <a:rPr lang="en-US" dirty="0" smtClean="0"/>
              <a:t>Snake Game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  <a:p>
            <a:pPr lvl="1"/>
            <a:r>
              <a:rPr lang="en-US" dirty="0" smtClean="0"/>
              <a:t>Base</a:t>
            </a:r>
          </a:p>
          <a:p>
            <a:pPr lvl="1"/>
            <a:r>
              <a:rPr lang="en-US" dirty="0" smtClean="0"/>
              <a:t>Internal Frame</a:t>
            </a:r>
          </a:p>
          <a:p>
            <a:r>
              <a:rPr lang="en-US" dirty="0" smtClean="0"/>
              <a:t>LED Cube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Re-construction</a:t>
            </a:r>
          </a:p>
          <a:p>
            <a:r>
              <a:rPr lang="en-US" dirty="0" smtClean="0"/>
              <a:t>PCB Design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Wii </a:t>
            </a:r>
            <a:r>
              <a:rPr lang="en-US" dirty="0" err="1" smtClean="0"/>
              <a:t>Nunchuck</a:t>
            </a:r>
            <a:r>
              <a:rPr lang="en-US" dirty="0" smtClean="0"/>
              <a:t> Interface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2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481138"/>
            <a:ext cx="6059552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Base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Previous group’s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5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554692" y="1481138"/>
            <a:ext cx="6034616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Base (cont.)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 5’s design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90800" y="3657600"/>
            <a:ext cx="327660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38600" y="3593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33”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8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554692" y="1481138"/>
            <a:ext cx="6034616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Internal Frame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67000" y="1981200"/>
            <a:ext cx="152400" cy="3200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1981200"/>
            <a:ext cx="152400" cy="3200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1981200"/>
            <a:ext cx="152400" cy="3200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1981200"/>
            <a:ext cx="152400" cy="3200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1981200"/>
            <a:ext cx="3200400" cy="1554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2819400"/>
            <a:ext cx="3200400" cy="1554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4191000"/>
            <a:ext cx="3200400" cy="1554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5029200"/>
            <a:ext cx="3200400" cy="1554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0" y="19812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19812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19812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5000" y="19812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28163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81400" y="28163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8163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15000" y="28163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41910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1400" y="41910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76800" y="41910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15000" y="41910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7000" y="50261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81400" y="50261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76800" y="50261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5000" y="50261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209800" y="5638800"/>
            <a:ext cx="396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15000" y="5650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8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67200" cy="4525963"/>
          </a:xfrm>
        </p:spPr>
        <p:txBody>
          <a:bodyPr/>
          <a:lstStyle/>
          <a:p>
            <a:r>
              <a:rPr lang="en-US" dirty="0" smtClean="0"/>
              <a:t>Cube is comprised of more than 4,000 LED’s.</a:t>
            </a:r>
          </a:p>
          <a:p>
            <a:r>
              <a:rPr lang="en-US" dirty="0" smtClean="0"/>
              <a:t>SPECS</a:t>
            </a:r>
          </a:p>
          <a:p>
            <a:pPr lvl="1"/>
            <a:r>
              <a:rPr lang="en-US" sz="2000" dirty="0" smtClean="0"/>
              <a:t>RGB</a:t>
            </a:r>
          </a:p>
          <a:p>
            <a:pPr lvl="1"/>
            <a:r>
              <a:rPr lang="en-US" sz="2000" dirty="0" smtClean="0"/>
              <a:t>Common Anode</a:t>
            </a:r>
          </a:p>
          <a:p>
            <a:pPr lvl="1"/>
            <a:r>
              <a:rPr lang="en-US" sz="2000" dirty="0" smtClean="0"/>
              <a:t>20 mA – 50 mA</a:t>
            </a:r>
          </a:p>
          <a:p>
            <a:pPr lvl="1"/>
            <a:r>
              <a:rPr lang="en-US" sz="2000" dirty="0" smtClean="0"/>
              <a:t>100 </a:t>
            </a:r>
            <a:r>
              <a:rPr lang="en-US" sz="2000" dirty="0" err="1" smtClean="0"/>
              <a:t>mW</a:t>
            </a:r>
            <a:r>
              <a:rPr lang="en-US" sz="2000" dirty="0" smtClean="0"/>
              <a:t> Power Dissipation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LED’s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22860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7" y="1757879"/>
            <a:ext cx="3801006" cy="3972480"/>
          </a:xfrm>
        </p:spPr>
      </p:pic>
    </p:spTree>
    <p:extLst>
      <p:ext uri="{BB962C8B-B14F-4D97-AF65-F5344CB8AC3E}">
        <p14:creationId xmlns:p14="http://schemas.microsoft.com/office/powerpoint/2010/main" val="82562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4505</TotalTime>
  <Words>990</Words>
  <Application>Microsoft Office PowerPoint</Application>
  <PresentationFormat>On-screen Show (4:3)</PresentationFormat>
  <Paragraphs>251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Dynamic Animation Cube II</vt:lpstr>
      <vt:lpstr>Brief Overview</vt:lpstr>
      <vt:lpstr>  Motivations             Goals</vt:lpstr>
      <vt:lpstr>Specifications</vt:lpstr>
      <vt:lpstr>Milestones</vt:lpstr>
      <vt:lpstr>Structure: Base</vt:lpstr>
      <vt:lpstr>Structure: Base (cont.)</vt:lpstr>
      <vt:lpstr>Structure: Internal Frame</vt:lpstr>
      <vt:lpstr>LED’s</vt:lpstr>
      <vt:lpstr>LED Array</vt:lpstr>
      <vt:lpstr>Power Supply Unit</vt:lpstr>
      <vt:lpstr>LED Drivers</vt:lpstr>
      <vt:lpstr>LED Drivers (cont.)</vt:lpstr>
      <vt:lpstr>Decoders</vt:lpstr>
      <vt:lpstr>Decoders (cont.)</vt:lpstr>
      <vt:lpstr>Wii Nunchuck</vt:lpstr>
      <vt:lpstr>Microcontroller</vt:lpstr>
      <vt:lpstr>Microcontroller Comparison</vt:lpstr>
      <vt:lpstr>Block Diagram</vt:lpstr>
      <vt:lpstr>PowerPoint Presentation</vt:lpstr>
      <vt:lpstr>Microcontroller</vt:lpstr>
      <vt:lpstr>PowerPoint Presentation</vt:lpstr>
      <vt:lpstr>PowerPoint Presentation</vt:lpstr>
      <vt:lpstr>Software</vt:lpstr>
      <vt:lpstr>Physical Interfaces</vt:lpstr>
      <vt:lpstr>Applications</vt:lpstr>
      <vt:lpstr>Software Flowchart</vt:lpstr>
      <vt:lpstr>Cube Output</vt:lpstr>
      <vt:lpstr>Example: [0][3][2] = 1168</vt:lpstr>
      <vt:lpstr>Example: [0][3][2] = 1168</vt:lpstr>
      <vt:lpstr>Example: [0][3][2] = 1168</vt:lpstr>
      <vt:lpstr>Example: [0][3][2] = 1168 = 0000010010010000</vt:lpstr>
      <vt:lpstr>Example: [0][3][2] = 1168</vt:lpstr>
      <vt:lpstr>Nunchuck Input</vt:lpstr>
      <vt:lpstr>PowerPoint Presentation</vt:lpstr>
      <vt:lpstr>Cube Output Pseudo code</vt:lpstr>
      <vt:lpstr>Finances</vt:lpstr>
      <vt:lpstr>Immediate Plans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Animation Cube II</dc:title>
  <dc:creator>UCF</dc:creator>
  <cp:lastModifiedBy>TJ</cp:lastModifiedBy>
  <cp:revision>42</cp:revision>
  <dcterms:created xsi:type="dcterms:W3CDTF">2013-01-25T00:27:14Z</dcterms:created>
  <dcterms:modified xsi:type="dcterms:W3CDTF">2013-04-22T03:12:35Z</dcterms:modified>
</cp:coreProperties>
</file>