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7" r:id="rId6"/>
    <p:sldId id="268" r:id="rId7"/>
    <p:sldId id="276" r:id="rId8"/>
    <p:sldId id="277" r:id="rId9"/>
    <p:sldId id="278" r:id="rId10"/>
    <p:sldId id="279" r:id="rId11"/>
    <p:sldId id="280" r:id="rId12"/>
    <p:sldId id="271" r:id="rId13"/>
    <p:sldId id="273" r:id="rId14"/>
    <p:sldId id="272" r:id="rId15"/>
    <p:sldId id="295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69" r:id="rId30"/>
    <p:sldId id="270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412" autoAdjust="0"/>
  </p:normalViewPr>
  <p:slideViewPr>
    <p:cSldViewPr>
      <p:cViewPr>
        <p:scale>
          <a:sx n="66" d="100"/>
          <a:sy n="66" d="100"/>
        </p:scale>
        <p:origin x="-7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3A59-5F99-4588-99A8-8A32CC8A7396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03122-0ACE-49CF-87E0-F1E9B487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*Introduce yourself, Project Name</a:t>
            </a:r>
          </a:p>
          <a:p>
            <a:r>
              <a:rPr lang="en-US" dirty="0" smtClean="0"/>
              <a:t>*Current</a:t>
            </a:r>
            <a:r>
              <a:rPr lang="en-US" baseline="0" dirty="0" smtClean="0"/>
              <a:t> navigation aids require the user to be able to read a map, match what they see to the map (cross streets, landmarks)</a:t>
            </a:r>
          </a:p>
          <a:p>
            <a:r>
              <a:rPr lang="en-US" baseline="0" dirty="0" smtClean="0"/>
              <a:t>* Better to just provide a virtual line for them to follow to their destination.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3122-0ACE-49CF-87E0-F1E9B487CD3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*Three main</a:t>
            </a:r>
            <a:r>
              <a:rPr lang="en-US" baseline="0" dirty="0" smtClean="0"/>
              <a:t> focus areas to this project: Software application, Sensor Board, hardware/software communication layers</a:t>
            </a:r>
          </a:p>
          <a:p>
            <a:r>
              <a:rPr lang="en-US" baseline="0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3122-0ACE-49CF-87E0-F1E9B487CD3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2EE63-57C5-4732-9D81-AFD89ABB7B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82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Adam</a:t>
            </a:r>
          </a:p>
          <a:p>
            <a:r>
              <a:rPr lang="en-US" dirty="0" smtClean="0"/>
              <a:t>-Search</a:t>
            </a:r>
            <a:r>
              <a:rPr lang="en-US" baseline="0" dirty="0" smtClean="0"/>
              <a:t> Queries will be performed across both Google’s DB and local custom landmarks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2EE63-57C5-4732-9D81-AFD89ABB7B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4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2EE63-57C5-4732-9D81-AFD89ABB7B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7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2EE63-57C5-4732-9D81-AFD89ABB7B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2EE63-57C5-4732-9D81-AFD89ABB7B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9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BCFB8D5-6286-459F-80A6-0BDD9EB4258E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5BCFB8D5-6286-459F-80A6-0BDD9EB4258E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CFB8D5-6286-459F-80A6-0BDD9EB4258E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276600"/>
            <a:ext cx="3962400" cy="2133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UCF Augmented Navigation System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3962400" cy="2133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Project AUGI</a:t>
            </a:r>
            <a:endParaRPr lang="en-US" sz="5400" dirty="0"/>
          </a:p>
        </p:txBody>
      </p:sp>
      <p:sp>
        <p:nvSpPr>
          <p:cNvPr id="4" name="Bent Arrow 3"/>
          <p:cNvSpPr/>
          <p:nvPr/>
        </p:nvSpPr>
        <p:spPr>
          <a:xfrm>
            <a:off x="381000" y="381000"/>
            <a:ext cx="4038600" cy="5410200"/>
          </a:xfrm>
          <a:prstGeom prst="bentArrow">
            <a:avLst>
              <a:gd name="adj1" fmla="val 14022"/>
              <a:gd name="adj2" fmla="val 1704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68580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Augmented </a:t>
            </a:r>
            <a:r>
              <a:rPr lang="en-US" sz="2400" u="sng" dirty="0">
                <a:solidFill>
                  <a:schemeClr val="tx1"/>
                </a:solidFill>
              </a:rPr>
              <a:t>Navigation </a:t>
            </a:r>
            <a:r>
              <a:rPr lang="en-US" sz="2400" u="sng" dirty="0" smtClean="0">
                <a:solidFill>
                  <a:schemeClr val="tx1"/>
                </a:solidFill>
              </a:rPr>
              <a:t>Layer: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Initiated within AUGI Lens activity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User will be navigated to selected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landmark via augmented on-screen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route lines.</a:t>
            </a:r>
          </a:p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Sensor polling: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GPS sensor(location)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Magnetometer (find North)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Gyroscope (orientation)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Barometric sensor (altitude)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lvl="1"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AUGI Navigation</a:t>
            </a:r>
            <a:endParaRPr lang="en-US" sz="4400" dirty="0"/>
          </a:p>
        </p:txBody>
      </p:sp>
      <p:pic>
        <p:nvPicPr>
          <p:cNvPr id="4098" name="Picture 2" descr="C:\Users\Adam Ilter\Documents\My Dropbox\Project AUGI\Adam and John's Shit\Adam\augi_le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5649"/>
            <a:ext cx="3200400" cy="42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Class Diagram</a:t>
            </a:r>
            <a:endParaRPr lang="en-US" sz="4400" dirty="0"/>
          </a:p>
        </p:txBody>
      </p:sp>
      <p:pic>
        <p:nvPicPr>
          <p:cNvPr id="5123" name="Picture 3" descr="C:\Users\Adam Ilter\Documents\My Dropbox\Project AUGI\Adam and John's Shit\Adam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3152"/>
            <a:ext cx="6097588" cy="580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Controller </a:t>
            </a:r>
            <a:r>
              <a:rPr lang="en-US" sz="4400" dirty="0" smtClean="0"/>
              <a:t>Software Interface</a:t>
            </a:r>
            <a:endParaRPr lang="en-US" sz="4400" dirty="0"/>
          </a:p>
        </p:txBody>
      </p:sp>
      <p:pic>
        <p:nvPicPr>
          <p:cNvPr id="1027" name="Picture 3" descr="C:\Users\Jonathan\Desktop\programming screenshot.bmp"/>
          <p:cNvPicPr>
            <a:picLocks noChangeAspect="1" noChangeArrowheads="1"/>
          </p:cNvPicPr>
          <p:nvPr/>
        </p:nvPicPr>
        <p:blipFill>
          <a:blip r:embed="rId2" cstate="print"/>
          <a:srcRect b="4678"/>
          <a:stretch>
            <a:fillRect/>
          </a:stretch>
        </p:blipFill>
        <p:spPr bwMode="auto">
          <a:xfrm>
            <a:off x="152400" y="3200400"/>
            <a:ext cx="6682686" cy="3581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990600"/>
            <a:ext cx="71888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100" dirty="0" smtClean="0"/>
              <a:t> Java code Libraries integrate with Eclipse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smtClean="0"/>
              <a:t> Plug and Play Android Driver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smtClean="0"/>
              <a:t> I2C Communication Protocol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smtClean="0"/>
              <a:t> </a:t>
            </a:r>
            <a:r>
              <a:rPr lang="en-US" sz="3100" dirty="0" smtClean="0"/>
              <a:t>Sensor</a:t>
            </a:r>
            <a:r>
              <a:rPr lang="en-US" sz="3100" dirty="0" smtClean="0"/>
              <a:t> Loop Class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IOIO Software Interface</a:t>
            </a:r>
            <a:endParaRPr lang="en-US" sz="4400" dirty="0"/>
          </a:p>
        </p:txBody>
      </p:sp>
      <p:pic>
        <p:nvPicPr>
          <p:cNvPr id="2050" name="Picture 2" descr="C:\Users\Jonathan\Desktop\by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4648200" cy="2952750"/>
          </a:xfrm>
          <a:prstGeom prst="rect">
            <a:avLst/>
          </a:prstGeom>
          <a:noFill/>
        </p:spPr>
      </p:pic>
      <p:pic>
        <p:nvPicPr>
          <p:cNvPr id="2051" name="Picture 3" descr="C:\Users\Jonathan\Desktop\conn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5505450" cy="981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219200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Establish Connection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3434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 Packet Format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IOIO Software Interface</a:t>
            </a:r>
            <a:endParaRPr lang="en-US" sz="4400" dirty="0"/>
          </a:p>
        </p:txBody>
      </p:sp>
      <p:pic>
        <p:nvPicPr>
          <p:cNvPr id="2052" name="Picture 4" descr="C:\Users\Jonathan\Desktop\i2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3016"/>
            <a:ext cx="9144000" cy="39149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0" y="1752600"/>
            <a:ext cx="3938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Send, Receive, Process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172200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Hardware</a:t>
            </a:r>
            <a:r>
              <a:rPr lang="en-US" sz="4400" dirty="0" smtClean="0"/>
              <a:t> </a:t>
            </a:r>
            <a:r>
              <a:rPr lang="en-US" sz="4400" dirty="0" smtClean="0"/>
              <a:t>Diagram</a:t>
            </a:r>
            <a:endParaRPr lang="en-US" sz="4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6553200" cy="5323025"/>
          </a:xfrm>
        </p:spPr>
      </p:pic>
      <p:cxnSp>
        <p:nvCxnSpPr>
          <p:cNvPr id="7" name="Straight Connector 6"/>
          <p:cNvCxnSpPr/>
          <p:nvPr/>
        </p:nvCxnSpPr>
        <p:spPr>
          <a:xfrm>
            <a:off x="1066800" y="1219200"/>
            <a:ext cx="0" cy="5288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1219200"/>
            <a:ext cx="0" cy="525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0"/>
          </p:cNvCxnSpPr>
          <p:nvPr/>
        </p:nvCxnSpPr>
        <p:spPr>
          <a:xfrm flipH="1">
            <a:off x="1066800" y="1219200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66800" y="6477000"/>
            <a:ext cx="3276600" cy="61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1436916" y="2971644"/>
            <a:ext cx="416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Custom Board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31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086600" cy="1447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Microcontroller Selection</a:t>
            </a:r>
            <a:endParaRPr lang="en-US" sz="4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2296087" cy="29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Cascading\Desktop\Senior Design\Presentation pics\ArduinoUno_R3_Front_45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738194" y="2443408"/>
            <a:ext cx="3486091" cy="240927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88632" y="2469568"/>
            <a:ext cx="3143614" cy="20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5181600"/>
            <a:ext cx="19641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MSP430</a:t>
            </a:r>
          </a:p>
          <a:p>
            <a:r>
              <a:rPr lang="en-US" sz="2800" dirty="0" smtClean="0"/>
              <a:t>Advantages:</a:t>
            </a:r>
          </a:p>
          <a:p>
            <a:r>
              <a:rPr lang="en-US" sz="2800" dirty="0" smtClean="0"/>
              <a:t>CHEAP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5181600"/>
            <a:ext cx="32271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Arduino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Advantages:</a:t>
            </a:r>
          </a:p>
          <a:p>
            <a:r>
              <a:rPr lang="en-US" sz="2800" dirty="0" smtClean="0"/>
              <a:t>WELL DOCUMENTED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042118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Parallax Propeller:</a:t>
            </a:r>
          </a:p>
          <a:p>
            <a:r>
              <a:rPr lang="en-US" sz="2800" dirty="0" smtClean="0"/>
              <a:t>Advantages:</a:t>
            </a:r>
          </a:p>
          <a:p>
            <a:r>
              <a:rPr lang="en-US" sz="2800" dirty="0" smtClean="0"/>
              <a:t>EIGHT PROCESSERS(COGS)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scading\Desktop\Senior Design\Presentation pics\ioio-logo.pn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2286000" y="304800"/>
            <a:ext cx="4397376" cy="13187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054" name="Picture 6" descr="C:\Users\Cascading\Desktop\Senior Design\Presentation pics\ioio board sparkfu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5032022" y="3121378"/>
            <a:ext cx="4876800" cy="1986845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rgbClr val="000000">
                <a:alpha val="1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6324600" cy="12192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Winner: IOIO Board (Yo-Yo)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590800"/>
            <a:ext cx="4800600" cy="3886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Provides robust connectivity to an </a:t>
            </a:r>
            <a:r>
              <a:rPr lang="en-US" sz="2400" dirty="0" err="1" smtClean="0"/>
              <a:t>Andriod</a:t>
            </a:r>
            <a:r>
              <a:rPr lang="en-US" sz="2400" dirty="0" smtClean="0"/>
              <a:t> device via a USB/</a:t>
            </a:r>
            <a:r>
              <a:rPr lang="en-US" sz="2400" dirty="0" err="1" smtClean="0"/>
              <a:t>bluetooth</a:t>
            </a:r>
            <a:r>
              <a:rPr lang="en-US" sz="2400" dirty="0" smtClean="0"/>
              <a:t> connection.</a:t>
            </a:r>
          </a:p>
          <a:p>
            <a:r>
              <a:rPr lang="en-US" sz="2400" dirty="0" smtClean="0"/>
              <a:t>Fully controllable from within an Android application using a simple and intuitive Java API</a:t>
            </a:r>
          </a:p>
          <a:p>
            <a:r>
              <a:rPr lang="en-US" sz="2400" dirty="0" smtClean="0"/>
              <a:t>Talks to the </a:t>
            </a:r>
            <a:r>
              <a:rPr lang="en-US" sz="2400" dirty="0" err="1" smtClean="0"/>
              <a:t>PandaBoard</a:t>
            </a:r>
            <a:r>
              <a:rPr lang="en-US" sz="2400" dirty="0" smtClean="0"/>
              <a:t> ES via USB Directly!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477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IOIO Pin Out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Based on PIC24 Chipset with 48 pins</a:t>
            </a:r>
          </a:p>
          <a:p>
            <a:r>
              <a:rPr lang="en-US" sz="2800" dirty="0" smtClean="0"/>
              <a:t>Analog input/output </a:t>
            </a:r>
          </a:p>
          <a:p>
            <a:r>
              <a:rPr lang="en-US" sz="2800" dirty="0" smtClean="0"/>
              <a:t>Digital input/output((3.3v or 5v open drain mode)</a:t>
            </a:r>
          </a:p>
          <a:p>
            <a:r>
              <a:rPr lang="en-US" sz="2800" dirty="0" smtClean="0"/>
              <a:t>I2C (3 module), UART, SPI</a:t>
            </a:r>
          </a:p>
          <a:p>
            <a:r>
              <a:rPr lang="en-US" sz="2800" dirty="0" smtClean="0"/>
              <a:t>Supplies 3.3v and 5V</a:t>
            </a:r>
          </a:p>
        </p:txBody>
      </p:sp>
      <p:pic>
        <p:nvPicPr>
          <p:cNvPr id="3074" name="Picture 2" descr="C:\Users\Cascading\Desktop\Senior Design\Presentation pics\p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3950534" cy="2514600"/>
          </a:xfrm>
          <a:prstGeom prst="rect">
            <a:avLst/>
          </a:prstGeom>
          <a:noFill/>
        </p:spPr>
      </p:pic>
      <p:pic>
        <p:nvPicPr>
          <p:cNvPr id="8" name="Picture 3" descr="C:\Users\Cascading\Desktop\Senior Design\Presentation pics\10748-03b.jpg"/>
          <p:cNvPicPr>
            <a:picLocks noChangeAspect="1" noChangeArrowheads="1"/>
          </p:cNvPicPr>
          <p:nvPr/>
        </p:nvPicPr>
        <p:blipFill>
          <a:blip r:embed="rId3" cstate="print"/>
          <a:srcRect l="26829" r="24390"/>
          <a:stretch>
            <a:fillRect/>
          </a:stretch>
        </p:blipFill>
        <p:spPr bwMode="auto">
          <a:xfrm rot="5400000">
            <a:off x="5572127" y="3724273"/>
            <a:ext cx="1904998" cy="3905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838200" y="4953000"/>
            <a:ext cx="1600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2000" y="3886200"/>
            <a:ext cx="1600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9600" y="2819400"/>
            <a:ext cx="1905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14400" y="1981200"/>
            <a:ext cx="838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34200" cy="990600"/>
          </a:xfrm>
        </p:spPr>
        <p:txBody>
          <a:bodyPr/>
          <a:lstStyle/>
          <a:p>
            <a:pPr algn="ctr"/>
            <a:r>
              <a:rPr lang="en-US" sz="4400" dirty="0" smtClean="0"/>
              <a:t>IOIO Connections</a:t>
            </a:r>
            <a:endParaRPr lang="en-US" sz="4400" dirty="0"/>
          </a:p>
        </p:txBody>
      </p:sp>
      <p:pic>
        <p:nvPicPr>
          <p:cNvPr id="9" name="Picture 8" descr="C:\Users\Cascading\Desktop\Senior Design\Presentation pics\ioio board sparkfu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4987637" y="2556163"/>
            <a:ext cx="3740725" cy="1524000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rgbClr val="000000">
                <a:alpha val="11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19800" y="6248400"/>
            <a:ext cx="157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PandaBoard</a:t>
            </a:r>
            <a:r>
              <a:rPr lang="en-US" dirty="0" smtClean="0"/>
              <a:t> 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198120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971800"/>
            <a:ext cx="186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Magnetometer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4114800"/>
            <a:ext cx="119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51054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IMU</a:t>
            </a:r>
            <a:endParaRPr lang="en-US" dirty="0"/>
          </a:p>
        </p:txBody>
      </p:sp>
      <p:cxnSp>
        <p:nvCxnSpPr>
          <p:cNvPr id="25" name="Elbow Connector 24"/>
          <p:cNvCxnSpPr/>
          <p:nvPr/>
        </p:nvCxnSpPr>
        <p:spPr>
          <a:xfrm rot="10800000">
            <a:off x="2514600" y="3124200"/>
            <a:ext cx="3624764" cy="882134"/>
          </a:xfrm>
          <a:prstGeom prst="bentConnector3">
            <a:avLst>
              <a:gd name="adj1" fmla="val 49212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 flipV="1">
            <a:off x="2514600" y="4038600"/>
            <a:ext cx="1828800" cy="304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/>
          <p:cNvSpPr/>
          <p:nvPr/>
        </p:nvSpPr>
        <p:spPr>
          <a:xfrm rot="5400000">
            <a:off x="6230112" y="54284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9" name="TextBox 38"/>
          <p:cNvSpPr txBox="1"/>
          <p:nvPr/>
        </p:nvSpPr>
        <p:spPr>
          <a:xfrm>
            <a:off x="6858000" y="54102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</a:t>
            </a:r>
            <a:endParaRPr lang="en-US" dirty="0"/>
          </a:p>
        </p:txBody>
      </p:sp>
      <p:cxnSp>
        <p:nvCxnSpPr>
          <p:cNvPr id="41" name="Elbow Connector 40"/>
          <p:cNvCxnSpPr/>
          <p:nvPr/>
        </p:nvCxnSpPr>
        <p:spPr>
          <a:xfrm rot="10800000" flipV="1">
            <a:off x="2590800" y="3962400"/>
            <a:ext cx="1752600" cy="1524000"/>
          </a:xfrm>
          <a:prstGeom prst="bentConnector3">
            <a:avLst>
              <a:gd name="adj1" fmla="val -951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1905000" y="2057400"/>
            <a:ext cx="2438400" cy="1143000"/>
          </a:xfrm>
          <a:prstGeom prst="bentConnector3">
            <a:avLst>
              <a:gd name="adj1" fmla="val -391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391400" y="42672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305800" y="1295400"/>
            <a:ext cx="0" cy="2971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791200" y="1295400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10800000" flipV="1">
            <a:off x="1905000" y="1295400"/>
            <a:ext cx="3886200" cy="99060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 flipV="1">
            <a:off x="2590800" y="1295400"/>
            <a:ext cx="2895600" cy="21336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>
          <a:xfrm rot="10800000" flipV="1">
            <a:off x="2514600" y="3429000"/>
            <a:ext cx="1524000" cy="685800"/>
          </a:xfrm>
          <a:prstGeom prst="bentConnector3">
            <a:avLst>
              <a:gd name="adj1" fmla="val 625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/>
          <p:nvPr/>
        </p:nvCxnSpPr>
        <p:spPr>
          <a:xfrm rot="10800000" flipV="1">
            <a:off x="2590800" y="4114800"/>
            <a:ext cx="1447800" cy="1066800"/>
          </a:xfrm>
          <a:prstGeom prst="bentConnector3">
            <a:avLst>
              <a:gd name="adj1" fmla="val 65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543800" y="4038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3.3v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001000" y="4800600"/>
            <a:ext cx="914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Battery</a:t>
            </a:r>
            <a:endParaRPr lang="en-US" dirty="0"/>
          </a:p>
        </p:txBody>
      </p:sp>
      <p:cxnSp>
        <p:nvCxnSpPr>
          <p:cNvPr id="100" name="Elbow Connector 99"/>
          <p:cNvCxnSpPr/>
          <p:nvPr/>
        </p:nvCxnSpPr>
        <p:spPr>
          <a:xfrm rot="10800000">
            <a:off x="7620000" y="4343400"/>
            <a:ext cx="685800" cy="457200"/>
          </a:xfrm>
          <a:prstGeom prst="bentConnector3">
            <a:avLst>
              <a:gd name="adj1" fmla="val -277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/>
          <p:nvPr/>
        </p:nvCxnSpPr>
        <p:spPr>
          <a:xfrm rot="10800000">
            <a:off x="6172200" y="4267200"/>
            <a:ext cx="1828800" cy="850900"/>
          </a:xfrm>
          <a:prstGeom prst="bentConnector3">
            <a:avLst>
              <a:gd name="adj1" fmla="val 145313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/>
          <p:nvPr/>
        </p:nvCxnSpPr>
        <p:spPr>
          <a:xfrm rot="10800000" flipV="1">
            <a:off x="2514600" y="3886200"/>
            <a:ext cx="3657600" cy="533400"/>
          </a:xfrm>
          <a:prstGeom prst="bentConnector3">
            <a:avLst>
              <a:gd name="adj1" fmla="val 46007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495800" y="3657600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</a:rPr>
              <a:t>I2C clock</a:t>
            </a:r>
            <a:endParaRPr lang="en-US" sz="1000" dirty="0">
              <a:solidFill>
                <a:srgbClr val="FFC000"/>
              </a:solidFill>
            </a:endParaRPr>
          </a:p>
        </p:txBody>
      </p:sp>
      <p:cxnSp>
        <p:nvCxnSpPr>
          <p:cNvPr id="122" name="Elbow Connector 121"/>
          <p:cNvCxnSpPr/>
          <p:nvPr/>
        </p:nvCxnSpPr>
        <p:spPr>
          <a:xfrm rot="10800000">
            <a:off x="2590800" y="2971800"/>
            <a:ext cx="3505200" cy="762000"/>
          </a:xfrm>
          <a:prstGeom prst="bentConnector3">
            <a:avLst>
              <a:gd name="adj1" fmla="val 28043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rot="10800000">
            <a:off x="2590800" y="3276600"/>
            <a:ext cx="2362200" cy="609600"/>
          </a:xfrm>
          <a:prstGeom prst="bentConnector3">
            <a:avLst>
              <a:gd name="adj1" fmla="val 20161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 rot="10800000" flipV="1">
            <a:off x="2590800" y="3886200"/>
            <a:ext cx="2895600" cy="1447800"/>
          </a:xfrm>
          <a:prstGeom prst="bentConnector3">
            <a:avLst>
              <a:gd name="adj1" fmla="val 34211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rot="10800000" flipV="1">
            <a:off x="2590800" y="3733800"/>
            <a:ext cx="2743200" cy="1371600"/>
          </a:xfrm>
          <a:prstGeom prst="bentConnector3">
            <a:avLst>
              <a:gd name="adj1" fmla="val 7778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/>
          <p:nvPr/>
        </p:nvCxnSpPr>
        <p:spPr>
          <a:xfrm rot="10800000">
            <a:off x="2514600" y="4191000"/>
            <a:ext cx="2590799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7162800" y="1371600"/>
            <a:ext cx="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7239000" y="1143000"/>
            <a:ext cx="0" cy="762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/>
          <p:nvPr/>
        </p:nvCxnSpPr>
        <p:spPr>
          <a:xfrm rot="10800000" flipV="1">
            <a:off x="1905000" y="1371600"/>
            <a:ext cx="5257800" cy="838200"/>
          </a:xfrm>
          <a:prstGeom prst="bentConnector3">
            <a:avLst>
              <a:gd name="adj1" fmla="val 50000"/>
            </a:avLst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/>
          <p:cNvCxnSpPr/>
          <p:nvPr/>
        </p:nvCxnSpPr>
        <p:spPr>
          <a:xfrm rot="10800000" flipV="1">
            <a:off x="1905000" y="1143000"/>
            <a:ext cx="5334000" cy="99060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5410200" y="4038600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GND</a:t>
            </a:r>
            <a:endParaRPr lang="en-US" sz="1000" dirty="0"/>
          </a:p>
        </p:txBody>
      </p:sp>
      <p:sp>
        <p:nvSpPr>
          <p:cNvPr id="174" name="TextBox 173"/>
          <p:cNvSpPr txBox="1"/>
          <p:nvPr/>
        </p:nvSpPr>
        <p:spPr>
          <a:xfrm>
            <a:off x="5257800" y="3505200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92D050"/>
                </a:solidFill>
              </a:rPr>
              <a:t>I2C data</a:t>
            </a:r>
            <a:endParaRPr lang="en-US" sz="1000" dirty="0">
              <a:solidFill>
                <a:srgbClr val="92D05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324600" y="914400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030A0"/>
                </a:solidFill>
              </a:rPr>
              <a:t>UART TX</a:t>
            </a:r>
            <a:endParaRPr lang="en-US" sz="1000" dirty="0">
              <a:solidFill>
                <a:srgbClr val="7030A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181600" y="1371600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F0"/>
                </a:solidFill>
              </a:rPr>
              <a:t>UART RX</a:t>
            </a:r>
            <a:endParaRPr lang="en-US" sz="1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5715000" cy="5029200"/>
          </a:xfrm>
        </p:spPr>
        <p:txBody>
          <a:bodyPr>
            <a:normAutofit/>
          </a:bodyPr>
          <a:lstStyle/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To develop an improved and more open navigation experience.</a:t>
            </a:r>
          </a:p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Make it accessible to a broad audience through Android devices.</a:t>
            </a:r>
          </a:p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To improve upon traditional 2D maps and voice turn-by-turn navigation.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Motivations</a:t>
            </a:r>
            <a:endParaRPr lang="en-US" sz="4400" dirty="0"/>
          </a:p>
        </p:txBody>
      </p:sp>
      <p:sp>
        <p:nvSpPr>
          <p:cNvPr id="4" name="Bent Arrow 3"/>
          <p:cNvSpPr/>
          <p:nvPr/>
        </p:nvSpPr>
        <p:spPr>
          <a:xfrm rot="5400000">
            <a:off x="2171700" y="495300"/>
            <a:ext cx="4038600" cy="5334000"/>
          </a:xfrm>
          <a:prstGeom prst="bentArrow">
            <a:avLst>
              <a:gd name="adj1" fmla="val 14022"/>
              <a:gd name="adj2" fmla="val 1704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781800" cy="1066800"/>
          </a:xfrm>
        </p:spPr>
        <p:txBody>
          <a:bodyPr/>
          <a:lstStyle/>
          <a:p>
            <a:r>
              <a:rPr lang="en-US" sz="4400" dirty="0" smtClean="0"/>
              <a:t>Power Supply Requirements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3657600" cy="5714999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Pandaboard</a:t>
            </a:r>
            <a:r>
              <a:rPr lang="en-US" sz="3200" dirty="0" smtClean="0"/>
              <a:t> ES  5v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IOIO Board 5 – 15v</a:t>
            </a:r>
          </a:p>
        </p:txBody>
      </p:sp>
      <p:pic>
        <p:nvPicPr>
          <p:cNvPr id="7" name="Picture 6" descr="C:\Users\Cascading\Desktop\Senior Design\Presentation pics\ioio board sparkfu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91000" y="4495800"/>
            <a:ext cx="4627418" cy="1885245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rgbClr val="000000">
                <a:alpha val="11000"/>
              </a:srgbClr>
            </a:outerShdw>
          </a:effectLst>
        </p:spPr>
      </p:pic>
      <p:pic>
        <p:nvPicPr>
          <p:cNvPr id="1026" name="Picture 2" descr="C:\Users\Cascading\Desktop\Senior Design\Presentation pics\PandaBoard_top_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24474"/>
            <a:ext cx="4148137" cy="27551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cading\Desktop\Senior Design\Presentation pics\Batt6AJST-02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05000"/>
            <a:ext cx="4648200" cy="464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0960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Battery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Polymer Lithium Ion Battery</a:t>
            </a:r>
          </a:p>
          <a:p>
            <a:r>
              <a:rPr lang="en-US" sz="3200" dirty="0" smtClean="0"/>
              <a:t>Output: 3.7v</a:t>
            </a:r>
          </a:p>
          <a:p>
            <a:r>
              <a:rPr lang="en-US" sz="3200" dirty="0" smtClean="0"/>
              <a:t>6000mAh (Long Battery Life)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5867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Step Up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191000" cy="5714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Input: 1 – 4 v</a:t>
            </a:r>
          </a:p>
          <a:p>
            <a:r>
              <a:rPr lang="en-US" sz="3200" dirty="0" smtClean="0"/>
              <a:t>Output: 5v or 3.3v</a:t>
            </a:r>
          </a:p>
          <a:p>
            <a:r>
              <a:rPr lang="en-US" sz="3200" dirty="0" smtClean="0"/>
              <a:t>Max Current: 200 </a:t>
            </a:r>
            <a:r>
              <a:rPr lang="en-US" sz="3200" dirty="0" err="1" smtClean="0"/>
              <a:t>mA</a:t>
            </a:r>
            <a:r>
              <a:rPr lang="en-US" sz="3200" dirty="0" smtClean="0"/>
              <a:t>. </a:t>
            </a:r>
            <a:endParaRPr lang="en-US" sz="3200" dirty="0"/>
          </a:p>
        </p:txBody>
      </p:sp>
      <p:pic>
        <p:nvPicPr>
          <p:cNvPr id="4" name="Picture 3" descr="C:\Users\Cascading\Desktop\Senior Design\Presentation pics\10968-02_i_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57800" y="1219200"/>
            <a:ext cx="2519363" cy="2519363"/>
          </a:xfrm>
          <a:prstGeom prst="rect">
            <a:avLst/>
          </a:prstGeom>
          <a:noFill/>
        </p:spPr>
      </p:pic>
      <p:pic>
        <p:nvPicPr>
          <p:cNvPr id="1026" name="Picture 2" descr="C:\Users\Cascading\Desktop\Senior Design\Presentation pics\10968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Cascading\AppData\Local\Microsoft\Windows\Temporary Internet Files\Content.IE5\U3XHTF8R\MC90043156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1295400" cy="1295400"/>
          </a:xfrm>
          <a:prstGeom prst="rect">
            <a:avLst/>
          </a:prstGeom>
          <a:noFill/>
        </p:spPr>
      </p:pic>
      <p:pic>
        <p:nvPicPr>
          <p:cNvPr id="2055" name="Picture 7" descr="C:\Users\Cascading\AppData\Local\Microsoft\Windows\Temporary Internet Files\Content.IE5\U3XHTF8R\MC90043156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1219200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6294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Power Diagram</a:t>
            </a:r>
            <a:endParaRPr lang="en-US" sz="4400" dirty="0"/>
          </a:p>
        </p:txBody>
      </p:sp>
      <p:pic>
        <p:nvPicPr>
          <p:cNvPr id="4" name="Picture 2" descr="C:\Users\Cascading\Desktop\Senior Design\Presentation pics\Batt6AJST-02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1905000" cy="1905000"/>
          </a:xfrm>
          <a:prstGeom prst="rect">
            <a:avLst/>
          </a:prstGeom>
          <a:noFill/>
        </p:spPr>
      </p:pic>
      <p:pic>
        <p:nvPicPr>
          <p:cNvPr id="2050" name="Picture 2" descr="C:\Users\Cascading\Desktop\Senior Design\Presentation pics\10161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371600"/>
            <a:ext cx="1981200" cy="1981200"/>
          </a:xfrm>
          <a:prstGeom prst="rect">
            <a:avLst/>
          </a:prstGeom>
          <a:noFill/>
        </p:spPr>
      </p:pic>
      <p:pic>
        <p:nvPicPr>
          <p:cNvPr id="6" name="Picture 5" descr="C:\Users\Cascading\Desktop\Senior Design\Presentation pics\10968-02_i_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162800" y="1447800"/>
            <a:ext cx="1371600" cy="1371600"/>
          </a:xfrm>
          <a:prstGeom prst="rect">
            <a:avLst/>
          </a:prstGeom>
          <a:noFill/>
        </p:spPr>
      </p:pic>
      <p:pic>
        <p:nvPicPr>
          <p:cNvPr id="7" name="Picture 2" descr="C:\Users\Cascading\Desktop\Senior Design\Presentation pics\PandaBoard_top_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114800"/>
            <a:ext cx="3327048" cy="2209800"/>
          </a:xfrm>
          <a:prstGeom prst="rect">
            <a:avLst/>
          </a:prstGeom>
          <a:noFill/>
        </p:spPr>
      </p:pic>
      <p:pic>
        <p:nvPicPr>
          <p:cNvPr id="8" name="Picture 7" descr="C:\Users\Cascading\Desktop\Senior Design\Presentation pics\ioio board sparkfun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800" y="4724400"/>
            <a:ext cx="2992581" cy="1219200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rgbClr val="000000">
                <a:alpha val="11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0" y="3200400"/>
            <a:ext cx="3100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Polymer Lithium Ion Battery</a:t>
            </a:r>
          </a:p>
          <a:p>
            <a:r>
              <a:rPr lang="en-US" sz="2000" dirty="0" smtClean="0"/>
              <a:t>3.7v, 6000mAh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3048000"/>
            <a:ext cx="1821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Battery Charger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1371600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3.7v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1447800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3.7v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419600" y="381000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5v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001000" y="3505200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5v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705600" y="2667000"/>
            <a:ext cx="2088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Step-up 1-4v to 5v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447800" y="6096000"/>
            <a:ext cx="132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IOIO Board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324600" y="6172200"/>
            <a:ext cx="174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PandaBoard</a:t>
            </a:r>
            <a:r>
              <a:rPr lang="en-US" sz="2000" dirty="0" smtClean="0"/>
              <a:t> ES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1295400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HERE</a:t>
            </a:r>
            <a:endParaRPr lang="en-US" dirty="0"/>
          </a:p>
        </p:txBody>
      </p:sp>
      <p:pic>
        <p:nvPicPr>
          <p:cNvPr id="34" name="Picture 7" descr="C:\Users\Cascading\AppData\Local\Microsoft\Windows\Temporary Internet Files\Content.IE5\U3XHTF8R\MC90043156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00000">
            <a:off x="3873353" y="3886824"/>
            <a:ext cx="2667373" cy="845202"/>
          </a:xfrm>
          <a:prstGeom prst="rect">
            <a:avLst/>
          </a:prstGeom>
          <a:noFill/>
        </p:spPr>
      </p:pic>
      <p:pic>
        <p:nvPicPr>
          <p:cNvPr id="35" name="Picture 7" descr="C:\Users\Cascading\AppData\Local\Microsoft\Windows\Temporary Internet Files\Content.IE5\U3XHTF8R\MC90043156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00000">
            <a:off x="7091088" y="3204888"/>
            <a:ext cx="857249" cy="857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98080" cy="13144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GPS-11058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5410200" cy="5029200"/>
          </a:xfrm>
        </p:spPr>
        <p:txBody>
          <a:bodyPr>
            <a:noAutofit/>
          </a:bodyPr>
          <a:lstStyle/>
          <a:p>
            <a:r>
              <a:rPr lang="en-US" sz="2000" b="1" dirty="0"/>
              <a:t>Features:</a:t>
            </a:r>
            <a:endParaRPr lang="en-US" sz="2000" dirty="0"/>
          </a:p>
          <a:p>
            <a:r>
              <a:rPr lang="en-US" sz="2000" dirty="0"/>
              <a:t>Up to 20Hz update rate</a:t>
            </a:r>
          </a:p>
          <a:p>
            <a:r>
              <a:rPr lang="en-US" sz="2000" dirty="0" smtClean="0"/>
              <a:t>-</a:t>
            </a:r>
            <a:r>
              <a:rPr lang="en-US" sz="2000" dirty="0"/>
              <a:t>165dBm tracking sensitivity</a:t>
            </a:r>
          </a:p>
          <a:p>
            <a:r>
              <a:rPr lang="en-US" sz="2000" dirty="0" smtClean="0"/>
              <a:t>3.5 </a:t>
            </a:r>
            <a:r>
              <a:rPr lang="en-US" sz="2000" dirty="0"/>
              <a:t>second TTFF with AGPS</a:t>
            </a:r>
          </a:p>
          <a:p>
            <a:r>
              <a:rPr lang="en-US" sz="2000" dirty="0"/>
              <a:t>1 second hot start</a:t>
            </a:r>
          </a:p>
          <a:p>
            <a:r>
              <a:rPr lang="en-US" sz="2000" dirty="0"/>
              <a:t>2.5m accuracy</a:t>
            </a:r>
          </a:p>
          <a:p>
            <a:r>
              <a:rPr lang="en-US" sz="2000" dirty="0"/>
              <a:t>Multipath detection and suppression</a:t>
            </a:r>
          </a:p>
          <a:p>
            <a:r>
              <a:rPr lang="en-US" sz="2000" dirty="0"/>
              <a:t>Jamming detection and mitigation</a:t>
            </a:r>
          </a:p>
          <a:p>
            <a:r>
              <a:rPr lang="en-US" sz="2000" dirty="0" smtClean="0"/>
              <a:t>67mW </a:t>
            </a:r>
            <a:r>
              <a:rPr lang="en-US" sz="2000" dirty="0"/>
              <a:t>full power navigation</a:t>
            </a:r>
          </a:p>
          <a:p>
            <a:r>
              <a:rPr lang="en-US" sz="2000" dirty="0"/>
              <a:t>Works directly with active or passive antenna</a:t>
            </a:r>
          </a:p>
          <a:p>
            <a:r>
              <a:rPr lang="en-US" sz="2000" dirty="0" smtClean="0"/>
              <a:t>Single </a:t>
            </a:r>
            <a:r>
              <a:rPr lang="en-US" sz="2000" dirty="0"/>
              <a:t>2.7-3.3V </a:t>
            </a:r>
            <a:r>
              <a:rPr lang="en-US" sz="2000" dirty="0" smtClean="0"/>
              <a:t>supply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95" y="1524000"/>
            <a:ext cx="357620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934200" cy="1143000"/>
          </a:xfrm>
        </p:spPr>
        <p:txBody>
          <a:bodyPr>
            <a:noAutofit/>
          </a:bodyPr>
          <a:lstStyle/>
          <a:p>
            <a:r>
              <a:rPr lang="en-US" sz="4400" dirty="0"/>
              <a:t>Antenna GPS Embedded SMA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3657600" cy="5714999"/>
          </a:xfrm>
        </p:spPr>
        <p:txBody>
          <a:bodyPr/>
          <a:lstStyle/>
          <a:p>
            <a:pPr marL="82296" indent="0">
              <a:buNone/>
            </a:pPr>
            <a:endParaRPr lang="en-US" b="1" dirty="0" smtClean="0"/>
          </a:p>
          <a:p>
            <a:pPr marL="82296" indent="0">
              <a:buNone/>
            </a:pPr>
            <a:r>
              <a:rPr lang="en-US" sz="2800" b="1" dirty="0" smtClean="0"/>
              <a:t>Features</a:t>
            </a:r>
            <a:r>
              <a:rPr lang="en-US" sz="2800" b="1" dirty="0"/>
              <a:t>:</a:t>
            </a:r>
            <a:endParaRPr lang="en-US" sz="2800" dirty="0"/>
          </a:p>
          <a:p>
            <a:r>
              <a:rPr lang="en-US" sz="2800" dirty="0"/>
              <a:t>Gain 26dB</a:t>
            </a:r>
          </a:p>
          <a:p>
            <a:r>
              <a:rPr lang="en-US" sz="2800" dirty="0"/>
              <a:t>VSWR &lt;2.0</a:t>
            </a:r>
          </a:p>
          <a:p>
            <a:r>
              <a:rPr lang="en-US" sz="2800" dirty="0"/>
              <a:t>Voltage 3.3V +/- 0.5V</a:t>
            </a:r>
          </a:p>
          <a:p>
            <a:r>
              <a:rPr lang="en-US" sz="2800" dirty="0"/>
              <a:t>Current 12mA</a:t>
            </a:r>
          </a:p>
          <a:p>
            <a:r>
              <a:rPr lang="en-US" sz="2800" dirty="0"/>
              <a:t>Weight 18g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9100" y="1943100"/>
            <a:ext cx="5029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1066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Barometric Pressure Sensor - BMP085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3657600" cy="5714999"/>
          </a:xfrm>
        </p:spPr>
        <p:txBody>
          <a:bodyPr>
            <a:normAutofit/>
          </a:bodyPr>
          <a:lstStyle/>
          <a:p>
            <a:r>
              <a:rPr lang="en-US" sz="2000" b="1" dirty="0"/>
              <a:t>Features:</a:t>
            </a:r>
            <a:endParaRPr lang="en-US" sz="2000" dirty="0"/>
          </a:p>
          <a:p>
            <a:r>
              <a:rPr lang="en-US" sz="2000" dirty="0"/>
              <a:t>Digital two wire (I²C, TWI, "Wire") interface</a:t>
            </a:r>
          </a:p>
          <a:p>
            <a:r>
              <a:rPr lang="en-US" sz="2000" dirty="0"/>
              <a:t>Wide barometric pressure range</a:t>
            </a:r>
          </a:p>
          <a:p>
            <a:r>
              <a:rPr lang="en-US" sz="2000" dirty="0"/>
              <a:t>Flexible supply voltage range (1.8V to 3.6V)</a:t>
            </a:r>
          </a:p>
          <a:p>
            <a:r>
              <a:rPr lang="en-US" sz="2000" dirty="0"/>
              <a:t>Ultra-low power consumption</a:t>
            </a:r>
          </a:p>
          <a:p>
            <a:r>
              <a:rPr lang="en-US" sz="2000" dirty="0"/>
              <a:t>Low noise measurements</a:t>
            </a:r>
          </a:p>
          <a:p>
            <a:r>
              <a:rPr lang="en-US" sz="2000" dirty="0"/>
              <a:t>Factory-calibrated</a:t>
            </a:r>
          </a:p>
          <a:p>
            <a:r>
              <a:rPr lang="en-US" sz="2000" dirty="0"/>
              <a:t>Includes temperature sensor</a:t>
            </a:r>
          </a:p>
          <a:p>
            <a:r>
              <a:rPr lang="en-US" sz="2000" dirty="0"/>
              <a:t>Low-profile with a small footprint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16" y="2057400"/>
            <a:ext cx="4204284" cy="38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dirty="0" smtClean="0"/>
              <a:t>Accelerometer </a:t>
            </a:r>
            <a:r>
              <a:rPr lang="en-US" sz="4400" dirty="0"/>
              <a:t>&amp; Gyro 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MPU-6050 IMU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105400" cy="4800600"/>
          </a:xfrm>
        </p:spPr>
        <p:txBody>
          <a:bodyPr>
            <a:noAutofit/>
          </a:bodyPr>
          <a:lstStyle/>
          <a:p>
            <a:r>
              <a:rPr lang="en-US" sz="2000" b="1" dirty="0"/>
              <a:t>Features:</a:t>
            </a:r>
            <a:endParaRPr lang="en-US" sz="2000" dirty="0"/>
          </a:p>
          <a:p>
            <a:r>
              <a:rPr lang="en-US" sz="2000" dirty="0"/>
              <a:t>I2C </a:t>
            </a:r>
            <a:r>
              <a:rPr lang="en-US" sz="2000" dirty="0" smtClean="0"/>
              <a:t>Interface</a:t>
            </a:r>
            <a:endParaRPr lang="en-US" sz="2000" dirty="0"/>
          </a:p>
          <a:p>
            <a:r>
              <a:rPr lang="en-US" sz="2000" dirty="0"/>
              <a:t>Input Voltage: 2.3 - 3.4V</a:t>
            </a:r>
          </a:p>
          <a:p>
            <a:r>
              <a:rPr lang="en-US" sz="2000" dirty="0" smtClean="0"/>
              <a:t>Tri-Axis </a:t>
            </a:r>
            <a:r>
              <a:rPr lang="en-US" sz="2000" dirty="0"/>
              <a:t>angular rate sensor (gyro) </a:t>
            </a:r>
            <a:r>
              <a:rPr lang="en-US" sz="2000" dirty="0" smtClean="0"/>
              <a:t>with full scale range ±250dpi to ±2000dpi</a:t>
            </a:r>
            <a:endParaRPr lang="en-US" sz="2000" dirty="0"/>
          </a:p>
          <a:p>
            <a:r>
              <a:rPr lang="en-US" sz="2000" dirty="0"/>
              <a:t>Tri-Axis accelerometer with a programmable full scale range of ±2g, ±4g, ±8g and ±16g</a:t>
            </a:r>
          </a:p>
          <a:p>
            <a:r>
              <a:rPr lang="en-US" sz="2000" dirty="0"/>
              <a:t>Digital Motion Processing™ (DMP™) engine offloads complex </a:t>
            </a:r>
            <a:r>
              <a:rPr lang="en-US" sz="2000" dirty="0" err="1"/>
              <a:t>MotionFusion</a:t>
            </a:r>
            <a:r>
              <a:rPr lang="en-US" sz="2000" dirty="0"/>
              <a:t>, sensor timing synchronization and gesture detection</a:t>
            </a:r>
          </a:p>
          <a:p>
            <a:r>
              <a:rPr lang="en-US" sz="2000" dirty="0"/>
              <a:t>Embedded algorithms for run-time bias and compass calibration. No user intervention </a:t>
            </a:r>
            <a:r>
              <a:rPr lang="en-US" sz="2000" dirty="0" smtClean="0"/>
              <a:t>required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7799"/>
            <a:ext cx="3200400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10400" cy="10668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Triple Axis Magnetometer </a:t>
            </a:r>
            <a:r>
              <a:rPr lang="en-US" sz="4400" dirty="0" smtClean="0"/>
              <a:t>HMC5883L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126992" cy="4800600"/>
          </a:xfrm>
        </p:spPr>
        <p:txBody>
          <a:bodyPr/>
          <a:lstStyle/>
          <a:p>
            <a:r>
              <a:rPr lang="en-US" sz="3200" b="1" dirty="0"/>
              <a:t>Features:</a:t>
            </a:r>
            <a:endParaRPr lang="en-US" sz="3200" dirty="0"/>
          </a:p>
          <a:p>
            <a:r>
              <a:rPr lang="en-US" sz="3200" dirty="0"/>
              <a:t>Simple I2C interface</a:t>
            </a:r>
          </a:p>
          <a:p>
            <a:r>
              <a:rPr lang="en-US" sz="3200" dirty="0"/>
              <a:t>2.16-3.6VDC supply range</a:t>
            </a:r>
          </a:p>
          <a:p>
            <a:r>
              <a:rPr lang="en-US" sz="3200" dirty="0"/>
              <a:t>Low current draw</a:t>
            </a:r>
          </a:p>
          <a:p>
            <a:r>
              <a:rPr lang="en-US" sz="3200" dirty="0"/>
              <a:t>5 </a:t>
            </a:r>
            <a:r>
              <a:rPr lang="en-US" sz="3200" dirty="0" err="1"/>
              <a:t>milli</a:t>
            </a:r>
            <a:r>
              <a:rPr lang="en-US" sz="3200" dirty="0"/>
              <a:t>-gauss resolution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3533886" cy="36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Project Sponsor and Budget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U.S. Army Simulation and Training Technology Center: DARPA Cell</a:t>
            </a:r>
            <a:endParaRPr lang="en-US" sz="3200" dirty="0"/>
          </a:p>
        </p:txBody>
      </p:sp>
      <p:pic>
        <p:nvPicPr>
          <p:cNvPr id="24580" name="Picture 4" descr="http://www.ecsorl.com/sites/default/files/wp-content/uploads/2009/11/STTC_COIN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3733800" cy="373380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086600" y="76200"/>
          <a:ext cx="1981200" cy="651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</a:tblGrid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Panda Board</a:t>
                      </a:r>
                      <a:r>
                        <a:rPr lang="en-US" sz="1400" baseline="0" dirty="0" smtClean="0"/>
                        <a:t> 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$162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Panda Expansion Board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$250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5MP Camera + Adapter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$100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IOIO Board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$50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CY8CKIT PSOC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$100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Propeller Chip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Step-Up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$6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GPS + Antenna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$62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Sensors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$80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Battery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$40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Shipping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$54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8600" y="2362200"/>
            <a:ext cx="27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Total Allotted Budget: $2,000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Expenses to date: $912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6858000" cy="3581400"/>
          </a:xfrm>
        </p:spPr>
        <p:txBody>
          <a:bodyPr>
            <a:normAutofit/>
          </a:bodyPr>
          <a:lstStyle/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Android based augmented reality navigation application.</a:t>
            </a:r>
          </a:p>
          <a:p>
            <a:pPr marL="914400" lvl="1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Includes:</a:t>
            </a:r>
          </a:p>
          <a:p>
            <a:pPr marL="1371600" lvl="2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Android Application</a:t>
            </a:r>
          </a:p>
          <a:p>
            <a:pPr marL="1371600" lvl="2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Hardware/Software Interface</a:t>
            </a:r>
          </a:p>
          <a:p>
            <a:pPr marL="1371600" lvl="2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Expansion Sensor board</a:t>
            </a:r>
          </a:p>
          <a:p>
            <a:pPr marL="1371600" lvl="2" indent="-457200" algn="l">
              <a:buFont typeface="Arial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What is Project AUGI?</a:t>
            </a:r>
            <a:endParaRPr lang="en-US" sz="4400" dirty="0"/>
          </a:p>
        </p:txBody>
      </p:sp>
      <p:pic>
        <p:nvPicPr>
          <p:cNvPr id="1028" name="Picture 4" descr="C:\Users\Adam Ilter\Desktop\google_android_robot-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0600"/>
            <a:ext cx="16573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406525" y="5710159"/>
            <a:ext cx="879475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5638800"/>
            <a:ext cx="762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programming screensho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5181600"/>
            <a:ext cx="2132409" cy="1198895"/>
          </a:xfrm>
          <a:prstGeom prst="rect">
            <a:avLst/>
          </a:prstGeom>
        </p:spPr>
      </p:pic>
      <p:pic>
        <p:nvPicPr>
          <p:cNvPr id="10" name="Picture 6" descr="C:\Users\Cascading\Desktop\Senior Design\Presentation pics\ioio board sparkfun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5400000">
            <a:off x="180879" y="5381720"/>
            <a:ext cx="1704107" cy="694266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rgbClr val="000000">
                <a:alpha val="1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2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Work Allocation and Progress</a:t>
            </a:r>
            <a:endParaRPr lang="en-US" sz="4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133600"/>
          <a:ext cx="6553200" cy="384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4038600"/>
              </a:tblGrid>
              <a:tr h="3811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 Task</a:t>
                      </a:r>
                      <a:endParaRPr lang="en-US" dirty="0"/>
                    </a:p>
                  </a:txBody>
                  <a:tcPr/>
                </a:tc>
              </a:tr>
              <a:tr h="12216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Jonathan </a:t>
                      </a:r>
                      <a:r>
                        <a:rPr lang="en-US" dirty="0" err="1" smtClean="0"/>
                        <a:t>Pedrosa</a:t>
                      </a:r>
                      <a:r>
                        <a:rPr lang="en-US" dirty="0" smtClean="0"/>
                        <a:t> : BSPE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 Primary: Sensor Board Software       Interface </a:t>
                      </a:r>
                    </a:p>
                    <a:p>
                      <a:pPr algn="l"/>
                      <a:r>
                        <a:rPr lang="en-US" baseline="0" dirty="0" smtClean="0"/>
                        <a:t>Secondary: </a:t>
                      </a:r>
                      <a:r>
                        <a:rPr lang="en-US" baseline="0" dirty="0" err="1" smtClean="0"/>
                        <a:t>Augi</a:t>
                      </a:r>
                      <a:r>
                        <a:rPr lang="en-US" baseline="0" dirty="0" smtClean="0"/>
                        <a:t> Application Development, Tablet Housing</a:t>
                      </a:r>
                      <a:endParaRPr lang="en-US" dirty="0"/>
                    </a:p>
                  </a:txBody>
                  <a:tcPr/>
                </a:tc>
              </a:tr>
              <a:tr h="3811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Adam </a:t>
                      </a:r>
                      <a:r>
                        <a:rPr lang="en-US" dirty="0" err="1" smtClean="0"/>
                        <a:t>Ilter</a:t>
                      </a:r>
                      <a:r>
                        <a:rPr lang="en-US" dirty="0" smtClean="0"/>
                        <a:t> : BSPE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Primary: </a:t>
                      </a:r>
                      <a:r>
                        <a:rPr lang="en-US" dirty="0" err="1" smtClean="0"/>
                        <a:t>Augi</a:t>
                      </a:r>
                      <a:r>
                        <a:rPr lang="en-US" dirty="0" smtClean="0"/>
                        <a:t> Application Development</a:t>
                      </a:r>
                    </a:p>
                    <a:p>
                      <a:pPr algn="l"/>
                      <a:r>
                        <a:rPr lang="en-US" dirty="0" smtClean="0"/>
                        <a:t>Secondary: Sensor Board Software</a:t>
                      </a:r>
                      <a:endParaRPr lang="en-US" dirty="0"/>
                    </a:p>
                  </a:txBody>
                  <a:tcPr/>
                </a:tc>
              </a:tr>
              <a:tr h="939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Phillip Lee : BSEE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Primary: Sensor</a:t>
                      </a:r>
                      <a:r>
                        <a:rPr lang="en-US" baseline="0" dirty="0" smtClean="0"/>
                        <a:t> Board Circuit Design and Manufacture</a:t>
                      </a:r>
                    </a:p>
                    <a:p>
                      <a:pPr algn="l"/>
                      <a:r>
                        <a:rPr lang="en-US" baseline="0" dirty="0" smtClean="0"/>
                        <a:t>Secondary: Sensor Integration with IOIO</a:t>
                      </a:r>
                      <a:endParaRPr lang="en-US" dirty="0"/>
                    </a:p>
                  </a:txBody>
                  <a:tcPr/>
                </a:tc>
              </a:tr>
              <a:tr h="65780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Zulkafil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Ahamed</a:t>
                      </a:r>
                      <a:r>
                        <a:rPr lang="en-US" baseline="0" dirty="0" smtClean="0"/>
                        <a:t> : BSEE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Primary: Sensor</a:t>
                      </a:r>
                      <a:r>
                        <a:rPr lang="en-US" baseline="0" dirty="0" smtClean="0"/>
                        <a:t> Integration with IOIO</a:t>
                      </a:r>
                    </a:p>
                    <a:p>
                      <a:pPr algn="l"/>
                      <a:r>
                        <a:rPr lang="en-US" baseline="0" dirty="0" smtClean="0"/>
                        <a:t>Secondary: </a:t>
                      </a:r>
                      <a:r>
                        <a:rPr lang="en-US" dirty="0" smtClean="0"/>
                        <a:t>Sensor</a:t>
                      </a:r>
                      <a:r>
                        <a:rPr lang="en-US" baseline="0" dirty="0" smtClean="0"/>
                        <a:t> Board Circuit Design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315200" y="2895600"/>
            <a:ext cx="533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29600" y="838200"/>
            <a:ext cx="533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15200" y="838200"/>
            <a:ext cx="533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34200" y="1828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Application  Sensor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Writing     Software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4572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9600" y="4572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29600" y="3276600"/>
            <a:ext cx="533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34200" y="4648200"/>
            <a:ext cx="20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Sensor      Project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Board        Total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2514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29600" y="2895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33%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143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February 22, 2013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050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Platform Choices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6360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iOS</a:t>
            </a:r>
            <a:r>
              <a:rPr lang="en-US" sz="3200" dirty="0" smtClean="0"/>
              <a:t> vs. Android vs. Windows Phone 8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6858000" cy="312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Which platform is the most open and familiar to the team?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SDK </a:t>
            </a:r>
            <a:r>
              <a:rPr lang="en-US" sz="3200" dirty="0" smtClean="0"/>
              <a:t>features 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Programming </a:t>
            </a:r>
            <a:r>
              <a:rPr lang="en-US" sz="3200" dirty="0" smtClean="0"/>
              <a:t>Language familiarity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I</a:t>
            </a:r>
            <a:r>
              <a:rPr lang="en-US" sz="3200" dirty="0" smtClean="0"/>
              <a:t>nterfacing with Hardware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Map Features</a:t>
            </a:r>
            <a:endParaRPr lang="en-US" dirty="0"/>
          </a:p>
        </p:txBody>
      </p:sp>
      <p:pic>
        <p:nvPicPr>
          <p:cNvPr id="6146" name="Picture 2" descr="https://encrypted-tbn3.gstatic.com/images?q=tbn:ANd9GcToG71FV9uvbBAGRFOi-XF1wLKn9G6iRylZosM2VUmRqiH5-Sp7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08911"/>
            <a:ext cx="4419600" cy="2049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8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Base Development Platform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6158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Panda Board ES </a:t>
            </a:r>
            <a:r>
              <a:rPr lang="en-US" sz="3200" dirty="0" err="1" smtClean="0"/>
              <a:t>vs</a:t>
            </a:r>
            <a:r>
              <a:rPr lang="en-US" sz="3200" dirty="0" smtClean="0"/>
              <a:t> Beagle Board-</a:t>
            </a:r>
            <a:r>
              <a:rPr lang="en-US" sz="3200" dirty="0" err="1" smtClean="0"/>
              <a:t>xM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057400"/>
          <a:ext cx="60960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3622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Panda Board 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Beagle Board-</a:t>
                      </a:r>
                      <a:r>
                        <a:rPr lang="en-US" dirty="0" err="1" smtClean="0"/>
                        <a:t>xM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Dual-Core ARM A9 1.2 </a:t>
                      </a:r>
                      <a:r>
                        <a:rPr lang="en-US" dirty="0" err="1" smtClean="0"/>
                        <a:t>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Single Core ARM Cortex A8 1.0 </a:t>
                      </a:r>
                      <a:r>
                        <a:rPr lang="en-US" dirty="0" err="1" smtClean="0"/>
                        <a:t>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 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Video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Imagination SGX540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Texas</a:t>
                      </a:r>
                      <a:r>
                        <a:rPr lang="en-US" baseline="0" dirty="0" smtClean="0"/>
                        <a:t> Instruments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DM3730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WLAN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bgn</a:t>
                      </a:r>
                      <a:r>
                        <a:rPr lang="en-US" baseline="0" dirty="0" smtClean="0"/>
                        <a:t>, Bluetooth, 10/100 Ethernet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10/100 Ethernet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Video 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DVI-D, HDMI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DVI-D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8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Base Development Platform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6268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Panda Board ES + </a:t>
            </a:r>
            <a:r>
              <a:rPr lang="en-US" sz="3200" dirty="0" err="1" smtClean="0"/>
              <a:t>Chipsee</a:t>
            </a:r>
            <a:r>
              <a:rPr lang="en-US" sz="3200" dirty="0" smtClean="0"/>
              <a:t> Expansion</a:t>
            </a:r>
            <a:endParaRPr lang="en-US" sz="3200" dirty="0"/>
          </a:p>
        </p:txBody>
      </p:sp>
      <p:pic>
        <p:nvPicPr>
          <p:cNvPr id="22530" name="Picture 2" descr="http://www.chipsee.com/media/catalog/product/cache/3/image/650x650/9df78eab33525d08d6e5fb8d27136e95/d/s/dsc051052111111.jpg"/>
          <p:cNvPicPr>
            <a:picLocks noChangeAspect="1" noChangeArrowheads="1"/>
          </p:cNvPicPr>
          <p:nvPr/>
        </p:nvPicPr>
        <p:blipFill>
          <a:blip r:embed="rId2" cstate="print"/>
          <a:srcRect t="23111" b="21778"/>
          <a:stretch>
            <a:fillRect/>
          </a:stretch>
        </p:blipFill>
        <p:spPr bwMode="auto">
          <a:xfrm rot="16200000">
            <a:off x="3533775" y="3171825"/>
            <a:ext cx="428625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36220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7 inch LCD 800 x 400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5-point Capacitive Touch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5 User Keys (useful for    Android OS)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Linaro</a:t>
            </a:r>
            <a:r>
              <a:rPr lang="en-US" sz="3200" dirty="0" smtClean="0"/>
              <a:t> Android OS 4.0.3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18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4267200" cy="4876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2 Basic parts to the Application: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tx1"/>
                </a:solidFill>
              </a:rPr>
              <a:t>Navigation Activity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Basic Google Maps functionality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Some custom functionality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tx1"/>
                </a:solidFill>
              </a:rPr>
              <a:t>AUGI Lens Activity</a:t>
            </a:r>
          </a:p>
          <a:p>
            <a:pPr marL="800100" lvl="2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Augmented Landmark </a:t>
            </a:r>
            <a:r>
              <a:rPr lang="en-US" sz="2400" dirty="0" smtClean="0">
                <a:solidFill>
                  <a:schemeClr val="tx1"/>
                </a:solidFill>
              </a:rPr>
              <a:t>detection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Augmented Navigation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Application </a:t>
            </a:r>
            <a:endParaRPr lang="en-US" sz="4400" dirty="0"/>
          </a:p>
        </p:txBody>
      </p:sp>
      <p:pic>
        <p:nvPicPr>
          <p:cNvPr id="1026" name="Picture 2" descr="C:\Users\Adam Ilter\Documents\My Dropbox\Project AUGI\Adam and John's Shit\Adam\Home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33575"/>
            <a:ext cx="35814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371599"/>
            <a:ext cx="5791200" cy="5479473"/>
          </a:xfrm>
        </p:spPr>
        <p:txBody>
          <a:bodyPr>
            <a:normAutofit/>
          </a:bodyPr>
          <a:lstStyle/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Basic Google Maps GPS based functionality: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Landmark Searching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Destination Routing 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Zooming and </a:t>
            </a:r>
            <a:r>
              <a:rPr lang="en-US" sz="2400" dirty="0" smtClean="0">
                <a:solidFill>
                  <a:schemeClr val="tx1"/>
                </a:solidFill>
              </a:rPr>
              <a:t>panning</a:t>
            </a:r>
          </a:p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Added functionality: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Custom </a:t>
            </a:r>
            <a:r>
              <a:rPr lang="en-US" sz="2400" dirty="0">
                <a:solidFill>
                  <a:schemeClr val="tx1"/>
                </a:solidFill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andmark creation </a:t>
            </a:r>
          </a:p>
          <a:p>
            <a:pPr lvl="1"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(locally stored)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Bounded by UCF’s campus limits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Sensor Polling: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GPS (location)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endParaRPr lang="en-US" sz="2800" dirty="0" smtClean="0">
              <a:solidFill>
                <a:schemeClr val="tx1"/>
              </a:solidFill>
            </a:endParaRPr>
          </a:p>
          <a:p>
            <a:pPr lvl="1"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Navigation</a:t>
            </a:r>
            <a:endParaRPr lang="en-US" sz="4400" dirty="0"/>
          </a:p>
        </p:txBody>
      </p:sp>
      <p:pic>
        <p:nvPicPr>
          <p:cNvPr id="2050" name="Picture 2" descr="C:\Users\Adam Ilter\Documents\My Dropbox\Project AUGI\Adam and John's Shit\Adam\google_ma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539707"/>
            <a:ext cx="3352800" cy="53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6858000" cy="5715000"/>
          </a:xfrm>
        </p:spPr>
        <p:txBody>
          <a:bodyPr>
            <a:normAutofit/>
          </a:bodyPr>
          <a:lstStyle/>
          <a:p>
            <a:pPr algn="l"/>
            <a:r>
              <a:rPr lang="en-US" sz="2400" u="sng" dirty="0">
                <a:solidFill>
                  <a:schemeClr val="tx1"/>
                </a:solidFill>
              </a:rPr>
              <a:t>Augmented Landmark </a:t>
            </a:r>
            <a:r>
              <a:rPr lang="en-US" sz="2400" u="sng" dirty="0" smtClean="0">
                <a:solidFill>
                  <a:schemeClr val="tx1"/>
                </a:solidFill>
              </a:rPr>
              <a:t>Layer: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Going to detect, in real time, the landmarks that you are facing using the camera preview.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Ability to detect landmarks through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obstruction and display name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preview.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If a landmark is selected,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Augmented navigation will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initiate.</a:t>
            </a:r>
          </a:p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Sensor Polling: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GPS (location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Gyroscope (orientation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Magnetometer (find North)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lvl="1"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AUGI Lens</a:t>
            </a:r>
            <a:endParaRPr lang="en-US" sz="4400" dirty="0"/>
          </a:p>
        </p:txBody>
      </p:sp>
      <p:pic>
        <p:nvPicPr>
          <p:cNvPr id="3074" name="Picture 2" descr="C:\Users\Adam Ilter\Documents\My Dropbox\Project AUGI\Adam and John's Shit\Adam\augi_len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048001"/>
            <a:ext cx="479367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1079</Words>
  <Application>Microsoft Office PowerPoint</Application>
  <PresentationFormat>On-screen Show (4:3)</PresentationFormat>
  <Paragraphs>284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Composite</vt:lpstr>
      <vt:lpstr>Project AUGI</vt:lpstr>
      <vt:lpstr>Motivations</vt:lpstr>
      <vt:lpstr>What is Project AUGI?</vt:lpstr>
      <vt:lpstr>Platform Choices</vt:lpstr>
      <vt:lpstr>Base Development Platform</vt:lpstr>
      <vt:lpstr>Base Development Platform</vt:lpstr>
      <vt:lpstr>Application </vt:lpstr>
      <vt:lpstr>Navigation</vt:lpstr>
      <vt:lpstr>AUGI Lens</vt:lpstr>
      <vt:lpstr>AUGI Navigation</vt:lpstr>
      <vt:lpstr>Class Diagram</vt:lpstr>
      <vt:lpstr>Controller Software Interface</vt:lpstr>
      <vt:lpstr>IOIO Software Interface</vt:lpstr>
      <vt:lpstr>IOIO Software Interface</vt:lpstr>
      <vt:lpstr>Hardware Diagram</vt:lpstr>
      <vt:lpstr>Microcontroller Selection</vt:lpstr>
      <vt:lpstr>Winner: IOIO Board (Yo-Yo)</vt:lpstr>
      <vt:lpstr>IOIO Pin Out</vt:lpstr>
      <vt:lpstr>IOIO Connections</vt:lpstr>
      <vt:lpstr>Power Supply Requirements</vt:lpstr>
      <vt:lpstr>Battery</vt:lpstr>
      <vt:lpstr>Step Up</vt:lpstr>
      <vt:lpstr>Power Diagram</vt:lpstr>
      <vt:lpstr>GPS-11058</vt:lpstr>
      <vt:lpstr>Antenna GPS Embedded SMA </vt:lpstr>
      <vt:lpstr>Barometric Pressure Sensor - BMP085 </vt:lpstr>
      <vt:lpstr> Accelerometer &amp; Gyro   MPU-6050 IMU </vt:lpstr>
      <vt:lpstr>Triple Axis Magnetometer HMC5883L</vt:lpstr>
      <vt:lpstr>Project Sponsor and Budget</vt:lpstr>
      <vt:lpstr>Work Allocation and Progress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AUGI</dc:title>
  <dc:creator>Adam Ilter</dc:creator>
  <cp:lastModifiedBy>UCF</cp:lastModifiedBy>
  <cp:revision>80</cp:revision>
  <dcterms:created xsi:type="dcterms:W3CDTF">2013-02-15T17:10:39Z</dcterms:created>
  <dcterms:modified xsi:type="dcterms:W3CDTF">2013-02-22T13:58:05Z</dcterms:modified>
</cp:coreProperties>
</file>