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7" r:id="rId6"/>
    <p:sldId id="268" r:id="rId7"/>
    <p:sldId id="280" r:id="rId8"/>
    <p:sldId id="276" r:id="rId9"/>
    <p:sldId id="277" r:id="rId10"/>
    <p:sldId id="300" r:id="rId11"/>
    <p:sldId id="279" r:id="rId12"/>
    <p:sldId id="301" r:id="rId13"/>
    <p:sldId id="271" r:id="rId14"/>
    <p:sldId id="273" r:id="rId15"/>
    <p:sldId id="272" r:id="rId16"/>
    <p:sldId id="302" r:id="rId17"/>
    <p:sldId id="295" r:id="rId18"/>
    <p:sldId id="281" r:id="rId19"/>
    <p:sldId id="282" r:id="rId20"/>
    <p:sldId id="283" r:id="rId21"/>
    <p:sldId id="284" r:id="rId22"/>
    <p:sldId id="296" r:id="rId23"/>
    <p:sldId id="297" r:id="rId24"/>
    <p:sldId id="298" r:id="rId25"/>
    <p:sldId id="285" r:id="rId26"/>
    <p:sldId id="286" r:id="rId27"/>
    <p:sldId id="288" r:id="rId28"/>
    <p:sldId id="291" r:id="rId29"/>
    <p:sldId id="293" r:id="rId30"/>
    <p:sldId id="292" r:id="rId31"/>
    <p:sldId id="289" r:id="rId32"/>
    <p:sldId id="290" r:id="rId33"/>
    <p:sldId id="299" r:id="rId34"/>
    <p:sldId id="269" r:id="rId35"/>
    <p:sldId id="270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5" autoAdjust="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3A59-5F99-4588-99A8-8A32CC8A739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3122-0ACE-49CF-87E0-F1E9B487C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17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*Introduce yourself, Project Name</a:t>
            </a:r>
          </a:p>
          <a:p>
            <a:r>
              <a:rPr lang="en-US" dirty="0" smtClean="0"/>
              <a:t>*Current</a:t>
            </a:r>
            <a:r>
              <a:rPr lang="en-US" baseline="0" dirty="0" smtClean="0"/>
              <a:t> navigation aids require the user to be able to read a map, match what they see to the map (cross streets, landmarks)</a:t>
            </a:r>
          </a:p>
          <a:p>
            <a:r>
              <a:rPr lang="en-US" baseline="0" dirty="0" smtClean="0"/>
              <a:t>* Better to just provide a virtual line for them to follow to their destination.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3122-0ACE-49CF-87E0-F1E9B487CD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*Three main</a:t>
            </a:r>
            <a:r>
              <a:rPr lang="en-US" baseline="0" dirty="0" smtClean="0"/>
              <a:t> focus areas to this project: Software application, Sensor Board, hardware/software communication layers</a:t>
            </a:r>
          </a:p>
          <a:p>
            <a:r>
              <a:rPr lang="en-US" baseline="0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3122-0ACE-49CF-87E0-F1E9B487CD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29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58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</a:p>
          <a:p>
            <a:r>
              <a:rPr lang="en-US" dirty="0" smtClean="0"/>
              <a:t>-Search</a:t>
            </a:r>
            <a:r>
              <a:rPr lang="en-US" baseline="0" dirty="0" smtClean="0"/>
              <a:t> Queries will be performed across both Google’s DB and local custom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24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</a:t>
            </a:r>
          </a:p>
          <a:p>
            <a:r>
              <a:rPr lang="en-US" dirty="0" smtClean="0"/>
              <a:t>-Search</a:t>
            </a:r>
            <a:r>
              <a:rPr lang="en-US" baseline="0" dirty="0" smtClean="0"/>
              <a:t> Queries will be performed across both Google’s DB and local custom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2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43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EE63-57C5-4732-9D81-AFD89ABB7B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4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2CB4B3-6FE2-4BEC-A49A-41E8FEC73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CFB8D5-6286-459F-80A6-0BDD9EB4258E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76600"/>
            <a:ext cx="3962400" cy="2133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UCF Augmented Navigation 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3962400" cy="2133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Project AUGI</a:t>
            </a:r>
            <a:endParaRPr lang="en-US" sz="5400" dirty="0"/>
          </a:p>
        </p:txBody>
      </p:sp>
      <p:sp>
        <p:nvSpPr>
          <p:cNvPr id="4" name="Bent Arrow 3"/>
          <p:cNvSpPr/>
          <p:nvPr/>
        </p:nvSpPr>
        <p:spPr>
          <a:xfrm>
            <a:off x="381000" y="381000"/>
            <a:ext cx="4038600" cy="5410200"/>
          </a:xfrm>
          <a:prstGeom prst="bentArrow">
            <a:avLst>
              <a:gd name="adj1" fmla="val 14022"/>
              <a:gd name="adj2" fmla="val 17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7086600" cy="5479473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Implementing </a:t>
            </a:r>
            <a:r>
              <a:rPr lang="en-US" sz="2400" u="sng" dirty="0" err="1" smtClean="0">
                <a:solidFill>
                  <a:schemeClr val="tx1"/>
                </a:solidFill>
              </a:rPr>
              <a:t>MapView</a:t>
            </a:r>
            <a:r>
              <a:rPr lang="en-US" sz="2400" u="sng" dirty="0" smtClean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MD5 Keys Creation and Registration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GUI Overlay and Layering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Route Plotting (Google Maps)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Waypoint Retrieval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Communicating with Google servers (JSON)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MAP Challenges</a:t>
            </a:r>
            <a:endParaRPr lang="en-US" sz="4400" dirty="0"/>
          </a:p>
        </p:txBody>
      </p:sp>
      <p:pic>
        <p:nvPicPr>
          <p:cNvPr id="5" name="Picture 4" descr="Adam's Maps API Key.png"/>
          <p:cNvPicPr>
            <a:picLocks noChangeAspect="1"/>
          </p:cNvPicPr>
          <p:nvPr/>
        </p:nvPicPr>
        <p:blipFill>
          <a:blip r:embed="rId3" cstate="print"/>
          <a:srcRect l="11840" t="24298" r="38070" b="23866"/>
          <a:stretch>
            <a:fillRect/>
          </a:stretch>
        </p:blipFill>
        <p:spPr>
          <a:xfrm>
            <a:off x="1295400" y="3733800"/>
            <a:ext cx="5029200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8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68580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Augmented </a:t>
            </a:r>
            <a:r>
              <a:rPr lang="en-US" sz="2400" u="sng" dirty="0">
                <a:solidFill>
                  <a:schemeClr val="tx1"/>
                </a:solidFill>
              </a:rPr>
              <a:t>Navigation </a:t>
            </a:r>
            <a:r>
              <a:rPr lang="en-US" sz="2400" u="sng" dirty="0" smtClean="0">
                <a:solidFill>
                  <a:schemeClr val="tx1"/>
                </a:solidFill>
              </a:rPr>
              <a:t>Layer (</a:t>
            </a:r>
            <a:r>
              <a:rPr lang="en-US" sz="2400" u="sng" dirty="0" err="1" smtClean="0">
                <a:solidFill>
                  <a:schemeClr val="tx1"/>
                </a:solidFill>
              </a:rPr>
              <a:t>GLRenderer</a:t>
            </a:r>
            <a:r>
              <a:rPr lang="en-US" sz="2400" u="sng" dirty="0" smtClean="0">
                <a:solidFill>
                  <a:schemeClr val="tx1"/>
                </a:solidFill>
              </a:rPr>
              <a:t>):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Initiated within AUGI Activity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User will be navigated to selected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landmark via augmented on-screen visual guide      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Sensor polling: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GPS sensor(location)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Magnetometer (find North)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Gyroscope (orientation)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Barometric sensor (altitude)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AUGI</a:t>
            </a:r>
            <a:endParaRPr lang="en-US" sz="4400" dirty="0"/>
          </a:p>
        </p:txBody>
      </p:sp>
      <p:pic>
        <p:nvPicPr>
          <p:cNvPr id="4098" name="Picture 2" descr="C:\Users\Adam Ilter\Documents\My Dropbox\Project AUGI\Adam and John's Shit\Adam\augi_len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38600" y="3986212"/>
            <a:ext cx="5105400" cy="287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72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68580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Augmented </a:t>
            </a:r>
            <a:r>
              <a:rPr lang="en-US" sz="2400" u="sng" dirty="0">
                <a:solidFill>
                  <a:schemeClr val="tx1"/>
                </a:solidFill>
              </a:rPr>
              <a:t>Navigation </a:t>
            </a:r>
            <a:r>
              <a:rPr lang="en-US" sz="2400" u="sng" dirty="0" smtClean="0">
                <a:solidFill>
                  <a:schemeClr val="tx1"/>
                </a:solidFill>
              </a:rPr>
              <a:t>Layer (</a:t>
            </a:r>
            <a:r>
              <a:rPr lang="en-US" sz="2400" u="sng" dirty="0" err="1" smtClean="0">
                <a:solidFill>
                  <a:schemeClr val="tx1"/>
                </a:solidFill>
              </a:rPr>
              <a:t>GLRenderer</a:t>
            </a:r>
            <a:r>
              <a:rPr lang="en-US" sz="2400" u="sng" dirty="0" smtClean="0">
                <a:solidFill>
                  <a:schemeClr val="tx1"/>
                </a:solidFill>
              </a:rPr>
              <a:t>):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Interface Overlay and Layering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OpenGL Graphics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Calculating Heading and Bearing to Waypoint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Tilt Compensated Compass     	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AUGI Challenges</a:t>
            </a:r>
            <a:endParaRPr lang="en-US" sz="4400" dirty="0"/>
          </a:p>
        </p:txBody>
      </p:sp>
      <p:pic>
        <p:nvPicPr>
          <p:cNvPr id="4" name="Picture 2" descr="tiltcompass-cal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79357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72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Controller Software Interface</a:t>
            </a:r>
            <a:endParaRPr lang="en-US" sz="4400" dirty="0"/>
          </a:p>
        </p:txBody>
      </p:sp>
      <p:pic>
        <p:nvPicPr>
          <p:cNvPr id="1027" name="Picture 3" descr="C:\Users\Jonathan\Desktop\programming screenshot.bmp"/>
          <p:cNvPicPr>
            <a:picLocks noChangeAspect="1" noChangeArrowheads="1"/>
          </p:cNvPicPr>
          <p:nvPr/>
        </p:nvPicPr>
        <p:blipFill>
          <a:blip r:embed="rId2" cstate="print"/>
          <a:srcRect b="4678"/>
          <a:stretch>
            <a:fillRect/>
          </a:stretch>
        </p:blipFill>
        <p:spPr bwMode="auto">
          <a:xfrm>
            <a:off x="152400" y="3200400"/>
            <a:ext cx="6682686" cy="3581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990600"/>
            <a:ext cx="71888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/>
              <a:t> Java code Libraries integrate with Eclipse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 Plug and Play Android Driver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 I2C Communication Protocol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 Sensor Loop Class</a:t>
            </a:r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Software Interface</a:t>
            </a:r>
            <a:endParaRPr lang="en-US" sz="4400" dirty="0"/>
          </a:p>
        </p:txBody>
      </p:sp>
      <p:pic>
        <p:nvPicPr>
          <p:cNvPr id="2051" name="Picture 3" descr="C:\Users\Jonathan\Desktop\conn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5505450" cy="981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Establish Connection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343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Packet Format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Software Interface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3938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Send, Receive, Process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964"/>
            <a:ext cx="9144000" cy="451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Software Challenges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3938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Send, Receive, Process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 Studying Sensor Data Sheet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IOIO Microcontroller Code integration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Post Processing Calculations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Creating a running Android Service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2013-02-25 17.51.21.jpg"/>
          <p:cNvPicPr>
            <a:picLocks noChangeAspect="1"/>
          </p:cNvPicPr>
          <p:nvPr/>
        </p:nvPicPr>
        <p:blipFill>
          <a:blip r:embed="rId2" cstate="print"/>
          <a:srcRect t="23404"/>
          <a:stretch>
            <a:fillRect/>
          </a:stretch>
        </p:blipFill>
        <p:spPr>
          <a:xfrm>
            <a:off x="1143000" y="3581400"/>
            <a:ext cx="5334000" cy="3064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1722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Hardware Diagram</a:t>
            </a:r>
            <a:endParaRPr lang="en-US" sz="4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8" y="1219200"/>
            <a:ext cx="6547243" cy="5323025"/>
          </a:xfrm>
        </p:spPr>
      </p:pic>
      <p:cxnSp>
        <p:nvCxnSpPr>
          <p:cNvPr id="7" name="Straight Connector 6"/>
          <p:cNvCxnSpPr/>
          <p:nvPr/>
        </p:nvCxnSpPr>
        <p:spPr>
          <a:xfrm>
            <a:off x="1066800" y="1219200"/>
            <a:ext cx="0" cy="5288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9200"/>
            <a:ext cx="0" cy="525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0"/>
          </p:cNvCxnSpPr>
          <p:nvPr/>
        </p:nvCxnSpPr>
        <p:spPr>
          <a:xfrm flipH="1">
            <a:off x="1066800" y="12192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6800" y="6477000"/>
            <a:ext cx="3276600" cy="61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1436916" y="2971644"/>
            <a:ext cx="416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Custom Board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5231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Microcontroller Selection</a:t>
            </a:r>
            <a:endParaRPr lang="en-US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296087" cy="29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Cascading\Desktop\Senior Design\Presentation pics\ArduinoUno_R3_Front_45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38194" y="2443408"/>
            <a:ext cx="3486091" cy="240927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88632" y="2469568"/>
            <a:ext cx="3143614" cy="20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19641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MSP430</a:t>
            </a:r>
          </a:p>
          <a:p>
            <a:r>
              <a:rPr lang="en-US" sz="2800" dirty="0" smtClean="0"/>
              <a:t>Advantages:</a:t>
            </a:r>
          </a:p>
          <a:p>
            <a:r>
              <a:rPr lang="en-US" sz="2800" dirty="0" smtClean="0"/>
              <a:t>CHEAP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181600"/>
            <a:ext cx="32271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Arduino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Advantages:</a:t>
            </a:r>
          </a:p>
          <a:p>
            <a:r>
              <a:rPr lang="en-US" sz="2800" dirty="0" smtClean="0"/>
              <a:t>WELL DOCUMENTED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042118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Parallax Propeller:</a:t>
            </a:r>
          </a:p>
          <a:p>
            <a:r>
              <a:rPr lang="en-US" sz="2800" dirty="0" smtClean="0"/>
              <a:t>Advantages:</a:t>
            </a:r>
          </a:p>
          <a:p>
            <a:r>
              <a:rPr lang="en-US" sz="2800" dirty="0" smtClean="0"/>
              <a:t>EIGHT PROCESSERS(COGS)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cading\Desktop\Senior Design\Presentation pics\ioio-logo.pn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2286000" y="304800"/>
            <a:ext cx="4397376" cy="13187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54" name="Picture 6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5032022" y="3121378"/>
            <a:ext cx="4876800" cy="1986845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63246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Winner: IOIO Board (Yo-Yo)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590800"/>
            <a:ext cx="4800600" cy="3886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Provides robust connectivity to an </a:t>
            </a:r>
            <a:r>
              <a:rPr lang="en-US" sz="2400" dirty="0" err="1" smtClean="0"/>
              <a:t>Andriod</a:t>
            </a:r>
            <a:r>
              <a:rPr lang="en-US" sz="2400" dirty="0" smtClean="0"/>
              <a:t> device via a USB/</a:t>
            </a:r>
            <a:r>
              <a:rPr lang="en-US" sz="2400" dirty="0" err="1" smtClean="0"/>
              <a:t>bluetooth</a:t>
            </a:r>
            <a:r>
              <a:rPr lang="en-US" sz="2400" dirty="0" smtClean="0"/>
              <a:t> connection.</a:t>
            </a:r>
          </a:p>
          <a:p>
            <a:r>
              <a:rPr lang="en-US" sz="2400" dirty="0" smtClean="0"/>
              <a:t>Fully controllable from within an Android application using a simple and intuitive Java API</a:t>
            </a:r>
          </a:p>
          <a:p>
            <a:r>
              <a:rPr lang="en-US" sz="2400" dirty="0" smtClean="0"/>
              <a:t>Talks to the </a:t>
            </a:r>
            <a:r>
              <a:rPr lang="en-US" sz="2400" dirty="0" err="1" smtClean="0"/>
              <a:t>PandaBoard</a:t>
            </a:r>
            <a:r>
              <a:rPr lang="en-US" sz="2400" dirty="0" smtClean="0"/>
              <a:t> ES via USB Directly!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5715000" cy="5029200"/>
          </a:xfrm>
        </p:spPr>
        <p:txBody>
          <a:bodyPr>
            <a:normAutofit/>
          </a:bodyPr>
          <a:lstStyle/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To develop an improved and more open navigation experience.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Make it accessible to a broad audience through Android devices.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To improve upon traditional 2D maps and voice turn-by-turn navigation.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Motivations</a:t>
            </a:r>
            <a:endParaRPr lang="en-US" sz="4400" dirty="0"/>
          </a:p>
        </p:txBody>
      </p:sp>
      <p:sp>
        <p:nvSpPr>
          <p:cNvPr id="4" name="Bent Arrow 3"/>
          <p:cNvSpPr/>
          <p:nvPr/>
        </p:nvSpPr>
        <p:spPr>
          <a:xfrm rot="5400000">
            <a:off x="2171700" y="495300"/>
            <a:ext cx="4038600" cy="5334000"/>
          </a:xfrm>
          <a:prstGeom prst="bentArrow">
            <a:avLst>
              <a:gd name="adj1" fmla="val 14022"/>
              <a:gd name="adj2" fmla="val 17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477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IOIO Pin 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on PIC24 Chipset with 48 pins</a:t>
            </a:r>
          </a:p>
          <a:p>
            <a:r>
              <a:rPr lang="en-US" sz="2800" dirty="0" smtClean="0"/>
              <a:t>Analog input/output </a:t>
            </a:r>
          </a:p>
          <a:p>
            <a:r>
              <a:rPr lang="en-US" sz="2800" dirty="0" smtClean="0"/>
              <a:t>Digital input/output((3.3v or 5v open drain mode)</a:t>
            </a:r>
          </a:p>
          <a:p>
            <a:r>
              <a:rPr lang="en-US" sz="2800" dirty="0" smtClean="0"/>
              <a:t>I2C (3 module), UART, SPI</a:t>
            </a:r>
          </a:p>
          <a:p>
            <a:r>
              <a:rPr lang="en-US" sz="2800" dirty="0" smtClean="0"/>
              <a:t>Supplies 3.3v and 5V</a:t>
            </a:r>
          </a:p>
        </p:txBody>
      </p:sp>
      <p:pic>
        <p:nvPicPr>
          <p:cNvPr id="3074" name="Picture 2" descr="C:\Users\Cascading\Desktop\Senior Design\Presentation pics\p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3950534" cy="2514600"/>
          </a:xfrm>
          <a:prstGeom prst="rect">
            <a:avLst/>
          </a:prstGeom>
          <a:noFill/>
        </p:spPr>
      </p:pic>
      <p:pic>
        <p:nvPicPr>
          <p:cNvPr id="8" name="Picture 3" descr="C:\Users\Cascading\Desktop\Senior Design\Presentation pics\10748-03b.jpg"/>
          <p:cNvPicPr>
            <a:picLocks noChangeAspect="1" noChangeArrowheads="1"/>
          </p:cNvPicPr>
          <p:nvPr/>
        </p:nvPicPr>
        <p:blipFill>
          <a:blip r:embed="rId3" cstate="print"/>
          <a:srcRect l="26829" r="24390"/>
          <a:stretch>
            <a:fillRect/>
          </a:stretch>
        </p:blipFill>
        <p:spPr bwMode="auto">
          <a:xfrm rot="5400000">
            <a:off x="5572127" y="3724273"/>
            <a:ext cx="1904998" cy="3905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38200" y="4953000"/>
            <a:ext cx="1600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2000" y="3886200"/>
            <a:ext cx="1600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2819400"/>
            <a:ext cx="1905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14400" y="1981200"/>
            <a:ext cx="838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90600"/>
          </a:xfrm>
        </p:spPr>
        <p:txBody>
          <a:bodyPr/>
          <a:lstStyle/>
          <a:p>
            <a:pPr algn="ctr"/>
            <a:r>
              <a:rPr lang="en-US" sz="4400" dirty="0" smtClean="0"/>
              <a:t>IOIO Connections</a:t>
            </a:r>
            <a:endParaRPr lang="en-US" sz="4400" dirty="0"/>
          </a:p>
        </p:txBody>
      </p:sp>
      <p:pic>
        <p:nvPicPr>
          <p:cNvPr id="9" name="Picture 8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4987637" y="2556163"/>
            <a:ext cx="3740725" cy="1524000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19800" y="6248400"/>
            <a:ext cx="15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PandaBoard</a:t>
            </a:r>
            <a:r>
              <a:rPr lang="en-US" dirty="0" smtClean="0"/>
              <a:t> 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9812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86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Magnetometer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114800"/>
            <a:ext cx="11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1054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IMU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rot="10800000">
            <a:off x="2514600" y="3124200"/>
            <a:ext cx="3624764" cy="882134"/>
          </a:xfrm>
          <a:prstGeom prst="bentConnector3">
            <a:avLst>
              <a:gd name="adj1" fmla="val 4921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514600" y="4038600"/>
            <a:ext cx="1828800" cy="304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 rot="5400000">
            <a:off x="6230112" y="5428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TextBox 38"/>
          <p:cNvSpPr txBox="1"/>
          <p:nvPr/>
        </p:nvSpPr>
        <p:spPr>
          <a:xfrm>
            <a:off x="6858000" y="5410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2590800" y="3962400"/>
            <a:ext cx="1752600" cy="1524000"/>
          </a:xfrm>
          <a:prstGeom prst="bentConnector3">
            <a:avLst>
              <a:gd name="adj1" fmla="val -95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1905000" y="2057400"/>
            <a:ext cx="2438400" cy="1143000"/>
          </a:xfrm>
          <a:prstGeom prst="bentConnector3">
            <a:avLst>
              <a:gd name="adj1" fmla="val -391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391400" y="4267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05800" y="1295400"/>
            <a:ext cx="0" cy="297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791200" y="129540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1905000" y="1295400"/>
            <a:ext cx="3886200" cy="9906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2590800" y="1295400"/>
            <a:ext cx="2895600" cy="2133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0800000" flipV="1">
            <a:off x="2514600" y="3429000"/>
            <a:ext cx="1524000" cy="685800"/>
          </a:xfrm>
          <a:prstGeom prst="bentConnector3">
            <a:avLst>
              <a:gd name="adj1" fmla="val 62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rot="10800000" flipV="1">
            <a:off x="2590800" y="4114800"/>
            <a:ext cx="1447800" cy="1066800"/>
          </a:xfrm>
          <a:prstGeom prst="bentConnector3">
            <a:avLst>
              <a:gd name="adj1" fmla="val 65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696200" y="38100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3</a:t>
            </a:r>
            <a:r>
              <a:rPr lang="en-US" sz="1050" dirty="0" smtClean="0">
                <a:solidFill>
                  <a:srgbClr val="FF0000"/>
                </a:solidFill>
              </a:rPr>
              <a:t>.3 </a:t>
            </a:r>
            <a:r>
              <a:rPr lang="en-US" sz="1050" dirty="0" smtClean="0">
                <a:solidFill>
                  <a:srgbClr val="FF0000"/>
                </a:solidFill>
              </a:rPr>
              <a:t>V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001000" y="4800600"/>
            <a:ext cx="914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cxnSp>
        <p:nvCxnSpPr>
          <p:cNvPr id="100" name="Elbow Connector 99"/>
          <p:cNvCxnSpPr/>
          <p:nvPr/>
        </p:nvCxnSpPr>
        <p:spPr>
          <a:xfrm rot="10800000">
            <a:off x="7620000" y="4343400"/>
            <a:ext cx="685800" cy="457200"/>
          </a:xfrm>
          <a:prstGeom prst="bentConnector3">
            <a:avLst>
              <a:gd name="adj1" fmla="val -277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/>
          <p:nvPr/>
        </p:nvCxnSpPr>
        <p:spPr>
          <a:xfrm rot="10800000">
            <a:off x="6172200" y="4267200"/>
            <a:ext cx="1828800" cy="850900"/>
          </a:xfrm>
          <a:prstGeom prst="bentConnector3">
            <a:avLst>
              <a:gd name="adj1" fmla="val 14531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10800000" flipV="1">
            <a:off x="2514600" y="3886200"/>
            <a:ext cx="3657600" cy="533400"/>
          </a:xfrm>
          <a:prstGeom prst="bentConnector3">
            <a:avLst>
              <a:gd name="adj1" fmla="val 46007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495800" y="3657600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</a:rPr>
              <a:t>I2C clock</a:t>
            </a:r>
            <a:endParaRPr lang="en-US" sz="1000" dirty="0">
              <a:solidFill>
                <a:srgbClr val="FFC000"/>
              </a:solidFill>
            </a:endParaRPr>
          </a:p>
        </p:txBody>
      </p:sp>
      <p:cxnSp>
        <p:nvCxnSpPr>
          <p:cNvPr id="122" name="Elbow Connector 121"/>
          <p:cNvCxnSpPr/>
          <p:nvPr/>
        </p:nvCxnSpPr>
        <p:spPr>
          <a:xfrm rot="10800000">
            <a:off x="2590800" y="2971800"/>
            <a:ext cx="3505200" cy="762000"/>
          </a:xfrm>
          <a:prstGeom prst="bentConnector3">
            <a:avLst>
              <a:gd name="adj1" fmla="val 28043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0800000">
            <a:off x="2590800" y="3276600"/>
            <a:ext cx="2362200" cy="609600"/>
          </a:xfrm>
          <a:prstGeom prst="bentConnector3">
            <a:avLst>
              <a:gd name="adj1" fmla="val 2016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0800000" flipV="1">
            <a:off x="2590800" y="3886200"/>
            <a:ext cx="2895600" cy="1447800"/>
          </a:xfrm>
          <a:prstGeom prst="bentConnector3">
            <a:avLst>
              <a:gd name="adj1" fmla="val 3421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rot="10800000" flipV="1">
            <a:off x="2590800" y="3733800"/>
            <a:ext cx="2743200" cy="1371600"/>
          </a:xfrm>
          <a:prstGeom prst="bentConnector3">
            <a:avLst>
              <a:gd name="adj1" fmla="val 7778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0800000">
            <a:off x="2514600" y="4191000"/>
            <a:ext cx="2590799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7162800" y="13716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7239000" y="1143000"/>
            <a:ext cx="0" cy="762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/>
          <p:nvPr/>
        </p:nvCxnSpPr>
        <p:spPr>
          <a:xfrm rot="10800000" flipV="1">
            <a:off x="1905000" y="1371600"/>
            <a:ext cx="5257800" cy="838200"/>
          </a:xfrm>
          <a:prstGeom prst="bentConnector3">
            <a:avLst>
              <a:gd name="adj1" fmla="val 50000"/>
            </a:avLst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/>
          <p:nvPr/>
        </p:nvCxnSpPr>
        <p:spPr>
          <a:xfrm rot="10800000" flipV="1">
            <a:off x="1905000" y="1143000"/>
            <a:ext cx="5334000" cy="99060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5410200" y="403860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GND</a:t>
            </a:r>
            <a:endParaRPr lang="en-US" sz="1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5257800" y="3505200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</a:rPr>
              <a:t>I2C data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324600" y="914400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30A0"/>
                </a:solidFill>
              </a:rPr>
              <a:t>UART TX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181600" y="1371600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UART RX</a:t>
            </a:r>
            <a:endParaRPr lang="en-US" sz="10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72400" y="44958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7.4 V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90600"/>
          </a:xfrm>
        </p:spPr>
        <p:txBody>
          <a:bodyPr/>
          <a:lstStyle/>
          <a:p>
            <a:pPr algn="ctr"/>
            <a:r>
              <a:rPr lang="en-US" sz="4400" dirty="0" smtClean="0"/>
              <a:t>EAGLE CAD</a:t>
            </a:r>
            <a:endParaRPr lang="en-US" sz="4400" dirty="0"/>
          </a:p>
        </p:txBody>
      </p:sp>
      <p:pic>
        <p:nvPicPr>
          <p:cNvPr id="1026" name="Picture 2" descr="AUGI MAIN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918325" cy="54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3429000" y="33528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PIC24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200" y="59436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12192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77000" y="1143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1600" y="1219200"/>
            <a:ext cx="15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Resistor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5181600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PWR REG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90600"/>
          </a:xfrm>
        </p:spPr>
        <p:txBody>
          <a:bodyPr/>
          <a:lstStyle/>
          <a:p>
            <a:pPr algn="ctr"/>
            <a:r>
              <a:rPr lang="en-US" sz="4400" dirty="0" smtClean="0"/>
              <a:t>Board Debugging Challenges</a:t>
            </a:r>
            <a:endParaRPr lang="en-US" sz="4400" dirty="0"/>
          </a:p>
        </p:txBody>
      </p:sp>
      <p:pic>
        <p:nvPicPr>
          <p:cNvPr id="1026" name="Picture 2" descr="AUGI MAINBOAR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128691"/>
            <a:ext cx="6918325" cy="51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90600"/>
          </a:xfrm>
        </p:spPr>
        <p:txBody>
          <a:bodyPr/>
          <a:lstStyle/>
          <a:p>
            <a:pPr algn="ctr"/>
            <a:r>
              <a:rPr lang="en-US" sz="4400" dirty="0" smtClean="0"/>
              <a:t>Final Board</a:t>
            </a:r>
            <a:endParaRPr lang="en-US" sz="4400" dirty="0"/>
          </a:p>
        </p:txBody>
      </p:sp>
      <p:pic>
        <p:nvPicPr>
          <p:cNvPr id="1026" name="Picture 2" descr="AUGI MAINBOAR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128691"/>
            <a:ext cx="6918324" cy="51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781800" cy="1066800"/>
          </a:xfrm>
        </p:spPr>
        <p:txBody>
          <a:bodyPr/>
          <a:lstStyle/>
          <a:p>
            <a:r>
              <a:rPr lang="en-US" sz="4400" dirty="0" smtClean="0"/>
              <a:t>Power Supply Requirements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3657600" cy="571499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Pandaboard</a:t>
            </a:r>
            <a:r>
              <a:rPr lang="en-US" sz="3200" dirty="0" smtClean="0"/>
              <a:t> ES  5v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IOIO Board 5 – 15v</a:t>
            </a:r>
          </a:p>
        </p:txBody>
      </p:sp>
      <p:pic>
        <p:nvPicPr>
          <p:cNvPr id="7" name="Picture 6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1000" y="4495800"/>
            <a:ext cx="4627418" cy="1885245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pic>
        <p:nvPicPr>
          <p:cNvPr id="1026" name="Picture 2" descr="C:\Users\Cascading\Desktop\Senior Design\Presentation pics\PandaBoard_top_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24474"/>
            <a:ext cx="4148137" cy="27551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0960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Battery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Features:</a:t>
            </a:r>
            <a:endParaRPr lang="en-US" sz="3200" dirty="0"/>
          </a:p>
          <a:p>
            <a:r>
              <a:rPr lang="en-US" sz="3200" dirty="0"/>
              <a:t>7.4V 2-cell pack</a:t>
            </a:r>
          </a:p>
          <a:p>
            <a:r>
              <a:rPr lang="en-US" sz="3200" dirty="0"/>
              <a:t>2200mAh of charge</a:t>
            </a:r>
          </a:p>
          <a:p>
            <a:r>
              <a:rPr lang="en-US" sz="3200" dirty="0"/>
              <a:t>30C continuous discharge rate</a:t>
            </a:r>
          </a:p>
          <a:p>
            <a:r>
              <a:rPr lang="en-US" sz="3200" dirty="0"/>
              <a:t>JST-XH charge </a:t>
            </a:r>
            <a:r>
              <a:rPr lang="en-US" sz="3200" dirty="0" smtClean="0"/>
              <a:t>plug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11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27474">
            <a:off x="6918617" y="1471016"/>
            <a:ext cx="1295400" cy="1295400"/>
          </a:xfrm>
          <a:prstGeom prst="rect">
            <a:avLst/>
          </a:prstGeom>
          <a:noFill/>
        </p:spPr>
      </p:pic>
      <p:pic>
        <p:nvPicPr>
          <p:cNvPr id="2055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568" y="1676400"/>
            <a:ext cx="12192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6294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Power Diagram</a:t>
            </a:r>
            <a:endParaRPr lang="en-US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902" y="1289649"/>
            <a:ext cx="2022074" cy="1905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74" y="1398211"/>
            <a:ext cx="1981200" cy="1981200"/>
          </a:xfrm>
          <a:prstGeom prst="rect">
            <a:avLst/>
          </a:prstGeom>
          <a:noFill/>
        </p:spPr>
      </p:pic>
      <p:pic>
        <p:nvPicPr>
          <p:cNvPr id="7" name="Picture 2" descr="C:\Users\Cascading\Desktop\Senior Design\Presentation pics\PandaBoard_top_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872000"/>
            <a:ext cx="3327048" cy="2209800"/>
          </a:xfrm>
          <a:prstGeom prst="rect">
            <a:avLst/>
          </a:prstGeom>
          <a:noFill/>
        </p:spPr>
      </p:pic>
      <p:pic>
        <p:nvPicPr>
          <p:cNvPr id="8" name="Picture 7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6112176" y="3782291"/>
            <a:ext cx="2992581" cy="1219200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388375" y="3017606"/>
            <a:ext cx="310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Polymer Lithium Ion Battery</a:t>
            </a:r>
          </a:p>
          <a:p>
            <a:r>
              <a:rPr lang="en-US" sz="2000" dirty="0" smtClean="0"/>
              <a:t>7.4 v, 22000mAh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379411"/>
            <a:ext cx="182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Battery Charger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5833" y="128639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7.4 v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1447800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7.4 v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381000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5v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01976" y="426572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5v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944022" y="6049941"/>
            <a:ext cx="132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IOIO Board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673929" y="6081800"/>
            <a:ext cx="174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PandaBoard</a:t>
            </a:r>
            <a:r>
              <a:rPr lang="en-US" sz="2000" dirty="0" smtClean="0"/>
              <a:t> ES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1295400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pic>
        <p:nvPicPr>
          <p:cNvPr id="35" name="Picture 7" descr="C:\Users\Cascading\AppData\Local\Microsoft\Windows\Temporary Internet Files\Content.IE5\U3XHTF8R\MC9004315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92523" y="4378174"/>
            <a:ext cx="1209452" cy="1209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Barometric Pressure Sensor - BMP085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3657600" cy="5714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 Features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2000" dirty="0" smtClean="0"/>
              <a:t>Two </a:t>
            </a:r>
            <a:r>
              <a:rPr lang="en-US" sz="2000" dirty="0"/>
              <a:t>wire </a:t>
            </a:r>
            <a:r>
              <a:rPr lang="en-US" sz="2000" dirty="0" smtClean="0"/>
              <a:t>I²C </a:t>
            </a:r>
            <a:r>
              <a:rPr lang="en-US" sz="2000" dirty="0"/>
              <a:t>interface</a:t>
            </a:r>
          </a:p>
          <a:p>
            <a:r>
              <a:rPr lang="en-US" sz="2000" dirty="0"/>
              <a:t>Wide barometric pressure </a:t>
            </a:r>
            <a:r>
              <a:rPr lang="en-US" sz="2000" dirty="0" smtClean="0"/>
              <a:t>range</a:t>
            </a:r>
          </a:p>
          <a:p>
            <a:r>
              <a:rPr lang="en-US" sz="2000" dirty="0" smtClean="0"/>
              <a:t>Includes temperature </a:t>
            </a:r>
            <a:r>
              <a:rPr lang="en-US" sz="2000" dirty="0" smtClean="0"/>
              <a:t>sensor</a:t>
            </a:r>
            <a:endParaRPr lang="en-US" sz="2000" dirty="0"/>
          </a:p>
          <a:p>
            <a:r>
              <a:rPr lang="en-US" sz="2000" dirty="0"/>
              <a:t>Flexible supply voltage range (1.8V to 3.6V)</a:t>
            </a:r>
          </a:p>
          <a:p>
            <a:r>
              <a:rPr lang="en-US" sz="2000" dirty="0"/>
              <a:t>Ultra-low power consumption</a:t>
            </a:r>
          </a:p>
          <a:p>
            <a:r>
              <a:rPr lang="en-US" sz="2000" dirty="0" smtClean="0"/>
              <a:t>Factory-calibrated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6" y="2057400"/>
            <a:ext cx="4204284" cy="385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96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104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Triple Axis Magnetometer </a:t>
            </a:r>
            <a:r>
              <a:rPr lang="en-US" sz="4400" dirty="0" smtClean="0"/>
              <a:t>HMC5883L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26992" cy="4800600"/>
          </a:xfrm>
        </p:spPr>
        <p:txBody>
          <a:bodyPr/>
          <a:lstStyle/>
          <a:p>
            <a:r>
              <a:rPr lang="en-US" sz="3200" b="1" dirty="0"/>
              <a:t>Features:</a:t>
            </a:r>
            <a:endParaRPr lang="en-US" sz="3200" dirty="0"/>
          </a:p>
          <a:p>
            <a:r>
              <a:rPr lang="en-US" sz="3200" dirty="0"/>
              <a:t>Simple I2C interface</a:t>
            </a:r>
          </a:p>
          <a:p>
            <a:r>
              <a:rPr lang="en-US" sz="3200" dirty="0"/>
              <a:t>2.16-3.6VDC supply range</a:t>
            </a:r>
          </a:p>
          <a:p>
            <a:r>
              <a:rPr lang="en-US" sz="3200" dirty="0"/>
              <a:t>Low current draw</a:t>
            </a:r>
          </a:p>
          <a:p>
            <a:r>
              <a:rPr lang="en-US" sz="3200" dirty="0"/>
              <a:t>5 </a:t>
            </a:r>
            <a:r>
              <a:rPr lang="en-US" sz="3200" dirty="0" err="1"/>
              <a:t>milli</a:t>
            </a:r>
            <a:r>
              <a:rPr lang="en-US" sz="3200" dirty="0"/>
              <a:t>-gauss resolution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533886" cy="3642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6858000" cy="3581400"/>
          </a:xfrm>
        </p:spPr>
        <p:txBody>
          <a:bodyPr>
            <a:normAutofit/>
          </a:bodyPr>
          <a:lstStyle/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Android based augmented reality navigation application.</a:t>
            </a:r>
          </a:p>
          <a:p>
            <a:pPr marL="914400" lvl="1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Includes:</a:t>
            </a:r>
          </a:p>
          <a:p>
            <a:pPr marL="1371600" lvl="2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Android Application</a:t>
            </a:r>
          </a:p>
          <a:p>
            <a:pPr marL="1371600" lvl="2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Hardware/Software Interface</a:t>
            </a:r>
          </a:p>
          <a:p>
            <a:pPr marL="1371600" lvl="2" indent="-457200" algn="l">
              <a:buClrTx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Expansion Sensor board</a:t>
            </a:r>
          </a:p>
          <a:p>
            <a:pPr marL="1371600" lvl="2" indent="-457200" algn="l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is Project AUGI?</a:t>
            </a:r>
            <a:endParaRPr lang="en-US" sz="4400" dirty="0"/>
          </a:p>
        </p:txBody>
      </p:sp>
      <p:pic>
        <p:nvPicPr>
          <p:cNvPr id="1028" name="Picture 4" descr="C:\Users\Adam Ilter\Desktop\google_android_robot-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657350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406525" y="5710159"/>
            <a:ext cx="87947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5638800"/>
            <a:ext cx="76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programming screensho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5181600"/>
            <a:ext cx="2132409" cy="1198895"/>
          </a:xfrm>
          <a:prstGeom prst="rect">
            <a:avLst/>
          </a:prstGeom>
        </p:spPr>
      </p:pic>
      <p:pic>
        <p:nvPicPr>
          <p:cNvPr id="10" name="Picture 6" descr="C:\Users\Cascading\Desktop\Senior Design\Presentation pics\ioio board sparkfu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180879" y="5381720"/>
            <a:ext cx="1704107" cy="694266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11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02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dirty="0" smtClean="0"/>
              <a:t>Accelerometer </a:t>
            </a:r>
            <a:r>
              <a:rPr lang="en-US" sz="4400" dirty="0"/>
              <a:t>&amp; Gyro 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MPU-6050 IMU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  Features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2000" dirty="0"/>
              <a:t>I2C </a:t>
            </a:r>
            <a:r>
              <a:rPr lang="en-US" sz="2000" dirty="0" smtClean="0"/>
              <a:t>Interface</a:t>
            </a:r>
            <a:endParaRPr lang="en-US" sz="2000" dirty="0"/>
          </a:p>
          <a:p>
            <a:r>
              <a:rPr lang="en-US" sz="2000" dirty="0"/>
              <a:t>Input Voltage: 2.3 - 3.4V</a:t>
            </a:r>
          </a:p>
          <a:p>
            <a:r>
              <a:rPr lang="en-US" sz="2000" dirty="0" smtClean="0"/>
              <a:t>Tri-Axis </a:t>
            </a:r>
            <a:r>
              <a:rPr lang="en-US" sz="2000" dirty="0"/>
              <a:t>angular rate sensor (gyro) </a:t>
            </a:r>
            <a:r>
              <a:rPr lang="en-US" sz="2000" dirty="0" smtClean="0"/>
              <a:t>with full scale range ±250dpi to ±2000dpi</a:t>
            </a:r>
            <a:endParaRPr lang="en-US" sz="2000" dirty="0"/>
          </a:p>
          <a:p>
            <a:r>
              <a:rPr lang="en-US" sz="2000" dirty="0"/>
              <a:t>Tri-Axis accelerometer with a programmable full scale range of ±2g, ±4g, ±8g and ±16g</a:t>
            </a:r>
          </a:p>
          <a:p>
            <a:r>
              <a:rPr lang="en-US" sz="2000" dirty="0" smtClean="0"/>
              <a:t>Embedded </a:t>
            </a:r>
            <a:r>
              <a:rPr lang="en-US" sz="2000" dirty="0"/>
              <a:t>algorithms for run-time bias and compass calibration. No user intervention </a:t>
            </a:r>
            <a:r>
              <a:rPr lang="en-US" sz="2000" dirty="0" smtClean="0"/>
              <a:t>required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953">
            <a:off x="5123941" y="1422152"/>
            <a:ext cx="3388696" cy="4946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48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3144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GPS-11058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54102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Features:</a:t>
            </a:r>
            <a:endParaRPr lang="en-US" sz="2000" dirty="0"/>
          </a:p>
          <a:p>
            <a:r>
              <a:rPr lang="en-US" sz="2000" dirty="0"/>
              <a:t>Up to 20Hz update rate</a:t>
            </a:r>
          </a:p>
          <a:p>
            <a:r>
              <a:rPr lang="en-US" sz="2000" dirty="0" smtClean="0"/>
              <a:t>-</a:t>
            </a:r>
            <a:r>
              <a:rPr lang="en-US" sz="2000" dirty="0"/>
              <a:t>165dBm tracking sensitivity</a:t>
            </a:r>
          </a:p>
          <a:p>
            <a:r>
              <a:rPr lang="en-US" sz="2000" dirty="0" smtClean="0"/>
              <a:t>3.5 </a:t>
            </a:r>
            <a:r>
              <a:rPr lang="en-US" sz="2000" dirty="0"/>
              <a:t>second TTFF with </a:t>
            </a:r>
            <a:r>
              <a:rPr lang="en-US" sz="2000" dirty="0" smtClean="0"/>
              <a:t>AGPS</a:t>
            </a:r>
            <a:endParaRPr lang="en-US" sz="2000" dirty="0"/>
          </a:p>
          <a:p>
            <a:r>
              <a:rPr lang="en-US" sz="2000" dirty="0"/>
              <a:t>2.5m accuracy</a:t>
            </a:r>
          </a:p>
          <a:p>
            <a:r>
              <a:rPr lang="en-US" sz="2000" dirty="0"/>
              <a:t>Multipath detection and suppression</a:t>
            </a:r>
          </a:p>
          <a:p>
            <a:r>
              <a:rPr lang="en-US" sz="2000" dirty="0"/>
              <a:t>Jamming detection and mitigation</a:t>
            </a:r>
          </a:p>
          <a:p>
            <a:r>
              <a:rPr lang="en-US" sz="2000" dirty="0" smtClean="0"/>
              <a:t>Works </a:t>
            </a:r>
            <a:r>
              <a:rPr lang="en-US" sz="2000" dirty="0"/>
              <a:t>directly with active or passive antenna</a:t>
            </a:r>
          </a:p>
          <a:p>
            <a:r>
              <a:rPr lang="en-US" sz="2000" dirty="0" smtClean="0"/>
              <a:t>Single </a:t>
            </a:r>
            <a:r>
              <a:rPr lang="en-US" sz="2000" dirty="0"/>
              <a:t>2.7-3.3V </a:t>
            </a:r>
            <a:r>
              <a:rPr lang="en-US" sz="2000" dirty="0" smtClean="0"/>
              <a:t>supply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95" y="1524000"/>
            <a:ext cx="3576205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0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1143000"/>
          </a:xfrm>
        </p:spPr>
        <p:txBody>
          <a:bodyPr>
            <a:noAutofit/>
          </a:bodyPr>
          <a:lstStyle/>
          <a:p>
            <a:r>
              <a:rPr lang="en-US" sz="4400" dirty="0"/>
              <a:t>Antenna GPS Embedded SMA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3657600" cy="5714999"/>
          </a:xfrm>
        </p:spPr>
        <p:txBody>
          <a:bodyPr/>
          <a:lstStyle/>
          <a:p>
            <a:pPr marL="82296" indent="0">
              <a:buNone/>
            </a:pPr>
            <a:endParaRPr lang="en-US" b="1" dirty="0" smtClean="0"/>
          </a:p>
          <a:p>
            <a:pPr marL="82296" indent="0">
              <a:buNone/>
            </a:pPr>
            <a:r>
              <a:rPr lang="en-US" sz="2800" b="1" dirty="0" smtClean="0"/>
              <a:t>Features:</a:t>
            </a:r>
            <a:endParaRPr lang="en-US" sz="2800" dirty="0" smtClean="0"/>
          </a:p>
          <a:p>
            <a:r>
              <a:rPr lang="en-US" sz="2800" dirty="0" smtClean="0"/>
              <a:t>Active Antenna</a:t>
            </a:r>
          </a:p>
          <a:p>
            <a:r>
              <a:rPr lang="en-US" sz="2800" dirty="0" smtClean="0"/>
              <a:t>Gain 30dB</a:t>
            </a:r>
            <a:endParaRPr lang="en-US" sz="2800" dirty="0"/>
          </a:p>
          <a:p>
            <a:r>
              <a:rPr lang="en-US" sz="2800" dirty="0"/>
              <a:t>VSWR </a:t>
            </a:r>
            <a:r>
              <a:rPr lang="en-US" sz="2800" dirty="0" smtClean="0"/>
              <a:t>MAX 2.0</a:t>
            </a:r>
            <a:endParaRPr lang="en-US" sz="2800" dirty="0"/>
          </a:p>
          <a:p>
            <a:r>
              <a:rPr lang="en-US" sz="2800" dirty="0"/>
              <a:t>Voltage </a:t>
            </a:r>
            <a:r>
              <a:rPr lang="en-US" sz="2800" dirty="0" smtClean="0"/>
              <a:t>1.8V - 5.5V</a:t>
            </a:r>
            <a:endParaRPr lang="en-US" sz="2800" dirty="0"/>
          </a:p>
          <a:p>
            <a:r>
              <a:rPr lang="en-US" sz="2800" dirty="0"/>
              <a:t>Current 12mA</a:t>
            </a:r>
          </a:p>
          <a:p>
            <a:r>
              <a:rPr lang="en-US" sz="2800" dirty="0"/>
              <a:t>Weight 18g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18" y="1066800"/>
            <a:ext cx="3143250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2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Tablet Housing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26992" cy="4800600"/>
          </a:xfrm>
        </p:spPr>
        <p:txBody>
          <a:bodyPr/>
          <a:lstStyle/>
          <a:p>
            <a:r>
              <a:rPr lang="en-US" sz="3200" b="1" dirty="0"/>
              <a:t>Features:</a:t>
            </a:r>
            <a:endParaRPr lang="en-US" sz="3200" dirty="0"/>
          </a:p>
          <a:p>
            <a:r>
              <a:rPr lang="en-US" sz="3200" dirty="0" err="1" smtClean="0"/>
              <a:t>PlexiGlass</a:t>
            </a:r>
            <a:r>
              <a:rPr lang="en-US" sz="3200" dirty="0" smtClean="0"/>
              <a:t> Construction (¼ in.)</a:t>
            </a:r>
            <a:endParaRPr lang="en-US" sz="3200" dirty="0"/>
          </a:p>
          <a:p>
            <a:r>
              <a:rPr lang="en-US" sz="3200" dirty="0" smtClean="0"/>
              <a:t>Holds all circuit boards and power units</a:t>
            </a:r>
            <a:endParaRPr lang="en-US" sz="3200" dirty="0"/>
          </a:p>
          <a:p>
            <a:r>
              <a:rPr lang="en-US" sz="3200" dirty="0" smtClean="0"/>
              <a:t>Ventilation Holes</a:t>
            </a:r>
            <a:endParaRPr lang="en-US" sz="3200" dirty="0"/>
          </a:p>
          <a:p>
            <a:r>
              <a:rPr lang="en-US" sz="3200" dirty="0" smtClean="0"/>
              <a:t>Android Control Buttons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43249" y="857251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Project Sponsor and Budget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U.S. Army Simulation and Training Technology Center: DARPA Cell</a:t>
            </a:r>
            <a:endParaRPr lang="en-US" sz="3200" dirty="0"/>
          </a:p>
        </p:txBody>
      </p:sp>
      <p:pic>
        <p:nvPicPr>
          <p:cNvPr id="24580" name="Picture 4" descr="http://www.ecsorl.com/sites/default/files/wp-content/uploads/2009/11/STTC_COIN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733800" cy="37338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10400" y="762000"/>
          <a:ext cx="1981200" cy="566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</a:tblGrid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Panda Board</a:t>
                      </a:r>
                      <a:r>
                        <a:rPr lang="en-US" sz="1400" baseline="0" dirty="0" smtClean="0"/>
                        <a:t> 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$162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Panda Expansion 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5MP Camera + Adapter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$120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Micro</a:t>
                      </a:r>
                    </a:p>
                    <a:p>
                      <a:pPr algn="ctr"/>
                      <a:r>
                        <a:rPr lang="en-US" sz="1400" dirty="0" smtClean="0"/>
                        <a:t>Controllers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$354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GPS + Antenna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$50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$120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Board </a:t>
                      </a:r>
                      <a:r>
                        <a:rPr lang="en-US" sz="1400" dirty="0" err="1" smtClean="0"/>
                        <a:t>Construc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$457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Shipping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$200</a:t>
                      </a:r>
                      <a:endParaRPr lang="en-US" sz="14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23622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Total Allotted Budget: $2,000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Expenses to date: $1,783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Work Allocation</a:t>
            </a:r>
            <a:endParaRPr lang="en-US" sz="4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676400"/>
          <a:ext cx="6553200" cy="384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4038600"/>
              </a:tblGrid>
              <a:tr h="381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Task</a:t>
                      </a:r>
                      <a:endParaRPr lang="en-US" dirty="0"/>
                    </a:p>
                  </a:txBody>
                  <a:tcPr/>
                </a:tc>
              </a:tr>
              <a:tr h="12216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</a:t>
                      </a:r>
                      <a:r>
                        <a:rPr lang="en-US" dirty="0" err="1" smtClean="0"/>
                        <a:t>Pedrosa</a:t>
                      </a:r>
                      <a:r>
                        <a:rPr lang="en-US" dirty="0" smtClean="0"/>
                        <a:t> : BSPE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Primary: Sensor Board Software       Interface </a:t>
                      </a:r>
                    </a:p>
                    <a:p>
                      <a:pPr algn="l"/>
                      <a:r>
                        <a:rPr lang="en-US" baseline="0" dirty="0" smtClean="0"/>
                        <a:t>Secondary: </a:t>
                      </a:r>
                      <a:r>
                        <a:rPr lang="en-US" baseline="0" dirty="0" err="1" smtClean="0"/>
                        <a:t>Augi</a:t>
                      </a:r>
                      <a:r>
                        <a:rPr lang="en-US" baseline="0" dirty="0" smtClean="0"/>
                        <a:t> Application Development, Tablet Housing</a:t>
                      </a:r>
                      <a:endParaRPr lang="en-US" dirty="0"/>
                    </a:p>
                  </a:txBody>
                  <a:tcPr/>
                </a:tc>
              </a:tr>
              <a:tr h="381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Adam </a:t>
                      </a:r>
                      <a:r>
                        <a:rPr lang="en-US" dirty="0" err="1" smtClean="0"/>
                        <a:t>Ilter</a:t>
                      </a:r>
                      <a:r>
                        <a:rPr lang="en-US" dirty="0" smtClean="0"/>
                        <a:t> : BSPE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Primary: </a:t>
                      </a:r>
                      <a:r>
                        <a:rPr lang="en-US" dirty="0" err="1" smtClean="0"/>
                        <a:t>Augi</a:t>
                      </a:r>
                      <a:r>
                        <a:rPr lang="en-US" dirty="0" smtClean="0"/>
                        <a:t> Application Development</a:t>
                      </a:r>
                    </a:p>
                    <a:p>
                      <a:pPr algn="l"/>
                      <a:r>
                        <a:rPr lang="en-US" dirty="0" smtClean="0"/>
                        <a:t>Secondary: Sensor Board Software</a:t>
                      </a:r>
                      <a:endParaRPr lang="en-US" dirty="0"/>
                    </a:p>
                  </a:txBody>
                  <a:tcPr/>
                </a:tc>
              </a:tr>
              <a:tr h="939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Phillip Lee : BSEE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Primary: Sensor</a:t>
                      </a:r>
                      <a:r>
                        <a:rPr lang="en-US" baseline="0" dirty="0" smtClean="0"/>
                        <a:t> Board Circuit Design and Manufacture</a:t>
                      </a:r>
                    </a:p>
                    <a:p>
                      <a:pPr algn="l"/>
                      <a:r>
                        <a:rPr lang="en-US" baseline="0" dirty="0" smtClean="0"/>
                        <a:t>Secondary: Sensor Integration with IOIO</a:t>
                      </a:r>
                      <a:endParaRPr lang="en-US" dirty="0"/>
                    </a:p>
                  </a:txBody>
                  <a:tcPr/>
                </a:tc>
              </a:tr>
              <a:tr h="6578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Zulkafil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Ahamed</a:t>
                      </a:r>
                      <a:r>
                        <a:rPr lang="en-US" baseline="0" dirty="0" smtClean="0"/>
                        <a:t> : BSEE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Primary: Sensor</a:t>
                      </a:r>
                      <a:r>
                        <a:rPr lang="en-US" baseline="0" dirty="0" smtClean="0"/>
                        <a:t> Integration with IOIO</a:t>
                      </a:r>
                    </a:p>
                    <a:p>
                      <a:pPr algn="l"/>
                      <a:r>
                        <a:rPr lang="en-US" baseline="0" dirty="0" smtClean="0"/>
                        <a:t>Secondary: </a:t>
                      </a:r>
                      <a:r>
                        <a:rPr lang="en-US" dirty="0" smtClean="0"/>
                        <a:t>Sensor</a:t>
                      </a:r>
                      <a:r>
                        <a:rPr lang="en-US" baseline="0" dirty="0" smtClean="0"/>
                        <a:t> Board Circuit Design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50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Platform Choices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6360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iOS</a:t>
            </a:r>
            <a:r>
              <a:rPr lang="en-US" sz="3200" dirty="0" smtClean="0"/>
              <a:t> vs. Android vs. Windows Phone 8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6858000" cy="312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Which platform is the most open and familiar to the team?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SDK features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Programming Language familiarity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nterfacing with Hardware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Map Features</a:t>
            </a:r>
            <a:endParaRPr lang="en-US" dirty="0"/>
          </a:p>
        </p:txBody>
      </p:sp>
      <p:pic>
        <p:nvPicPr>
          <p:cNvPr id="6146" name="Picture 2" descr="https://encrypted-tbn3.gstatic.com/images?q=tbn:ANd9GcToG71FV9uvbBAGRFOi-XF1wLKn9G6iRylZosM2VUmRqiH5-Sp7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08911"/>
            <a:ext cx="4419600" cy="2049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18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Base Development Platform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6158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Panda Board ES </a:t>
            </a:r>
            <a:r>
              <a:rPr lang="en-US" sz="3200" dirty="0" err="1" smtClean="0"/>
              <a:t>vs</a:t>
            </a:r>
            <a:r>
              <a:rPr lang="en-US" sz="3200" dirty="0" smtClean="0"/>
              <a:t> Beagle Board-</a:t>
            </a:r>
            <a:r>
              <a:rPr lang="en-US" sz="3200" dirty="0" err="1" smtClean="0"/>
              <a:t>xM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057400"/>
          <a:ext cx="6096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Panda Board 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Beagle Board-</a:t>
                      </a:r>
                      <a:r>
                        <a:rPr lang="en-US" dirty="0" err="1" smtClean="0"/>
                        <a:t>xM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Dual-Core ARM A9 1.2 </a:t>
                      </a:r>
                      <a:r>
                        <a:rPr lang="en-US" dirty="0" err="1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Core ARM Cortex A8 1.0 </a:t>
                      </a:r>
                      <a:r>
                        <a:rPr lang="en-US" dirty="0" err="1" smtClean="0"/>
                        <a:t>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Imagination SGX540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</a:t>
                      </a:r>
                      <a:r>
                        <a:rPr lang="en-US" baseline="0" dirty="0" smtClean="0"/>
                        <a:t> Instruments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DM3730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bgn</a:t>
                      </a:r>
                      <a:r>
                        <a:rPr lang="en-US" baseline="0" dirty="0" smtClean="0"/>
                        <a:t>, Bluetooth, 10/100 Ethernet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10/100 Ethernet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Video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DVI-D, HDMI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DVI-D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18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Base Development Platform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626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Panda Board ES + </a:t>
            </a:r>
            <a:r>
              <a:rPr lang="en-US" sz="3200" dirty="0" err="1" smtClean="0"/>
              <a:t>Chipsee</a:t>
            </a:r>
            <a:r>
              <a:rPr lang="en-US" sz="3200" dirty="0" smtClean="0"/>
              <a:t> Expansion</a:t>
            </a:r>
            <a:endParaRPr lang="en-US" sz="3200" dirty="0"/>
          </a:p>
        </p:txBody>
      </p:sp>
      <p:pic>
        <p:nvPicPr>
          <p:cNvPr id="22530" name="Picture 2" descr="http://www.chipsee.com/media/catalog/product/cache/3/image/650x650/9df78eab33525d08d6e5fb8d27136e95/d/s/dsc051052111111.jpg"/>
          <p:cNvPicPr>
            <a:picLocks noChangeAspect="1" noChangeArrowheads="1"/>
          </p:cNvPicPr>
          <p:nvPr/>
        </p:nvPicPr>
        <p:blipFill>
          <a:blip r:embed="rId2" cstate="print"/>
          <a:srcRect t="23111" b="21778"/>
          <a:stretch>
            <a:fillRect/>
          </a:stretch>
        </p:blipFill>
        <p:spPr bwMode="auto">
          <a:xfrm rot="16200000">
            <a:off x="5069144" y="2783143"/>
            <a:ext cx="5254113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9050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7 inch LCD 800 x 400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5-point Capacitive Touch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5 User Keys (useful for    Android OS)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Linaro</a:t>
            </a:r>
            <a:r>
              <a:rPr lang="en-US" sz="3200" dirty="0" smtClean="0"/>
              <a:t> Android OS 4.0.3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218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Class Diagram</a:t>
            </a:r>
            <a:endParaRPr lang="en-US" sz="4400" dirty="0"/>
          </a:p>
        </p:txBody>
      </p:sp>
      <p:pic>
        <p:nvPicPr>
          <p:cNvPr id="5123" name="Picture 3" descr="C:\Users\Adam Ilter\Documents\My Dropbox\Project AUGI\Adam and John's Shit\Adam\Captur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309054"/>
            <a:ext cx="6173788" cy="5359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9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6400800" cy="4876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Two Basic parts to the Application: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tx1"/>
                </a:solidFill>
              </a:rPr>
              <a:t>MAP Activity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Basic Google Maps functionality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Some custom functionality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tx1"/>
                </a:solidFill>
              </a:rPr>
              <a:t>AUGI Activity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Augmented Navigation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Application </a:t>
            </a:r>
            <a:endParaRPr lang="en-US" sz="4400" dirty="0"/>
          </a:p>
        </p:txBody>
      </p:sp>
      <p:pic>
        <p:nvPicPr>
          <p:cNvPr id="1026" name="Picture 2" descr="C:\Users\Adam Ilter\Documents\My Dropbox\Project AUGI\Adam and John's Shit\Adam\Homescree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4299" y="3921919"/>
            <a:ext cx="5219701" cy="2936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7086600" cy="5479473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Basic Google Maps GPS based functionality: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Landmark Selection (Spinner)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Zooming and panning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Destination Routing (Google Maps)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Added functionality: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Custom 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andmark creation (locally stored)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Sensor Polling: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GPS (location)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endParaRPr lang="en-US" sz="2800" dirty="0" smtClean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MAP</a:t>
            </a:r>
            <a:endParaRPr lang="en-US" sz="4400" dirty="0"/>
          </a:p>
        </p:txBody>
      </p:sp>
      <p:pic>
        <p:nvPicPr>
          <p:cNvPr id="2050" name="Picture 2" descr="C:\Users\Adam Ilter\Documents\My Dropbox\Project AUGI\Adam and John's Shit\Adam\google_maps.jpg"/>
          <p:cNvPicPr>
            <a:picLocks noChangeAspect="1" noChangeArrowheads="1"/>
          </p:cNvPicPr>
          <p:nvPr/>
        </p:nvPicPr>
        <p:blipFill>
          <a:blip r:embed="rId3" cstate="print"/>
          <a:srcRect l="5479" t="14764" r="15068" b="9741"/>
          <a:stretch>
            <a:fillRect/>
          </a:stretch>
        </p:blipFill>
        <p:spPr bwMode="auto">
          <a:xfrm>
            <a:off x="3156156" y="3657600"/>
            <a:ext cx="5987844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98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1053</Words>
  <Application>Microsoft Office PowerPoint</Application>
  <PresentationFormat>On-screen Show (4:3)</PresentationFormat>
  <Paragraphs>287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Composite</vt:lpstr>
      <vt:lpstr>Project AUGI</vt:lpstr>
      <vt:lpstr>Motivations</vt:lpstr>
      <vt:lpstr>What is Project AUGI?</vt:lpstr>
      <vt:lpstr>Platform Choices</vt:lpstr>
      <vt:lpstr>Base Development Platform</vt:lpstr>
      <vt:lpstr>Base Development Platform</vt:lpstr>
      <vt:lpstr>Class Diagram</vt:lpstr>
      <vt:lpstr>Application </vt:lpstr>
      <vt:lpstr>MAP</vt:lpstr>
      <vt:lpstr>MAP Challenges</vt:lpstr>
      <vt:lpstr>AUGI</vt:lpstr>
      <vt:lpstr>AUGI Challenges</vt:lpstr>
      <vt:lpstr>Controller Software Interface</vt:lpstr>
      <vt:lpstr>IOIO Software Interface</vt:lpstr>
      <vt:lpstr>IOIO Software Interface</vt:lpstr>
      <vt:lpstr>IOIO Software Challenges</vt:lpstr>
      <vt:lpstr>Hardware Diagram</vt:lpstr>
      <vt:lpstr>Microcontroller Selection</vt:lpstr>
      <vt:lpstr>Winner: IOIO Board (Yo-Yo)</vt:lpstr>
      <vt:lpstr>IOIO Pin Out</vt:lpstr>
      <vt:lpstr>IOIO Connections</vt:lpstr>
      <vt:lpstr>EAGLE CAD</vt:lpstr>
      <vt:lpstr>Board Debugging Challenges</vt:lpstr>
      <vt:lpstr>Final Board</vt:lpstr>
      <vt:lpstr>Power Supply Requirements</vt:lpstr>
      <vt:lpstr>Battery</vt:lpstr>
      <vt:lpstr>Power Diagram</vt:lpstr>
      <vt:lpstr>Barometric Pressure Sensor - BMP085 </vt:lpstr>
      <vt:lpstr>Triple Axis Magnetometer HMC5883L</vt:lpstr>
      <vt:lpstr> Accelerometer &amp; Gyro   MPU-6050 IMU </vt:lpstr>
      <vt:lpstr>GPS-11058</vt:lpstr>
      <vt:lpstr>Antenna GPS Embedded SMA </vt:lpstr>
      <vt:lpstr>Tablet Housing</vt:lpstr>
      <vt:lpstr>Project Sponsor and Budget</vt:lpstr>
      <vt:lpstr>Work Allocation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AUGI</dc:title>
  <dc:creator>Adam Ilter</dc:creator>
  <cp:lastModifiedBy>Jonathan</cp:lastModifiedBy>
  <cp:revision>116</cp:revision>
  <dcterms:created xsi:type="dcterms:W3CDTF">2013-02-15T17:10:39Z</dcterms:created>
  <dcterms:modified xsi:type="dcterms:W3CDTF">2013-04-12T15:35:04Z</dcterms:modified>
</cp:coreProperties>
</file>