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handoutMasterIdLst>
    <p:handoutMasterId r:id="rId48"/>
  </p:handoutMasterIdLst>
  <p:sldIdLst>
    <p:sldId id="256" r:id="rId2"/>
    <p:sldId id="271" r:id="rId3"/>
    <p:sldId id="257" r:id="rId4"/>
    <p:sldId id="258" r:id="rId5"/>
    <p:sldId id="330" r:id="rId6"/>
    <p:sldId id="264" r:id="rId7"/>
    <p:sldId id="283" r:id="rId8"/>
    <p:sldId id="280" r:id="rId9"/>
    <p:sldId id="279" r:id="rId10"/>
    <p:sldId id="315" r:id="rId11"/>
    <p:sldId id="304" r:id="rId12"/>
    <p:sldId id="335" r:id="rId13"/>
    <p:sldId id="344" r:id="rId14"/>
    <p:sldId id="316" r:id="rId15"/>
    <p:sldId id="307" r:id="rId16"/>
    <p:sldId id="314" r:id="rId17"/>
    <p:sldId id="317" r:id="rId18"/>
    <p:sldId id="308" r:id="rId19"/>
    <p:sldId id="326" r:id="rId20"/>
    <p:sldId id="291" r:id="rId21"/>
    <p:sldId id="334" r:id="rId22"/>
    <p:sldId id="325" r:id="rId23"/>
    <p:sldId id="319" r:id="rId24"/>
    <p:sldId id="327" r:id="rId25"/>
    <p:sldId id="341" r:id="rId26"/>
    <p:sldId id="342" r:id="rId27"/>
    <p:sldId id="343" r:id="rId28"/>
    <p:sldId id="339" r:id="rId29"/>
    <p:sldId id="268" r:id="rId30"/>
    <p:sldId id="300" r:id="rId31"/>
    <p:sldId id="299" r:id="rId32"/>
    <p:sldId id="328" r:id="rId33"/>
    <p:sldId id="331" r:id="rId34"/>
    <p:sldId id="301" r:id="rId35"/>
    <p:sldId id="284" r:id="rId36"/>
    <p:sldId id="302" r:id="rId37"/>
    <p:sldId id="285" r:id="rId38"/>
    <p:sldId id="303" r:id="rId39"/>
    <p:sldId id="337" r:id="rId40"/>
    <p:sldId id="332" r:id="rId41"/>
    <p:sldId id="261" r:id="rId42"/>
    <p:sldId id="260" r:id="rId43"/>
    <p:sldId id="333" r:id="rId44"/>
    <p:sldId id="338" r:id="rId45"/>
    <p:sldId id="262"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36" y="-16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4D50792-C715-4BC7-988C-6EEA56F630C7}" type="datetimeFigureOut">
              <a:rPr lang="en-US"/>
              <a:pPr>
                <a:defRPr/>
              </a:pPr>
              <a:t>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en-US"/>
              <a:t>The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1CD5202-D7CD-43A5-B111-F86019E56581}" type="slidenum">
              <a:rPr lang="en-US"/>
              <a:pPr>
                <a:defRPr/>
              </a:pPr>
              <a:t>‹#›</a:t>
            </a:fld>
            <a:endParaRPr lang="en-US"/>
          </a:p>
        </p:txBody>
      </p:sp>
    </p:spTree>
    <p:extLst>
      <p:ext uri="{BB962C8B-B14F-4D97-AF65-F5344CB8AC3E}">
        <p14:creationId xmlns:p14="http://schemas.microsoft.com/office/powerpoint/2010/main" val="19638983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F35D46B-05AF-4347-98DF-DDDF65813E5E}" type="datetimeFigureOut">
              <a:rPr lang="en-US"/>
              <a:pPr>
                <a:defRPr/>
              </a:pPr>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r>
              <a:rPr lang="en-US"/>
              <a:t>The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85D5DC6-F4C1-4971-B8B3-95E6341E3052}" type="slidenum">
              <a:rPr lang="en-US"/>
              <a:pPr>
                <a:defRPr/>
              </a:pPr>
              <a:t>‹#›</a:t>
            </a:fld>
            <a:endParaRPr lang="en-US"/>
          </a:p>
        </p:txBody>
      </p:sp>
    </p:spTree>
    <p:extLst>
      <p:ext uri="{BB962C8B-B14F-4D97-AF65-F5344CB8AC3E}">
        <p14:creationId xmlns:p14="http://schemas.microsoft.com/office/powerpoint/2010/main" val="145365749"/>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171165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5"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6" name="Freeform 8"/>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7" name="Rectangle 9"/>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0653F003-1FF4-401E-A4C9-F0FC0566D554}" type="datetime1">
              <a:rPr/>
              <a:pPr>
                <a:defRPr/>
              </a:pPr>
              <a:t>2/1/2013</a:t>
            </a:fld>
            <a:endParaRPr/>
          </a:p>
        </p:txBody>
      </p:sp>
      <p:sp>
        <p:nvSpPr>
          <p:cNvPr id="10" name="Footer Placeholder 4"/>
          <p:cNvSpPr>
            <a:spLocks noGrp="1"/>
          </p:cNvSpPr>
          <p:nvPr>
            <p:ph type="ftr" sz="quarter" idx="11"/>
          </p:nvPr>
        </p:nvSpPr>
        <p:spPr/>
        <p:txBody>
          <a:bodyPr/>
          <a:lstStyle>
            <a:lvl1pPr>
              <a:defRPr/>
            </a:lvl1pPr>
          </a:lstStyle>
          <a:p>
            <a:pPr>
              <a:defRPr/>
            </a:pPr>
            <a:r>
              <a:rPr lang="en-US"/>
              <a:t>The A.U.M. Device</a:t>
            </a:r>
          </a:p>
        </p:txBody>
      </p:sp>
      <p:sp>
        <p:nvSpPr>
          <p:cNvPr id="11" name="Slide Number Placeholder 5"/>
          <p:cNvSpPr>
            <a:spLocks noGrp="1"/>
          </p:cNvSpPr>
          <p:nvPr>
            <p:ph type="sldNum" sz="quarter" idx="12"/>
          </p:nvPr>
        </p:nvSpPr>
        <p:spPr/>
        <p:txBody>
          <a:bodyPr>
            <a:normAutofit/>
          </a:bodyPr>
          <a:lstStyle>
            <a:lvl1pPr>
              <a:defRPr/>
            </a:lvl1pPr>
          </a:lstStyle>
          <a:p>
            <a:pPr>
              <a:defRPr/>
            </a:pPr>
            <a:fld id="{2A1EEB35-8140-4D98-AAAE-8FB14E6D39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CE758A55-7F20-4AA9-9A2A-8CB3AC9A598A}" type="datetime1">
              <a:rPr/>
              <a:pPr>
                <a:defRPr/>
              </a:pPr>
              <a:t>2/1/2013</a:t>
            </a:fld>
            <a:endParaRPr/>
          </a:p>
        </p:txBody>
      </p:sp>
      <p:sp>
        <p:nvSpPr>
          <p:cNvPr id="9" name="Footer Placeholder 4"/>
          <p:cNvSpPr>
            <a:spLocks noGrp="1"/>
          </p:cNvSpPr>
          <p:nvPr>
            <p:ph type="ftr" sz="quarter" idx="11"/>
          </p:nvPr>
        </p:nvSpPr>
        <p:spPr/>
        <p:txBody>
          <a:bodyPr/>
          <a:lstStyle>
            <a:lvl1pPr>
              <a:defRPr/>
            </a:lvl1pPr>
          </a:lstStyle>
          <a:p>
            <a:pPr>
              <a:defRPr/>
            </a:pPr>
            <a:r>
              <a:rPr lang="en-US"/>
              <a:t>The A.U.M. Device</a:t>
            </a:r>
          </a:p>
        </p:txBody>
      </p:sp>
      <p:sp>
        <p:nvSpPr>
          <p:cNvPr id="10" name="Slide Number Placeholder 5"/>
          <p:cNvSpPr>
            <a:spLocks noGrp="1"/>
          </p:cNvSpPr>
          <p:nvPr>
            <p:ph type="sldNum" sz="quarter" idx="12"/>
          </p:nvPr>
        </p:nvSpPr>
        <p:spPr/>
        <p:txBody>
          <a:bodyPr/>
          <a:lstStyle>
            <a:lvl1pPr>
              <a:defRPr/>
            </a:lvl1pPr>
          </a:lstStyle>
          <a:p>
            <a:pPr>
              <a:defRPr/>
            </a:pPr>
            <a:fld id="{ADF90691-DBE8-43CD-A203-128E922C0A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37DED3B6-0794-4EB5-AC49-D84D3B37D3F5}" type="datetime1">
              <a:rPr/>
              <a:pPr>
                <a:defRPr/>
              </a:pPr>
              <a:t>2/1/2013</a:t>
            </a:fld>
            <a:endParaRPr/>
          </a:p>
        </p:txBody>
      </p:sp>
      <p:sp>
        <p:nvSpPr>
          <p:cNvPr id="9" name="Footer Placeholder 4"/>
          <p:cNvSpPr>
            <a:spLocks noGrp="1"/>
          </p:cNvSpPr>
          <p:nvPr>
            <p:ph type="ftr" sz="quarter" idx="11"/>
          </p:nvPr>
        </p:nvSpPr>
        <p:spPr/>
        <p:txBody>
          <a:bodyPr/>
          <a:lstStyle>
            <a:lvl1pPr>
              <a:defRPr/>
            </a:lvl1pPr>
          </a:lstStyle>
          <a:p>
            <a:pPr>
              <a:defRPr/>
            </a:pPr>
            <a:r>
              <a:rPr lang="en-US"/>
              <a:t>The A.U.M. Device</a:t>
            </a:r>
          </a:p>
        </p:txBody>
      </p:sp>
      <p:sp>
        <p:nvSpPr>
          <p:cNvPr id="10" name="Slide Number Placeholder 5"/>
          <p:cNvSpPr>
            <a:spLocks noGrp="1"/>
          </p:cNvSpPr>
          <p:nvPr>
            <p:ph type="sldNum" sz="quarter" idx="12"/>
          </p:nvPr>
        </p:nvSpPr>
        <p:spPr/>
        <p:txBody>
          <a:bodyPr/>
          <a:lstStyle>
            <a:lvl1pPr>
              <a:defRPr/>
            </a:lvl1pPr>
          </a:lstStyle>
          <a:p>
            <a:pPr>
              <a:defRPr/>
            </a:pPr>
            <a:fld id="{9C0A0D5C-C529-4F9C-853A-2F73E1B89F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6EC14D40-232F-409A-BC29-12C5B1C67BF6}" type="datetime1">
              <a:rPr/>
              <a:pPr>
                <a:defRPr/>
              </a:pPr>
              <a:t>2/1/2013</a:t>
            </a:fld>
            <a:endParaRPr/>
          </a:p>
        </p:txBody>
      </p:sp>
      <p:sp>
        <p:nvSpPr>
          <p:cNvPr id="9" name="Footer Placeholder 4"/>
          <p:cNvSpPr>
            <a:spLocks noGrp="1"/>
          </p:cNvSpPr>
          <p:nvPr>
            <p:ph type="ftr" sz="quarter" idx="11"/>
          </p:nvPr>
        </p:nvSpPr>
        <p:spPr/>
        <p:txBody>
          <a:bodyPr/>
          <a:lstStyle>
            <a:lvl1pPr>
              <a:defRPr/>
            </a:lvl1pPr>
          </a:lstStyle>
          <a:p>
            <a:pPr>
              <a:defRPr/>
            </a:pPr>
            <a:r>
              <a:rPr lang="en-US"/>
              <a:t>The A.U.M. Device</a:t>
            </a:r>
          </a:p>
        </p:txBody>
      </p:sp>
      <p:sp>
        <p:nvSpPr>
          <p:cNvPr id="10" name="Slide Number Placeholder 5"/>
          <p:cNvSpPr>
            <a:spLocks noGrp="1"/>
          </p:cNvSpPr>
          <p:nvPr>
            <p:ph type="sldNum" sz="quarter" idx="12"/>
          </p:nvPr>
        </p:nvSpPr>
        <p:spPr/>
        <p:txBody>
          <a:bodyPr/>
          <a:lstStyle>
            <a:lvl1pPr>
              <a:defRPr/>
            </a:lvl1pPr>
          </a:lstStyle>
          <a:p>
            <a:pPr>
              <a:defRPr/>
            </a:pPr>
            <a:fld id="{042F305C-F443-4B4F-B4BC-C136DF97F7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6"/>
          <p:cNvSpPr/>
          <p:nvPr/>
        </p:nvSpPr>
        <p:spPr>
          <a:xfrm>
            <a:off x="0" y="5546725"/>
            <a:ext cx="9147175" cy="1312863"/>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0" y="5292725"/>
            <a:ext cx="9144000"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0" y="5262563"/>
            <a:ext cx="9144000" cy="7461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0" y="5502275"/>
            <a:ext cx="9144000" cy="1271588"/>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0B125A70-F4CD-4B5B-B5B2-CBE6F842A328}" type="datetime1">
              <a:rPr/>
              <a:pPr>
                <a:defRPr/>
              </a:pPr>
              <a:t>2/1/2013</a:t>
            </a:fld>
            <a:endParaRPr/>
          </a:p>
        </p:txBody>
      </p:sp>
      <p:sp>
        <p:nvSpPr>
          <p:cNvPr id="10" name="Footer Placeholder 4"/>
          <p:cNvSpPr>
            <a:spLocks noGrp="1"/>
          </p:cNvSpPr>
          <p:nvPr>
            <p:ph type="ftr" sz="quarter" idx="11"/>
          </p:nvPr>
        </p:nvSpPr>
        <p:spPr/>
        <p:txBody>
          <a:bodyPr/>
          <a:lstStyle>
            <a:lvl1pPr>
              <a:defRPr/>
            </a:lvl1pPr>
          </a:lstStyle>
          <a:p>
            <a:pPr>
              <a:defRPr/>
            </a:pPr>
            <a:r>
              <a:rPr lang="en-US"/>
              <a:t>The A.U.M. Device</a:t>
            </a:r>
          </a:p>
        </p:txBody>
      </p:sp>
      <p:sp>
        <p:nvSpPr>
          <p:cNvPr id="11" name="Slide Number Placeholder 5"/>
          <p:cNvSpPr>
            <a:spLocks noGrp="1"/>
          </p:cNvSpPr>
          <p:nvPr>
            <p:ph type="sldNum" sz="quarter" idx="12"/>
          </p:nvPr>
        </p:nvSpPr>
        <p:spPr/>
        <p:txBody>
          <a:bodyPr/>
          <a:lstStyle>
            <a:lvl1pPr>
              <a:defRPr/>
            </a:lvl1pPr>
          </a:lstStyle>
          <a:p>
            <a:pPr>
              <a:defRPr/>
            </a:pPr>
            <a:fld id="{996BF9C1-0190-4982-AC70-0670589E8A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5"/>
          </p:nvPr>
        </p:nvSpPr>
        <p:spPr/>
        <p:txBody>
          <a:bodyPr/>
          <a:lstStyle>
            <a:lvl1pPr>
              <a:defRPr/>
            </a:lvl1pPr>
          </a:lstStyle>
          <a:p>
            <a:pPr>
              <a:defRPr/>
            </a:pPr>
            <a:fld id="{A74BC567-12B6-42A3-A497-9D016532A2B2}" type="datetime1">
              <a:rPr/>
              <a:pPr>
                <a:defRPr/>
              </a:pPr>
              <a:t>2/1/2013</a:t>
            </a:fld>
            <a:endParaRPr/>
          </a:p>
        </p:txBody>
      </p:sp>
      <p:sp>
        <p:nvSpPr>
          <p:cNvPr id="10" name="Footer Placeholder 5"/>
          <p:cNvSpPr>
            <a:spLocks noGrp="1"/>
          </p:cNvSpPr>
          <p:nvPr>
            <p:ph type="ftr" sz="quarter" idx="16"/>
          </p:nvPr>
        </p:nvSpPr>
        <p:spPr/>
        <p:txBody>
          <a:bodyPr/>
          <a:lstStyle>
            <a:lvl1pPr>
              <a:defRPr/>
            </a:lvl1pPr>
          </a:lstStyle>
          <a:p>
            <a:pPr>
              <a:defRPr/>
            </a:pPr>
            <a:r>
              <a:rPr lang="en-US"/>
              <a:t>The A.U.M. Device</a:t>
            </a:r>
          </a:p>
        </p:txBody>
      </p:sp>
      <p:sp>
        <p:nvSpPr>
          <p:cNvPr id="11" name="Slide Number Placeholder 6"/>
          <p:cNvSpPr>
            <a:spLocks noGrp="1"/>
          </p:cNvSpPr>
          <p:nvPr>
            <p:ph type="sldNum" sz="quarter" idx="17"/>
          </p:nvPr>
        </p:nvSpPr>
        <p:spPr/>
        <p:txBody>
          <a:bodyPr/>
          <a:lstStyle>
            <a:lvl1pPr>
              <a:defRPr/>
            </a:lvl1pPr>
          </a:lstStyle>
          <a:p>
            <a:pPr>
              <a:defRPr/>
            </a:pPr>
            <a:fld id="{A6A0CD39-1A2E-48B1-A4DB-BE22E09563D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9"/>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11"/>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12"/>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6"/>
          <p:cNvSpPr>
            <a:spLocks noGrp="1"/>
          </p:cNvSpPr>
          <p:nvPr>
            <p:ph type="dt" sz="half" idx="15"/>
          </p:nvPr>
        </p:nvSpPr>
        <p:spPr/>
        <p:txBody>
          <a:bodyPr/>
          <a:lstStyle>
            <a:lvl1pPr>
              <a:defRPr/>
            </a:lvl1pPr>
          </a:lstStyle>
          <a:p>
            <a:pPr>
              <a:defRPr/>
            </a:pPr>
            <a:fld id="{A3543DD8-2143-47AC-8384-6BED21BEA429}" type="datetime1">
              <a:rPr/>
              <a:pPr>
                <a:defRPr/>
              </a:pPr>
              <a:t>2/1/2013</a:t>
            </a:fld>
            <a:endParaRPr/>
          </a:p>
        </p:txBody>
      </p:sp>
      <p:sp>
        <p:nvSpPr>
          <p:cNvPr id="12" name="Footer Placeholder 7"/>
          <p:cNvSpPr>
            <a:spLocks noGrp="1"/>
          </p:cNvSpPr>
          <p:nvPr>
            <p:ph type="ftr" sz="quarter" idx="16"/>
          </p:nvPr>
        </p:nvSpPr>
        <p:spPr/>
        <p:txBody>
          <a:bodyPr/>
          <a:lstStyle>
            <a:lvl1pPr>
              <a:defRPr/>
            </a:lvl1pPr>
          </a:lstStyle>
          <a:p>
            <a:pPr>
              <a:defRPr/>
            </a:pPr>
            <a:r>
              <a:rPr lang="en-US"/>
              <a:t>The A.U.M. Device</a:t>
            </a:r>
          </a:p>
        </p:txBody>
      </p:sp>
      <p:sp>
        <p:nvSpPr>
          <p:cNvPr id="13" name="Slide Number Placeholder 8"/>
          <p:cNvSpPr>
            <a:spLocks noGrp="1"/>
          </p:cNvSpPr>
          <p:nvPr>
            <p:ph type="sldNum" sz="quarter" idx="17"/>
          </p:nvPr>
        </p:nvSpPr>
        <p:spPr/>
        <p:txBody>
          <a:bodyPr/>
          <a:lstStyle>
            <a:lvl1pPr>
              <a:defRPr/>
            </a:lvl1pPr>
          </a:lstStyle>
          <a:p>
            <a:pPr>
              <a:defRPr/>
            </a:pPr>
            <a:fld id="{1CE02E92-51A4-49DF-9BBC-3BD9A0C858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6"/>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lvl1pPr>
              <a:defRPr/>
            </a:lvl1pPr>
          </a:lstStyle>
          <a:p>
            <a:pPr>
              <a:defRPr/>
            </a:pPr>
            <a:fld id="{4AAB9492-6875-4F63-A837-067B0B05651B}" type="datetime1">
              <a:rPr/>
              <a:pPr>
                <a:defRPr/>
              </a:pPr>
              <a:t>2/1/2013</a:t>
            </a:fld>
            <a:endParaRPr/>
          </a:p>
        </p:txBody>
      </p:sp>
      <p:sp>
        <p:nvSpPr>
          <p:cNvPr id="8" name="Footer Placeholder 3"/>
          <p:cNvSpPr>
            <a:spLocks noGrp="1"/>
          </p:cNvSpPr>
          <p:nvPr>
            <p:ph type="ftr" sz="quarter" idx="11"/>
          </p:nvPr>
        </p:nvSpPr>
        <p:spPr/>
        <p:txBody>
          <a:bodyPr/>
          <a:lstStyle>
            <a:lvl1pPr>
              <a:defRPr/>
            </a:lvl1pPr>
          </a:lstStyle>
          <a:p>
            <a:pPr>
              <a:defRPr/>
            </a:pPr>
            <a:r>
              <a:rPr lang="en-US"/>
              <a:t>The A.U.M. Device</a:t>
            </a:r>
          </a:p>
        </p:txBody>
      </p:sp>
      <p:sp>
        <p:nvSpPr>
          <p:cNvPr id="9" name="Slide Number Placeholder 4"/>
          <p:cNvSpPr>
            <a:spLocks noGrp="1"/>
          </p:cNvSpPr>
          <p:nvPr>
            <p:ph type="sldNum" sz="quarter" idx="12"/>
          </p:nvPr>
        </p:nvSpPr>
        <p:spPr/>
        <p:txBody>
          <a:bodyPr/>
          <a:lstStyle>
            <a:lvl1pPr>
              <a:defRPr/>
            </a:lvl1pPr>
          </a:lstStyle>
          <a:p>
            <a:pPr>
              <a:defRPr/>
            </a:pPr>
            <a:fld id="{18A624B2-98F9-42A1-8243-6E4BAA3271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4"/>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reeform 5"/>
          <p:cNvSpPr/>
          <p:nvPr/>
        </p:nvSpPr>
        <p:spPr>
          <a:xfrm>
            <a:off x="0" y="5381625"/>
            <a:ext cx="3286125" cy="1208088"/>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6"/>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7"/>
          <p:cNvSpPr/>
          <p:nvPr/>
        </p:nvSpPr>
        <p:spPr>
          <a:xfrm>
            <a:off x="0" y="5346700"/>
            <a:ext cx="3425825" cy="944563"/>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ate Placeholder 1"/>
          <p:cNvSpPr>
            <a:spLocks noGrp="1"/>
          </p:cNvSpPr>
          <p:nvPr>
            <p:ph type="dt" sz="half" idx="10"/>
          </p:nvPr>
        </p:nvSpPr>
        <p:spPr/>
        <p:txBody>
          <a:bodyPr/>
          <a:lstStyle>
            <a:lvl1pPr>
              <a:defRPr/>
            </a:lvl1pPr>
          </a:lstStyle>
          <a:p>
            <a:pPr>
              <a:defRPr/>
            </a:pPr>
            <a:fld id="{388DA1DA-82D4-42CA-B2EB-8FE24EAF1107}" type="datetime1">
              <a:rPr/>
              <a:pPr>
                <a:defRPr/>
              </a:pPr>
              <a:t>2/1/2013</a:t>
            </a:fld>
            <a:endParaRPr/>
          </a:p>
        </p:txBody>
      </p:sp>
      <p:sp>
        <p:nvSpPr>
          <p:cNvPr id="7" name="Footer Placeholder 2"/>
          <p:cNvSpPr>
            <a:spLocks noGrp="1"/>
          </p:cNvSpPr>
          <p:nvPr>
            <p:ph type="ftr" sz="quarter" idx="11"/>
          </p:nvPr>
        </p:nvSpPr>
        <p:spPr/>
        <p:txBody>
          <a:bodyPr/>
          <a:lstStyle>
            <a:lvl1pPr>
              <a:defRPr/>
            </a:lvl1pPr>
          </a:lstStyle>
          <a:p>
            <a:pPr>
              <a:defRPr/>
            </a:pPr>
            <a:r>
              <a:rPr lang="en-US"/>
              <a:t>The A.U.M. Device</a:t>
            </a:r>
          </a:p>
        </p:txBody>
      </p:sp>
      <p:sp>
        <p:nvSpPr>
          <p:cNvPr id="8" name="Slide Number Placeholder 3"/>
          <p:cNvSpPr>
            <a:spLocks noGrp="1"/>
          </p:cNvSpPr>
          <p:nvPr>
            <p:ph type="sldNum" sz="quarter" idx="12"/>
          </p:nvPr>
        </p:nvSpPr>
        <p:spPr/>
        <p:txBody>
          <a:bodyPr/>
          <a:lstStyle>
            <a:lvl1pPr>
              <a:defRPr/>
            </a:lvl1pPr>
          </a:lstStyle>
          <a:p>
            <a:pPr>
              <a:defRPr/>
            </a:pPr>
            <a:fld id="{48381E7D-7A94-4AC2-A679-596E098268A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7"/>
          <p:cNvSpPr/>
          <p:nvPr/>
        </p:nvSpPr>
        <p:spPr>
          <a:xfrm>
            <a:off x="0" y="5010150"/>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730875"/>
            <a:ext cx="9147175" cy="1127125"/>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0" y="4973638"/>
            <a:ext cx="7675563" cy="928687"/>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3175" y="5695950"/>
            <a:ext cx="9147175" cy="930275"/>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E435B123-2359-45FF-8519-8E829F5D78E8}" type="datetime1">
              <a:rPr/>
              <a:pPr>
                <a:defRPr/>
              </a:pPr>
              <a:t>2/1/2013</a:t>
            </a:fld>
            <a:endParaRPr/>
          </a:p>
        </p:txBody>
      </p:sp>
      <p:sp>
        <p:nvSpPr>
          <p:cNvPr id="10" name="Footer Placeholder 5"/>
          <p:cNvSpPr>
            <a:spLocks noGrp="1"/>
          </p:cNvSpPr>
          <p:nvPr>
            <p:ph type="ftr" sz="quarter" idx="16"/>
          </p:nvPr>
        </p:nvSpPr>
        <p:spPr/>
        <p:txBody>
          <a:bodyPr/>
          <a:lstStyle>
            <a:lvl1pPr>
              <a:defRPr/>
            </a:lvl1pPr>
          </a:lstStyle>
          <a:p>
            <a:pPr>
              <a:defRPr/>
            </a:pPr>
            <a:r>
              <a:rPr lang="en-US"/>
              <a:t>The A.U.M. Device</a:t>
            </a:r>
          </a:p>
        </p:txBody>
      </p:sp>
      <p:sp>
        <p:nvSpPr>
          <p:cNvPr id="11" name="Slide Number Placeholder 6"/>
          <p:cNvSpPr>
            <a:spLocks noGrp="1"/>
          </p:cNvSpPr>
          <p:nvPr>
            <p:ph type="sldNum" sz="quarter" idx="17"/>
          </p:nvPr>
        </p:nvSpPr>
        <p:spPr/>
        <p:txBody>
          <a:bodyPr/>
          <a:lstStyle>
            <a:lvl1pPr>
              <a:defRPr/>
            </a:lvl1pPr>
          </a:lstStyle>
          <a:p>
            <a:pPr>
              <a:defRPr/>
            </a:pPr>
            <a:fld id="{FBFB129C-C157-4C33-85A0-89E872B36B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p:nvPr/>
        </p:nvSpPr>
        <p:spPr>
          <a:xfrm>
            <a:off x="1808163" y="6148388"/>
            <a:ext cx="7337425" cy="711200"/>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p:nvPr/>
        </p:nvSpPr>
        <p:spPr>
          <a:xfrm>
            <a:off x="0" y="5411788"/>
            <a:ext cx="7605713" cy="928687"/>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reeform 10"/>
          <p:cNvSpPr/>
          <p:nvPr/>
        </p:nvSpPr>
        <p:spPr>
          <a:xfrm>
            <a:off x="1681163" y="6116638"/>
            <a:ext cx="7464425" cy="741362"/>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rtlCol="0">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
        <p:nvSpPr>
          <p:cNvPr id="9" name="Date Placeholder 4"/>
          <p:cNvSpPr>
            <a:spLocks noGrp="1"/>
          </p:cNvSpPr>
          <p:nvPr>
            <p:ph type="dt" sz="half" idx="15"/>
          </p:nvPr>
        </p:nvSpPr>
        <p:spPr/>
        <p:txBody>
          <a:bodyPr/>
          <a:lstStyle>
            <a:lvl1pPr>
              <a:defRPr/>
            </a:lvl1pPr>
          </a:lstStyle>
          <a:p>
            <a:pPr>
              <a:defRPr/>
            </a:pPr>
            <a:fld id="{78B92C08-6221-4038-96A5-36D92F0461D9}" type="datetime1">
              <a:rPr/>
              <a:pPr>
                <a:defRPr/>
              </a:pPr>
              <a:t>2/1/2013</a:t>
            </a:fld>
            <a:endParaRPr/>
          </a:p>
        </p:txBody>
      </p:sp>
      <p:sp>
        <p:nvSpPr>
          <p:cNvPr id="10" name="Footer Placeholder 5"/>
          <p:cNvSpPr>
            <a:spLocks noGrp="1"/>
          </p:cNvSpPr>
          <p:nvPr>
            <p:ph type="ftr" sz="quarter" idx="16"/>
          </p:nvPr>
        </p:nvSpPr>
        <p:spPr/>
        <p:txBody>
          <a:bodyPr/>
          <a:lstStyle>
            <a:lvl1pPr>
              <a:defRPr/>
            </a:lvl1pPr>
          </a:lstStyle>
          <a:p>
            <a:pPr>
              <a:defRPr/>
            </a:pPr>
            <a:r>
              <a:rPr lang="en-US"/>
              <a:t>The A.U.M. Device</a:t>
            </a:r>
          </a:p>
        </p:txBody>
      </p:sp>
      <p:sp>
        <p:nvSpPr>
          <p:cNvPr id="11" name="Slide Number Placeholder 6"/>
          <p:cNvSpPr>
            <a:spLocks noGrp="1"/>
          </p:cNvSpPr>
          <p:nvPr>
            <p:ph type="sldNum" sz="quarter" idx="17"/>
          </p:nvPr>
        </p:nvSpPr>
        <p:spPr/>
        <p:txBody>
          <a:bodyPr/>
          <a:lstStyle>
            <a:lvl1pPr>
              <a:defRPr/>
            </a:lvl1pPr>
          </a:lstStyle>
          <a:p>
            <a:pPr>
              <a:defRPr/>
            </a:pPr>
            <a:fld id="{D753DB7A-DB63-45C5-A771-2A8BD41D730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1030" name="Text Placeholder 2"/>
          <p:cNvSpPr>
            <a:spLocks noGrp="1"/>
          </p:cNvSpPr>
          <p:nvPr>
            <p:ph type="body" idx="1"/>
          </p:nvPr>
        </p:nvSpPr>
        <p:spPr bwMode="auto">
          <a:xfrm>
            <a:off x="685800" y="1600200"/>
            <a:ext cx="7772400" cy="4525963"/>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fontAlgn="auto">
              <a:spcBef>
                <a:spcPts val="0"/>
              </a:spcBef>
              <a:spcAft>
                <a:spcPts val="0"/>
              </a:spcAft>
              <a:defRPr lang="en-US" sz="900" kern="1200" cap="all" spc="110" baseline="0" smtClean="0">
                <a:solidFill>
                  <a:srgbClr val="4D4D4D"/>
                </a:solidFill>
                <a:latin typeface="+mn-lt"/>
                <a:ea typeface="+mn-ea"/>
                <a:cs typeface="+mn-cs"/>
              </a:defRPr>
            </a:lvl1pPr>
          </a:lstStyle>
          <a:p>
            <a:pPr>
              <a:defRPr/>
            </a:pPr>
            <a:fld id="{125A087E-D1FC-44EE-86CB-D2BB1C2EC742}" type="datetime1">
              <a:rPr/>
              <a:pPr>
                <a:defRPr/>
              </a:pPr>
              <a:t>2/1/2013</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fontAlgn="auto">
              <a:spcBef>
                <a:spcPts val="0"/>
              </a:spcBef>
              <a:spcAft>
                <a:spcPts val="0"/>
              </a:spcAft>
              <a:defRPr sz="900" cap="all" spc="110" baseline="0" smtClean="0">
                <a:solidFill>
                  <a:srgbClr val="4D4D4D"/>
                </a:solidFill>
                <a:latin typeface="+mn-lt"/>
                <a:cs typeface="+mn-cs"/>
              </a:defRPr>
            </a:lvl1pPr>
          </a:lstStyle>
          <a:p>
            <a:pPr>
              <a:defRPr/>
            </a:pPr>
            <a:r>
              <a:rPr lang="en-US"/>
              <a:t>The A.U.M. Device</a:t>
            </a:r>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fontAlgn="auto">
              <a:spcBef>
                <a:spcPts val="0"/>
              </a:spcBef>
              <a:spcAft>
                <a:spcPts val="0"/>
              </a:spcAft>
              <a:defRPr sz="1100" b="1" baseline="0" smtClean="0">
                <a:solidFill>
                  <a:srgbClr val="4D4D4D"/>
                </a:solidFill>
                <a:latin typeface="+mn-lt"/>
                <a:cs typeface="+mn-cs"/>
              </a:defRPr>
            </a:lvl1pPr>
          </a:lstStyle>
          <a:p>
            <a:pPr>
              <a:defRPr/>
            </a:pPr>
            <a:fld id="{FF342EA0-F4D1-46EB-BB9D-9972A70EB7A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dt="0"/>
  <p:txStyles>
    <p:titleStyle>
      <a:lvl1pPr algn="l" rtl="0" fontAlgn="base">
        <a:spcBef>
          <a:spcPct val="0"/>
        </a:spcBef>
        <a:spcAft>
          <a:spcPct val="0"/>
        </a:spcAft>
        <a:defRPr sz="3600" kern="1200" cap="all">
          <a:solidFill>
            <a:schemeClr val="tx1"/>
          </a:solidFill>
          <a:latin typeface="+mj-lt"/>
          <a:ea typeface="+mj-ea"/>
          <a:cs typeface="+mj-cs"/>
        </a:defRPr>
      </a:lvl1pPr>
      <a:lvl2pPr algn="l" rtl="0" fontAlgn="base">
        <a:spcBef>
          <a:spcPct val="0"/>
        </a:spcBef>
        <a:spcAft>
          <a:spcPct val="0"/>
        </a:spcAft>
        <a:defRPr sz="3600">
          <a:solidFill>
            <a:schemeClr val="tx1"/>
          </a:solidFill>
          <a:latin typeface="Gill Sans MT"/>
        </a:defRPr>
      </a:lvl2pPr>
      <a:lvl3pPr algn="l" rtl="0" fontAlgn="base">
        <a:spcBef>
          <a:spcPct val="0"/>
        </a:spcBef>
        <a:spcAft>
          <a:spcPct val="0"/>
        </a:spcAft>
        <a:defRPr sz="3600">
          <a:solidFill>
            <a:schemeClr val="tx1"/>
          </a:solidFill>
          <a:latin typeface="Gill Sans MT"/>
        </a:defRPr>
      </a:lvl3pPr>
      <a:lvl4pPr algn="l" rtl="0" fontAlgn="base">
        <a:spcBef>
          <a:spcPct val="0"/>
        </a:spcBef>
        <a:spcAft>
          <a:spcPct val="0"/>
        </a:spcAft>
        <a:defRPr sz="3600">
          <a:solidFill>
            <a:schemeClr val="tx1"/>
          </a:solidFill>
          <a:latin typeface="Gill Sans MT"/>
        </a:defRPr>
      </a:lvl4pPr>
      <a:lvl5pPr algn="l" rtl="0" fontAlgn="base">
        <a:spcBef>
          <a:spcPct val="0"/>
        </a:spcBef>
        <a:spcAft>
          <a:spcPct val="0"/>
        </a:spcAft>
        <a:defRPr sz="3600">
          <a:solidFill>
            <a:schemeClr val="tx1"/>
          </a:solidFill>
          <a:latin typeface="Gill Sans MT"/>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ts val="700"/>
        </a:spcBef>
        <a:spcAft>
          <a:spcPct val="0"/>
        </a:spcAft>
        <a:buClr>
          <a:schemeClr val="accent1"/>
        </a:buClr>
        <a:buSzPct val="85000"/>
        <a:buFont typeface="Wingdings 3" pitchFamily="18" charset="2"/>
        <a:buChar char=""/>
        <a:defRPr sz="2000" kern="1200">
          <a:solidFill>
            <a:schemeClr val="tx1"/>
          </a:solidFill>
          <a:latin typeface="+mn-lt"/>
          <a:ea typeface="+mn-ea"/>
          <a:cs typeface="+mn-cs"/>
        </a:defRPr>
      </a:lvl1pPr>
      <a:lvl2pPr marL="742950" indent="-273050" algn="l" rtl="0" fontAlgn="base">
        <a:spcBef>
          <a:spcPts val="700"/>
        </a:spcBef>
        <a:spcAft>
          <a:spcPct val="0"/>
        </a:spcAft>
        <a:buClr>
          <a:schemeClr val="accent1"/>
        </a:buClr>
        <a:buSzPct val="85000"/>
        <a:buFont typeface="Wingdings 3" pitchFamily="18" charset="2"/>
        <a:buChar char=""/>
        <a:defRPr sz="1600" kern="1200">
          <a:solidFill>
            <a:schemeClr val="tx1"/>
          </a:solidFill>
          <a:latin typeface="+mn-lt"/>
          <a:ea typeface="+mn-ea"/>
          <a:cs typeface="+mn-cs"/>
        </a:defRPr>
      </a:lvl2pPr>
      <a:lvl3pPr marL="11430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3pPr>
      <a:lvl4pPr marL="16002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4pPr>
      <a:lvl5pPr marL="2057400" indent="-273050" algn="l" rtl="0" fontAlgn="base">
        <a:spcBef>
          <a:spcPts val="700"/>
        </a:spcBef>
        <a:spcAft>
          <a:spcPct val="0"/>
        </a:spcAft>
        <a:buClr>
          <a:schemeClr val="accent1"/>
        </a:buClr>
        <a:buSzPct val="85000"/>
        <a:buFont typeface="Wingdings 3" pitchFamily="18" charset="2"/>
        <a:buChar char=""/>
        <a:defRPr sz="1400" kern="120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parallax+motion+sensor+dimensions&amp;source=images&amp;cd=&amp;cad=rja&amp;docid=7adijCj3zPNqLM&amp;tbnid=suUdVCgnnd8bSM:&amp;ved=0CAUQjRw&amp;url=http://www.robotshop.com/ca/parallax-pir-motion-sensor.html&amp;ei=HPcGUeDvCpHc8ATH2QE&amp;bvm=bv.41524429,d.eWU&amp;psig=AFQjCNGg2J-eDaY1-DPh0bkoN3jDq3qXiw&amp;ust=1359497372982905"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0" y="654050"/>
            <a:ext cx="7772400" cy="1470025"/>
          </a:xfrm>
        </p:spPr>
        <p:txBody>
          <a:bodyPr>
            <a:normAutofit fontScale="90000"/>
          </a:bodyPr>
          <a:lstStyle/>
          <a:p>
            <a:pPr fontAlgn="auto">
              <a:spcAft>
                <a:spcPts val="0"/>
              </a:spcAft>
              <a:defRPr/>
            </a:pPr>
            <a:r>
              <a:rPr lang="en-US" b="1" dirty="0">
                <a:solidFill>
                  <a:schemeClr val="tx1">
                    <a:lumMod val="95000"/>
                    <a:lumOff val="5000"/>
                  </a:schemeClr>
                </a:solidFill>
              </a:rPr>
              <a:t> </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b="1" dirty="0">
                <a:solidFill>
                  <a:schemeClr val="tx1">
                    <a:lumMod val="95000"/>
                    <a:lumOff val="5000"/>
                  </a:schemeClr>
                </a:solidFill>
              </a:rPr>
              <a:t>The A.U.M. Device</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b="1" dirty="0">
                <a:solidFill>
                  <a:schemeClr val="tx1">
                    <a:lumMod val="95000"/>
                    <a:lumOff val="5000"/>
                  </a:schemeClr>
                </a:solidFill>
              </a:rPr>
              <a:t>(pronounced “Ohm”)</a:t>
            </a:r>
            <a:r>
              <a:rPr lang="en-US" dirty="0" smtClean="0">
                <a:solidFill>
                  <a:schemeClr val="tx1">
                    <a:lumMod val="95000"/>
                    <a:lumOff val="5000"/>
                  </a:schemeClr>
                </a:solidFill>
              </a:rPr>
              <a:t/>
            </a:r>
            <a:br>
              <a:rPr lang="en-US" dirty="0" smtClean="0">
                <a:solidFill>
                  <a:schemeClr val="tx1">
                    <a:lumMod val="95000"/>
                    <a:lumOff val="5000"/>
                  </a:schemeClr>
                </a:solidFill>
              </a:rPr>
            </a:br>
            <a:endParaRPr lang="en-US" dirty="0">
              <a:solidFill>
                <a:schemeClr val="tx1">
                  <a:lumMod val="95000"/>
                  <a:lumOff val="5000"/>
                </a:schemeClr>
              </a:solidFill>
            </a:endParaRPr>
          </a:p>
        </p:txBody>
      </p:sp>
      <p:sp>
        <p:nvSpPr>
          <p:cNvPr id="3" name="Subtitle 2"/>
          <p:cNvSpPr>
            <a:spLocks noGrp="1"/>
          </p:cNvSpPr>
          <p:nvPr>
            <p:ph type="subTitle" idx="1"/>
          </p:nvPr>
        </p:nvSpPr>
        <p:spPr>
          <a:xfrm>
            <a:off x="4572000" y="3203575"/>
            <a:ext cx="3886200" cy="1825625"/>
          </a:xfrm>
        </p:spPr>
        <p:txBody>
          <a:bodyPr rtlCol="0">
            <a:noAutofit/>
          </a:bodyPr>
          <a:lstStyle/>
          <a:p>
            <a:pPr fontAlgn="auto">
              <a:spcAft>
                <a:spcPts val="0"/>
              </a:spcAft>
              <a:defRPr/>
            </a:pPr>
            <a:r>
              <a:rPr lang="en-US" b="1" dirty="0" smtClean="0"/>
              <a:t>By</a:t>
            </a:r>
            <a:endParaRPr lang="en-US" dirty="0" smtClean="0"/>
          </a:p>
          <a:p>
            <a:pPr fontAlgn="auto">
              <a:spcAft>
                <a:spcPts val="0"/>
              </a:spcAft>
              <a:defRPr/>
            </a:pPr>
            <a:r>
              <a:rPr lang="en-US" b="1" dirty="0"/>
              <a:t>B. </a:t>
            </a:r>
            <a:r>
              <a:rPr lang="en-US" b="1" dirty="0" err="1"/>
              <a:t>Löwen</a:t>
            </a:r>
            <a:r>
              <a:rPr lang="en-US" b="1" dirty="0"/>
              <a:t> </a:t>
            </a:r>
            <a:r>
              <a:rPr lang="en-US" b="1" dirty="0" err="1" smtClean="0"/>
              <a:t>Gruseck</a:t>
            </a:r>
            <a:r>
              <a:rPr lang="en-US" b="1" dirty="0" smtClean="0"/>
              <a:t> (EE)</a:t>
            </a:r>
            <a:endParaRPr lang="en-US" dirty="0" smtClean="0"/>
          </a:p>
          <a:p>
            <a:pPr fontAlgn="auto">
              <a:spcAft>
                <a:spcPts val="0"/>
              </a:spcAft>
              <a:defRPr/>
            </a:pPr>
            <a:r>
              <a:rPr lang="en-US" b="1" dirty="0" err="1"/>
              <a:t>Gardy</a:t>
            </a:r>
            <a:r>
              <a:rPr lang="en-US" b="1" dirty="0"/>
              <a:t> </a:t>
            </a:r>
            <a:r>
              <a:rPr lang="en-US" b="1" dirty="0" smtClean="0"/>
              <a:t>Lacombe (EE)</a:t>
            </a:r>
            <a:endParaRPr lang="en-US" dirty="0" smtClean="0"/>
          </a:p>
          <a:p>
            <a:pPr fontAlgn="auto">
              <a:spcAft>
                <a:spcPts val="0"/>
              </a:spcAft>
              <a:defRPr/>
            </a:pPr>
            <a:r>
              <a:rPr lang="en-US" b="1" dirty="0"/>
              <a:t>Michael </a:t>
            </a:r>
            <a:r>
              <a:rPr lang="en-US" b="1" dirty="0" err="1" smtClean="0"/>
              <a:t>Sriprashad</a:t>
            </a:r>
            <a:r>
              <a:rPr lang="en-US" b="1" dirty="0" smtClean="0"/>
              <a:t> (EE)</a:t>
            </a:r>
            <a:endParaRPr lang="en-US" dirty="0" smtClean="0"/>
          </a:p>
          <a:p>
            <a:pPr fontAlgn="auto">
              <a:spcAft>
                <a:spcPts val="0"/>
              </a:spcAft>
              <a:defRPr/>
            </a:pPr>
            <a:endParaRPr lang="en-US" dirty="0"/>
          </a:p>
        </p:txBody>
      </p:sp>
      <p:pic>
        <p:nvPicPr>
          <p:cNvPr id="15363" name="Picture 3"/>
          <p:cNvPicPr>
            <a:picLocks noChangeAspect="1" noChangeArrowheads="1"/>
          </p:cNvPicPr>
          <p:nvPr/>
        </p:nvPicPr>
        <p:blipFill>
          <a:blip r:embed="rId3"/>
          <a:srcRect/>
          <a:stretch>
            <a:fillRect/>
          </a:stretch>
        </p:blipFill>
        <p:spPr bwMode="auto">
          <a:xfrm>
            <a:off x="5486400" y="831850"/>
            <a:ext cx="3148013" cy="2073275"/>
          </a:xfrm>
          <a:prstGeom prst="rect">
            <a:avLst/>
          </a:prstGeom>
          <a:noFill/>
          <a:ln w="9525">
            <a:noFill/>
            <a:miter lim="800000"/>
            <a:headEnd/>
            <a:tailEnd/>
          </a:ln>
        </p:spPr>
      </p:pic>
      <p:pic>
        <p:nvPicPr>
          <p:cNvPr id="15364" name="Picture 7"/>
          <p:cNvPicPr>
            <a:picLocks noChangeAspect="1" noChangeArrowheads="1"/>
          </p:cNvPicPr>
          <p:nvPr/>
        </p:nvPicPr>
        <p:blipFill>
          <a:blip r:embed="rId4"/>
          <a:srcRect/>
          <a:stretch>
            <a:fillRect/>
          </a:stretch>
        </p:blipFill>
        <p:spPr bwMode="auto">
          <a:xfrm>
            <a:off x="152400" y="1644650"/>
            <a:ext cx="1968500" cy="1951038"/>
          </a:xfrm>
          <a:prstGeom prst="rect">
            <a:avLst/>
          </a:prstGeom>
          <a:solidFill>
            <a:schemeClr val="accent1"/>
          </a:solidFill>
          <a:ln w="9525">
            <a:solidFill>
              <a:schemeClr val="accent1"/>
            </a:solidFill>
            <a:miter lim="800000"/>
            <a:headEnd/>
            <a:tailEnd/>
          </a:ln>
        </p:spPr>
      </p:pic>
      <p:pic>
        <p:nvPicPr>
          <p:cNvPr id="15365" name="Picture 9"/>
          <p:cNvPicPr>
            <a:picLocks noChangeAspect="1" noChangeArrowheads="1"/>
          </p:cNvPicPr>
          <p:nvPr/>
        </p:nvPicPr>
        <p:blipFill>
          <a:blip r:embed="rId5"/>
          <a:srcRect/>
          <a:stretch>
            <a:fillRect/>
          </a:stretch>
        </p:blipFill>
        <p:spPr bwMode="auto">
          <a:xfrm>
            <a:off x="2120900" y="2905125"/>
            <a:ext cx="2219325" cy="2114550"/>
          </a:xfrm>
          <a:prstGeom prst="rect">
            <a:avLst/>
          </a:prstGeom>
          <a:noFill/>
          <a:ln w="12700">
            <a:solidFill>
              <a:srgbClr val="92D050"/>
            </a:solidFill>
            <a:miter lim="800000"/>
            <a:headEnd/>
            <a:tailEnd/>
          </a:ln>
        </p:spPr>
      </p:pic>
      <p:sp>
        <p:nvSpPr>
          <p:cNvPr id="4" name="Footer Placeholder 3"/>
          <p:cNvSpPr>
            <a:spLocks noGrp="1"/>
          </p:cNvSpPr>
          <p:nvPr>
            <p:ph type="ftr" sz="quarter" idx="11"/>
          </p:nvPr>
        </p:nvSpPr>
        <p:spPr/>
        <p:txBody>
          <a:bodyPr/>
          <a:lstStyle/>
          <a:p>
            <a:pPr>
              <a:defRPr/>
            </a:pPr>
            <a:r>
              <a:rPr lang="en-US" sz="2000" b="1" dirty="0"/>
              <a:t>The A.U.M. Device</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688"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12" name="Rectangle 11"/>
          <p:cNvSpPr/>
          <p:nvPr/>
        </p:nvSpPr>
        <p:spPr>
          <a:xfrm>
            <a:off x="3087688" y="1611313"/>
            <a:ext cx="952500" cy="8874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Touch Screen</a:t>
            </a:r>
          </a:p>
        </p:txBody>
      </p:sp>
      <p:sp>
        <p:nvSpPr>
          <p:cNvPr id="13" name="Rectangle 12"/>
          <p:cNvSpPr/>
          <p:nvPr/>
        </p:nvSpPr>
        <p:spPr>
          <a:xfrm>
            <a:off x="4421188" y="2717800"/>
            <a:ext cx="1146175" cy="938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Atmega324p</a:t>
            </a:r>
            <a:endParaRPr lang="en-US" sz="1100" dirty="0">
              <a:solidFill>
                <a:schemeClr val="bg1"/>
              </a:solidFill>
              <a:latin typeface="Calibri"/>
              <a:ea typeface="Calibri"/>
              <a:cs typeface="Times New Roman"/>
            </a:endParaRPr>
          </a:p>
        </p:txBody>
      </p:sp>
      <p:cxnSp>
        <p:nvCxnSpPr>
          <p:cNvPr id="25" name="Straight Arrow Connector 24"/>
          <p:cNvCxnSpPr/>
          <p:nvPr/>
        </p:nvCxnSpPr>
        <p:spPr>
          <a:xfrm>
            <a:off x="3479800" y="2971800"/>
            <a:ext cx="93662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86150" y="2520950"/>
            <a:ext cx="0" cy="47783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63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Touch Screen</a:t>
            </a:r>
            <a:endParaRPr lang="en-US" dirty="0"/>
          </a:p>
        </p:txBody>
      </p:sp>
      <p:sp>
        <p:nvSpPr>
          <p:cNvPr id="27650" name="Content Placeholder 2"/>
          <p:cNvSpPr>
            <a:spLocks noGrp="1"/>
          </p:cNvSpPr>
          <p:nvPr>
            <p:ph idx="1"/>
          </p:nvPr>
        </p:nvSpPr>
        <p:spPr>
          <a:xfrm>
            <a:off x="685800" y="1600200"/>
            <a:ext cx="7772400" cy="3733800"/>
          </a:xfrm>
        </p:spPr>
        <p:txBody>
          <a:bodyPr/>
          <a:lstStyle/>
          <a:p>
            <a:r>
              <a:rPr lang="en-US" sz="2400" dirty="0" smtClean="0"/>
              <a:t>Needs to be low power</a:t>
            </a:r>
          </a:p>
          <a:p>
            <a:r>
              <a:rPr lang="en-US" sz="2400" dirty="0" smtClean="0"/>
              <a:t>Display on coming info from the microcontroller as well sending commands to it.</a:t>
            </a:r>
          </a:p>
          <a:p>
            <a:r>
              <a:rPr lang="en-US" sz="2400" dirty="0" smtClean="0"/>
              <a:t>Big enough for buttons and features</a:t>
            </a:r>
          </a:p>
          <a:p>
            <a:r>
              <a:rPr lang="en-US" sz="2400" dirty="0" smtClean="0"/>
              <a:t>Compatibility with microcontroller</a:t>
            </a:r>
          </a:p>
          <a:p>
            <a:endParaRPr lang="en-US" dirty="0" smtClean="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Comparing screens</a:t>
            </a:r>
            <a:endParaRPr lang="en-US" dirty="0"/>
          </a:p>
        </p:txBody>
      </p:sp>
      <p:sp>
        <p:nvSpPr>
          <p:cNvPr id="5" name="Footer Placeholder 4"/>
          <p:cNvSpPr>
            <a:spLocks noGrp="1"/>
          </p:cNvSpPr>
          <p:nvPr>
            <p:ph type="ftr" sz="quarter" idx="11"/>
          </p:nvPr>
        </p:nvSpPr>
        <p:spPr/>
        <p:txBody>
          <a:bodyPr/>
          <a:lstStyle/>
          <a:p>
            <a:pPr>
              <a:defRPr/>
            </a:pPr>
            <a:r>
              <a:rPr lang="en-US"/>
              <a:t>The A.U.M. Device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1859042"/>
              </p:ext>
            </p:extLst>
          </p:nvPr>
        </p:nvGraphicFramePr>
        <p:xfrm>
          <a:off x="685800" y="1295400"/>
          <a:ext cx="7315200" cy="5241772"/>
        </p:xfrm>
        <a:graphic>
          <a:graphicData uri="http://schemas.openxmlformats.org/drawingml/2006/table">
            <a:tbl>
              <a:tblPr firstRow="1" bandRow="1">
                <a:tableStyleId>{5C22544A-7EE6-4342-B048-85BDC9FD1C3A}</a:tableStyleId>
              </a:tblPr>
              <a:tblGrid>
                <a:gridCol w="1828800"/>
                <a:gridCol w="1828800"/>
                <a:gridCol w="1828800"/>
                <a:gridCol w="1828800"/>
              </a:tblGrid>
              <a:tr h="510343">
                <a:tc>
                  <a:txBody>
                    <a:bodyPr/>
                    <a:lstStyle/>
                    <a:p>
                      <a:r>
                        <a:rPr lang="en-US" dirty="0" smtClean="0">
                          <a:solidFill>
                            <a:schemeClr val="bg1"/>
                          </a:solidFill>
                        </a:rPr>
                        <a:t>Screens</a:t>
                      </a:r>
                      <a:endParaRPr lang="en-US" dirty="0">
                        <a:solidFill>
                          <a:schemeClr val="bg1"/>
                        </a:solidFill>
                      </a:endParaRPr>
                    </a:p>
                  </a:txBody>
                  <a:tcPr/>
                </a:tc>
                <a:tc>
                  <a:txBody>
                    <a:bodyPr/>
                    <a:lstStyle/>
                    <a:p>
                      <a:r>
                        <a:rPr lang="en-US" dirty="0" smtClean="0">
                          <a:solidFill>
                            <a:srgbClr val="000000"/>
                          </a:solidFill>
                        </a:rPr>
                        <a:t>uLcd-32wptu</a:t>
                      </a:r>
                      <a:endParaRPr lang="en-US"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prstClr val="black"/>
                          </a:solidFill>
                          <a:latin typeface="Verdana"/>
                        </a:rPr>
                        <a:t>MK-CY-043</a:t>
                      </a:r>
                      <a:endParaRPr lang="en-US" dirty="0"/>
                    </a:p>
                  </a:txBody>
                  <a:tcPr/>
                </a:tc>
                <a:tc>
                  <a:txBody>
                    <a:bodyPr/>
                    <a:lstStyle/>
                    <a:p>
                      <a:r>
                        <a:rPr lang="en-US" sz="1400" dirty="0" smtClean="0">
                          <a:solidFill>
                            <a:prstClr val="black"/>
                          </a:solidFill>
                          <a:latin typeface="Verdana"/>
                        </a:rPr>
                        <a:t>DT028ATFT-TS</a:t>
                      </a:r>
                      <a:endParaRPr lang="en-US" sz="1400" dirty="0"/>
                    </a:p>
                  </a:txBody>
                  <a:tcPr/>
                </a:tc>
              </a:tr>
              <a:tr h="581272">
                <a:tc>
                  <a:txBody>
                    <a:bodyPr/>
                    <a:lstStyle/>
                    <a:p>
                      <a:r>
                        <a:rPr lang="en-US" dirty="0" smtClean="0"/>
                        <a:t>Manufacturer</a:t>
                      </a:r>
                      <a:endParaRPr lang="en-US" dirty="0"/>
                    </a:p>
                  </a:txBody>
                  <a:tcPr/>
                </a:tc>
                <a:tc>
                  <a:txBody>
                    <a:bodyPr/>
                    <a:lstStyle/>
                    <a:p>
                      <a:r>
                        <a:rPr lang="en-US" dirty="0" smtClean="0"/>
                        <a:t>4D</a:t>
                      </a:r>
                      <a:r>
                        <a:rPr lang="en-US" baseline="0" dirty="0" smtClean="0"/>
                        <a:t> systems</a:t>
                      </a:r>
                      <a:endParaRPr lang="en-US" dirty="0"/>
                    </a:p>
                  </a:txBody>
                  <a:tcPr/>
                </a:tc>
                <a:tc>
                  <a:txBody>
                    <a:bodyPr/>
                    <a:lstStyle/>
                    <a:p>
                      <a:r>
                        <a:rPr lang="en-US" dirty="0" smtClean="0"/>
                        <a:t>Amulet Technologies</a:t>
                      </a:r>
                      <a:endParaRPr lang="en-US" dirty="0"/>
                    </a:p>
                  </a:txBody>
                  <a:tcPr/>
                </a:tc>
                <a:tc>
                  <a:txBody>
                    <a:bodyPr/>
                    <a:lstStyle/>
                    <a:p>
                      <a:r>
                        <a:rPr lang="en-US" dirty="0" err="1" smtClean="0"/>
                        <a:t>Displaytech</a:t>
                      </a:r>
                      <a:endParaRPr lang="en-US" dirty="0"/>
                    </a:p>
                  </a:txBody>
                  <a:tcPr/>
                </a:tc>
              </a:tr>
              <a:tr h="510343">
                <a:tc>
                  <a:txBody>
                    <a:bodyPr/>
                    <a:lstStyle/>
                    <a:p>
                      <a:r>
                        <a:rPr lang="en-US" dirty="0" smtClean="0"/>
                        <a:t>Type</a:t>
                      </a:r>
                      <a:endParaRPr lang="en-US" dirty="0"/>
                    </a:p>
                  </a:txBody>
                  <a:tcPr/>
                </a:tc>
                <a:tc>
                  <a:txBody>
                    <a:bodyPr/>
                    <a:lstStyle/>
                    <a:p>
                      <a:r>
                        <a:rPr lang="en-US" dirty="0" smtClean="0"/>
                        <a:t>Resistive</a:t>
                      </a:r>
                      <a:endParaRPr lang="en-US" dirty="0"/>
                    </a:p>
                  </a:txBody>
                  <a:tcPr/>
                </a:tc>
                <a:tc>
                  <a:txBody>
                    <a:bodyPr/>
                    <a:lstStyle/>
                    <a:p>
                      <a:r>
                        <a:rPr lang="en-US" dirty="0" smtClean="0"/>
                        <a:t>Capacitive</a:t>
                      </a:r>
                      <a:r>
                        <a:rPr lang="en-US" baseline="0" dirty="0" smtClean="0"/>
                        <a:t> </a:t>
                      </a:r>
                      <a:endParaRPr lang="en-US" dirty="0"/>
                    </a:p>
                  </a:txBody>
                  <a:tcPr/>
                </a:tc>
                <a:tc>
                  <a:txBody>
                    <a:bodyPr/>
                    <a:lstStyle/>
                    <a:p>
                      <a:r>
                        <a:rPr lang="en-US" dirty="0" smtClean="0"/>
                        <a:t>Resistive</a:t>
                      </a:r>
                      <a:r>
                        <a:rPr lang="en-US" baseline="0" dirty="0" smtClean="0"/>
                        <a:t> </a:t>
                      </a:r>
                      <a:endParaRPr lang="en-US" dirty="0"/>
                    </a:p>
                  </a:txBody>
                  <a:tcPr/>
                </a:tc>
              </a:tr>
              <a:tr h="510343">
                <a:tc>
                  <a:txBody>
                    <a:bodyPr/>
                    <a:lstStyle/>
                    <a:p>
                      <a:r>
                        <a:rPr lang="en-US" dirty="0" smtClean="0"/>
                        <a:t>Diagonal</a:t>
                      </a:r>
                      <a:endParaRPr lang="en-US" dirty="0"/>
                    </a:p>
                  </a:txBody>
                  <a:tcPr/>
                </a:tc>
                <a:tc>
                  <a:txBody>
                    <a:bodyPr/>
                    <a:lstStyle/>
                    <a:p>
                      <a:r>
                        <a:rPr lang="en-US" dirty="0" smtClean="0"/>
                        <a:t>3.5 in</a:t>
                      </a:r>
                      <a:endParaRPr lang="en-US" dirty="0"/>
                    </a:p>
                  </a:txBody>
                  <a:tcPr/>
                </a:tc>
                <a:tc>
                  <a:txBody>
                    <a:bodyPr/>
                    <a:lstStyle/>
                    <a:p>
                      <a:r>
                        <a:rPr lang="en-US" dirty="0" smtClean="0"/>
                        <a:t>4.3 in</a:t>
                      </a:r>
                      <a:endParaRPr lang="en-US" dirty="0"/>
                    </a:p>
                  </a:txBody>
                  <a:tcPr/>
                </a:tc>
                <a:tc>
                  <a:txBody>
                    <a:bodyPr/>
                    <a:lstStyle/>
                    <a:p>
                      <a:r>
                        <a:rPr lang="en-US" dirty="0" smtClean="0"/>
                        <a:t>2.8 in</a:t>
                      </a:r>
                      <a:endParaRPr lang="en-US" dirty="0"/>
                    </a:p>
                  </a:txBody>
                  <a:tcPr/>
                </a:tc>
              </a:tr>
              <a:tr h="581272">
                <a:tc>
                  <a:txBody>
                    <a:bodyPr/>
                    <a:lstStyle/>
                    <a:p>
                      <a:r>
                        <a:rPr lang="en-US" dirty="0" smtClean="0"/>
                        <a:t>Interface</a:t>
                      </a:r>
                      <a:endParaRPr lang="en-US" dirty="0"/>
                    </a:p>
                  </a:txBody>
                  <a:tcPr/>
                </a:tc>
                <a:tc>
                  <a:txBody>
                    <a:bodyPr/>
                    <a:lstStyle/>
                    <a:p>
                      <a:r>
                        <a:rPr lang="en-US" dirty="0" smtClean="0"/>
                        <a:t>Serial, 12C,</a:t>
                      </a:r>
                      <a:r>
                        <a:rPr lang="en-US" baseline="0" dirty="0" smtClean="0"/>
                        <a:t> UART</a:t>
                      </a:r>
                      <a:endParaRPr lang="en-US" dirty="0"/>
                    </a:p>
                  </a:txBody>
                  <a:tcPr/>
                </a:tc>
                <a:tc>
                  <a:txBody>
                    <a:bodyPr/>
                    <a:lstStyle/>
                    <a:p>
                      <a:r>
                        <a:rPr lang="en-US" dirty="0" smtClean="0"/>
                        <a:t>RS-232,</a:t>
                      </a:r>
                      <a:r>
                        <a:rPr lang="en-US" baseline="0" dirty="0" smtClean="0"/>
                        <a:t> UART, USB</a:t>
                      </a:r>
                      <a:endParaRPr lang="en-US" dirty="0"/>
                    </a:p>
                  </a:txBody>
                  <a:tcPr/>
                </a:tc>
                <a:tc>
                  <a:txBody>
                    <a:bodyPr/>
                    <a:lstStyle/>
                    <a:p>
                      <a:r>
                        <a:rPr lang="en-US" dirty="0" err="1" smtClean="0"/>
                        <a:t>Parallell</a:t>
                      </a:r>
                      <a:r>
                        <a:rPr lang="en-US" dirty="0" smtClean="0"/>
                        <a:t>,</a:t>
                      </a:r>
                      <a:r>
                        <a:rPr lang="en-US" baseline="0" dirty="0" smtClean="0"/>
                        <a:t> RGB</a:t>
                      </a:r>
                      <a:endParaRPr lang="en-US" dirty="0"/>
                    </a:p>
                  </a:txBody>
                  <a:tcPr/>
                </a:tc>
              </a:tr>
              <a:tr h="581272">
                <a:tc>
                  <a:txBody>
                    <a:bodyPr/>
                    <a:lstStyle/>
                    <a:p>
                      <a:r>
                        <a:rPr lang="en-US" dirty="0" smtClean="0"/>
                        <a:t>Module size</a:t>
                      </a:r>
                      <a:endParaRPr lang="en-US" dirty="0"/>
                    </a:p>
                  </a:txBody>
                  <a:tcPr/>
                </a:tc>
                <a:tc>
                  <a:txBody>
                    <a:bodyPr/>
                    <a:lstStyle/>
                    <a:p>
                      <a:r>
                        <a:rPr lang="en-US" dirty="0" smtClean="0"/>
                        <a:t>95.4 mm x 49.6</a:t>
                      </a:r>
                      <a:r>
                        <a:rPr lang="en-US" baseline="0" dirty="0" smtClean="0"/>
                        <a:t> mm x 15.9 mm</a:t>
                      </a:r>
                      <a:endParaRPr lang="en-US" dirty="0"/>
                    </a:p>
                  </a:txBody>
                  <a:tcPr/>
                </a:tc>
                <a:tc>
                  <a:txBody>
                    <a:bodyPr/>
                    <a:lstStyle/>
                    <a:p>
                      <a:r>
                        <a:rPr lang="en-US" dirty="0" smtClean="0"/>
                        <a:t>78.4 mm x 111</a:t>
                      </a:r>
                      <a:r>
                        <a:rPr lang="en-US" baseline="0" dirty="0" smtClean="0"/>
                        <a:t> mm x 17 mm</a:t>
                      </a:r>
                      <a:endParaRPr lang="en-US" dirty="0"/>
                    </a:p>
                  </a:txBody>
                  <a:tcPr/>
                </a:tc>
                <a:tc>
                  <a:txBody>
                    <a:bodyPr/>
                    <a:lstStyle/>
                    <a:p>
                      <a:r>
                        <a:rPr lang="en-US" dirty="0" smtClean="0"/>
                        <a:t>50 mm x 69.2 mm x 2.85 mm</a:t>
                      </a:r>
                      <a:endParaRPr lang="en-US" dirty="0"/>
                    </a:p>
                  </a:txBody>
                  <a:tcPr/>
                </a:tc>
              </a:tr>
              <a:tr h="510343">
                <a:tc>
                  <a:txBody>
                    <a:bodyPr/>
                    <a:lstStyle/>
                    <a:p>
                      <a:r>
                        <a:rPr lang="en-US" dirty="0" smtClean="0"/>
                        <a:t>Operating current</a:t>
                      </a:r>
                      <a:endParaRPr lang="en-US" dirty="0"/>
                    </a:p>
                  </a:txBody>
                  <a:tcPr/>
                </a:tc>
                <a:tc>
                  <a:txBody>
                    <a:bodyPr/>
                    <a:lstStyle/>
                    <a:p>
                      <a:r>
                        <a:rPr lang="en-US" dirty="0" smtClean="0"/>
                        <a:t>20</a:t>
                      </a:r>
                      <a:r>
                        <a:rPr lang="en-US" baseline="0" dirty="0" smtClean="0"/>
                        <a:t> mA</a:t>
                      </a:r>
                      <a:endParaRPr lang="en-US" dirty="0"/>
                    </a:p>
                  </a:txBody>
                  <a:tcPr/>
                </a:tc>
                <a:tc>
                  <a:txBody>
                    <a:bodyPr/>
                    <a:lstStyle/>
                    <a:p>
                      <a:r>
                        <a:rPr lang="en-US" dirty="0" smtClean="0"/>
                        <a:t>22 mA</a:t>
                      </a:r>
                      <a:endParaRPr lang="en-US" dirty="0"/>
                    </a:p>
                  </a:txBody>
                  <a:tcPr/>
                </a:tc>
                <a:tc>
                  <a:txBody>
                    <a:bodyPr/>
                    <a:lstStyle/>
                    <a:p>
                      <a:r>
                        <a:rPr lang="en-US" dirty="0" smtClean="0"/>
                        <a:t>18.5</a:t>
                      </a:r>
                      <a:r>
                        <a:rPr lang="en-US" baseline="0" dirty="0" smtClean="0"/>
                        <a:t> mA</a:t>
                      </a:r>
                      <a:endParaRPr lang="en-US" dirty="0"/>
                    </a:p>
                  </a:txBody>
                  <a:tcPr/>
                </a:tc>
              </a:tr>
              <a:tr h="581272">
                <a:tc>
                  <a:txBody>
                    <a:bodyPr/>
                    <a:lstStyle/>
                    <a:p>
                      <a:r>
                        <a:rPr lang="en-US" dirty="0" smtClean="0"/>
                        <a:t>Supply voltage</a:t>
                      </a:r>
                    </a:p>
                    <a:p>
                      <a:endParaRPr lang="en-US" dirty="0"/>
                    </a:p>
                  </a:txBody>
                  <a:tcPr/>
                </a:tc>
                <a:tc>
                  <a:txBody>
                    <a:bodyPr/>
                    <a:lstStyle/>
                    <a:p>
                      <a:r>
                        <a:rPr lang="en-US" dirty="0" smtClean="0"/>
                        <a:t>4</a:t>
                      </a:r>
                      <a:r>
                        <a:rPr lang="en-US" baseline="0" dirty="0" smtClean="0"/>
                        <a:t> – 5.5 V</a:t>
                      </a:r>
                      <a:endParaRPr lang="en-US" dirty="0"/>
                    </a:p>
                  </a:txBody>
                  <a:tcPr/>
                </a:tc>
                <a:tc>
                  <a:txBody>
                    <a:bodyPr/>
                    <a:lstStyle/>
                    <a:p>
                      <a:r>
                        <a:rPr lang="en-US" dirty="0" smtClean="0"/>
                        <a:t>5 V</a:t>
                      </a:r>
                      <a:endParaRPr lang="en-US" dirty="0"/>
                    </a:p>
                  </a:txBody>
                  <a:tcPr/>
                </a:tc>
                <a:tc>
                  <a:txBody>
                    <a:bodyPr/>
                    <a:lstStyle/>
                    <a:p>
                      <a:r>
                        <a:rPr lang="en-US" dirty="0" smtClean="0"/>
                        <a:t>2.8 V</a:t>
                      </a:r>
                      <a:endParaRPr lang="en-US" dirty="0"/>
                    </a:p>
                  </a:txBody>
                  <a:tcPr/>
                </a:tc>
              </a:tr>
              <a:tr h="510343">
                <a:tc>
                  <a:txBody>
                    <a:bodyPr/>
                    <a:lstStyle/>
                    <a:p>
                      <a:r>
                        <a:rPr lang="en-US" dirty="0" smtClean="0"/>
                        <a:t>Price</a:t>
                      </a:r>
                      <a:endParaRPr lang="en-US" dirty="0"/>
                    </a:p>
                  </a:txBody>
                  <a:tcPr/>
                </a:tc>
                <a:tc>
                  <a:txBody>
                    <a:bodyPr/>
                    <a:lstStyle/>
                    <a:p>
                      <a:r>
                        <a:rPr lang="en-US" dirty="0" smtClean="0"/>
                        <a:t>$89.00</a:t>
                      </a:r>
                      <a:endParaRPr lang="en-US" dirty="0"/>
                    </a:p>
                  </a:txBody>
                  <a:tcPr/>
                </a:tc>
                <a:tc>
                  <a:txBody>
                    <a:bodyPr/>
                    <a:lstStyle/>
                    <a:p>
                      <a:r>
                        <a:rPr lang="en-US" dirty="0" smtClean="0"/>
                        <a:t>$338.00</a:t>
                      </a:r>
                      <a:endParaRPr lang="en-US" dirty="0"/>
                    </a:p>
                  </a:txBody>
                  <a:tcPr/>
                </a:tc>
                <a:tc>
                  <a:txBody>
                    <a:bodyPr/>
                    <a:lstStyle/>
                    <a:p>
                      <a:r>
                        <a:rPr lang="en-US" dirty="0" smtClean="0"/>
                        <a:t>$30.00</a:t>
                      </a:r>
                      <a:endParaRPr lang="en-US" dirty="0"/>
                    </a:p>
                  </a:txBody>
                  <a:tcPr/>
                </a:tc>
              </a:tr>
            </a:tbl>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5600" y="1676400"/>
            <a:ext cx="4470400" cy="3352800"/>
          </a:xfrm>
        </p:spPr>
      </p:pic>
      <p:sp>
        <p:nvSpPr>
          <p:cNvPr id="4" name="Footer Placeholder 3"/>
          <p:cNvSpPr>
            <a:spLocks noGrp="1"/>
          </p:cNvSpPr>
          <p:nvPr>
            <p:ph type="ftr" sz="quarter" idx="11"/>
          </p:nvPr>
        </p:nvSpPr>
        <p:spPr/>
        <p:txBody>
          <a:bodyPr/>
          <a:lstStyle/>
          <a:p>
            <a:pPr>
              <a:defRPr/>
            </a:pPr>
            <a:r>
              <a:rPr lang="en-US" smtClean="0"/>
              <a:t>The A.U.M. Device</a:t>
            </a:r>
            <a:endParaRPr lang="en-US"/>
          </a:p>
        </p:txBody>
      </p:sp>
    </p:spTree>
    <p:extLst>
      <p:ext uri="{BB962C8B-B14F-4D97-AF65-F5344CB8AC3E}">
        <p14:creationId xmlns:p14="http://schemas.microsoft.com/office/powerpoint/2010/main" val="386160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688"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10" name="Rectangle 9"/>
          <p:cNvSpPr/>
          <p:nvPr/>
        </p:nvSpPr>
        <p:spPr>
          <a:xfrm>
            <a:off x="6418263" y="1770063"/>
            <a:ext cx="1125537" cy="88423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Wireless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Communication</a:t>
            </a: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2" name="Rectangle 11"/>
          <p:cNvSpPr/>
          <p:nvPr/>
        </p:nvSpPr>
        <p:spPr>
          <a:xfrm>
            <a:off x="3087688" y="1611313"/>
            <a:ext cx="952500" cy="8874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000" dirty="0" smtClean="0">
                <a:solidFill>
                  <a:srgbClr val="000000"/>
                </a:solidFill>
              </a:rPr>
              <a:t>uLcd-32wptu</a:t>
            </a:r>
            <a:endParaRPr lang="en-US" sz="1000" dirty="0">
              <a:solidFill>
                <a:srgbClr val="000000"/>
              </a:solidFill>
            </a:endParaRPr>
          </a:p>
          <a:p>
            <a:pPr algn="ctr" fontAlgn="auto">
              <a:lnSpc>
                <a:spcPct val="115000"/>
              </a:lnSpc>
              <a:spcBef>
                <a:spcPts val="0"/>
              </a:spcBef>
              <a:spcAft>
                <a:spcPts val="1000"/>
              </a:spcAft>
              <a:defRPr/>
            </a:pPr>
            <a:endParaRPr lang="en-US" sz="1100" dirty="0">
              <a:solidFill>
                <a:schemeClr val="bg1"/>
              </a:solidFill>
              <a:latin typeface="Calibri"/>
              <a:ea typeface="Calibri"/>
              <a:cs typeface="Times New Roman"/>
            </a:endParaRPr>
          </a:p>
        </p:txBody>
      </p:sp>
      <p:sp>
        <p:nvSpPr>
          <p:cNvPr id="13" name="Rectangle 12"/>
          <p:cNvSpPr/>
          <p:nvPr/>
        </p:nvSpPr>
        <p:spPr>
          <a:xfrm>
            <a:off x="4421188" y="2717800"/>
            <a:ext cx="1146175" cy="938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Atmega324p</a:t>
            </a:r>
            <a:endParaRPr lang="en-US" sz="1100" dirty="0">
              <a:solidFill>
                <a:schemeClr val="bg1"/>
              </a:solidFill>
              <a:latin typeface="Calibri"/>
              <a:ea typeface="Calibri"/>
              <a:cs typeface="Times New Roman"/>
            </a:endParaRPr>
          </a:p>
        </p:txBody>
      </p:sp>
      <p:cxnSp>
        <p:nvCxnSpPr>
          <p:cNvPr id="25" name="Straight Arrow Connector 24"/>
          <p:cNvCxnSpPr/>
          <p:nvPr/>
        </p:nvCxnSpPr>
        <p:spPr>
          <a:xfrm>
            <a:off x="3479800" y="2971800"/>
            <a:ext cx="93662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86150" y="2520950"/>
            <a:ext cx="0" cy="47783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3"/>
          </p:cNvCxnSpPr>
          <p:nvPr/>
        </p:nvCxnSpPr>
        <p:spPr>
          <a:xfrm flipH="1">
            <a:off x="5567363" y="3187700"/>
            <a:ext cx="133032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886575" y="2647950"/>
            <a:ext cx="14288" cy="54133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9706"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392879"/>
            <a:ext cx="7772400" cy="1143000"/>
          </a:xfrm>
        </p:spPr>
        <p:txBody>
          <a:bodyPr/>
          <a:lstStyle/>
          <a:p>
            <a:pPr fontAlgn="auto">
              <a:spcAft>
                <a:spcPts val="0"/>
              </a:spcAft>
              <a:defRPr/>
            </a:pPr>
            <a:r>
              <a:rPr lang="en-US" dirty="0" smtClean="0"/>
              <a:t>Wireless Communication</a:t>
            </a:r>
            <a:endParaRPr lang="en-US" dirty="0"/>
          </a:p>
        </p:txBody>
      </p:sp>
      <p:sp>
        <p:nvSpPr>
          <p:cNvPr id="30722" name="Content Placeholder 2"/>
          <p:cNvSpPr>
            <a:spLocks noGrp="1"/>
          </p:cNvSpPr>
          <p:nvPr>
            <p:ph idx="1"/>
          </p:nvPr>
        </p:nvSpPr>
        <p:spPr>
          <a:xfrm>
            <a:off x="670034" y="1219200"/>
            <a:ext cx="7772400" cy="3733800"/>
          </a:xfrm>
        </p:spPr>
        <p:txBody>
          <a:bodyPr/>
          <a:lstStyle/>
          <a:p>
            <a:pPr marL="69850" indent="0">
              <a:buNone/>
            </a:pPr>
            <a:endParaRPr lang="en-US" sz="2800" dirty="0" smtClean="0"/>
          </a:p>
          <a:p>
            <a:r>
              <a:rPr lang="en-US" sz="2800" dirty="0" smtClean="0"/>
              <a:t>Simple User Interface</a:t>
            </a:r>
          </a:p>
          <a:p>
            <a:r>
              <a:rPr lang="en-US" sz="2800" dirty="0" smtClean="0"/>
              <a:t>Smartphone compatible</a:t>
            </a:r>
          </a:p>
          <a:p>
            <a:r>
              <a:rPr lang="en-US" sz="2800" dirty="0" smtClean="0"/>
              <a:t>Bluetooth or </a:t>
            </a:r>
            <a:r>
              <a:rPr lang="en-US" sz="2800" dirty="0" err="1" smtClean="0"/>
              <a:t>Wifi</a:t>
            </a:r>
            <a:endParaRPr lang="en-US" sz="2800" dirty="0" smtClean="0"/>
          </a:p>
          <a:p>
            <a:r>
              <a:rPr lang="en-US" sz="2800" dirty="0" smtClean="0"/>
              <a:t>Readily programmable</a:t>
            </a:r>
          </a:p>
          <a:p>
            <a:r>
              <a:rPr lang="en-US" sz="2800" dirty="0" smtClean="0"/>
              <a:t>UART communication with MCU</a:t>
            </a:r>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Bluetooth</a:t>
            </a:r>
            <a:endParaRPr lang="en-US" dirty="0"/>
          </a:p>
        </p:txBody>
      </p:sp>
      <p:graphicFrame>
        <p:nvGraphicFramePr>
          <p:cNvPr id="5" name="Content Placeholder 4"/>
          <p:cNvGraphicFramePr>
            <a:graphicFrameLocks noGrp="1"/>
          </p:cNvGraphicFramePr>
          <p:nvPr>
            <p:ph idx="1"/>
          </p:nvPr>
        </p:nvGraphicFramePr>
        <p:xfrm>
          <a:off x="990600" y="1295400"/>
          <a:ext cx="7467600" cy="4191000"/>
        </p:xfrm>
        <a:graphic>
          <a:graphicData uri="http://schemas.openxmlformats.org/drawingml/2006/table">
            <a:tbl>
              <a:tblPr firstRow="1" bandRow="1">
                <a:tableStyleId>{5C22544A-7EE6-4342-B048-85BDC9FD1C3A}</a:tableStyleId>
              </a:tblPr>
              <a:tblGrid>
                <a:gridCol w="2489200"/>
                <a:gridCol w="2489200"/>
                <a:gridCol w="2489200"/>
              </a:tblGrid>
              <a:tr h="349250">
                <a:tc>
                  <a:txBody>
                    <a:bodyPr/>
                    <a:lstStyle/>
                    <a:p>
                      <a:pPr algn="just">
                        <a:lnSpc>
                          <a:spcPct val="115000"/>
                        </a:lnSpc>
                      </a:pPr>
                      <a:r>
                        <a:rPr lang="en-US" sz="1200" dirty="0">
                          <a:effectLst/>
                          <a:latin typeface="Arial"/>
                          <a:cs typeface="Times New Roman"/>
                        </a:rPr>
                        <a:t>Feature</a:t>
                      </a:r>
                      <a:endParaRPr lang="en-US" sz="1100" dirty="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Bluetooth Mate Gold</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BlueSMiRF RP-SMA</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Class</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1</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1</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UART connection</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Yes</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Yes</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FCC certified</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Yes</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No</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Power consumption</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25mA</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25mA</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Operating Voltage</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3.3-6V</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3.3-6V</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Operating Temperature</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-40 to 70˚C</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-40 to 70˚C</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Antenna</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Built-in</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Compatible</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Hopping Scheme</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Hardy</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Hardy</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Serial communications</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2400-115200bps</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2400-115200bps</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Connection Encrypted</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Yes</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No</a:t>
                      </a:r>
                      <a:endParaRPr lang="en-US" sz="1100">
                        <a:effectLst/>
                        <a:latin typeface="Arial"/>
                        <a:cs typeface="Times New Roman"/>
                      </a:endParaRPr>
                    </a:p>
                  </a:txBody>
                  <a:tcPr marL="68580" marR="68580" marT="0" marB="0"/>
                </a:tc>
              </a:tr>
              <a:tr h="349250">
                <a:tc>
                  <a:txBody>
                    <a:bodyPr/>
                    <a:lstStyle/>
                    <a:p>
                      <a:pPr algn="just">
                        <a:lnSpc>
                          <a:spcPct val="115000"/>
                        </a:lnSpc>
                      </a:pPr>
                      <a:r>
                        <a:rPr lang="en-US" sz="1200">
                          <a:effectLst/>
                          <a:latin typeface="Arial"/>
                          <a:cs typeface="Times New Roman"/>
                        </a:rPr>
                        <a:t>Serial Connection</a:t>
                      </a:r>
                      <a:endParaRPr lang="en-US" sz="1100">
                        <a:effectLst/>
                        <a:latin typeface="Arial"/>
                        <a:cs typeface="Times New Roman"/>
                      </a:endParaRPr>
                    </a:p>
                  </a:txBody>
                  <a:tcPr marL="68580" marR="68580" marT="0" marB="0"/>
                </a:tc>
                <a:tc>
                  <a:txBody>
                    <a:bodyPr/>
                    <a:lstStyle/>
                    <a:p>
                      <a:pPr algn="just">
                        <a:lnSpc>
                          <a:spcPct val="115000"/>
                        </a:lnSpc>
                      </a:pPr>
                      <a:r>
                        <a:rPr lang="en-US" sz="1200">
                          <a:effectLst/>
                          <a:latin typeface="Arial"/>
                          <a:cs typeface="Times New Roman"/>
                        </a:rPr>
                        <a:t>6-pin Arduino layout</a:t>
                      </a:r>
                      <a:endParaRPr lang="en-US" sz="1100">
                        <a:effectLst/>
                        <a:latin typeface="Arial"/>
                        <a:cs typeface="Times New Roman"/>
                      </a:endParaRPr>
                    </a:p>
                  </a:txBody>
                  <a:tcPr marL="68580" marR="68580" marT="0" marB="0"/>
                </a:tc>
                <a:tc>
                  <a:txBody>
                    <a:bodyPr/>
                    <a:lstStyle/>
                    <a:p>
                      <a:pPr algn="just">
                        <a:lnSpc>
                          <a:spcPct val="115000"/>
                        </a:lnSpc>
                      </a:pPr>
                      <a:r>
                        <a:rPr lang="en-US" sz="1200" dirty="0">
                          <a:effectLst/>
                          <a:latin typeface="Arial"/>
                          <a:cs typeface="Times New Roman"/>
                        </a:rPr>
                        <a:t>6-pin FTDI layout</a:t>
                      </a:r>
                      <a:endParaRPr lang="en-US" sz="1100" dirty="0">
                        <a:effectLst/>
                        <a:latin typeface="Arial"/>
                        <a:cs typeface="Times New Roman"/>
                      </a:endParaRPr>
                    </a:p>
                  </a:txBody>
                  <a:tcPr marL="68580" marR="68580" marT="0" marB="0"/>
                </a:tc>
              </a:tr>
            </a:tbl>
          </a:graphicData>
        </a:graphic>
      </p:graphicFrame>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688"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10" name="Rectangle 9"/>
          <p:cNvSpPr/>
          <p:nvPr/>
        </p:nvSpPr>
        <p:spPr>
          <a:xfrm>
            <a:off x="6418263" y="1770063"/>
            <a:ext cx="1125537" cy="88423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Bluetooth</a:t>
            </a:r>
            <a:endParaRPr lang="en-US" sz="1100" dirty="0">
              <a:solidFill>
                <a:schemeClr val="bg1"/>
              </a:solidFill>
              <a:latin typeface="Calibri"/>
              <a:ea typeface="Calibri"/>
              <a:cs typeface="Times New Roman"/>
            </a:endParaRP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1" name="Rectangle 10"/>
          <p:cNvSpPr/>
          <p:nvPr/>
        </p:nvSpPr>
        <p:spPr>
          <a:xfrm>
            <a:off x="4489450" y="1439863"/>
            <a:ext cx="922338" cy="9144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Motion Sensor</a:t>
            </a:r>
          </a:p>
        </p:txBody>
      </p:sp>
      <p:sp>
        <p:nvSpPr>
          <p:cNvPr id="12" name="Rectangle 11"/>
          <p:cNvSpPr/>
          <p:nvPr/>
        </p:nvSpPr>
        <p:spPr>
          <a:xfrm>
            <a:off x="3087688" y="1611313"/>
            <a:ext cx="952500" cy="8874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050" dirty="0" smtClean="0">
                <a:solidFill>
                  <a:srgbClr val="000000"/>
                </a:solidFill>
              </a:rPr>
              <a:t>uLcd-32wptu</a:t>
            </a:r>
            <a:endParaRPr lang="en-US" sz="1050" dirty="0">
              <a:solidFill>
                <a:srgbClr val="000000"/>
              </a:solidFill>
            </a:endParaRPr>
          </a:p>
          <a:p>
            <a:pPr algn="ctr" fontAlgn="auto">
              <a:lnSpc>
                <a:spcPct val="115000"/>
              </a:lnSpc>
              <a:spcBef>
                <a:spcPts val="0"/>
              </a:spcBef>
              <a:spcAft>
                <a:spcPts val="1000"/>
              </a:spcAft>
              <a:defRPr/>
            </a:pPr>
            <a:endParaRPr lang="en-US" sz="1100" dirty="0">
              <a:solidFill>
                <a:schemeClr val="bg1"/>
              </a:solidFill>
              <a:latin typeface="Calibri"/>
              <a:ea typeface="Calibri"/>
              <a:cs typeface="Times New Roman"/>
            </a:endParaRPr>
          </a:p>
        </p:txBody>
      </p:sp>
      <p:sp>
        <p:nvSpPr>
          <p:cNvPr id="13" name="Rectangle 12"/>
          <p:cNvSpPr/>
          <p:nvPr/>
        </p:nvSpPr>
        <p:spPr>
          <a:xfrm>
            <a:off x="4421188" y="2717800"/>
            <a:ext cx="1146175" cy="938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Atmega324p</a:t>
            </a:r>
            <a:endParaRPr lang="en-US" sz="1100" dirty="0">
              <a:solidFill>
                <a:schemeClr val="bg1"/>
              </a:solidFill>
              <a:latin typeface="Calibri"/>
              <a:ea typeface="Calibri"/>
              <a:cs typeface="Times New Roman"/>
            </a:endParaRPr>
          </a:p>
        </p:txBody>
      </p:sp>
      <p:cxnSp>
        <p:nvCxnSpPr>
          <p:cNvPr id="25" name="Straight Arrow Connector 24"/>
          <p:cNvCxnSpPr/>
          <p:nvPr/>
        </p:nvCxnSpPr>
        <p:spPr>
          <a:xfrm>
            <a:off x="3479800" y="2971800"/>
            <a:ext cx="9366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86150" y="2520950"/>
            <a:ext cx="0" cy="47783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4989513" y="2338388"/>
            <a:ext cx="4762" cy="37941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3"/>
          </p:cNvCxnSpPr>
          <p:nvPr/>
        </p:nvCxnSpPr>
        <p:spPr>
          <a:xfrm flipH="1">
            <a:off x="5567363" y="3187700"/>
            <a:ext cx="13303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886575" y="2647950"/>
            <a:ext cx="14288" cy="541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780"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http://www.robotshop.com/Images/big/en/parallax-pir-motion-sensor.jpg">
            <a:hlinkClick r:id="rId2"/>
          </p:cNvPr>
          <p:cNvPicPr>
            <a:picLocks noChangeAspect="1" noChangeArrowheads="1"/>
          </p:cNvPicPr>
          <p:nvPr/>
        </p:nvPicPr>
        <p:blipFill>
          <a:blip r:embed="rId3"/>
          <a:srcRect/>
          <a:stretch>
            <a:fillRect/>
          </a:stretch>
        </p:blipFill>
        <p:spPr bwMode="auto">
          <a:xfrm>
            <a:off x="5638800" y="3172634"/>
            <a:ext cx="2381250" cy="2381250"/>
          </a:xfrm>
          <a:prstGeom prst="rect">
            <a:avLst/>
          </a:prstGeom>
          <a:noFill/>
          <a:ln w="9525">
            <a:noFill/>
            <a:miter lim="800000"/>
            <a:headEnd/>
            <a:tailEnd/>
          </a:ln>
        </p:spPr>
      </p:pic>
      <p:sp>
        <p:nvSpPr>
          <p:cNvPr id="2" name="Title 1"/>
          <p:cNvSpPr>
            <a:spLocks noGrp="1"/>
          </p:cNvSpPr>
          <p:nvPr>
            <p:ph type="title"/>
          </p:nvPr>
        </p:nvSpPr>
        <p:spPr/>
        <p:txBody>
          <a:bodyPr/>
          <a:lstStyle/>
          <a:p>
            <a:pPr fontAlgn="auto">
              <a:spcAft>
                <a:spcPts val="0"/>
              </a:spcAft>
              <a:defRPr/>
            </a:pPr>
            <a:r>
              <a:rPr lang="en-US" dirty="0" smtClean="0"/>
              <a:t>Motion sensor</a:t>
            </a:r>
            <a:endParaRPr lang="en-US" dirty="0"/>
          </a:p>
        </p:txBody>
      </p:sp>
      <p:sp>
        <p:nvSpPr>
          <p:cNvPr id="33795" name="Content Placeholder 2"/>
          <p:cNvSpPr>
            <a:spLocks noGrp="1"/>
          </p:cNvSpPr>
          <p:nvPr>
            <p:ph idx="1"/>
          </p:nvPr>
        </p:nvSpPr>
        <p:spPr>
          <a:xfrm>
            <a:off x="685800" y="1600200"/>
            <a:ext cx="7772400" cy="3733800"/>
          </a:xfrm>
        </p:spPr>
        <p:txBody>
          <a:bodyPr/>
          <a:lstStyle/>
          <a:p>
            <a:r>
              <a:rPr lang="en-US" dirty="0" smtClean="0"/>
              <a:t>Must </a:t>
            </a:r>
            <a:r>
              <a:rPr lang="en-US" dirty="0" smtClean="0"/>
              <a:t>detect </a:t>
            </a:r>
            <a:r>
              <a:rPr lang="en-US" dirty="0" smtClean="0"/>
              <a:t>up to 20 feet</a:t>
            </a:r>
          </a:p>
          <a:p>
            <a:r>
              <a:rPr lang="en-US" dirty="0" smtClean="0"/>
              <a:t>Must be able to detect if people are present in the room</a:t>
            </a:r>
          </a:p>
          <a:p>
            <a:r>
              <a:rPr lang="en-US" dirty="0" smtClean="0"/>
              <a:t>Be able to set length of time for system shut down</a:t>
            </a:r>
          </a:p>
          <a:p>
            <a:r>
              <a:rPr lang="en-US" dirty="0" smtClean="0"/>
              <a:t>For this design we chose PIR sensor</a:t>
            </a:r>
          </a:p>
          <a:p>
            <a:pPr marL="69850" indent="0">
              <a:buNone/>
            </a:pPr>
            <a:endParaRPr lang="en-US" dirty="0" smtClean="0"/>
          </a:p>
          <a:p>
            <a:pPr marL="69850" indent="0">
              <a:buNone/>
            </a:pPr>
            <a:r>
              <a:rPr lang="en-US" dirty="0" err="1" smtClean="0"/>
              <a:t>Parralax</a:t>
            </a:r>
            <a:r>
              <a:rPr lang="en-US" dirty="0" smtClean="0"/>
              <a:t> </a:t>
            </a:r>
            <a:r>
              <a:rPr lang="en-US" b="1" dirty="0" smtClean="0"/>
              <a:t>555-28027</a:t>
            </a:r>
          </a:p>
          <a:p>
            <a:pPr lvl="1"/>
            <a:r>
              <a:rPr lang="en-US" dirty="0" err="1" smtClean="0"/>
              <a:t>Pir</a:t>
            </a:r>
            <a:r>
              <a:rPr lang="en-US" dirty="0" smtClean="0"/>
              <a:t> sensor Rev B</a:t>
            </a:r>
          </a:p>
          <a:p>
            <a:pPr lvl="1"/>
            <a:r>
              <a:rPr lang="en-US" dirty="0" smtClean="0"/>
              <a:t>Up to 30 feet range in high sensitivity mode</a:t>
            </a:r>
          </a:p>
          <a:p>
            <a:pPr lvl="1"/>
            <a:r>
              <a:rPr lang="en-US" dirty="0" smtClean="0"/>
              <a:t>Dimensions  1.41 x 1.0 x 0.8 in </a:t>
            </a:r>
          </a:p>
          <a:p>
            <a:endParaRPr lang="en-US" dirty="0" smtClean="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688"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8" name="Rectangle 7"/>
          <p:cNvSpPr/>
          <p:nvPr/>
        </p:nvSpPr>
        <p:spPr>
          <a:xfrm>
            <a:off x="1530350" y="4046538"/>
            <a:ext cx="844550" cy="9413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lnSpc>
                <a:spcPct val="115000"/>
              </a:lnSpc>
              <a:spcBef>
                <a:spcPts val="0"/>
              </a:spcBef>
              <a:spcAft>
                <a:spcPts val="1000"/>
              </a:spcAft>
              <a:defRPr/>
            </a:pPr>
            <a:r>
              <a:rPr lang="en-US" sz="1100" dirty="0">
                <a:ea typeface="Calibri"/>
                <a:cs typeface="Times New Roman"/>
              </a:rPr>
              <a:t>Wall (120V AC)</a:t>
            </a:r>
          </a:p>
        </p:txBody>
      </p:sp>
      <p:sp>
        <p:nvSpPr>
          <p:cNvPr id="10" name="Rectangle 9"/>
          <p:cNvSpPr/>
          <p:nvPr/>
        </p:nvSpPr>
        <p:spPr>
          <a:xfrm>
            <a:off x="6418263" y="1770063"/>
            <a:ext cx="1125537" cy="88423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Bluetooth</a:t>
            </a:r>
            <a:endParaRPr lang="en-US" sz="1100" dirty="0">
              <a:solidFill>
                <a:schemeClr val="bg1"/>
              </a:solidFill>
              <a:latin typeface="Calibri"/>
              <a:ea typeface="Calibri"/>
              <a:cs typeface="Times New Roman"/>
            </a:endParaRP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1" name="Rectangle 10"/>
          <p:cNvSpPr/>
          <p:nvPr/>
        </p:nvSpPr>
        <p:spPr>
          <a:xfrm>
            <a:off x="4489450" y="1439863"/>
            <a:ext cx="922338" cy="9144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PIR</a:t>
            </a:r>
            <a:endParaRPr lang="en-US" sz="1100" dirty="0">
              <a:solidFill>
                <a:schemeClr val="bg1"/>
              </a:solidFill>
              <a:latin typeface="Calibri"/>
              <a:ea typeface="Calibri"/>
              <a:cs typeface="Times New Roman"/>
            </a:endParaRPr>
          </a:p>
        </p:txBody>
      </p:sp>
      <p:sp>
        <p:nvSpPr>
          <p:cNvPr id="12" name="Rectangle 11"/>
          <p:cNvSpPr/>
          <p:nvPr/>
        </p:nvSpPr>
        <p:spPr>
          <a:xfrm>
            <a:off x="3087688" y="1611313"/>
            <a:ext cx="952500" cy="8874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r>
              <a:rPr lang="en-US" sz="1050" dirty="0">
                <a:solidFill>
                  <a:srgbClr val="000000"/>
                </a:solidFill>
              </a:rPr>
              <a:t>uLcd-32wptu</a:t>
            </a:r>
          </a:p>
        </p:txBody>
      </p:sp>
      <p:sp>
        <p:nvSpPr>
          <p:cNvPr id="13" name="Rectangle 12"/>
          <p:cNvSpPr/>
          <p:nvPr/>
        </p:nvSpPr>
        <p:spPr>
          <a:xfrm>
            <a:off x="4421188" y="2717800"/>
            <a:ext cx="1146175" cy="938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smtClean="0">
                <a:solidFill>
                  <a:schemeClr val="bg1"/>
                </a:solidFill>
                <a:latin typeface="Calibri"/>
                <a:ea typeface="Calibri"/>
                <a:cs typeface="Times New Roman"/>
              </a:rPr>
              <a:t>Atmega324p</a:t>
            </a:r>
            <a:endParaRPr lang="en-US" sz="1100" dirty="0">
              <a:solidFill>
                <a:schemeClr val="bg1"/>
              </a:solidFill>
              <a:latin typeface="Calibri"/>
              <a:ea typeface="Calibri"/>
              <a:cs typeface="Times New Roman"/>
            </a:endParaRPr>
          </a:p>
        </p:txBody>
      </p:sp>
      <p:sp>
        <p:nvSpPr>
          <p:cNvPr id="14" name="Rectangle 13"/>
          <p:cNvSpPr/>
          <p:nvPr/>
        </p:nvSpPr>
        <p:spPr>
          <a:xfrm>
            <a:off x="4421188" y="5064125"/>
            <a:ext cx="954087" cy="8874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Relay</a:t>
            </a:r>
          </a:p>
        </p:txBody>
      </p:sp>
      <p:sp>
        <p:nvSpPr>
          <p:cNvPr id="15" name="Rectangle 14"/>
          <p:cNvSpPr/>
          <p:nvPr/>
        </p:nvSpPr>
        <p:spPr>
          <a:xfrm>
            <a:off x="6704013" y="5002213"/>
            <a:ext cx="839787" cy="904875"/>
          </a:xfrm>
          <a:prstGeom prst="rect">
            <a:avLst/>
          </a:prstGeom>
          <a:solidFill>
            <a:schemeClr val="accent3">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Appliance Device</a:t>
            </a:r>
          </a:p>
        </p:txBody>
      </p:sp>
      <p:cxnSp>
        <p:nvCxnSpPr>
          <p:cNvPr id="25" name="Straight Arrow Connector 24"/>
          <p:cNvCxnSpPr/>
          <p:nvPr/>
        </p:nvCxnSpPr>
        <p:spPr>
          <a:xfrm>
            <a:off x="3479800" y="2971800"/>
            <a:ext cx="9366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86150" y="2520950"/>
            <a:ext cx="0" cy="477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4989513" y="2338388"/>
            <a:ext cx="4762" cy="37941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3"/>
          </p:cNvCxnSpPr>
          <p:nvPr/>
        </p:nvCxnSpPr>
        <p:spPr>
          <a:xfrm flipH="1">
            <a:off x="5567363" y="3187700"/>
            <a:ext cx="13303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886575" y="2647950"/>
            <a:ext cx="14288" cy="541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831"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cxnSp>
        <p:nvCxnSpPr>
          <p:cNvPr id="69" name="Straight Connector 68"/>
          <p:cNvCxnSpPr/>
          <p:nvPr/>
        </p:nvCxnSpPr>
        <p:spPr>
          <a:xfrm>
            <a:off x="3087688" y="4411663"/>
            <a:ext cx="9525" cy="12271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073400" y="5635625"/>
            <a:ext cx="1408113" cy="31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375275" y="5715000"/>
            <a:ext cx="132873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82838" y="4411663"/>
            <a:ext cx="7048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02363" y="3379788"/>
            <a:ext cx="0" cy="18430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7363" y="3379788"/>
            <a:ext cx="635000" cy="9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375275" y="5222875"/>
            <a:ext cx="827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fade">
                                      <p:cBhvr>
                                        <p:cTn id="53" dur="500"/>
                                        <p:tgtEl>
                                          <p:spTgt spid="70"/>
                                        </p:tgtEl>
                                      </p:cBhvr>
                                    </p:animEffect>
                                  </p:childTnLst>
                                </p:cTn>
                              </p:par>
                              <p:par>
                                <p:cTn id="54" presetID="10" presetClass="entr" presetSubtype="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fade">
                                      <p:cBhvr>
                                        <p:cTn id="56" dur="500"/>
                                        <p:tgtEl>
                                          <p:spTgt spid="73"/>
                                        </p:tgtEl>
                                      </p:cBhvr>
                                    </p:animEffect>
                                  </p:childTnLst>
                                </p:cTn>
                              </p:par>
                              <p:par>
                                <p:cTn id="57" presetID="10"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Motivation</a:t>
            </a:r>
            <a:endParaRPr lang="en-US" dirty="0"/>
          </a:p>
        </p:txBody>
      </p:sp>
      <p:sp>
        <p:nvSpPr>
          <p:cNvPr id="18434" name="Content Placeholder 2"/>
          <p:cNvSpPr>
            <a:spLocks noGrp="1"/>
          </p:cNvSpPr>
          <p:nvPr>
            <p:ph idx="1"/>
          </p:nvPr>
        </p:nvSpPr>
        <p:spPr>
          <a:xfrm>
            <a:off x="685800" y="1600200"/>
            <a:ext cx="7772400" cy="3733800"/>
          </a:xfrm>
        </p:spPr>
        <p:txBody>
          <a:bodyPr/>
          <a:lstStyle/>
          <a:p>
            <a:r>
              <a:rPr lang="en-US" sz="2800" dirty="0" smtClean="0"/>
              <a:t>To save energy </a:t>
            </a:r>
          </a:p>
          <a:p>
            <a:r>
              <a:rPr lang="en-US" sz="2800" dirty="0" smtClean="0"/>
              <a:t>Energy sustainability</a:t>
            </a:r>
          </a:p>
          <a:p>
            <a:r>
              <a:rPr lang="en-US" sz="2800" dirty="0" smtClean="0"/>
              <a:t>Reduce Phantom Power</a:t>
            </a:r>
          </a:p>
          <a:p>
            <a:r>
              <a:rPr lang="en-US" sz="2800" dirty="0" smtClean="0"/>
              <a:t>Unwanted Carbon dioxide emissions</a:t>
            </a:r>
          </a:p>
          <a:p>
            <a:r>
              <a:rPr lang="en-US" sz="2800" dirty="0" smtClean="0"/>
              <a:t>Saving money</a:t>
            </a:r>
          </a:p>
        </p:txBody>
      </p:sp>
      <p:sp>
        <p:nvSpPr>
          <p:cNvPr id="4" name="Footer Placeholder 3"/>
          <p:cNvSpPr>
            <a:spLocks noGrp="1"/>
          </p:cNvSpPr>
          <p:nvPr>
            <p:ph type="ftr" sz="quarter" idx="11"/>
          </p:nvPr>
        </p:nvSpPr>
        <p:spPr/>
        <p:txBody>
          <a:bodyPr/>
          <a:lstStyle/>
          <a:p>
            <a:pPr>
              <a:defRPr/>
            </a:pPr>
            <a:r>
              <a:rPr lang="en-US" sz="2000" b="1" dirty="0"/>
              <a:t>The A.U.M. Device</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100" dirty="0" smtClean="0"/>
              <a:t>Relay - Solid </a:t>
            </a:r>
            <a:r>
              <a:rPr lang="en-US" sz="3100" dirty="0"/>
              <a:t>State </a:t>
            </a:r>
            <a:r>
              <a:rPr lang="en-US" sz="3100" dirty="0" err="1"/>
              <a:t>vs</a:t>
            </a:r>
            <a:r>
              <a:rPr lang="en-US" sz="3100" dirty="0"/>
              <a:t> Electromechanical</a:t>
            </a:r>
            <a:r>
              <a:rPr lang="en-US" dirty="0"/>
              <a:t/>
            </a:r>
            <a:br>
              <a:rPr lang="en-US" dirty="0"/>
            </a:br>
            <a:endParaRPr lang="en-US" dirty="0"/>
          </a:p>
        </p:txBody>
      </p:sp>
      <p:sp>
        <p:nvSpPr>
          <p:cNvPr id="35842" name="Content Placeholder 2"/>
          <p:cNvSpPr>
            <a:spLocks noGrp="1"/>
          </p:cNvSpPr>
          <p:nvPr>
            <p:ph idx="1"/>
          </p:nvPr>
        </p:nvSpPr>
        <p:spPr>
          <a:xfrm>
            <a:off x="685800" y="1600200"/>
            <a:ext cx="7772400" cy="3733800"/>
          </a:xfrm>
        </p:spPr>
        <p:txBody>
          <a:bodyPr/>
          <a:lstStyle/>
          <a:p>
            <a:r>
              <a:rPr lang="en-US" sz="2400" dirty="0" smtClean="0"/>
              <a:t>Long life and reliability</a:t>
            </a:r>
          </a:p>
          <a:p>
            <a:r>
              <a:rPr lang="en-US" sz="2400" dirty="0" smtClean="0"/>
              <a:t>High switching frequency</a:t>
            </a:r>
          </a:p>
          <a:p>
            <a:r>
              <a:rPr lang="en-US" sz="2400" dirty="0" smtClean="0"/>
              <a:t>No contact arcing and bounce</a:t>
            </a:r>
          </a:p>
          <a:p>
            <a:r>
              <a:rPr lang="en-US" sz="2400" dirty="0" smtClean="0"/>
              <a:t>No electrical mechanical noise</a:t>
            </a:r>
          </a:p>
          <a:p>
            <a:r>
              <a:rPr lang="en-US" sz="2400" dirty="0" smtClean="0"/>
              <a:t>Low input current </a:t>
            </a:r>
          </a:p>
          <a:p>
            <a:r>
              <a:rPr lang="en-US" sz="2400" dirty="0" smtClean="0"/>
              <a:t>High switching speed</a:t>
            </a:r>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Relay-</a:t>
            </a:r>
            <a:r>
              <a:rPr lang="en-US" dirty="0"/>
              <a:t>Sharp S116S01 </a:t>
            </a:r>
            <a:br>
              <a:rPr lang="en-US" dirty="0"/>
            </a:br>
            <a:endParaRPr lang="en-US" dirty="0"/>
          </a:p>
        </p:txBody>
      </p:sp>
      <p:sp>
        <p:nvSpPr>
          <p:cNvPr id="36866" name="Content Placeholder 2"/>
          <p:cNvSpPr>
            <a:spLocks noGrp="1"/>
          </p:cNvSpPr>
          <p:nvPr>
            <p:ph idx="1"/>
          </p:nvPr>
        </p:nvSpPr>
        <p:spPr>
          <a:xfrm>
            <a:off x="685800" y="1600200"/>
            <a:ext cx="7772400" cy="3733800"/>
          </a:xfrm>
        </p:spPr>
        <p:txBody>
          <a:bodyPr/>
          <a:lstStyle/>
          <a:p>
            <a:r>
              <a:rPr lang="en-US" sz="2400" dirty="0" smtClean="0"/>
              <a:t>Always off state</a:t>
            </a:r>
          </a:p>
          <a:p>
            <a:r>
              <a:rPr lang="en-US" sz="2400" dirty="0" smtClean="0"/>
              <a:t>On State Voltage 1.5V</a:t>
            </a:r>
          </a:p>
          <a:p>
            <a:r>
              <a:rPr lang="en-US" sz="2400" dirty="0" smtClean="0"/>
              <a:t>RMS On-Current 16A </a:t>
            </a:r>
          </a:p>
          <a:p>
            <a:r>
              <a:rPr lang="en-US" sz="2400" dirty="0" smtClean="0"/>
              <a:t>Isolation Voltage 4kV</a:t>
            </a:r>
          </a:p>
          <a:p>
            <a:r>
              <a:rPr lang="en-US" sz="2400" dirty="0" smtClean="0"/>
              <a:t>Turn on time 1ms</a:t>
            </a:r>
          </a:p>
          <a:p>
            <a:r>
              <a:rPr lang="en-US" sz="2400" dirty="0" smtClean="0"/>
              <a:t>Turn off time 1ms</a:t>
            </a:r>
          </a:p>
          <a:p>
            <a:endParaRPr lang="en-US" dirty="0" smtClean="0"/>
          </a:p>
        </p:txBody>
      </p:sp>
      <p:sp>
        <p:nvSpPr>
          <p:cNvPr id="4" name="Footer Placeholder 3"/>
          <p:cNvSpPr>
            <a:spLocks noGrp="1"/>
          </p:cNvSpPr>
          <p:nvPr>
            <p:ph type="ftr" sz="quarter" idx="11"/>
          </p:nvPr>
        </p:nvSpPr>
        <p:spPr/>
        <p:txBody>
          <a:bodyPr/>
          <a:lstStyle/>
          <a:p>
            <a:pPr>
              <a:defRPr/>
            </a:pPr>
            <a:r>
              <a:rPr lang="en-US"/>
              <a:t>The A.U.M. Device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8276" y="1417638"/>
            <a:ext cx="3886200" cy="29146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688"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8" name="Rectangle 7"/>
          <p:cNvSpPr/>
          <p:nvPr/>
        </p:nvSpPr>
        <p:spPr>
          <a:xfrm>
            <a:off x="1733550" y="3813175"/>
            <a:ext cx="844550" cy="941388"/>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lnSpc>
                <a:spcPct val="115000"/>
              </a:lnSpc>
              <a:spcBef>
                <a:spcPts val="0"/>
              </a:spcBef>
              <a:spcAft>
                <a:spcPts val="1000"/>
              </a:spcAft>
              <a:defRPr/>
            </a:pPr>
            <a:r>
              <a:rPr lang="en-US" sz="1100" dirty="0">
                <a:ea typeface="Calibri"/>
                <a:cs typeface="Times New Roman"/>
              </a:rPr>
              <a:t>Wall (120V AC)</a:t>
            </a:r>
          </a:p>
        </p:txBody>
      </p:sp>
      <p:sp>
        <p:nvSpPr>
          <p:cNvPr id="10" name="Rectangle 9"/>
          <p:cNvSpPr/>
          <p:nvPr/>
        </p:nvSpPr>
        <p:spPr>
          <a:xfrm>
            <a:off x="6621463" y="1535113"/>
            <a:ext cx="1127125" cy="8858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Wireless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Communication</a:t>
            </a: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1" name="Rectangle 10"/>
          <p:cNvSpPr/>
          <p:nvPr/>
        </p:nvSpPr>
        <p:spPr>
          <a:xfrm>
            <a:off x="4692650" y="1204913"/>
            <a:ext cx="923925" cy="9144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Motion Sensor</a:t>
            </a:r>
          </a:p>
        </p:txBody>
      </p:sp>
      <p:sp>
        <p:nvSpPr>
          <p:cNvPr id="12" name="Rectangle 11"/>
          <p:cNvSpPr/>
          <p:nvPr/>
        </p:nvSpPr>
        <p:spPr>
          <a:xfrm>
            <a:off x="3290888" y="1377950"/>
            <a:ext cx="952500" cy="8874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r>
              <a:rPr lang="en-US" sz="1050" dirty="0">
                <a:solidFill>
                  <a:srgbClr val="000000"/>
                </a:solidFill>
              </a:rPr>
              <a:t>uLcd-32wptu</a:t>
            </a:r>
          </a:p>
        </p:txBody>
      </p:sp>
      <p:sp>
        <p:nvSpPr>
          <p:cNvPr id="13" name="Rectangle 12"/>
          <p:cNvSpPr/>
          <p:nvPr/>
        </p:nvSpPr>
        <p:spPr>
          <a:xfrm>
            <a:off x="4624388" y="2484438"/>
            <a:ext cx="1146175" cy="9382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Microcontroller</a:t>
            </a:r>
          </a:p>
        </p:txBody>
      </p:sp>
      <p:sp>
        <p:nvSpPr>
          <p:cNvPr id="14" name="Rectangle 13"/>
          <p:cNvSpPr/>
          <p:nvPr/>
        </p:nvSpPr>
        <p:spPr>
          <a:xfrm>
            <a:off x="4625975" y="4829175"/>
            <a:ext cx="952500" cy="8890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rPr>
              <a:t> S116S01 </a:t>
            </a:r>
            <a:endParaRPr lang="en-US" sz="1100" dirty="0">
              <a:solidFill>
                <a:schemeClr val="bg1"/>
              </a:solidFill>
              <a:latin typeface="Calibri"/>
              <a:ea typeface="Calibri"/>
              <a:cs typeface="Times New Roman"/>
            </a:endParaRPr>
          </a:p>
        </p:txBody>
      </p:sp>
      <p:sp>
        <p:nvSpPr>
          <p:cNvPr id="15" name="Rectangle 14"/>
          <p:cNvSpPr/>
          <p:nvPr/>
        </p:nvSpPr>
        <p:spPr>
          <a:xfrm>
            <a:off x="6907213" y="4768850"/>
            <a:ext cx="841375" cy="903288"/>
          </a:xfrm>
          <a:prstGeom prst="rect">
            <a:avLst/>
          </a:prstGeom>
          <a:solidFill>
            <a:schemeClr val="accent3">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Appliance Device</a:t>
            </a:r>
          </a:p>
        </p:txBody>
      </p:sp>
      <p:sp>
        <p:nvSpPr>
          <p:cNvPr id="16" name="Rectangle 15"/>
          <p:cNvSpPr/>
          <p:nvPr/>
        </p:nvSpPr>
        <p:spPr>
          <a:xfrm>
            <a:off x="4637088" y="3729038"/>
            <a:ext cx="954087" cy="8985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Current Sensor</a:t>
            </a:r>
          </a:p>
        </p:txBody>
      </p:sp>
      <p:cxnSp>
        <p:nvCxnSpPr>
          <p:cNvPr id="25" name="Straight Arrow Connector 24"/>
          <p:cNvCxnSpPr/>
          <p:nvPr/>
        </p:nvCxnSpPr>
        <p:spPr>
          <a:xfrm>
            <a:off x="3683000" y="2738438"/>
            <a:ext cx="9382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90938" y="2286000"/>
            <a:ext cx="0" cy="4794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5194300" y="2105025"/>
            <a:ext cx="3175" cy="379413"/>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3"/>
          </p:cNvCxnSpPr>
          <p:nvPr/>
        </p:nvCxnSpPr>
        <p:spPr>
          <a:xfrm flipH="1">
            <a:off x="5770563" y="2952750"/>
            <a:ext cx="133191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091363" y="2414588"/>
            <a:ext cx="12700" cy="5413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7904"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cxnSp>
        <p:nvCxnSpPr>
          <p:cNvPr id="68" name="Straight Arrow Connector 67"/>
          <p:cNvCxnSpPr/>
          <p:nvPr/>
        </p:nvCxnSpPr>
        <p:spPr>
          <a:xfrm flipV="1">
            <a:off x="5099050" y="3436938"/>
            <a:ext cx="0" cy="2921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90888" y="4178300"/>
            <a:ext cx="9525" cy="12271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276600" y="5402263"/>
            <a:ext cx="1409700" cy="31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578475" y="5481638"/>
            <a:ext cx="132873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587625" y="4178300"/>
            <a:ext cx="70326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563" y="3146425"/>
            <a:ext cx="0" cy="18430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70563" y="3146425"/>
            <a:ext cx="635000" cy="9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578475" y="4989513"/>
            <a:ext cx="827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337425" y="4078288"/>
            <a:ext cx="0" cy="69056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5591175" y="4078288"/>
            <a:ext cx="174625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fade">
                                      <p:cBhvr>
                                        <p:cTn id="48" dur="500"/>
                                        <p:tgtEl>
                                          <p:spTgt spid="70"/>
                                        </p:tgtEl>
                                      </p:cBhvr>
                                    </p:animEffect>
                                  </p:childTnLst>
                                </p:cTn>
                              </p:par>
                              <p:par>
                                <p:cTn id="49" presetID="10"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par>
                                <p:cTn id="52" presetID="10" presetClass="entr" presetSubtype="0"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4000" dirty="0" smtClean="0"/>
              <a:t>Current Sensor – acs712</a:t>
            </a:r>
            <a:endParaRPr lang="en-US" sz="4000" dirty="0"/>
          </a:p>
        </p:txBody>
      </p:sp>
      <p:sp>
        <p:nvSpPr>
          <p:cNvPr id="38914" name="Content Placeholder 2"/>
          <p:cNvSpPr>
            <a:spLocks noGrp="1"/>
          </p:cNvSpPr>
          <p:nvPr>
            <p:ph idx="1"/>
          </p:nvPr>
        </p:nvSpPr>
        <p:spPr>
          <a:xfrm>
            <a:off x="685800" y="1600200"/>
            <a:ext cx="7772400" cy="3733800"/>
          </a:xfrm>
        </p:spPr>
        <p:txBody>
          <a:bodyPr/>
          <a:lstStyle/>
          <a:p>
            <a:r>
              <a:rPr lang="en-US" sz="2400" dirty="0" smtClean="0"/>
              <a:t>Hall Effect Based</a:t>
            </a:r>
          </a:p>
          <a:p>
            <a:r>
              <a:rPr lang="en-US" sz="2400" dirty="0" smtClean="0"/>
              <a:t>Closed Loop</a:t>
            </a:r>
          </a:p>
          <a:p>
            <a:r>
              <a:rPr lang="en-US" sz="2400" dirty="0" smtClean="0"/>
              <a:t>Supply Voltage 5V</a:t>
            </a:r>
          </a:p>
          <a:p>
            <a:r>
              <a:rPr lang="en-US" sz="2400" dirty="0" smtClean="0"/>
              <a:t>Maximum Current 5A</a:t>
            </a:r>
          </a:p>
          <a:p>
            <a:r>
              <a:rPr lang="en-US" sz="2400" dirty="0" smtClean="0"/>
              <a:t>Output is a proportional voltage with a sensitivity of 185 mV/A</a:t>
            </a:r>
          </a:p>
        </p:txBody>
      </p:sp>
      <p:sp>
        <p:nvSpPr>
          <p:cNvPr id="4" name="Footer Placeholder 3"/>
          <p:cNvSpPr>
            <a:spLocks noGrp="1"/>
          </p:cNvSpPr>
          <p:nvPr>
            <p:ph type="ftr" sz="quarter" idx="11"/>
          </p:nvPr>
        </p:nvSpPr>
        <p:spPr/>
        <p:txBody>
          <a:bodyPr/>
          <a:lstStyle/>
          <a:p>
            <a:pPr>
              <a:defRPr/>
            </a:pPr>
            <a:r>
              <a:rPr lang="en-US"/>
              <a:t>The A.U.M. Device</a:t>
            </a:r>
          </a:p>
        </p:txBody>
      </p:sp>
      <p:pic>
        <p:nvPicPr>
          <p:cNvPr id="5" name="Picture 4"/>
          <p:cNvPicPr>
            <a:picLocks noChangeAspect="1"/>
          </p:cNvPicPr>
          <p:nvPr/>
        </p:nvPicPr>
        <p:blipFill>
          <a:blip r:embed="rId2"/>
          <a:stretch>
            <a:fillRect/>
          </a:stretch>
        </p:blipFill>
        <p:spPr>
          <a:xfrm>
            <a:off x="4800600" y="1417638"/>
            <a:ext cx="2838450" cy="1724025"/>
          </a:xfrm>
          <a:prstGeom prst="rect">
            <a:avLst/>
          </a:prstGeom>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63" y="496888"/>
            <a:ext cx="7024687"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8" name="Rectangle 7"/>
          <p:cNvSpPr/>
          <p:nvPr/>
        </p:nvSpPr>
        <p:spPr>
          <a:xfrm>
            <a:off x="1530350" y="4046538"/>
            <a:ext cx="844550" cy="9413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lnSpc>
                <a:spcPct val="115000"/>
              </a:lnSpc>
              <a:spcBef>
                <a:spcPts val="0"/>
              </a:spcBef>
              <a:spcAft>
                <a:spcPts val="1000"/>
              </a:spcAft>
              <a:defRPr/>
            </a:pPr>
            <a:r>
              <a:rPr lang="en-US" sz="1100" dirty="0">
                <a:ea typeface="Calibri"/>
                <a:cs typeface="Times New Roman"/>
              </a:rPr>
              <a:t>Wall (120V AC)</a:t>
            </a:r>
          </a:p>
        </p:txBody>
      </p:sp>
      <p:sp>
        <p:nvSpPr>
          <p:cNvPr id="9" name="Rectangle 8"/>
          <p:cNvSpPr/>
          <p:nvPr/>
        </p:nvSpPr>
        <p:spPr>
          <a:xfrm>
            <a:off x="1501775" y="2773363"/>
            <a:ext cx="846138" cy="82708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Power Supply</a:t>
            </a: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0" name="Rectangle 9"/>
          <p:cNvSpPr/>
          <p:nvPr/>
        </p:nvSpPr>
        <p:spPr>
          <a:xfrm>
            <a:off x="6418263" y="1770063"/>
            <a:ext cx="1125537" cy="88423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Wireless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Communication</a:t>
            </a: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1" name="Rectangle 10"/>
          <p:cNvSpPr/>
          <p:nvPr/>
        </p:nvSpPr>
        <p:spPr>
          <a:xfrm>
            <a:off x="4489450" y="1439863"/>
            <a:ext cx="922338" cy="9144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Motion Sensor</a:t>
            </a:r>
          </a:p>
        </p:txBody>
      </p:sp>
      <p:sp>
        <p:nvSpPr>
          <p:cNvPr id="12" name="Rectangle 11"/>
          <p:cNvSpPr/>
          <p:nvPr/>
        </p:nvSpPr>
        <p:spPr>
          <a:xfrm>
            <a:off x="3087688" y="1611313"/>
            <a:ext cx="952500" cy="8874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r>
              <a:rPr lang="en-US" sz="1050" dirty="0">
                <a:solidFill>
                  <a:srgbClr val="000000"/>
                </a:solidFill>
              </a:rPr>
              <a:t>uLcd-32wptu</a:t>
            </a:r>
          </a:p>
        </p:txBody>
      </p:sp>
      <p:sp>
        <p:nvSpPr>
          <p:cNvPr id="13" name="Rectangle 12"/>
          <p:cNvSpPr/>
          <p:nvPr/>
        </p:nvSpPr>
        <p:spPr>
          <a:xfrm>
            <a:off x="4421188" y="2717800"/>
            <a:ext cx="1146175" cy="938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Microcontroller</a:t>
            </a:r>
          </a:p>
        </p:txBody>
      </p:sp>
      <p:sp>
        <p:nvSpPr>
          <p:cNvPr id="14" name="Rectangle 13"/>
          <p:cNvSpPr/>
          <p:nvPr/>
        </p:nvSpPr>
        <p:spPr>
          <a:xfrm>
            <a:off x="4421188" y="5064125"/>
            <a:ext cx="954087" cy="8874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rPr>
              <a:t> S116S01 </a:t>
            </a:r>
            <a:endParaRPr lang="en-US" sz="1100" dirty="0">
              <a:solidFill>
                <a:schemeClr val="bg1"/>
              </a:solidFill>
              <a:latin typeface="Calibri"/>
              <a:ea typeface="Calibri"/>
              <a:cs typeface="Times New Roman"/>
            </a:endParaRPr>
          </a:p>
        </p:txBody>
      </p:sp>
      <p:sp>
        <p:nvSpPr>
          <p:cNvPr id="15" name="Rectangle 14"/>
          <p:cNvSpPr/>
          <p:nvPr/>
        </p:nvSpPr>
        <p:spPr>
          <a:xfrm>
            <a:off x="6704013" y="5002213"/>
            <a:ext cx="839787" cy="904875"/>
          </a:xfrm>
          <a:prstGeom prst="rect">
            <a:avLst/>
          </a:prstGeom>
          <a:solidFill>
            <a:schemeClr val="accent3">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Appliance Device</a:t>
            </a:r>
          </a:p>
        </p:txBody>
      </p:sp>
      <p:sp>
        <p:nvSpPr>
          <p:cNvPr id="16" name="Rectangle 15"/>
          <p:cNvSpPr/>
          <p:nvPr/>
        </p:nvSpPr>
        <p:spPr>
          <a:xfrm>
            <a:off x="4432300" y="3962400"/>
            <a:ext cx="955675" cy="8985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smtClean="0">
                <a:solidFill>
                  <a:schemeClr val="bg1"/>
                </a:solidFill>
              </a:rPr>
              <a:t>Acs712</a:t>
            </a:r>
            <a:endParaRPr lang="en-US" sz="1100" dirty="0">
              <a:solidFill>
                <a:schemeClr val="bg1"/>
              </a:solidFill>
              <a:latin typeface="Calibri"/>
              <a:ea typeface="Calibri"/>
              <a:cs typeface="Times New Roman"/>
            </a:endParaRPr>
          </a:p>
        </p:txBody>
      </p:sp>
      <p:cxnSp>
        <p:nvCxnSpPr>
          <p:cNvPr id="18" name="Straight Connector 17"/>
          <p:cNvCxnSpPr/>
          <p:nvPr/>
        </p:nvCxnSpPr>
        <p:spPr>
          <a:xfrm flipV="1">
            <a:off x="1925638" y="1143000"/>
            <a:ext cx="4999037"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82838" y="3125788"/>
            <a:ext cx="14271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3116263"/>
            <a:ext cx="11113" cy="2217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92538" y="5334000"/>
            <a:ext cx="6699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21113" y="4279900"/>
            <a:ext cx="6111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95713" y="3371850"/>
            <a:ext cx="611187" cy="7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79800" y="2971800"/>
            <a:ext cx="9366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86150" y="2520950"/>
            <a:ext cx="0" cy="477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4989513" y="2338388"/>
            <a:ext cx="4762" cy="37941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3"/>
          </p:cNvCxnSpPr>
          <p:nvPr/>
        </p:nvCxnSpPr>
        <p:spPr>
          <a:xfrm flipH="1">
            <a:off x="5567363" y="3187700"/>
            <a:ext cx="13303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886575" y="2647950"/>
            <a:ext cx="14288" cy="541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476625" y="1154113"/>
            <a:ext cx="9525"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26013" y="1154113"/>
            <a:ext cx="0" cy="261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86575" y="1143000"/>
            <a:ext cx="0" cy="5984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962"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cxnSp>
        <p:nvCxnSpPr>
          <p:cNvPr id="63" name="Straight Arrow Connector 62"/>
          <p:cNvCxnSpPr/>
          <p:nvPr/>
        </p:nvCxnSpPr>
        <p:spPr>
          <a:xfrm flipV="1">
            <a:off x="1952625" y="3600450"/>
            <a:ext cx="0" cy="4381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894263" y="3670300"/>
            <a:ext cx="0" cy="2921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087688" y="4411663"/>
            <a:ext cx="9525" cy="12271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073400" y="5635625"/>
            <a:ext cx="1408113" cy="31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375275" y="5715000"/>
            <a:ext cx="132873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82838" y="4411663"/>
            <a:ext cx="7048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02363" y="3379788"/>
            <a:ext cx="0" cy="18430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7363" y="3379788"/>
            <a:ext cx="635000" cy="9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375275" y="5222875"/>
            <a:ext cx="827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 idx="0"/>
          </p:cNvCxnSpPr>
          <p:nvPr/>
        </p:nvCxnSpPr>
        <p:spPr>
          <a:xfrm flipH="1">
            <a:off x="1925638" y="1130300"/>
            <a:ext cx="6350" cy="164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32638" y="4311650"/>
            <a:ext cx="0" cy="6905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5387975" y="4311650"/>
            <a:ext cx="174466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pic>
        <p:nvPicPr>
          <p:cNvPr id="5" name="Content Placeholder 4"/>
          <p:cNvPicPr>
            <a:picLocks noGrp="1" noChangeAspect="1"/>
          </p:cNvPicPr>
          <p:nvPr>
            <p:ph idx="1"/>
          </p:nvPr>
        </p:nvPicPr>
        <p:blipFill>
          <a:blip r:embed="rId2"/>
          <a:stretch>
            <a:fillRect/>
          </a:stretch>
        </p:blipFill>
        <p:spPr>
          <a:xfrm>
            <a:off x="304800" y="1295400"/>
            <a:ext cx="8545544" cy="4724400"/>
          </a:xfrm>
          <a:prstGeom prst="rect">
            <a:avLst/>
          </a:prstGeom>
        </p:spPr>
      </p:pic>
      <p:sp>
        <p:nvSpPr>
          <p:cNvPr id="4" name="Footer Placeholder 3"/>
          <p:cNvSpPr>
            <a:spLocks noGrp="1"/>
          </p:cNvSpPr>
          <p:nvPr>
            <p:ph type="ftr" sz="quarter" idx="11"/>
          </p:nvPr>
        </p:nvSpPr>
        <p:spPr/>
        <p:txBody>
          <a:bodyPr/>
          <a:lstStyle/>
          <a:p>
            <a:r>
              <a:rPr lang="en-US" smtClean="0"/>
              <a:t>The A.U.M. Device</a:t>
            </a:r>
            <a:endParaRPr lang="en-US"/>
          </a:p>
        </p:txBody>
      </p:sp>
      <p:sp>
        <p:nvSpPr>
          <p:cNvPr id="6" name="Rectangle 5"/>
          <p:cNvSpPr/>
          <p:nvPr/>
        </p:nvSpPr>
        <p:spPr>
          <a:xfrm>
            <a:off x="762000" y="1676400"/>
            <a:ext cx="4800600" cy="14478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tx1">
                    <a:alpha val="40000"/>
                  </a:schemeClr>
                </a:outerShdw>
              </a:effectLst>
            </a:endParaRPr>
          </a:p>
        </p:txBody>
      </p:sp>
      <p:sp>
        <p:nvSpPr>
          <p:cNvPr id="7" name="TextBox 6"/>
          <p:cNvSpPr txBox="1"/>
          <p:nvPr/>
        </p:nvSpPr>
        <p:spPr>
          <a:xfrm>
            <a:off x="2743200" y="1676400"/>
            <a:ext cx="1524000" cy="253916"/>
          </a:xfrm>
          <a:prstGeom prst="rect">
            <a:avLst/>
          </a:prstGeom>
          <a:noFill/>
        </p:spPr>
        <p:txBody>
          <a:bodyPr wrap="square" rtlCol="0">
            <a:spAutoFit/>
          </a:bodyPr>
          <a:lstStyle/>
          <a:p>
            <a:r>
              <a:rPr lang="en-US" sz="1050" dirty="0" smtClean="0">
                <a:solidFill>
                  <a:srgbClr val="92D050"/>
                </a:solidFill>
              </a:rPr>
              <a:t>Main Power Circuit</a:t>
            </a:r>
            <a:endParaRPr lang="en-US" sz="1050" dirty="0">
              <a:solidFill>
                <a:srgbClr val="92D050"/>
              </a:solidFill>
            </a:endParaRPr>
          </a:p>
        </p:txBody>
      </p:sp>
    </p:spTree>
    <p:extLst>
      <p:ext uri="{BB962C8B-B14F-4D97-AF65-F5344CB8AC3E}">
        <p14:creationId xmlns:p14="http://schemas.microsoft.com/office/powerpoint/2010/main" val="1028303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calculating power</a:t>
            </a:r>
            <a:endParaRPr lang="en-US" dirty="0"/>
          </a:p>
        </p:txBody>
      </p:sp>
      <p:sp>
        <p:nvSpPr>
          <p:cNvPr id="3" name="Content Placeholder 2"/>
          <p:cNvSpPr>
            <a:spLocks noGrp="1"/>
          </p:cNvSpPr>
          <p:nvPr>
            <p:ph idx="1"/>
          </p:nvPr>
        </p:nvSpPr>
        <p:spPr/>
        <p:txBody>
          <a:bodyPr/>
          <a:lstStyle/>
          <a:p>
            <a:r>
              <a:rPr lang="en-US" dirty="0" smtClean="0"/>
              <a:t>Goal is to calculate </a:t>
            </a:r>
            <a:r>
              <a:rPr lang="en-US" b="1" dirty="0" smtClean="0"/>
              <a:t>real</a:t>
            </a:r>
            <a:r>
              <a:rPr lang="en-US" dirty="0" smtClean="0"/>
              <a:t> power</a:t>
            </a:r>
          </a:p>
          <a:p>
            <a:r>
              <a:rPr lang="en-US" dirty="0" smtClean="0"/>
              <a:t>Real </a:t>
            </a:r>
            <a:r>
              <a:rPr lang="en-US" dirty="0"/>
              <a:t>power is 𝑃 = 𝑉(𝑅𝑀𝑆) ∗ 𝐼(𝑅𝑀𝑆) ∗ 𝑐𝑜𝑠(𝜃</a:t>
            </a:r>
            <a:r>
              <a:rPr lang="en-US" dirty="0" smtClean="0"/>
              <a:t>). </a:t>
            </a:r>
          </a:p>
          <a:p>
            <a:r>
              <a:rPr lang="en-US" dirty="0" smtClean="0"/>
              <a:t>The current sensor will report the current to the microcontroller</a:t>
            </a:r>
          </a:p>
          <a:p>
            <a:r>
              <a:rPr lang="en-US" dirty="0" smtClean="0"/>
              <a:t>Incoming voltage  transformer and voltage divider</a:t>
            </a:r>
          </a:p>
        </p:txBody>
      </p:sp>
      <p:sp>
        <p:nvSpPr>
          <p:cNvPr id="4" name="Footer Placeholder 3"/>
          <p:cNvSpPr>
            <a:spLocks noGrp="1"/>
          </p:cNvSpPr>
          <p:nvPr>
            <p:ph type="ftr" sz="quarter" idx="11"/>
          </p:nvPr>
        </p:nvSpPr>
        <p:spPr/>
        <p:txBody>
          <a:bodyPr/>
          <a:lstStyle/>
          <a:p>
            <a:r>
              <a:rPr lang="en-US" smtClean="0"/>
              <a:t>The A.U.M. Device</a:t>
            </a:r>
            <a:endParaRPr lang="en-US"/>
          </a:p>
        </p:txBody>
      </p:sp>
      <p:pic>
        <p:nvPicPr>
          <p:cNvPr id="5" name="Picture 4"/>
          <p:cNvPicPr>
            <a:picLocks noChangeAspect="1"/>
          </p:cNvPicPr>
          <p:nvPr/>
        </p:nvPicPr>
        <p:blipFill>
          <a:blip r:embed="rId2"/>
          <a:stretch>
            <a:fillRect/>
          </a:stretch>
        </p:blipFill>
        <p:spPr>
          <a:xfrm>
            <a:off x="2800350" y="3261737"/>
            <a:ext cx="3543300" cy="2254827"/>
          </a:xfrm>
          <a:prstGeom prst="rect">
            <a:avLst/>
          </a:prstGeom>
        </p:spPr>
      </p:pic>
    </p:spTree>
    <p:extLst>
      <p:ext uri="{BB962C8B-B14F-4D97-AF65-F5344CB8AC3E}">
        <p14:creationId xmlns:p14="http://schemas.microsoft.com/office/powerpoint/2010/main" val="60255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Design</a:t>
            </a:r>
            <a:endParaRPr lang="en-US" dirty="0"/>
          </a:p>
        </p:txBody>
      </p:sp>
      <p:pic>
        <p:nvPicPr>
          <p:cNvPr id="5" name="Content Placeholder 4"/>
          <p:cNvPicPr>
            <a:picLocks noGrp="1" noChangeAspect="1"/>
          </p:cNvPicPr>
          <p:nvPr>
            <p:ph idx="1"/>
          </p:nvPr>
        </p:nvPicPr>
        <p:blipFill>
          <a:blip r:embed="rId2"/>
          <a:stretch>
            <a:fillRect/>
          </a:stretch>
        </p:blipFill>
        <p:spPr>
          <a:xfrm>
            <a:off x="457200" y="1295400"/>
            <a:ext cx="8229042" cy="4724400"/>
          </a:xfrm>
          <a:prstGeom prst="rect">
            <a:avLst/>
          </a:prstGeom>
        </p:spPr>
      </p:pic>
      <p:sp>
        <p:nvSpPr>
          <p:cNvPr id="4" name="Footer Placeholder 3"/>
          <p:cNvSpPr>
            <a:spLocks noGrp="1"/>
          </p:cNvSpPr>
          <p:nvPr>
            <p:ph type="ftr" sz="quarter" idx="11"/>
          </p:nvPr>
        </p:nvSpPr>
        <p:spPr/>
        <p:txBody>
          <a:bodyPr/>
          <a:lstStyle/>
          <a:p>
            <a:r>
              <a:rPr lang="en-US" smtClean="0"/>
              <a:t>The A.U.M. Device</a:t>
            </a:r>
            <a:endParaRPr lang="en-US"/>
          </a:p>
        </p:txBody>
      </p:sp>
      <p:sp>
        <p:nvSpPr>
          <p:cNvPr id="6" name="Rectangle 5"/>
          <p:cNvSpPr/>
          <p:nvPr/>
        </p:nvSpPr>
        <p:spPr>
          <a:xfrm>
            <a:off x="838200" y="2971800"/>
            <a:ext cx="3352800" cy="12954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tx1">
                    <a:alpha val="40000"/>
                  </a:schemeClr>
                </a:outerShdw>
              </a:effectLst>
            </a:endParaRPr>
          </a:p>
        </p:txBody>
      </p:sp>
      <p:sp>
        <p:nvSpPr>
          <p:cNvPr id="7" name="TextBox 6"/>
          <p:cNvSpPr txBox="1"/>
          <p:nvPr/>
        </p:nvSpPr>
        <p:spPr>
          <a:xfrm>
            <a:off x="1828800" y="4013284"/>
            <a:ext cx="1524000" cy="253916"/>
          </a:xfrm>
          <a:prstGeom prst="rect">
            <a:avLst/>
          </a:prstGeom>
          <a:noFill/>
        </p:spPr>
        <p:txBody>
          <a:bodyPr wrap="square" rtlCol="0">
            <a:spAutoFit/>
          </a:bodyPr>
          <a:lstStyle/>
          <a:p>
            <a:r>
              <a:rPr lang="en-US" sz="1050" dirty="0" smtClean="0">
                <a:solidFill>
                  <a:srgbClr val="92D050"/>
                </a:solidFill>
              </a:rPr>
              <a:t>Voltage Divider Circuit</a:t>
            </a:r>
            <a:endParaRPr lang="en-US" sz="1050" dirty="0">
              <a:solidFill>
                <a:srgbClr val="92D050"/>
              </a:solidFill>
            </a:endParaRPr>
          </a:p>
        </p:txBody>
      </p:sp>
    </p:spTree>
    <p:extLst>
      <p:ext uri="{BB962C8B-B14F-4D97-AF65-F5344CB8AC3E}">
        <p14:creationId xmlns:p14="http://schemas.microsoft.com/office/powerpoint/2010/main" val="351851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9850" indent="0" algn="ctr">
              <a:buNone/>
            </a:pPr>
            <a:endParaRPr lang="en-US" sz="4000" dirty="0" smtClean="0"/>
          </a:p>
          <a:p>
            <a:pPr marL="69850" indent="0" algn="ctr">
              <a:buNone/>
            </a:pPr>
            <a:r>
              <a:rPr lang="en-US" sz="4000" dirty="0" smtClean="0"/>
              <a:t>Modes of operation</a:t>
            </a:r>
            <a:endParaRPr lang="en-US" sz="4000" dirty="0"/>
          </a:p>
        </p:txBody>
      </p:sp>
      <p:sp>
        <p:nvSpPr>
          <p:cNvPr id="4" name="Footer Placeholder 3"/>
          <p:cNvSpPr>
            <a:spLocks noGrp="1"/>
          </p:cNvSpPr>
          <p:nvPr>
            <p:ph type="ftr" sz="quarter" idx="11"/>
          </p:nvPr>
        </p:nvSpPr>
        <p:spPr/>
        <p:txBody>
          <a:bodyPr/>
          <a:lstStyle/>
          <a:p>
            <a:pPr>
              <a:defRPr/>
            </a:pPr>
            <a:r>
              <a:rPr lang="en-US" smtClean="0"/>
              <a:t>The A.U.M. Device</a:t>
            </a:r>
            <a:endParaRPr lang="en-US"/>
          </a:p>
        </p:txBody>
      </p:sp>
    </p:spTree>
    <p:extLst>
      <p:ext uri="{BB962C8B-B14F-4D97-AF65-F5344CB8AC3E}">
        <p14:creationId xmlns:p14="http://schemas.microsoft.com/office/powerpoint/2010/main" val="2825816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Software Design</a:t>
            </a:r>
            <a:endParaRPr lang="en-US" dirty="0"/>
          </a:p>
        </p:txBody>
      </p:sp>
      <p:sp>
        <p:nvSpPr>
          <p:cNvPr id="3" name="Content Placeholder 2"/>
          <p:cNvSpPr>
            <a:spLocks noGrp="1"/>
          </p:cNvSpPr>
          <p:nvPr>
            <p:ph idx="1"/>
          </p:nvPr>
        </p:nvSpPr>
        <p:spPr>
          <a:xfrm>
            <a:off x="685800" y="1600200"/>
            <a:ext cx="7772400" cy="3733800"/>
          </a:xfrm>
        </p:spPr>
        <p:txBody>
          <a:bodyPr rtlCol="0">
            <a:normAutofit/>
          </a:bodyPr>
          <a:lstStyle/>
          <a:p>
            <a:pPr indent="-274320" fontAlgn="auto">
              <a:spcAft>
                <a:spcPts val="0"/>
              </a:spcAft>
              <a:defRPr/>
            </a:pPr>
            <a:r>
              <a:rPr lang="en-US" sz="2400" dirty="0" smtClean="0"/>
              <a:t>Power </a:t>
            </a:r>
            <a:r>
              <a:rPr lang="en-US" sz="2400" dirty="0" smtClean="0"/>
              <a:t>Calculations</a:t>
            </a:r>
            <a:endParaRPr lang="en-US" sz="2400" dirty="0" smtClean="0"/>
          </a:p>
          <a:p>
            <a:pPr indent="-274320" fontAlgn="auto">
              <a:spcAft>
                <a:spcPts val="0"/>
              </a:spcAft>
              <a:defRPr/>
            </a:pPr>
            <a:r>
              <a:rPr lang="en-US" sz="2400" dirty="0" smtClean="0"/>
              <a:t>Standby mode</a:t>
            </a:r>
          </a:p>
          <a:p>
            <a:pPr indent="-274320" fontAlgn="auto">
              <a:spcAft>
                <a:spcPts val="0"/>
              </a:spcAft>
              <a:defRPr/>
            </a:pPr>
            <a:r>
              <a:rPr lang="en-US" sz="2400" dirty="0" smtClean="0"/>
              <a:t>Master-slave Mode</a:t>
            </a:r>
          </a:p>
          <a:p>
            <a:pPr indent="-274320" fontAlgn="auto">
              <a:spcAft>
                <a:spcPts val="0"/>
              </a:spcAft>
              <a:defRPr/>
            </a:pPr>
            <a:r>
              <a:rPr lang="en-US" sz="2400" dirty="0" smtClean="0"/>
              <a:t>Motion Sensor Mode</a:t>
            </a:r>
          </a:p>
          <a:p>
            <a:pPr indent="-274320" fontAlgn="auto">
              <a:spcAft>
                <a:spcPts val="0"/>
              </a:spcAft>
              <a:defRPr/>
            </a:pPr>
            <a:r>
              <a:rPr lang="en-US" sz="2400" dirty="0" smtClean="0"/>
              <a:t>Timer Mode</a:t>
            </a:r>
          </a:p>
          <a:p>
            <a:pPr indent="-274320" fontAlgn="auto">
              <a:spcAft>
                <a:spcPts val="0"/>
              </a:spcAft>
              <a:defRPr/>
            </a:pPr>
            <a:r>
              <a:rPr lang="en-US" sz="2400" dirty="0" smtClean="0"/>
              <a:t>User Interface</a:t>
            </a:r>
          </a:p>
          <a:p>
            <a:pPr marL="68580" indent="0" fontAlgn="auto">
              <a:spcAft>
                <a:spcPts val="0"/>
              </a:spcAft>
              <a:buFont typeface="Wingdings 3" pitchFamily="18" charset="2"/>
              <a:buNone/>
              <a:defRPr/>
            </a:pPr>
            <a:endParaRPr lang="en-US" dirty="0" smtClean="0"/>
          </a:p>
          <a:p>
            <a:pPr indent="-274320" fontAlgn="auto">
              <a:spcAft>
                <a:spcPts val="0"/>
              </a:spcAft>
              <a:defRPr/>
            </a:pP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688" cy="1143000"/>
          </a:xfrm>
        </p:spPr>
        <p:txBody>
          <a:bodyPr/>
          <a:lstStyle/>
          <a:p>
            <a:pPr fontAlgn="auto">
              <a:spcAft>
                <a:spcPts val="0"/>
              </a:spcAft>
              <a:defRPr/>
            </a:pPr>
            <a:r>
              <a:rPr lang="en-US" dirty="0" smtClean="0"/>
              <a:t>Common Appl. Power Use</a:t>
            </a:r>
            <a:endParaRPr lang="en-US" dirty="0"/>
          </a:p>
        </p:txBody>
      </p:sp>
      <p:sp>
        <p:nvSpPr>
          <p:cNvPr id="10" name="Footer Placeholder 9"/>
          <p:cNvSpPr>
            <a:spLocks noGrp="1"/>
          </p:cNvSpPr>
          <p:nvPr>
            <p:ph type="ftr" sz="quarter" idx="16"/>
          </p:nvPr>
        </p:nvSpPr>
        <p:spPr/>
        <p:txBody>
          <a:bodyPr/>
          <a:lstStyle/>
          <a:p>
            <a:pPr>
              <a:defRPr/>
            </a:pPr>
            <a:r>
              <a:rPr lang="en-US" sz="2000" b="1" i="1" dirty="0"/>
              <a:t>The A.U.M. Device</a:t>
            </a:r>
          </a:p>
        </p:txBody>
      </p:sp>
      <p:sp>
        <p:nvSpPr>
          <p:cNvPr id="19459" name="Content Placeholder 2"/>
          <p:cNvSpPr>
            <a:spLocks noGrp="1"/>
          </p:cNvSpPr>
          <p:nvPr>
            <p:ph sz="quarter" idx="14"/>
          </p:nvPr>
        </p:nvSpPr>
        <p:spPr>
          <a:xfrm>
            <a:off x="4800600" y="1536700"/>
            <a:ext cx="3657600" cy="3876675"/>
          </a:xfrm>
        </p:spPr>
        <p:txBody>
          <a:bodyPr/>
          <a:lstStyle/>
          <a:p>
            <a:endParaRPr lang="en-US" smtClean="0"/>
          </a:p>
        </p:txBody>
      </p:sp>
      <p:pic>
        <p:nvPicPr>
          <p:cNvPr id="19460" name="Picture 2"/>
          <p:cNvPicPr>
            <a:picLocks noChangeAspect="1" noChangeArrowheads="1"/>
          </p:cNvPicPr>
          <p:nvPr/>
        </p:nvPicPr>
        <p:blipFill>
          <a:blip r:embed="rId2"/>
          <a:srcRect/>
          <a:stretch>
            <a:fillRect/>
          </a:stretch>
        </p:blipFill>
        <p:spPr bwMode="auto">
          <a:xfrm>
            <a:off x="152400" y="1371600"/>
            <a:ext cx="8864600" cy="4343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Stand by Mode</a:t>
            </a:r>
            <a:endParaRPr lang="en-US" dirty="0"/>
          </a:p>
        </p:txBody>
      </p:sp>
      <p:sp>
        <p:nvSpPr>
          <p:cNvPr id="3" name="Content Placeholder 2"/>
          <p:cNvSpPr>
            <a:spLocks noGrp="1"/>
          </p:cNvSpPr>
          <p:nvPr>
            <p:ph idx="1"/>
          </p:nvPr>
        </p:nvSpPr>
        <p:spPr>
          <a:xfrm>
            <a:off x="685800" y="1219200"/>
            <a:ext cx="8153400" cy="4648200"/>
          </a:xfrm>
        </p:spPr>
        <p:txBody>
          <a:bodyPr rtlCol="0">
            <a:normAutofit fontScale="92500" lnSpcReduction="20000"/>
          </a:bodyPr>
          <a:lstStyle/>
          <a:p>
            <a:pPr indent="-274320" fontAlgn="auto">
              <a:spcAft>
                <a:spcPts val="0"/>
              </a:spcAft>
              <a:defRPr/>
            </a:pPr>
            <a:r>
              <a:rPr lang="en-US" smtClean="0"/>
              <a:t>Automatically  </a:t>
            </a:r>
            <a:r>
              <a:rPr lang="en-US" dirty="0" smtClean="0"/>
              <a:t>turns outlets on or off depending on whether the appliance is in standby mode or not.</a:t>
            </a:r>
          </a:p>
          <a:p>
            <a:pPr indent="-274320" fontAlgn="auto">
              <a:spcAft>
                <a:spcPts val="0"/>
              </a:spcAft>
              <a:defRPr/>
            </a:pPr>
            <a:r>
              <a:rPr lang="en-US" dirty="0" smtClean="0"/>
              <a:t>Takes a sample with outlet on and reiterates 8192 times, incrementing counter</a:t>
            </a:r>
          </a:p>
          <a:p>
            <a:pPr indent="-274320" fontAlgn="auto">
              <a:spcAft>
                <a:spcPts val="0"/>
              </a:spcAft>
              <a:defRPr/>
            </a:pPr>
            <a:r>
              <a:rPr lang="en-US" dirty="0" smtClean="0"/>
              <a:t>Logical shifts left, 13 places, effectively dividing by 8192 (2^13)</a:t>
            </a:r>
          </a:p>
          <a:p>
            <a:pPr indent="-274320" fontAlgn="auto">
              <a:spcAft>
                <a:spcPts val="0"/>
              </a:spcAft>
              <a:defRPr/>
            </a:pPr>
            <a:r>
              <a:rPr lang="en-US" dirty="0" smtClean="0"/>
              <a:t>If there was no change in average from last run, check if new current is less than or equal to .75 the current avg. (False if first run)</a:t>
            </a:r>
          </a:p>
          <a:p>
            <a:pPr indent="-274320" fontAlgn="auto">
              <a:spcAft>
                <a:spcPts val="0"/>
              </a:spcAft>
              <a:defRPr/>
            </a:pPr>
            <a:r>
              <a:rPr lang="en-US" dirty="0" smtClean="0"/>
              <a:t>Check if new avg. is greater or equal to 1.25 times the current avg. (True if first run)</a:t>
            </a:r>
          </a:p>
          <a:p>
            <a:pPr indent="-274320" fontAlgn="auto">
              <a:spcAft>
                <a:spcPts val="0"/>
              </a:spcAft>
              <a:defRPr/>
            </a:pPr>
            <a:r>
              <a:rPr lang="en-US" dirty="0" smtClean="0"/>
              <a:t>Set current avg. to new avg., and set change counter to true(01)</a:t>
            </a:r>
          </a:p>
          <a:p>
            <a:pPr indent="-274320" fontAlgn="auto">
              <a:spcAft>
                <a:spcPts val="0"/>
              </a:spcAft>
              <a:defRPr/>
            </a:pPr>
            <a:r>
              <a:rPr lang="en-US" dirty="0" smtClean="0"/>
              <a:t>Set new avg. to zero and reiterate to find next new avg. </a:t>
            </a:r>
          </a:p>
          <a:p>
            <a:pPr indent="-274320" fontAlgn="auto">
              <a:spcAft>
                <a:spcPts val="0"/>
              </a:spcAft>
              <a:defRPr/>
            </a:pPr>
            <a:r>
              <a:rPr lang="en-US" dirty="0" smtClean="0"/>
              <a:t>Since change is true, check if new average is greater or equal to 1.25 the current avg. If it is, the outlet is in use, and the new avg. is set as current avg. and the change counter is set back to false. If its not, the outlet is not in use and the outlet is turned off. </a:t>
            </a:r>
          </a:p>
          <a:p>
            <a:pPr indent="-274320" fontAlgn="auto">
              <a:spcAft>
                <a:spcPts val="0"/>
              </a:spcAft>
              <a:defRPr/>
            </a:pPr>
            <a:r>
              <a:rPr lang="en-US" dirty="0" smtClean="0"/>
              <a:t>The new avg. is reset, and the sampling reiterates again.  </a:t>
            </a:r>
          </a:p>
          <a:p>
            <a:pPr indent="-274320" fontAlgn="auto">
              <a:spcAft>
                <a:spcPts val="0"/>
              </a:spcAft>
              <a:defRPr/>
            </a:pPr>
            <a:endParaRPr lang="en-US" dirty="0" smtClean="0"/>
          </a:p>
          <a:p>
            <a:pPr indent="-274320" fontAlgn="auto">
              <a:spcAft>
                <a:spcPts val="0"/>
              </a:spcAft>
              <a:defRPr/>
            </a:pPr>
            <a:endParaRPr lang="en-US" dirty="0"/>
          </a:p>
        </p:txBody>
      </p:sp>
      <p:sp>
        <p:nvSpPr>
          <p:cNvPr id="4" name="Footer Placeholder 3"/>
          <p:cNvSpPr>
            <a:spLocks noGrp="1"/>
          </p:cNvSpPr>
          <p:nvPr>
            <p:ph type="ftr" sz="quarter" idx="11"/>
          </p:nvPr>
        </p:nvSpPr>
        <p:spPr/>
        <p:txBody>
          <a:bodyPr/>
          <a:lstStyle/>
          <a:p>
            <a:pPr>
              <a:defRPr/>
            </a:pPr>
            <a:r>
              <a:rPr lang="el-GR" sz="2000" b="1" dirty="0"/>
              <a:t>Ω</a:t>
            </a:r>
            <a:r>
              <a:rPr lang="en-US" sz="2000" b="1" dirty="0"/>
              <a:t>The A.U.M. Device</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Stand By mode</a:t>
            </a: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pic>
        <p:nvPicPr>
          <p:cNvPr id="45061" name="Picture 8"/>
          <p:cNvPicPr>
            <a:picLocks noChangeAspect="1"/>
          </p:cNvPicPr>
          <p:nvPr/>
        </p:nvPicPr>
        <p:blipFill>
          <a:blip r:embed="rId2"/>
          <a:srcRect/>
          <a:stretch>
            <a:fillRect/>
          </a:stretch>
        </p:blipFill>
        <p:spPr bwMode="auto">
          <a:xfrm>
            <a:off x="4495800" y="1676400"/>
            <a:ext cx="4168775" cy="3022600"/>
          </a:xfrm>
          <a:prstGeom prst="rect">
            <a:avLst/>
          </a:prstGeom>
          <a:noFill/>
          <a:ln w="9525">
            <a:noFill/>
            <a:miter lim="800000"/>
            <a:headEnd/>
            <a:tailEnd/>
          </a:ln>
        </p:spPr>
      </p:pic>
      <p:pic>
        <p:nvPicPr>
          <p:cNvPr id="45062" name="Picture 10"/>
          <p:cNvPicPr>
            <a:picLocks noChangeAspect="1"/>
          </p:cNvPicPr>
          <p:nvPr/>
        </p:nvPicPr>
        <p:blipFill>
          <a:blip r:embed="rId3"/>
          <a:srcRect/>
          <a:stretch>
            <a:fillRect/>
          </a:stretch>
        </p:blipFill>
        <p:spPr bwMode="auto">
          <a:xfrm>
            <a:off x="304800" y="1676400"/>
            <a:ext cx="4114800" cy="298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l-GR" sz="2000" b="1" dirty="0"/>
              <a:t>Ω</a:t>
            </a:r>
            <a:r>
              <a:rPr lang="en-US" sz="2000" b="1" dirty="0"/>
              <a:t>The A.U.M. Device</a:t>
            </a:r>
          </a:p>
        </p:txBody>
      </p:sp>
      <p:sp>
        <p:nvSpPr>
          <p:cNvPr id="2" name="Title 1"/>
          <p:cNvSpPr>
            <a:spLocks noGrp="1"/>
          </p:cNvSpPr>
          <p:nvPr>
            <p:ph type="title"/>
          </p:nvPr>
        </p:nvSpPr>
        <p:spPr>
          <a:xfrm>
            <a:off x="1143000" y="-34925"/>
            <a:ext cx="7024688" cy="1143000"/>
          </a:xfrm>
        </p:spPr>
        <p:txBody>
          <a:bodyPr/>
          <a:lstStyle/>
          <a:p>
            <a:pPr fontAlgn="auto">
              <a:spcAft>
                <a:spcPts val="0"/>
              </a:spcAft>
              <a:defRPr/>
            </a:pPr>
            <a:r>
              <a:rPr lang="en-US" dirty="0" smtClean="0"/>
              <a:t>Standby Mode Flowchart</a:t>
            </a:r>
            <a:endParaRPr lang="en-US" dirty="0"/>
          </a:p>
        </p:txBody>
      </p:sp>
      <p:sp>
        <p:nvSpPr>
          <p:cNvPr id="4" name="Oval 3"/>
          <p:cNvSpPr/>
          <p:nvPr/>
        </p:nvSpPr>
        <p:spPr>
          <a:xfrm>
            <a:off x="457200" y="839788"/>
            <a:ext cx="2362200" cy="1143000"/>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84" name="TextBox 6"/>
          <p:cNvSpPr txBox="1">
            <a:spLocks noChangeArrowheads="1"/>
          </p:cNvSpPr>
          <p:nvPr/>
        </p:nvSpPr>
        <p:spPr bwMode="auto">
          <a:xfrm>
            <a:off x="869950" y="923925"/>
            <a:ext cx="1600200" cy="1076325"/>
          </a:xfrm>
          <a:prstGeom prst="rect">
            <a:avLst/>
          </a:prstGeom>
          <a:noFill/>
          <a:ln w="9525">
            <a:noFill/>
            <a:miter lim="800000"/>
            <a:headEnd/>
            <a:tailEnd/>
          </a:ln>
        </p:spPr>
        <p:txBody>
          <a:bodyPr>
            <a:spAutoFit/>
          </a:bodyPr>
          <a:lstStyle/>
          <a:p>
            <a:pPr algn="ctr"/>
            <a:r>
              <a:rPr lang="en-US" sz="1600">
                <a:solidFill>
                  <a:schemeClr val="bg2"/>
                </a:solidFill>
                <a:latin typeface="Gill Sans MT"/>
              </a:rPr>
              <a:t>Current_avg=0;</a:t>
            </a:r>
          </a:p>
          <a:p>
            <a:pPr algn="ctr"/>
            <a:r>
              <a:rPr lang="en-US" sz="1600">
                <a:solidFill>
                  <a:schemeClr val="bg2"/>
                </a:solidFill>
                <a:latin typeface="Gill Sans MT"/>
              </a:rPr>
              <a:t>Current_new=0;</a:t>
            </a:r>
          </a:p>
          <a:p>
            <a:pPr algn="ctr"/>
            <a:r>
              <a:rPr lang="en-US" sz="1600">
                <a:solidFill>
                  <a:schemeClr val="bg2"/>
                </a:solidFill>
                <a:latin typeface="Gill Sans MT"/>
              </a:rPr>
              <a:t>Change=0;</a:t>
            </a:r>
          </a:p>
          <a:p>
            <a:pPr algn="ctr"/>
            <a:r>
              <a:rPr lang="en-US" sz="1600">
                <a:solidFill>
                  <a:schemeClr val="bg2"/>
                </a:solidFill>
                <a:latin typeface="Gill Sans MT"/>
              </a:rPr>
              <a:t>i=0;</a:t>
            </a:r>
          </a:p>
        </p:txBody>
      </p:sp>
      <p:cxnSp>
        <p:nvCxnSpPr>
          <p:cNvPr id="9" name="Straight Arrow Connector 8"/>
          <p:cNvCxnSpPr/>
          <p:nvPr/>
        </p:nvCxnSpPr>
        <p:spPr>
          <a:xfrm>
            <a:off x="2819400" y="1433513"/>
            <a:ext cx="100647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65563" y="844550"/>
            <a:ext cx="3946525" cy="9239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87" name="TextBox 10"/>
          <p:cNvSpPr txBox="1">
            <a:spLocks noChangeArrowheads="1"/>
          </p:cNvSpPr>
          <p:nvPr/>
        </p:nvSpPr>
        <p:spPr bwMode="auto">
          <a:xfrm>
            <a:off x="3825875" y="844550"/>
            <a:ext cx="3946525" cy="923925"/>
          </a:xfrm>
          <a:prstGeom prst="rect">
            <a:avLst/>
          </a:prstGeom>
          <a:noFill/>
          <a:ln w="9525">
            <a:noFill/>
            <a:miter lim="800000"/>
            <a:headEnd/>
            <a:tailEnd/>
          </a:ln>
        </p:spPr>
        <p:txBody>
          <a:bodyPr>
            <a:spAutoFit/>
          </a:bodyPr>
          <a:lstStyle/>
          <a:p>
            <a:pPr algn="ctr"/>
            <a:r>
              <a:rPr lang="en-US">
                <a:solidFill>
                  <a:schemeClr val="bg2"/>
                </a:solidFill>
                <a:latin typeface="Gill Sans MT"/>
              </a:rPr>
              <a:t>Outlet_on();</a:t>
            </a:r>
          </a:p>
          <a:p>
            <a:pPr algn="ctr"/>
            <a:r>
              <a:rPr lang="en-US">
                <a:solidFill>
                  <a:schemeClr val="bg2"/>
                </a:solidFill>
                <a:latin typeface="Gill Sans MT"/>
              </a:rPr>
              <a:t>Current_new+=current_current();</a:t>
            </a:r>
          </a:p>
          <a:p>
            <a:pPr algn="ctr"/>
            <a:r>
              <a:rPr lang="en-US">
                <a:solidFill>
                  <a:schemeClr val="bg2"/>
                </a:solidFill>
                <a:latin typeface="Gill Sans MT"/>
              </a:rPr>
              <a:t>i++;</a:t>
            </a:r>
          </a:p>
        </p:txBody>
      </p:sp>
      <p:cxnSp>
        <p:nvCxnSpPr>
          <p:cNvPr id="13" name="Elbow Connector 12"/>
          <p:cNvCxnSpPr/>
          <p:nvPr/>
        </p:nvCxnSpPr>
        <p:spPr>
          <a:xfrm rot="16200000" flipH="1">
            <a:off x="7665244" y="1296194"/>
            <a:ext cx="1055688" cy="762000"/>
          </a:xfrm>
          <a:prstGeom prst="bentConnector3">
            <a:avLst>
              <a:gd name="adj1" fmla="val -2597"/>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Flowchart: Decision 14"/>
          <p:cNvSpPr/>
          <p:nvPr/>
        </p:nvSpPr>
        <p:spPr>
          <a:xfrm>
            <a:off x="7369175" y="1825625"/>
            <a:ext cx="1600200" cy="1141413"/>
          </a:xfrm>
          <a:prstGeom prst="flowChartDecis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90" name="TextBox 17"/>
          <p:cNvSpPr txBox="1">
            <a:spLocks noChangeArrowheads="1"/>
          </p:cNvSpPr>
          <p:nvPr/>
        </p:nvSpPr>
        <p:spPr bwMode="auto">
          <a:xfrm>
            <a:off x="7659688" y="2219325"/>
            <a:ext cx="1066800" cy="369888"/>
          </a:xfrm>
          <a:prstGeom prst="rect">
            <a:avLst/>
          </a:prstGeom>
          <a:noFill/>
          <a:ln w="9525">
            <a:noFill/>
            <a:miter lim="800000"/>
            <a:headEnd/>
            <a:tailEnd/>
          </a:ln>
        </p:spPr>
        <p:txBody>
          <a:bodyPr>
            <a:spAutoFit/>
          </a:bodyPr>
          <a:lstStyle/>
          <a:p>
            <a:r>
              <a:rPr lang="en-US">
                <a:solidFill>
                  <a:schemeClr val="bg2"/>
                </a:solidFill>
                <a:latin typeface="Gill Sans MT"/>
              </a:rPr>
              <a:t>i&lt;8192?</a:t>
            </a:r>
          </a:p>
        </p:txBody>
      </p:sp>
      <p:cxnSp>
        <p:nvCxnSpPr>
          <p:cNvPr id="22" name="Straight Arrow Connector 21"/>
          <p:cNvCxnSpPr/>
          <p:nvPr/>
        </p:nvCxnSpPr>
        <p:spPr>
          <a:xfrm flipV="1">
            <a:off x="7369175" y="1768475"/>
            <a:ext cx="7938" cy="5699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092" name="TextBox 23"/>
          <p:cNvSpPr txBox="1">
            <a:spLocks noChangeArrowheads="1"/>
          </p:cNvSpPr>
          <p:nvPr/>
        </p:nvSpPr>
        <p:spPr bwMode="auto">
          <a:xfrm>
            <a:off x="6754813" y="1835150"/>
            <a:ext cx="762000" cy="369888"/>
          </a:xfrm>
          <a:prstGeom prst="rect">
            <a:avLst/>
          </a:prstGeom>
          <a:noFill/>
          <a:ln w="9525">
            <a:noFill/>
            <a:miter lim="800000"/>
            <a:headEnd/>
            <a:tailEnd/>
          </a:ln>
        </p:spPr>
        <p:txBody>
          <a:bodyPr>
            <a:spAutoFit/>
          </a:bodyPr>
          <a:lstStyle/>
          <a:p>
            <a:r>
              <a:rPr lang="en-US">
                <a:latin typeface="Gill Sans MT"/>
              </a:rPr>
              <a:t>Yes</a:t>
            </a:r>
          </a:p>
        </p:txBody>
      </p:sp>
      <p:sp>
        <p:nvSpPr>
          <p:cNvPr id="25" name="Rectangle 24"/>
          <p:cNvSpPr/>
          <p:nvPr/>
        </p:nvSpPr>
        <p:spPr>
          <a:xfrm>
            <a:off x="5616575" y="3663950"/>
            <a:ext cx="3390900" cy="9239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Arrow Connector 26"/>
          <p:cNvCxnSpPr/>
          <p:nvPr/>
        </p:nvCxnSpPr>
        <p:spPr>
          <a:xfrm>
            <a:off x="8169275" y="2947988"/>
            <a:ext cx="0" cy="7048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095" name="TextBox 27"/>
          <p:cNvSpPr txBox="1">
            <a:spLocks noChangeArrowheads="1"/>
          </p:cNvSpPr>
          <p:nvPr/>
        </p:nvSpPr>
        <p:spPr bwMode="auto">
          <a:xfrm>
            <a:off x="5673725" y="3676650"/>
            <a:ext cx="3390900" cy="922338"/>
          </a:xfrm>
          <a:prstGeom prst="rect">
            <a:avLst/>
          </a:prstGeom>
          <a:noFill/>
          <a:ln w="9525">
            <a:noFill/>
            <a:miter lim="800000"/>
            <a:headEnd/>
            <a:tailEnd/>
          </a:ln>
        </p:spPr>
        <p:txBody>
          <a:bodyPr>
            <a:spAutoFit/>
          </a:bodyPr>
          <a:lstStyle/>
          <a:p>
            <a:pPr algn="ctr"/>
            <a:r>
              <a:rPr lang="en-US">
                <a:solidFill>
                  <a:schemeClr val="bg2"/>
                </a:solidFill>
                <a:latin typeface="Gill Sans MT"/>
              </a:rPr>
              <a:t>Current_new=Current_new&gt;&gt;13;</a:t>
            </a:r>
          </a:p>
          <a:p>
            <a:pPr algn="ctr"/>
            <a:r>
              <a:rPr lang="en-US">
                <a:solidFill>
                  <a:schemeClr val="bg2"/>
                </a:solidFill>
                <a:latin typeface="Gill Sans MT"/>
              </a:rPr>
              <a:t>i=0;</a:t>
            </a:r>
          </a:p>
          <a:p>
            <a:pPr algn="ctr"/>
            <a:r>
              <a:rPr lang="en-US">
                <a:solidFill>
                  <a:schemeClr val="bg2"/>
                </a:solidFill>
                <a:latin typeface="Gill Sans MT"/>
              </a:rPr>
              <a:t>(LShiftLeft=current_new/8192)</a:t>
            </a:r>
          </a:p>
        </p:txBody>
      </p:sp>
      <p:sp>
        <p:nvSpPr>
          <p:cNvPr id="46096" name="TextBox 28"/>
          <p:cNvSpPr txBox="1">
            <a:spLocks noChangeArrowheads="1"/>
          </p:cNvSpPr>
          <p:nvPr/>
        </p:nvSpPr>
        <p:spPr bwMode="auto">
          <a:xfrm>
            <a:off x="7639050" y="2967038"/>
            <a:ext cx="514350" cy="369887"/>
          </a:xfrm>
          <a:prstGeom prst="rect">
            <a:avLst/>
          </a:prstGeom>
          <a:noFill/>
          <a:ln w="9525">
            <a:noFill/>
            <a:miter lim="800000"/>
            <a:headEnd/>
            <a:tailEnd/>
          </a:ln>
        </p:spPr>
        <p:txBody>
          <a:bodyPr>
            <a:spAutoFit/>
          </a:bodyPr>
          <a:lstStyle/>
          <a:p>
            <a:r>
              <a:rPr lang="en-US">
                <a:latin typeface="Gill Sans MT"/>
              </a:rPr>
              <a:t>No</a:t>
            </a:r>
          </a:p>
        </p:txBody>
      </p:sp>
      <p:sp>
        <p:nvSpPr>
          <p:cNvPr id="32" name="Flowchart: Decision 31"/>
          <p:cNvSpPr/>
          <p:nvPr/>
        </p:nvSpPr>
        <p:spPr>
          <a:xfrm>
            <a:off x="5414963" y="2006600"/>
            <a:ext cx="1600200" cy="1293813"/>
          </a:xfrm>
          <a:prstGeom prst="flowChartDecis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3" name="Straight Arrow Connector 32"/>
          <p:cNvCxnSpPr/>
          <p:nvPr/>
        </p:nvCxnSpPr>
        <p:spPr>
          <a:xfrm flipV="1">
            <a:off x="6858000" y="2787650"/>
            <a:ext cx="0" cy="8477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099" name="TextBox 33"/>
          <p:cNvSpPr txBox="1">
            <a:spLocks noChangeArrowheads="1"/>
          </p:cNvSpPr>
          <p:nvPr/>
        </p:nvSpPr>
        <p:spPr bwMode="auto">
          <a:xfrm>
            <a:off x="5414963" y="2508250"/>
            <a:ext cx="1600200" cy="369888"/>
          </a:xfrm>
          <a:prstGeom prst="rect">
            <a:avLst/>
          </a:prstGeom>
          <a:noFill/>
          <a:ln w="9525">
            <a:noFill/>
            <a:miter lim="800000"/>
            <a:headEnd/>
            <a:tailEnd/>
          </a:ln>
        </p:spPr>
        <p:txBody>
          <a:bodyPr>
            <a:spAutoFit/>
          </a:bodyPr>
          <a:lstStyle/>
          <a:p>
            <a:pPr algn="ctr"/>
            <a:r>
              <a:rPr lang="en-US">
                <a:solidFill>
                  <a:schemeClr val="bg2"/>
                </a:solidFill>
                <a:latin typeface="Gill Sans MT"/>
              </a:rPr>
              <a:t>Change=0?</a:t>
            </a:r>
          </a:p>
        </p:txBody>
      </p:sp>
      <p:sp>
        <p:nvSpPr>
          <p:cNvPr id="35" name="Rectangle 34"/>
          <p:cNvSpPr/>
          <p:nvPr/>
        </p:nvSpPr>
        <p:spPr>
          <a:xfrm>
            <a:off x="457200" y="2254250"/>
            <a:ext cx="2743200" cy="59213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Decision 35"/>
          <p:cNvSpPr/>
          <p:nvPr/>
        </p:nvSpPr>
        <p:spPr>
          <a:xfrm>
            <a:off x="5253038" y="4681538"/>
            <a:ext cx="3663950" cy="1385887"/>
          </a:xfrm>
          <a:prstGeom prst="flowChartDecis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Flowchart: Decision 36"/>
          <p:cNvSpPr/>
          <p:nvPr/>
        </p:nvSpPr>
        <p:spPr>
          <a:xfrm>
            <a:off x="3135313" y="3454400"/>
            <a:ext cx="2263775" cy="1771650"/>
          </a:xfrm>
          <a:prstGeom prst="flowChartDecisio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3503613" y="2212975"/>
            <a:ext cx="1770062" cy="4603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196850" y="4845050"/>
            <a:ext cx="2917825" cy="9461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831850" y="3413125"/>
            <a:ext cx="1987550" cy="9032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106" name="TextBox 42"/>
          <p:cNvSpPr txBox="1">
            <a:spLocks noChangeArrowheads="1"/>
          </p:cNvSpPr>
          <p:nvPr/>
        </p:nvSpPr>
        <p:spPr bwMode="auto">
          <a:xfrm>
            <a:off x="411163" y="2365375"/>
            <a:ext cx="2743200" cy="369888"/>
          </a:xfrm>
          <a:prstGeom prst="rect">
            <a:avLst/>
          </a:prstGeom>
          <a:noFill/>
          <a:ln w="9525">
            <a:noFill/>
            <a:miter lim="800000"/>
            <a:headEnd/>
            <a:tailEnd/>
          </a:ln>
        </p:spPr>
        <p:txBody>
          <a:bodyPr>
            <a:spAutoFit/>
          </a:bodyPr>
          <a:lstStyle/>
          <a:p>
            <a:pPr algn="ctr"/>
            <a:r>
              <a:rPr lang="en-US">
                <a:solidFill>
                  <a:schemeClr val="bg2"/>
                </a:solidFill>
                <a:latin typeface="Gill Sans MT"/>
              </a:rPr>
              <a:t>Current_new=0;</a:t>
            </a:r>
          </a:p>
        </p:txBody>
      </p:sp>
      <p:sp>
        <p:nvSpPr>
          <p:cNvPr id="46107" name="TextBox 43"/>
          <p:cNvSpPr txBox="1">
            <a:spLocks noChangeArrowheads="1"/>
          </p:cNvSpPr>
          <p:nvPr/>
        </p:nvSpPr>
        <p:spPr bwMode="auto">
          <a:xfrm>
            <a:off x="3278188" y="3987800"/>
            <a:ext cx="1946275" cy="646113"/>
          </a:xfrm>
          <a:prstGeom prst="rect">
            <a:avLst/>
          </a:prstGeom>
          <a:noFill/>
          <a:ln w="9525">
            <a:noFill/>
            <a:miter lim="800000"/>
            <a:headEnd/>
            <a:tailEnd/>
          </a:ln>
        </p:spPr>
        <p:txBody>
          <a:bodyPr>
            <a:spAutoFit/>
          </a:bodyPr>
          <a:lstStyle/>
          <a:p>
            <a:pPr algn="ctr"/>
            <a:r>
              <a:rPr lang="en-US">
                <a:solidFill>
                  <a:schemeClr val="bg2"/>
                </a:solidFill>
                <a:latin typeface="Gill Sans MT"/>
              </a:rPr>
              <a:t>Current_new&gt;= 1.25*Current_avg?</a:t>
            </a:r>
          </a:p>
        </p:txBody>
      </p:sp>
      <p:sp>
        <p:nvSpPr>
          <p:cNvPr id="46108" name="TextBox 44"/>
          <p:cNvSpPr txBox="1">
            <a:spLocks noChangeArrowheads="1"/>
          </p:cNvSpPr>
          <p:nvPr/>
        </p:nvSpPr>
        <p:spPr bwMode="auto">
          <a:xfrm>
            <a:off x="6103938" y="5051425"/>
            <a:ext cx="2166937" cy="646113"/>
          </a:xfrm>
          <a:prstGeom prst="rect">
            <a:avLst/>
          </a:prstGeom>
          <a:noFill/>
          <a:ln w="9525">
            <a:noFill/>
            <a:miter lim="800000"/>
            <a:headEnd/>
            <a:tailEnd/>
          </a:ln>
        </p:spPr>
        <p:txBody>
          <a:bodyPr>
            <a:spAutoFit/>
          </a:bodyPr>
          <a:lstStyle/>
          <a:p>
            <a:pPr algn="ctr"/>
            <a:r>
              <a:rPr lang="en-US">
                <a:solidFill>
                  <a:schemeClr val="bg2"/>
                </a:solidFill>
                <a:latin typeface="Gill Sans MT"/>
              </a:rPr>
              <a:t>Current_new&lt;= .75*current_avg?</a:t>
            </a:r>
          </a:p>
        </p:txBody>
      </p:sp>
      <p:cxnSp>
        <p:nvCxnSpPr>
          <p:cNvPr id="47" name="Elbow Connector 46"/>
          <p:cNvCxnSpPr/>
          <p:nvPr/>
        </p:nvCxnSpPr>
        <p:spPr>
          <a:xfrm rot="5400000">
            <a:off x="4543426" y="3984625"/>
            <a:ext cx="2260600" cy="307975"/>
          </a:xfrm>
          <a:prstGeom prst="bentConnector3">
            <a:avLst>
              <a:gd name="adj1" fmla="val 1684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10" name="TextBox 52"/>
          <p:cNvSpPr txBox="1">
            <a:spLocks noChangeArrowheads="1"/>
          </p:cNvSpPr>
          <p:nvPr/>
        </p:nvSpPr>
        <p:spPr bwMode="auto">
          <a:xfrm>
            <a:off x="5273675" y="3051175"/>
            <a:ext cx="606425" cy="366713"/>
          </a:xfrm>
          <a:prstGeom prst="rect">
            <a:avLst/>
          </a:prstGeom>
          <a:noFill/>
          <a:ln w="9525">
            <a:noFill/>
            <a:miter lim="800000"/>
            <a:headEnd/>
            <a:tailEnd/>
          </a:ln>
        </p:spPr>
        <p:txBody>
          <a:bodyPr>
            <a:spAutoFit/>
          </a:bodyPr>
          <a:lstStyle/>
          <a:p>
            <a:r>
              <a:rPr lang="en-US">
                <a:latin typeface="Gill Sans MT"/>
              </a:rPr>
              <a:t>Yes</a:t>
            </a:r>
          </a:p>
        </p:txBody>
      </p:sp>
      <p:cxnSp>
        <p:nvCxnSpPr>
          <p:cNvPr id="55" name="Elbow Connector 54"/>
          <p:cNvCxnSpPr/>
          <p:nvPr/>
        </p:nvCxnSpPr>
        <p:spPr>
          <a:xfrm rot="5400000">
            <a:off x="4725194" y="2967832"/>
            <a:ext cx="1038225" cy="858837"/>
          </a:xfrm>
          <a:prstGeom prst="bentConnector3">
            <a:avLst>
              <a:gd name="adj1" fmla="val -50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12" name="TextBox 65"/>
          <p:cNvSpPr txBox="1">
            <a:spLocks noChangeArrowheads="1"/>
          </p:cNvSpPr>
          <p:nvPr/>
        </p:nvSpPr>
        <p:spPr bwMode="auto">
          <a:xfrm>
            <a:off x="4814888" y="2795588"/>
            <a:ext cx="498475" cy="369887"/>
          </a:xfrm>
          <a:prstGeom prst="rect">
            <a:avLst/>
          </a:prstGeom>
          <a:noFill/>
          <a:ln w="9525">
            <a:noFill/>
            <a:miter lim="800000"/>
            <a:headEnd/>
            <a:tailEnd/>
          </a:ln>
        </p:spPr>
        <p:txBody>
          <a:bodyPr>
            <a:spAutoFit/>
          </a:bodyPr>
          <a:lstStyle/>
          <a:p>
            <a:r>
              <a:rPr lang="en-US">
                <a:latin typeface="Gill Sans MT"/>
              </a:rPr>
              <a:t>No</a:t>
            </a:r>
          </a:p>
        </p:txBody>
      </p:sp>
      <p:sp>
        <p:nvSpPr>
          <p:cNvPr id="46113" name="TextBox 66"/>
          <p:cNvSpPr txBox="1">
            <a:spLocks noChangeArrowheads="1"/>
          </p:cNvSpPr>
          <p:nvPr/>
        </p:nvSpPr>
        <p:spPr bwMode="auto">
          <a:xfrm>
            <a:off x="3503613" y="2200275"/>
            <a:ext cx="1770062" cy="369888"/>
          </a:xfrm>
          <a:prstGeom prst="rect">
            <a:avLst/>
          </a:prstGeom>
          <a:noFill/>
          <a:ln w="9525">
            <a:noFill/>
            <a:miter lim="800000"/>
            <a:headEnd/>
            <a:tailEnd/>
          </a:ln>
        </p:spPr>
        <p:txBody>
          <a:bodyPr>
            <a:spAutoFit/>
          </a:bodyPr>
          <a:lstStyle/>
          <a:p>
            <a:pPr algn="ctr"/>
            <a:r>
              <a:rPr lang="en-US">
                <a:solidFill>
                  <a:schemeClr val="bg2"/>
                </a:solidFill>
                <a:latin typeface="Gill Sans MT"/>
              </a:rPr>
              <a:t>Outlet_off();</a:t>
            </a:r>
          </a:p>
        </p:txBody>
      </p:sp>
      <p:cxnSp>
        <p:nvCxnSpPr>
          <p:cNvPr id="69" name="Straight Arrow Connector 68"/>
          <p:cNvCxnSpPr>
            <a:stCxn id="40" idx="0"/>
            <a:endCxn id="35" idx="2"/>
          </p:cNvCxnSpPr>
          <p:nvPr/>
        </p:nvCxnSpPr>
        <p:spPr>
          <a:xfrm flipV="1">
            <a:off x="1825625" y="2846388"/>
            <a:ext cx="3175" cy="5667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7" idx="0"/>
            <a:endCxn id="38" idx="2"/>
          </p:cNvCxnSpPr>
          <p:nvPr/>
        </p:nvCxnSpPr>
        <p:spPr>
          <a:xfrm flipV="1">
            <a:off x="4267200" y="2673350"/>
            <a:ext cx="122238" cy="781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16" name="TextBox 75"/>
          <p:cNvSpPr txBox="1">
            <a:spLocks noChangeArrowheads="1"/>
          </p:cNvSpPr>
          <p:nvPr/>
        </p:nvSpPr>
        <p:spPr bwMode="auto">
          <a:xfrm>
            <a:off x="3865563" y="2955925"/>
            <a:ext cx="539750" cy="369888"/>
          </a:xfrm>
          <a:prstGeom prst="rect">
            <a:avLst/>
          </a:prstGeom>
          <a:noFill/>
          <a:ln w="9525">
            <a:noFill/>
            <a:miter lim="800000"/>
            <a:headEnd/>
            <a:tailEnd/>
          </a:ln>
        </p:spPr>
        <p:txBody>
          <a:bodyPr>
            <a:spAutoFit/>
          </a:bodyPr>
          <a:lstStyle/>
          <a:p>
            <a:r>
              <a:rPr lang="en-US">
                <a:latin typeface="Gill Sans MT"/>
              </a:rPr>
              <a:t>No</a:t>
            </a:r>
          </a:p>
        </p:txBody>
      </p:sp>
      <p:sp>
        <p:nvSpPr>
          <p:cNvPr id="46117" name="TextBox 79"/>
          <p:cNvSpPr txBox="1">
            <a:spLocks noChangeArrowheads="1"/>
          </p:cNvSpPr>
          <p:nvPr/>
        </p:nvSpPr>
        <p:spPr bwMode="auto">
          <a:xfrm>
            <a:off x="190500" y="4887913"/>
            <a:ext cx="2895600" cy="922337"/>
          </a:xfrm>
          <a:prstGeom prst="rect">
            <a:avLst/>
          </a:prstGeom>
          <a:noFill/>
          <a:ln w="9525">
            <a:noFill/>
            <a:miter lim="800000"/>
            <a:headEnd/>
            <a:tailEnd/>
          </a:ln>
        </p:spPr>
        <p:txBody>
          <a:bodyPr>
            <a:spAutoFit/>
          </a:bodyPr>
          <a:lstStyle/>
          <a:p>
            <a:pPr algn="ctr"/>
            <a:r>
              <a:rPr lang="en-US">
                <a:solidFill>
                  <a:schemeClr val="bg2"/>
                </a:solidFill>
                <a:latin typeface="Gill Sans MT"/>
              </a:rPr>
              <a:t>Outlet_off();</a:t>
            </a:r>
          </a:p>
          <a:p>
            <a:pPr algn="ctr"/>
            <a:r>
              <a:rPr lang="en-US">
                <a:solidFill>
                  <a:schemeClr val="bg2"/>
                </a:solidFill>
                <a:latin typeface="Gill Sans MT"/>
              </a:rPr>
              <a:t>Current_avg=Current_new;</a:t>
            </a:r>
          </a:p>
          <a:p>
            <a:pPr algn="ctr"/>
            <a:r>
              <a:rPr lang="en-US">
                <a:solidFill>
                  <a:schemeClr val="bg2"/>
                </a:solidFill>
                <a:latin typeface="Gill Sans MT"/>
              </a:rPr>
              <a:t>Change=1;</a:t>
            </a:r>
          </a:p>
        </p:txBody>
      </p:sp>
      <p:cxnSp>
        <p:nvCxnSpPr>
          <p:cNvPr id="82" name="Elbow Connector 81"/>
          <p:cNvCxnSpPr/>
          <p:nvPr/>
        </p:nvCxnSpPr>
        <p:spPr>
          <a:xfrm rot="10800000">
            <a:off x="3135313" y="5235575"/>
            <a:ext cx="2641600" cy="377825"/>
          </a:xfrm>
          <a:prstGeom prst="bentConnector3">
            <a:avLst>
              <a:gd name="adj1" fmla="val 70996"/>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19" name="TextBox 89"/>
          <p:cNvSpPr txBox="1">
            <a:spLocks noChangeArrowheads="1"/>
          </p:cNvSpPr>
          <p:nvPr/>
        </p:nvSpPr>
        <p:spPr bwMode="auto">
          <a:xfrm>
            <a:off x="5511800" y="5626100"/>
            <a:ext cx="528638" cy="369888"/>
          </a:xfrm>
          <a:prstGeom prst="rect">
            <a:avLst/>
          </a:prstGeom>
          <a:noFill/>
          <a:ln w="9525">
            <a:noFill/>
            <a:miter lim="800000"/>
            <a:headEnd/>
            <a:tailEnd/>
          </a:ln>
        </p:spPr>
        <p:txBody>
          <a:bodyPr>
            <a:spAutoFit/>
          </a:bodyPr>
          <a:lstStyle/>
          <a:p>
            <a:r>
              <a:rPr lang="en-US">
                <a:latin typeface="Gill Sans MT"/>
              </a:rPr>
              <a:t>Yes</a:t>
            </a:r>
          </a:p>
        </p:txBody>
      </p:sp>
      <p:cxnSp>
        <p:nvCxnSpPr>
          <p:cNvPr id="118" name="Elbow Connector 117"/>
          <p:cNvCxnSpPr>
            <a:stCxn id="36" idx="1"/>
          </p:cNvCxnSpPr>
          <p:nvPr/>
        </p:nvCxnSpPr>
        <p:spPr>
          <a:xfrm rot="10800000">
            <a:off x="4949825" y="4681538"/>
            <a:ext cx="303213" cy="692150"/>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21" name="TextBox 120"/>
          <p:cNvSpPr txBox="1">
            <a:spLocks noChangeArrowheads="1"/>
          </p:cNvSpPr>
          <p:nvPr/>
        </p:nvSpPr>
        <p:spPr bwMode="auto">
          <a:xfrm>
            <a:off x="4953000" y="5045075"/>
            <a:ext cx="642938" cy="369888"/>
          </a:xfrm>
          <a:prstGeom prst="rect">
            <a:avLst/>
          </a:prstGeom>
          <a:noFill/>
          <a:ln w="9525">
            <a:noFill/>
            <a:miter lim="800000"/>
            <a:headEnd/>
            <a:tailEnd/>
          </a:ln>
        </p:spPr>
        <p:txBody>
          <a:bodyPr>
            <a:spAutoFit/>
          </a:bodyPr>
          <a:lstStyle/>
          <a:p>
            <a:r>
              <a:rPr lang="en-US">
                <a:latin typeface="Gill Sans MT"/>
              </a:rPr>
              <a:t>No</a:t>
            </a:r>
          </a:p>
        </p:txBody>
      </p:sp>
      <p:cxnSp>
        <p:nvCxnSpPr>
          <p:cNvPr id="124" name="Elbow Connector 123"/>
          <p:cNvCxnSpPr/>
          <p:nvPr/>
        </p:nvCxnSpPr>
        <p:spPr>
          <a:xfrm rot="10800000">
            <a:off x="2819400" y="3559175"/>
            <a:ext cx="862013" cy="361950"/>
          </a:xfrm>
          <a:prstGeom prst="bentConnector3">
            <a:avLst>
              <a:gd name="adj1" fmla="val 307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23" name="TextBox 130"/>
          <p:cNvSpPr txBox="1">
            <a:spLocks noChangeArrowheads="1"/>
          </p:cNvSpPr>
          <p:nvPr/>
        </p:nvSpPr>
        <p:spPr bwMode="auto">
          <a:xfrm>
            <a:off x="3043238" y="3663950"/>
            <a:ext cx="619125" cy="369888"/>
          </a:xfrm>
          <a:prstGeom prst="rect">
            <a:avLst/>
          </a:prstGeom>
          <a:noFill/>
          <a:ln w="9525">
            <a:noFill/>
            <a:miter lim="800000"/>
            <a:headEnd/>
            <a:tailEnd/>
          </a:ln>
        </p:spPr>
        <p:txBody>
          <a:bodyPr>
            <a:spAutoFit/>
          </a:bodyPr>
          <a:lstStyle/>
          <a:p>
            <a:r>
              <a:rPr lang="en-US">
                <a:latin typeface="Gill Sans MT"/>
              </a:rPr>
              <a:t>Yes</a:t>
            </a:r>
          </a:p>
        </p:txBody>
      </p:sp>
      <p:cxnSp>
        <p:nvCxnSpPr>
          <p:cNvPr id="133" name="Elbow Connector 132"/>
          <p:cNvCxnSpPr/>
          <p:nvPr/>
        </p:nvCxnSpPr>
        <p:spPr>
          <a:xfrm rot="5400000" flipH="1" flipV="1">
            <a:off x="-426243" y="3571081"/>
            <a:ext cx="1998662" cy="549275"/>
          </a:xfrm>
          <a:prstGeom prst="bentConnector3">
            <a:avLst>
              <a:gd name="adj1" fmla="val 8074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6125" name="TextBox 136"/>
          <p:cNvSpPr txBox="1">
            <a:spLocks noChangeArrowheads="1"/>
          </p:cNvSpPr>
          <p:nvPr/>
        </p:nvSpPr>
        <p:spPr bwMode="auto">
          <a:xfrm>
            <a:off x="717550" y="3387725"/>
            <a:ext cx="2298700" cy="922338"/>
          </a:xfrm>
          <a:prstGeom prst="rect">
            <a:avLst/>
          </a:prstGeom>
          <a:noFill/>
          <a:ln w="9525">
            <a:noFill/>
            <a:miter lim="800000"/>
            <a:headEnd/>
            <a:tailEnd/>
          </a:ln>
        </p:spPr>
        <p:txBody>
          <a:bodyPr>
            <a:spAutoFit/>
          </a:bodyPr>
          <a:lstStyle/>
          <a:p>
            <a:pPr algn="ctr"/>
            <a:r>
              <a:rPr lang="en-US">
                <a:solidFill>
                  <a:schemeClr val="bg1"/>
                </a:solidFill>
                <a:latin typeface="Gill Sans MT"/>
              </a:rPr>
              <a:t>Current_avg= Current_new;</a:t>
            </a:r>
          </a:p>
          <a:p>
            <a:pPr algn="ctr"/>
            <a:r>
              <a:rPr lang="en-US">
                <a:solidFill>
                  <a:schemeClr val="bg1"/>
                </a:solidFill>
                <a:latin typeface="Gill Sans MT"/>
              </a:rPr>
              <a:t>Change=0;</a:t>
            </a:r>
          </a:p>
        </p:txBody>
      </p:sp>
      <p:cxnSp>
        <p:nvCxnSpPr>
          <p:cNvPr id="159" name="Elbow Connector 158"/>
          <p:cNvCxnSpPr/>
          <p:nvPr/>
        </p:nvCxnSpPr>
        <p:spPr>
          <a:xfrm flipV="1">
            <a:off x="3016250" y="1677988"/>
            <a:ext cx="849313" cy="576262"/>
          </a:xfrm>
          <a:prstGeom prst="bentConnector3">
            <a:avLst>
              <a:gd name="adj1" fmla="val 596"/>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3200400" y="2589213"/>
            <a:ext cx="3032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Leader-Follower </a:t>
            </a:r>
            <a:r>
              <a:rPr lang="en-US" dirty="0"/>
              <a:t>mode</a:t>
            </a:r>
          </a:p>
        </p:txBody>
      </p:sp>
      <p:sp>
        <p:nvSpPr>
          <p:cNvPr id="47106" name="Content Placeholder 2"/>
          <p:cNvSpPr>
            <a:spLocks noGrp="1"/>
          </p:cNvSpPr>
          <p:nvPr>
            <p:ph idx="1"/>
          </p:nvPr>
        </p:nvSpPr>
        <p:spPr>
          <a:xfrm>
            <a:off x="685800" y="1600200"/>
            <a:ext cx="7772400" cy="3733800"/>
          </a:xfrm>
        </p:spPr>
        <p:txBody>
          <a:bodyPr/>
          <a:lstStyle/>
          <a:p>
            <a:r>
              <a:rPr lang="en-US" dirty="0" smtClean="0"/>
              <a:t>One Outlet set as the Leader</a:t>
            </a:r>
          </a:p>
          <a:p>
            <a:r>
              <a:rPr lang="en-US" dirty="0" smtClean="0"/>
              <a:t>All other outlets follow its lead</a:t>
            </a:r>
          </a:p>
          <a:p>
            <a:r>
              <a:rPr lang="en-US" dirty="0" smtClean="0"/>
              <a:t>If Leader is off, </a:t>
            </a:r>
            <a:r>
              <a:rPr lang="en-US" dirty="0" smtClean="0"/>
              <a:t>Followers </a:t>
            </a:r>
            <a:r>
              <a:rPr lang="en-US" dirty="0" smtClean="0"/>
              <a:t>are off</a:t>
            </a:r>
          </a:p>
          <a:p>
            <a:r>
              <a:rPr lang="en-US" dirty="0" smtClean="0"/>
              <a:t>If </a:t>
            </a:r>
            <a:r>
              <a:rPr lang="en-US" dirty="0" smtClean="0"/>
              <a:t>the Leader </a:t>
            </a:r>
            <a:r>
              <a:rPr lang="en-US" dirty="0" smtClean="0"/>
              <a:t>turns on, </a:t>
            </a:r>
            <a:r>
              <a:rPr lang="en-US" dirty="0" smtClean="0"/>
              <a:t>Follower </a:t>
            </a:r>
            <a:r>
              <a:rPr lang="en-US" dirty="0" smtClean="0"/>
              <a:t>turns on</a:t>
            </a:r>
          </a:p>
          <a:p>
            <a:r>
              <a:rPr lang="en-US" dirty="0" smtClean="0"/>
              <a:t>Same applies for Motion Sensing and Stand by modes</a:t>
            </a:r>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Leader-follower mode</a:t>
            </a: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pic>
        <p:nvPicPr>
          <p:cNvPr id="48133" name="Picture 8"/>
          <p:cNvPicPr>
            <a:picLocks noChangeAspect="1"/>
          </p:cNvPicPr>
          <p:nvPr/>
        </p:nvPicPr>
        <p:blipFill>
          <a:blip r:embed="rId2"/>
          <a:srcRect/>
          <a:stretch>
            <a:fillRect/>
          </a:stretch>
        </p:blipFill>
        <p:spPr bwMode="auto">
          <a:xfrm>
            <a:off x="4343400" y="1905000"/>
            <a:ext cx="3581400" cy="2870200"/>
          </a:xfrm>
          <a:prstGeom prst="rect">
            <a:avLst/>
          </a:prstGeom>
          <a:noFill/>
          <a:ln w="9525">
            <a:noFill/>
            <a:miter lim="800000"/>
            <a:headEnd/>
            <a:tailEnd/>
          </a:ln>
        </p:spPr>
      </p:pic>
      <p:pic>
        <p:nvPicPr>
          <p:cNvPr id="48134" name="Picture 2"/>
          <p:cNvPicPr>
            <a:picLocks noChangeAspect="1"/>
          </p:cNvPicPr>
          <p:nvPr/>
        </p:nvPicPr>
        <p:blipFill>
          <a:blip r:embed="rId3"/>
          <a:srcRect/>
          <a:stretch>
            <a:fillRect/>
          </a:stretch>
        </p:blipFill>
        <p:spPr bwMode="auto">
          <a:xfrm>
            <a:off x="381000" y="1905000"/>
            <a:ext cx="3810000" cy="276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Motion Sensor Mode</a:t>
            </a:r>
            <a:br>
              <a:rPr lang="en-US" dirty="0"/>
            </a:br>
            <a:endParaRPr lang="en-US" dirty="0"/>
          </a:p>
        </p:txBody>
      </p:sp>
      <p:sp>
        <p:nvSpPr>
          <p:cNvPr id="49154" name="Content Placeholder 2"/>
          <p:cNvSpPr>
            <a:spLocks noGrp="1"/>
          </p:cNvSpPr>
          <p:nvPr>
            <p:ph idx="1"/>
          </p:nvPr>
        </p:nvSpPr>
        <p:spPr>
          <a:xfrm>
            <a:off x="685800" y="1600200"/>
            <a:ext cx="7772400" cy="3733800"/>
          </a:xfrm>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Motion sensing Mode</a:t>
            </a: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pic>
        <p:nvPicPr>
          <p:cNvPr id="50179" name="Content Placeholder 7"/>
          <p:cNvPicPr>
            <a:picLocks noGrp="1" noChangeAspect="1"/>
          </p:cNvPicPr>
          <p:nvPr>
            <p:ph idx="1"/>
          </p:nvPr>
        </p:nvPicPr>
        <p:blipFill>
          <a:blip r:embed="rId2"/>
          <a:srcRect/>
          <a:stretch>
            <a:fillRect/>
          </a:stretch>
        </p:blipFill>
        <p:spPr>
          <a:xfrm>
            <a:off x="123825" y="1752600"/>
            <a:ext cx="4413250" cy="3200400"/>
          </a:xfrm>
        </p:spPr>
      </p:pic>
      <p:pic>
        <p:nvPicPr>
          <p:cNvPr id="50180" name="Picture 9"/>
          <p:cNvPicPr>
            <a:picLocks noChangeAspect="1"/>
          </p:cNvPicPr>
          <p:nvPr/>
        </p:nvPicPr>
        <p:blipFill>
          <a:blip r:embed="rId3"/>
          <a:srcRect/>
          <a:stretch>
            <a:fillRect/>
          </a:stretch>
        </p:blipFill>
        <p:spPr bwMode="auto">
          <a:xfrm>
            <a:off x="4648200" y="1781175"/>
            <a:ext cx="4357688" cy="317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
            </a:r>
            <a:br>
              <a:rPr lang="en-US" dirty="0"/>
            </a:br>
            <a:endParaRPr lang="en-US" dirty="0"/>
          </a:p>
        </p:txBody>
      </p:sp>
      <p:sp>
        <p:nvSpPr>
          <p:cNvPr id="51202" name="Content Placeholder 2"/>
          <p:cNvSpPr>
            <a:spLocks noGrp="1"/>
          </p:cNvSpPr>
          <p:nvPr>
            <p:ph idx="1"/>
          </p:nvPr>
        </p:nvSpPr>
        <p:spPr>
          <a:xfrm>
            <a:off x="685800" y="1600200"/>
            <a:ext cx="7772400" cy="3733800"/>
          </a:xfrm>
        </p:spPr>
        <p:txBody>
          <a:bodyPr/>
          <a:lstStyle/>
          <a:p>
            <a:pPr marL="69850" indent="0" algn="ctr">
              <a:buNone/>
            </a:pPr>
            <a:r>
              <a:rPr lang="en-US" sz="4000" dirty="0"/>
              <a:t>User Interface</a:t>
            </a:r>
            <a:endParaRPr lang="en-US" sz="4000" dirty="0" smtClean="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Touch Screen Menu</a:t>
            </a: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sp>
        <p:nvSpPr>
          <p:cNvPr id="5" name="Content Placeholder 4"/>
          <p:cNvSpPr>
            <a:spLocks noGrp="1"/>
          </p:cNvSpPr>
          <p:nvPr>
            <p:ph idx="1"/>
          </p:nvPr>
        </p:nvSpPr>
        <p:spPr>
          <a:xfrm>
            <a:off x="685800" y="1676400"/>
            <a:ext cx="7772400" cy="3733800"/>
          </a:xfrm>
        </p:spPr>
        <p:txBody>
          <a:bodyPr rtlCol="0">
            <a:normAutofit/>
          </a:bodyPr>
          <a:lstStyle/>
          <a:p>
            <a:pPr marL="68580" indent="0" fontAlgn="auto">
              <a:spcAft>
                <a:spcPts val="0"/>
              </a:spcAft>
              <a:buFont typeface="Wingdings 3" pitchFamily="18" charset="2"/>
              <a:buNone/>
              <a:defRPr/>
            </a:pPr>
            <a:r>
              <a:rPr lang="en-US" dirty="0" smtClean="0"/>
              <a:t>Home Screen menu</a:t>
            </a:r>
          </a:p>
          <a:p>
            <a:pPr lvl="1" indent="-274320" fontAlgn="auto">
              <a:spcAft>
                <a:spcPts val="0"/>
              </a:spcAft>
              <a:defRPr/>
            </a:pPr>
            <a:r>
              <a:rPr lang="en-US" dirty="0" smtClean="0"/>
              <a:t>Modes</a:t>
            </a:r>
          </a:p>
          <a:p>
            <a:pPr lvl="1" indent="-274320" fontAlgn="auto">
              <a:spcAft>
                <a:spcPts val="0"/>
              </a:spcAft>
              <a:defRPr/>
            </a:pPr>
            <a:r>
              <a:rPr lang="en-US" dirty="0" smtClean="0"/>
              <a:t>Time/date</a:t>
            </a:r>
          </a:p>
          <a:p>
            <a:pPr lvl="1" indent="-274320" fontAlgn="auto">
              <a:spcAft>
                <a:spcPts val="0"/>
              </a:spcAft>
              <a:defRPr/>
            </a:pPr>
            <a:r>
              <a:rPr lang="en-US" dirty="0" smtClean="0"/>
              <a:t>Toggle Switches</a:t>
            </a:r>
          </a:p>
          <a:p>
            <a:pPr marL="468630" lvl="1" indent="0" fontAlgn="auto">
              <a:spcAft>
                <a:spcPts val="0"/>
              </a:spcAft>
              <a:buFont typeface="Wingdings 3" pitchFamily="18" charset="2"/>
              <a:buNone/>
              <a:defRPr/>
            </a:pPr>
            <a:endParaRPr lang="en-US" dirty="0" smtClean="0"/>
          </a:p>
          <a:p>
            <a:pPr marL="468630" lvl="1" indent="0" fontAlgn="auto">
              <a:spcAft>
                <a:spcPts val="0"/>
              </a:spcAft>
              <a:buFont typeface="Wingdings 3" pitchFamily="18" charset="2"/>
              <a:buNone/>
              <a:defRPr/>
            </a:pPr>
            <a:endParaRPr lang="en-US" dirty="0"/>
          </a:p>
        </p:txBody>
      </p:sp>
      <p:grpSp>
        <p:nvGrpSpPr>
          <p:cNvPr id="9" name="Group 8"/>
          <p:cNvGrpSpPr/>
          <p:nvPr/>
        </p:nvGrpSpPr>
        <p:grpSpPr>
          <a:xfrm>
            <a:off x="3538416" y="1578633"/>
            <a:ext cx="5414010" cy="4108450"/>
            <a:chOff x="0" y="0"/>
            <a:chExt cx="6286500" cy="4914900"/>
          </a:xfrm>
          <a:solidFill>
            <a:schemeClr val="accent1">
              <a:lumMod val="60000"/>
              <a:lumOff val="40000"/>
            </a:schemeClr>
          </a:solidFill>
        </p:grpSpPr>
        <p:sp>
          <p:nvSpPr>
            <p:cNvPr id="10" name="Rectangle 9"/>
            <p:cNvSpPr/>
            <p:nvPr/>
          </p:nvSpPr>
          <p:spPr>
            <a:xfrm>
              <a:off x="0" y="0"/>
              <a:ext cx="6286500" cy="4914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1" name="Rectangle 10"/>
            <p:cNvSpPr/>
            <p:nvPr/>
          </p:nvSpPr>
          <p:spPr>
            <a:xfrm>
              <a:off x="0" y="3771900"/>
              <a:ext cx="1371600" cy="1143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2" name="Rectangle 11"/>
            <p:cNvSpPr/>
            <p:nvPr/>
          </p:nvSpPr>
          <p:spPr>
            <a:xfrm>
              <a:off x="5029200" y="3657600"/>
              <a:ext cx="1257300" cy="12573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3" name="Right Arrow 12"/>
            <p:cNvSpPr/>
            <p:nvPr/>
          </p:nvSpPr>
          <p:spPr>
            <a:xfrm flipV="1">
              <a:off x="5257800" y="4000500"/>
              <a:ext cx="914400" cy="457200"/>
            </a:xfrm>
            <a:prstGeom prst="rightArrow">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4" name="Left Arrow 13"/>
            <p:cNvSpPr/>
            <p:nvPr/>
          </p:nvSpPr>
          <p:spPr>
            <a:xfrm flipV="1">
              <a:off x="114300" y="4114800"/>
              <a:ext cx="1028700" cy="457200"/>
            </a:xfrm>
            <a:prstGeom prst="leftArrow">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5" name="Rectangle 14"/>
            <p:cNvSpPr/>
            <p:nvPr/>
          </p:nvSpPr>
          <p:spPr>
            <a:xfrm>
              <a:off x="1257300" y="114300"/>
              <a:ext cx="4343400" cy="5715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Home Menu</a:t>
              </a:r>
              <a:endParaRPr lang="en-US" sz="1100">
                <a:ea typeface="MS PGothic"/>
                <a:cs typeface="Times New Roman"/>
              </a:endParaRPr>
            </a:p>
          </p:txBody>
        </p:sp>
        <p:sp>
          <p:nvSpPr>
            <p:cNvPr id="16" name="Rectangle 15"/>
            <p:cNvSpPr/>
            <p:nvPr/>
          </p:nvSpPr>
          <p:spPr>
            <a:xfrm>
              <a:off x="2743200" y="800100"/>
              <a:ext cx="16002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tabLst>
                  <a:tab pos="57150" algn="l"/>
                </a:tabLst>
                <a:defRPr/>
              </a:pPr>
              <a:r>
                <a:rPr lang="en-US" sz="1100">
                  <a:solidFill>
                    <a:srgbClr val="000000"/>
                  </a:solidFill>
                  <a:ea typeface="MS PGothic"/>
                  <a:cs typeface="Times New Roman"/>
                </a:rPr>
                <a:t>December 5, 2012</a:t>
              </a:r>
              <a:endParaRPr lang="en-US" sz="1100">
                <a:ea typeface="MS PGothic"/>
                <a:cs typeface="Times New Roman"/>
              </a:endParaRPr>
            </a:p>
          </p:txBody>
        </p:sp>
        <p:sp>
          <p:nvSpPr>
            <p:cNvPr id="17" name="Rectangle 16"/>
            <p:cNvSpPr/>
            <p:nvPr/>
          </p:nvSpPr>
          <p:spPr>
            <a:xfrm>
              <a:off x="2971800" y="12573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3:34 P.M</a:t>
              </a:r>
              <a:endParaRPr lang="en-US" sz="1100">
                <a:ea typeface="MS PGothic"/>
                <a:cs typeface="Times New Roman"/>
              </a:endParaRPr>
            </a:p>
          </p:txBody>
        </p:sp>
        <p:sp>
          <p:nvSpPr>
            <p:cNvPr id="18" name="Rectangle 17"/>
            <p:cNvSpPr/>
            <p:nvPr/>
          </p:nvSpPr>
          <p:spPr>
            <a:xfrm>
              <a:off x="571500" y="1943100"/>
              <a:ext cx="1600200" cy="6858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smtClean="0">
                  <a:solidFill>
                    <a:srgbClr val="000000"/>
                  </a:solidFill>
                  <a:ea typeface="MS PGothic"/>
                  <a:cs typeface="Times New Roman"/>
                </a:rPr>
                <a:t>Leader/Follower</a:t>
              </a:r>
              <a:endParaRPr lang="en-US" sz="1100" dirty="0">
                <a:ea typeface="MS PGothic"/>
                <a:cs typeface="Times New Roman"/>
              </a:endParaRPr>
            </a:p>
          </p:txBody>
        </p:sp>
        <p:sp>
          <p:nvSpPr>
            <p:cNvPr id="19" name="Rectangle 18"/>
            <p:cNvSpPr/>
            <p:nvPr/>
          </p:nvSpPr>
          <p:spPr>
            <a:xfrm>
              <a:off x="571500" y="2857500"/>
              <a:ext cx="1600200" cy="6858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On/Off</a:t>
              </a:r>
              <a:endParaRPr lang="en-US" sz="1100">
                <a:ea typeface="MS PGothic"/>
                <a:cs typeface="Times New Roman"/>
              </a:endParaRPr>
            </a:p>
          </p:txBody>
        </p:sp>
        <p:sp>
          <p:nvSpPr>
            <p:cNvPr id="20" name="Rectangle 19"/>
            <p:cNvSpPr/>
            <p:nvPr/>
          </p:nvSpPr>
          <p:spPr>
            <a:xfrm>
              <a:off x="4000500" y="2857500"/>
              <a:ext cx="1600200" cy="6858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a:solidFill>
                    <a:srgbClr val="000000"/>
                  </a:solidFill>
                  <a:ea typeface="MS PGothic"/>
                  <a:cs typeface="Times New Roman"/>
                </a:rPr>
                <a:t>Estimating power and cost used</a:t>
              </a:r>
              <a:endParaRPr lang="en-US" sz="1100" dirty="0">
                <a:ea typeface="MS PGothic"/>
                <a:cs typeface="Times New Roman"/>
              </a:endParaRPr>
            </a:p>
          </p:txBody>
        </p:sp>
        <p:sp>
          <p:nvSpPr>
            <p:cNvPr id="21" name="Rectangle 20"/>
            <p:cNvSpPr/>
            <p:nvPr/>
          </p:nvSpPr>
          <p:spPr>
            <a:xfrm>
              <a:off x="4000500" y="1943100"/>
              <a:ext cx="1600200" cy="6858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Motion Sensing</a:t>
              </a:r>
              <a:endParaRPr lang="en-US" sz="1100">
                <a:ea typeface="MS PGothic"/>
                <a:cs typeface="Times New Roman"/>
              </a:endParaRPr>
            </a:p>
          </p:txBody>
        </p:sp>
      </p:gr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Touch Screen Menu</a:t>
            </a:r>
          </a:p>
        </p:txBody>
      </p:sp>
      <p:sp>
        <p:nvSpPr>
          <p:cNvPr id="3" name="Content Placeholder 2"/>
          <p:cNvSpPr>
            <a:spLocks noGrp="1"/>
          </p:cNvSpPr>
          <p:nvPr>
            <p:ph idx="1"/>
          </p:nvPr>
        </p:nvSpPr>
        <p:spPr>
          <a:xfrm>
            <a:off x="685800" y="1600200"/>
            <a:ext cx="7772400" cy="3733800"/>
          </a:xfrm>
        </p:spPr>
        <p:txBody>
          <a:bodyPr rtlCol="0">
            <a:normAutofit/>
          </a:bodyPr>
          <a:lstStyle/>
          <a:p>
            <a:pPr marL="68580" indent="0" fontAlgn="auto">
              <a:spcAft>
                <a:spcPts val="0"/>
              </a:spcAft>
              <a:buFont typeface="Wingdings 3" pitchFamily="18" charset="2"/>
              <a:buNone/>
              <a:defRPr/>
            </a:pPr>
            <a:r>
              <a:rPr lang="en-US" dirty="0" smtClean="0"/>
              <a:t>Leader/Follower Mode</a:t>
            </a:r>
          </a:p>
          <a:p>
            <a:pPr lvl="1" indent="-274320" fontAlgn="auto">
              <a:spcAft>
                <a:spcPts val="0"/>
              </a:spcAft>
              <a:defRPr/>
            </a:pPr>
            <a:r>
              <a:rPr lang="en-US" dirty="0" smtClean="0"/>
              <a:t>Set devices to be either </a:t>
            </a:r>
          </a:p>
          <a:p>
            <a:pPr marL="468630" lvl="1" indent="0" fontAlgn="auto">
              <a:spcAft>
                <a:spcPts val="0"/>
              </a:spcAft>
              <a:buFont typeface="Wingdings 3" pitchFamily="18" charset="2"/>
              <a:buNone/>
              <a:defRPr/>
            </a:pPr>
            <a:r>
              <a:rPr lang="en-US" dirty="0" smtClean="0"/>
              <a:t>to leader, follower or off.</a:t>
            </a:r>
            <a:endParaRPr lang="en-US" dirty="0"/>
          </a:p>
          <a:p>
            <a:pPr lvl="1" indent="-274320" fontAlgn="auto">
              <a:spcAft>
                <a:spcPts val="0"/>
              </a:spcAft>
              <a:defRPr/>
            </a:pPr>
            <a:endParaRPr lang="en-US" dirty="0" smtClean="0"/>
          </a:p>
        </p:txBody>
      </p:sp>
      <p:sp>
        <p:nvSpPr>
          <p:cNvPr id="4" name="Footer Placeholder 3"/>
          <p:cNvSpPr>
            <a:spLocks noGrp="1"/>
          </p:cNvSpPr>
          <p:nvPr>
            <p:ph type="ftr" sz="quarter" idx="11"/>
          </p:nvPr>
        </p:nvSpPr>
        <p:spPr/>
        <p:txBody>
          <a:bodyPr/>
          <a:lstStyle/>
          <a:p>
            <a:pPr>
              <a:defRPr/>
            </a:pPr>
            <a:r>
              <a:rPr lang="en-US"/>
              <a:t>The A.U.M. Device</a:t>
            </a:r>
          </a:p>
        </p:txBody>
      </p:sp>
      <p:grpSp>
        <p:nvGrpSpPr>
          <p:cNvPr id="5" name="Group 4"/>
          <p:cNvGrpSpPr/>
          <p:nvPr/>
        </p:nvGrpSpPr>
        <p:grpSpPr>
          <a:xfrm>
            <a:off x="3637896" y="1459712"/>
            <a:ext cx="5379085" cy="4239260"/>
            <a:chOff x="0" y="0"/>
            <a:chExt cx="6324600" cy="4914900"/>
          </a:xfrm>
          <a:solidFill>
            <a:schemeClr val="accent1">
              <a:lumMod val="60000"/>
              <a:lumOff val="40000"/>
            </a:schemeClr>
          </a:solidFill>
        </p:grpSpPr>
        <p:sp>
          <p:nvSpPr>
            <p:cNvPr id="6" name="Rectangle 5"/>
            <p:cNvSpPr/>
            <p:nvPr/>
          </p:nvSpPr>
          <p:spPr>
            <a:xfrm>
              <a:off x="38100" y="0"/>
              <a:ext cx="6286500" cy="4914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7" name="Rectangle 6"/>
            <p:cNvSpPr/>
            <p:nvPr/>
          </p:nvSpPr>
          <p:spPr>
            <a:xfrm>
              <a:off x="1143000" y="190500"/>
              <a:ext cx="4343400" cy="5715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smtClean="0">
                  <a:solidFill>
                    <a:srgbClr val="000000"/>
                  </a:solidFill>
                  <a:ea typeface="MS PGothic"/>
                  <a:cs typeface="Times New Roman"/>
                </a:rPr>
                <a:t>Leader/Follower </a:t>
              </a:r>
              <a:r>
                <a:rPr lang="en-US" sz="1100" dirty="0">
                  <a:solidFill>
                    <a:srgbClr val="000000"/>
                  </a:solidFill>
                  <a:ea typeface="MS PGothic"/>
                  <a:cs typeface="Times New Roman"/>
                </a:rPr>
                <a:t>Mode</a:t>
              </a:r>
              <a:endParaRPr lang="en-US" sz="1100" dirty="0">
                <a:ea typeface="MS PGothic"/>
                <a:cs typeface="Times New Roman"/>
              </a:endParaRPr>
            </a:p>
          </p:txBody>
        </p:sp>
        <p:sp>
          <p:nvSpPr>
            <p:cNvPr id="8" name="Rectangle 7"/>
            <p:cNvSpPr/>
            <p:nvPr/>
          </p:nvSpPr>
          <p:spPr>
            <a:xfrm>
              <a:off x="4914900" y="3733800"/>
              <a:ext cx="1371600" cy="1143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9" name="Rectangle 8"/>
            <p:cNvSpPr/>
            <p:nvPr/>
          </p:nvSpPr>
          <p:spPr>
            <a:xfrm>
              <a:off x="0" y="3733800"/>
              <a:ext cx="1485900" cy="11430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Right Arrow 9"/>
            <p:cNvSpPr/>
            <p:nvPr/>
          </p:nvSpPr>
          <p:spPr>
            <a:xfrm flipV="1">
              <a:off x="5143500" y="4076700"/>
              <a:ext cx="914400" cy="457200"/>
            </a:xfrm>
            <a:prstGeom prst="rightArrow">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1" name="Left Arrow 10"/>
            <p:cNvSpPr/>
            <p:nvPr/>
          </p:nvSpPr>
          <p:spPr>
            <a:xfrm flipV="1">
              <a:off x="114300" y="4076700"/>
              <a:ext cx="1028700" cy="457200"/>
            </a:xfrm>
            <a:prstGeom prst="leftArrow">
              <a:avLst/>
            </a:prstGeom>
            <a:grpFill/>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2" name="Rectangle 11"/>
            <p:cNvSpPr/>
            <p:nvPr/>
          </p:nvSpPr>
          <p:spPr>
            <a:xfrm>
              <a:off x="4686300" y="990600"/>
              <a:ext cx="1371600" cy="5715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Outlet 3</a:t>
              </a:r>
              <a:endParaRPr lang="en-US" sz="1100">
                <a:ea typeface="MS PGothic"/>
                <a:cs typeface="Times New Roman"/>
              </a:endParaRPr>
            </a:p>
          </p:txBody>
        </p:sp>
        <p:sp>
          <p:nvSpPr>
            <p:cNvPr id="13" name="Rectangle 12"/>
            <p:cNvSpPr/>
            <p:nvPr/>
          </p:nvSpPr>
          <p:spPr>
            <a:xfrm>
              <a:off x="2628900" y="990600"/>
              <a:ext cx="1371600" cy="5715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Outlet 2</a:t>
              </a:r>
              <a:endParaRPr lang="en-US" sz="1100">
                <a:ea typeface="MS PGothic"/>
                <a:cs typeface="Times New Roman"/>
              </a:endParaRPr>
            </a:p>
          </p:txBody>
        </p:sp>
        <p:sp>
          <p:nvSpPr>
            <p:cNvPr id="14" name="Rectangle 13"/>
            <p:cNvSpPr/>
            <p:nvPr/>
          </p:nvSpPr>
          <p:spPr>
            <a:xfrm>
              <a:off x="342900" y="990600"/>
              <a:ext cx="1371600" cy="5715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Outlet 1</a:t>
              </a:r>
              <a:endParaRPr lang="en-US" sz="1100">
                <a:ea typeface="MS PGothic"/>
                <a:cs typeface="Times New Roman"/>
              </a:endParaRPr>
            </a:p>
          </p:txBody>
        </p:sp>
        <p:sp>
          <p:nvSpPr>
            <p:cNvPr id="15" name="Rectangle 14"/>
            <p:cNvSpPr/>
            <p:nvPr/>
          </p:nvSpPr>
          <p:spPr>
            <a:xfrm>
              <a:off x="2743200" y="17907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smtClean="0">
                  <a:solidFill>
                    <a:srgbClr val="000000"/>
                  </a:solidFill>
                  <a:ea typeface="MS PGothic"/>
                  <a:cs typeface="Times New Roman"/>
                </a:rPr>
                <a:t>Leader</a:t>
              </a:r>
              <a:endParaRPr lang="en-US" sz="1100" dirty="0">
                <a:ea typeface="MS PGothic"/>
                <a:cs typeface="Times New Roman"/>
              </a:endParaRPr>
            </a:p>
          </p:txBody>
        </p:sp>
        <p:sp>
          <p:nvSpPr>
            <p:cNvPr id="16" name="Rectangle 15"/>
            <p:cNvSpPr/>
            <p:nvPr/>
          </p:nvSpPr>
          <p:spPr>
            <a:xfrm>
              <a:off x="2743200" y="24765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a:solidFill>
                    <a:srgbClr val="000000"/>
                  </a:solidFill>
                  <a:ea typeface="MS PGothic"/>
                  <a:cs typeface="Times New Roman"/>
                </a:rPr>
                <a:t>Follower</a:t>
              </a:r>
              <a:endParaRPr lang="en-US" sz="1100" dirty="0">
                <a:ea typeface="MS PGothic"/>
                <a:cs typeface="Times New Roman"/>
              </a:endParaRPr>
            </a:p>
          </p:txBody>
        </p:sp>
        <p:sp>
          <p:nvSpPr>
            <p:cNvPr id="17" name="Rectangle 16"/>
            <p:cNvSpPr/>
            <p:nvPr/>
          </p:nvSpPr>
          <p:spPr>
            <a:xfrm>
              <a:off x="4800600" y="2500646"/>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endParaRPr lang="en-US" sz="1100" dirty="0" smtClean="0">
                <a:solidFill>
                  <a:srgbClr val="000000"/>
                </a:solidFill>
                <a:ea typeface="MS PGothic"/>
                <a:cs typeface="Times New Roman"/>
              </a:endParaRPr>
            </a:p>
            <a:p>
              <a:pPr algn="ctr" fontAlgn="auto">
                <a:lnSpc>
                  <a:spcPct val="115000"/>
                </a:lnSpc>
                <a:spcBef>
                  <a:spcPts val="0"/>
                </a:spcBef>
                <a:spcAft>
                  <a:spcPts val="1000"/>
                </a:spcAft>
                <a:defRPr/>
              </a:pPr>
              <a:r>
                <a:rPr lang="en-US" sz="1100" dirty="0">
                  <a:solidFill>
                    <a:srgbClr val="000000"/>
                  </a:solidFill>
                  <a:ea typeface="MS PGothic"/>
                  <a:cs typeface="Times New Roman"/>
                </a:rPr>
                <a:t>Follower</a:t>
              </a:r>
              <a:endParaRPr lang="en-US" sz="1100" dirty="0">
                <a:ea typeface="MS PGothic"/>
                <a:cs typeface="Times New Roman"/>
              </a:endParaRPr>
            </a:p>
            <a:p>
              <a:pPr fontAlgn="auto">
                <a:lnSpc>
                  <a:spcPct val="115000"/>
                </a:lnSpc>
                <a:spcBef>
                  <a:spcPts val="0"/>
                </a:spcBef>
                <a:spcAft>
                  <a:spcPts val="1000"/>
                </a:spcAft>
                <a:defRPr/>
              </a:pPr>
              <a:r>
                <a:rPr lang="en-US" sz="1100" dirty="0">
                  <a:ea typeface="MS PGothic"/>
                  <a:cs typeface="Times New Roman"/>
                </a:rPr>
                <a:t> </a:t>
              </a:r>
            </a:p>
          </p:txBody>
        </p:sp>
        <p:sp>
          <p:nvSpPr>
            <p:cNvPr id="18" name="Rectangle 17"/>
            <p:cNvSpPr/>
            <p:nvPr/>
          </p:nvSpPr>
          <p:spPr>
            <a:xfrm>
              <a:off x="4800600" y="17907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a:solidFill>
                    <a:srgbClr val="000000"/>
                  </a:solidFill>
                  <a:ea typeface="MS PGothic"/>
                  <a:cs typeface="Times New Roman"/>
                </a:rPr>
                <a:t>Leader</a:t>
              </a:r>
              <a:endParaRPr lang="en-US" sz="1100" dirty="0">
                <a:ea typeface="MS PGothic"/>
                <a:cs typeface="Times New Roman"/>
              </a:endParaRPr>
            </a:p>
          </p:txBody>
        </p:sp>
        <p:sp>
          <p:nvSpPr>
            <p:cNvPr id="19" name="Rectangle 18"/>
            <p:cNvSpPr/>
            <p:nvPr/>
          </p:nvSpPr>
          <p:spPr>
            <a:xfrm>
              <a:off x="457200" y="24765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dirty="0" smtClean="0">
                  <a:solidFill>
                    <a:srgbClr val="000000"/>
                  </a:solidFill>
                  <a:ea typeface="MS PGothic"/>
                  <a:cs typeface="Times New Roman"/>
                </a:rPr>
                <a:t>Follower</a:t>
              </a:r>
              <a:endParaRPr lang="en-US" sz="1100" dirty="0">
                <a:ea typeface="MS PGothic"/>
                <a:cs typeface="Times New Roman"/>
              </a:endParaRPr>
            </a:p>
          </p:txBody>
        </p:sp>
        <p:sp>
          <p:nvSpPr>
            <p:cNvPr id="20" name="Rectangle 19"/>
            <p:cNvSpPr/>
            <p:nvPr/>
          </p:nvSpPr>
          <p:spPr>
            <a:xfrm>
              <a:off x="457200" y="17907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b="1" u="sng" dirty="0" smtClean="0">
                  <a:solidFill>
                    <a:srgbClr val="000000"/>
                  </a:solidFill>
                  <a:ea typeface="MS PGothic"/>
                  <a:cs typeface="Times New Roman"/>
                </a:rPr>
                <a:t>Leader</a:t>
              </a:r>
              <a:endParaRPr lang="en-US" sz="1100" dirty="0">
                <a:ea typeface="MS PGothic"/>
                <a:cs typeface="Times New Roman"/>
              </a:endParaRPr>
            </a:p>
          </p:txBody>
        </p:sp>
        <p:sp>
          <p:nvSpPr>
            <p:cNvPr id="21" name="Rectangle 20"/>
            <p:cNvSpPr/>
            <p:nvPr/>
          </p:nvSpPr>
          <p:spPr>
            <a:xfrm>
              <a:off x="457200" y="30480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Off</a:t>
              </a:r>
              <a:endParaRPr lang="en-US" sz="1100">
                <a:ea typeface="MS PGothic"/>
                <a:cs typeface="Times New Roman"/>
              </a:endParaRPr>
            </a:p>
          </p:txBody>
        </p:sp>
        <p:sp>
          <p:nvSpPr>
            <p:cNvPr id="22" name="Rectangle 21"/>
            <p:cNvSpPr/>
            <p:nvPr/>
          </p:nvSpPr>
          <p:spPr>
            <a:xfrm>
              <a:off x="2743200" y="30480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a:solidFill>
                    <a:srgbClr val="000000"/>
                  </a:solidFill>
                  <a:ea typeface="MS PGothic"/>
                  <a:cs typeface="Times New Roman"/>
                </a:rPr>
                <a:t>Off</a:t>
              </a:r>
              <a:endParaRPr lang="en-US" sz="1100">
                <a:ea typeface="MS PGothic"/>
                <a:cs typeface="Times New Roman"/>
              </a:endParaRPr>
            </a:p>
          </p:txBody>
        </p:sp>
        <p:sp>
          <p:nvSpPr>
            <p:cNvPr id="23" name="Rectangle 22"/>
            <p:cNvSpPr/>
            <p:nvPr/>
          </p:nvSpPr>
          <p:spPr>
            <a:xfrm>
              <a:off x="4800600" y="3048000"/>
              <a:ext cx="1143000" cy="342900"/>
            </a:xfrm>
            <a:prstGeom prst="rect">
              <a:avLst/>
            </a:prstGeom>
            <a:grpFill/>
          </p:spPr>
          <p:style>
            <a:lnRef idx="1">
              <a:schemeClr val="accent1"/>
            </a:lnRef>
            <a:fillRef idx="3">
              <a:schemeClr val="accent1"/>
            </a:fillRef>
            <a:effectRef idx="2">
              <a:schemeClr val="accent1"/>
            </a:effectRef>
            <a:fontRef idx="minor">
              <a:schemeClr val="lt1"/>
            </a:fontRef>
          </p:style>
          <p:txBody>
            <a:bodyPr anchor="ctr"/>
            <a:lstStyle/>
            <a:p>
              <a:pPr algn="ctr" fontAlgn="auto">
                <a:lnSpc>
                  <a:spcPct val="115000"/>
                </a:lnSpc>
                <a:spcBef>
                  <a:spcPts val="0"/>
                </a:spcBef>
                <a:spcAft>
                  <a:spcPts val="1000"/>
                </a:spcAft>
                <a:defRPr/>
              </a:pPr>
              <a:r>
                <a:rPr lang="en-US" sz="1100" b="1" u="sng">
                  <a:solidFill>
                    <a:srgbClr val="000000"/>
                  </a:solidFill>
                  <a:ea typeface="MS PGothic"/>
                  <a:cs typeface="Times New Roman"/>
                </a:rPr>
                <a:t>Off</a:t>
              </a:r>
              <a:endParaRPr lang="en-US" sz="1100">
                <a:ea typeface="MS PGothic"/>
                <a:cs typeface="Times New Roman"/>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Goals and objectives</a:t>
            </a:r>
            <a:endParaRPr lang="en-US" dirty="0"/>
          </a:p>
        </p:txBody>
      </p:sp>
      <p:sp>
        <p:nvSpPr>
          <p:cNvPr id="3" name="Content Placeholder 2"/>
          <p:cNvSpPr>
            <a:spLocks noGrp="1"/>
          </p:cNvSpPr>
          <p:nvPr>
            <p:ph idx="1"/>
          </p:nvPr>
        </p:nvSpPr>
        <p:spPr>
          <a:xfrm>
            <a:off x="685800" y="1600200"/>
            <a:ext cx="7772400" cy="3733800"/>
          </a:xfrm>
        </p:spPr>
        <p:txBody>
          <a:bodyPr rtlCol="0">
            <a:normAutofit/>
          </a:bodyPr>
          <a:lstStyle/>
          <a:p>
            <a:pPr indent="-274320" fontAlgn="auto">
              <a:spcAft>
                <a:spcPts val="0"/>
              </a:spcAft>
              <a:defRPr/>
            </a:pPr>
            <a:r>
              <a:rPr lang="en-US" sz="2400" dirty="0"/>
              <a:t>E</a:t>
            </a:r>
            <a:r>
              <a:rPr lang="en-US" sz="2400" dirty="0" smtClean="0"/>
              <a:t>liminate standby power</a:t>
            </a:r>
          </a:p>
          <a:p>
            <a:pPr indent="-274320" fontAlgn="auto">
              <a:spcAft>
                <a:spcPts val="0"/>
              </a:spcAft>
              <a:defRPr/>
            </a:pPr>
            <a:r>
              <a:rPr lang="en-US" sz="2400" dirty="0" smtClean="0"/>
              <a:t>Overall device to be energy </a:t>
            </a:r>
            <a:r>
              <a:rPr lang="en-US" sz="2400" dirty="0"/>
              <a:t>e</a:t>
            </a:r>
            <a:r>
              <a:rPr lang="en-US" sz="2400" dirty="0" smtClean="0"/>
              <a:t>fficient</a:t>
            </a:r>
          </a:p>
          <a:p>
            <a:pPr indent="-274320" fontAlgn="auto">
              <a:spcAft>
                <a:spcPts val="0"/>
              </a:spcAft>
              <a:defRPr/>
            </a:pPr>
            <a:r>
              <a:rPr lang="en-US" sz="2400" dirty="0" smtClean="0"/>
              <a:t>Different modes of operations</a:t>
            </a:r>
            <a:endParaRPr lang="en-US" sz="2400" dirty="0"/>
          </a:p>
          <a:p>
            <a:pPr indent="-274320" fontAlgn="auto">
              <a:spcAft>
                <a:spcPts val="0"/>
              </a:spcAft>
              <a:defRPr/>
            </a:pPr>
            <a:r>
              <a:rPr lang="en-US" sz="2400" dirty="0" smtClean="0"/>
              <a:t>User controlled onboard</a:t>
            </a:r>
          </a:p>
          <a:p>
            <a:pPr indent="-274320" fontAlgn="auto">
              <a:spcAft>
                <a:spcPts val="0"/>
              </a:spcAft>
              <a:defRPr/>
            </a:pPr>
            <a:r>
              <a:rPr lang="en-US" sz="2400" dirty="0" smtClean="0"/>
              <a:t>User controlled wirelessly</a:t>
            </a:r>
          </a:p>
          <a:p>
            <a:pPr indent="-274320" fontAlgn="auto">
              <a:spcAft>
                <a:spcPts val="0"/>
              </a:spcAft>
              <a:defRPr/>
            </a:pPr>
            <a:r>
              <a:rPr lang="en-US" sz="2400" dirty="0" smtClean="0"/>
              <a:t>Accurately calculate power usage</a:t>
            </a:r>
          </a:p>
          <a:p>
            <a:pPr indent="-274320" fontAlgn="auto">
              <a:spcAft>
                <a:spcPts val="0"/>
              </a:spcAft>
              <a:defRPr/>
            </a:pPr>
            <a:endParaRPr lang="en-US" dirty="0" smtClean="0"/>
          </a:p>
          <a:p>
            <a:pPr indent="-274320" fontAlgn="auto">
              <a:spcAft>
                <a:spcPts val="0"/>
              </a:spcAft>
              <a:defRPr/>
            </a:pPr>
            <a:endParaRPr lang="en-US" dirty="0" smtClean="0"/>
          </a:p>
          <a:p>
            <a:pPr marL="68580" indent="0" fontAlgn="auto">
              <a:spcAft>
                <a:spcPts val="0"/>
              </a:spcAft>
              <a:buFont typeface="Wingdings 3" pitchFamily="18" charset="2"/>
              <a:buNone/>
              <a:defRPr/>
            </a:pPr>
            <a:endParaRPr lang="en-US" dirty="0"/>
          </a:p>
        </p:txBody>
      </p:sp>
      <p:sp>
        <p:nvSpPr>
          <p:cNvPr id="4" name="Footer Placeholder 3"/>
          <p:cNvSpPr>
            <a:spLocks noGrp="1"/>
          </p:cNvSpPr>
          <p:nvPr>
            <p:ph type="ftr" sz="quarter" idx="11"/>
          </p:nvPr>
        </p:nvSpPr>
        <p:spPr/>
        <p:txBody>
          <a:bodyPr/>
          <a:lstStyle/>
          <a:p>
            <a:pPr>
              <a:defRPr/>
            </a:pPr>
            <a:r>
              <a:rPr lang="en-US" sz="2000" b="1" dirty="0"/>
              <a:t>The A.U.M. Device</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Bluetooth Menu</a:t>
            </a:r>
            <a:r>
              <a:rPr lang="en-US" dirty="0"/>
              <a:t/>
            </a:r>
            <a:br>
              <a:rPr lang="en-US" dirty="0"/>
            </a:b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pic>
        <p:nvPicPr>
          <p:cNvPr id="54275" name="Picture 5"/>
          <p:cNvPicPr>
            <a:picLocks noChangeAspect="1"/>
          </p:cNvPicPr>
          <p:nvPr/>
        </p:nvPicPr>
        <p:blipFill>
          <a:blip r:embed="rId2"/>
          <a:srcRect/>
          <a:stretch>
            <a:fillRect/>
          </a:stretch>
        </p:blipFill>
        <p:spPr bwMode="auto">
          <a:xfrm>
            <a:off x="914400" y="914400"/>
            <a:ext cx="3124200" cy="2711450"/>
          </a:xfrm>
          <a:prstGeom prst="rect">
            <a:avLst/>
          </a:prstGeom>
          <a:noFill/>
          <a:ln w="9525">
            <a:noFill/>
            <a:miter lim="800000"/>
            <a:headEnd/>
            <a:tailEnd/>
          </a:ln>
        </p:spPr>
      </p:pic>
      <p:pic>
        <p:nvPicPr>
          <p:cNvPr id="54276" name="Picture 6"/>
          <p:cNvPicPr>
            <a:picLocks noChangeAspect="1"/>
          </p:cNvPicPr>
          <p:nvPr/>
        </p:nvPicPr>
        <p:blipFill>
          <a:blip r:embed="rId3"/>
          <a:srcRect/>
          <a:stretch>
            <a:fillRect/>
          </a:stretch>
        </p:blipFill>
        <p:spPr bwMode="auto">
          <a:xfrm>
            <a:off x="4953000" y="914400"/>
            <a:ext cx="3286125" cy="2695575"/>
          </a:xfrm>
          <a:prstGeom prst="rect">
            <a:avLst/>
          </a:prstGeom>
          <a:noFill/>
          <a:ln w="9525">
            <a:noFill/>
            <a:miter lim="800000"/>
            <a:headEnd/>
            <a:tailEnd/>
          </a:ln>
        </p:spPr>
      </p:pic>
      <p:pic>
        <p:nvPicPr>
          <p:cNvPr id="54277" name="Picture 7"/>
          <p:cNvPicPr>
            <a:picLocks noChangeAspect="1"/>
          </p:cNvPicPr>
          <p:nvPr/>
        </p:nvPicPr>
        <p:blipFill>
          <a:blip r:embed="rId4"/>
          <a:srcRect/>
          <a:stretch>
            <a:fillRect/>
          </a:stretch>
        </p:blipFill>
        <p:spPr bwMode="auto">
          <a:xfrm>
            <a:off x="2819400" y="3733800"/>
            <a:ext cx="3076575" cy="2514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t>Work Distribution</a:t>
            </a: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31805647"/>
              </p:ext>
            </p:extLst>
          </p:nvPr>
        </p:nvGraphicFramePr>
        <p:xfrm>
          <a:off x="2743200" y="1752600"/>
          <a:ext cx="3497580" cy="3022345"/>
        </p:xfrm>
        <a:graphic>
          <a:graphicData uri="http://schemas.openxmlformats.org/drawingml/2006/table">
            <a:tbl>
              <a:tblPr firstRow="1" firstCol="1" bandRow="1">
                <a:tableStyleId>{5C22544A-7EE6-4342-B048-85BDC9FD1C3A}</a:tableStyleId>
              </a:tblPr>
              <a:tblGrid>
                <a:gridCol w="1748790"/>
                <a:gridCol w="1748790"/>
              </a:tblGrid>
              <a:tr h="294316">
                <a:tc>
                  <a:txBody>
                    <a:bodyPr/>
                    <a:lstStyle/>
                    <a:p>
                      <a:pPr algn="just">
                        <a:lnSpc>
                          <a:spcPct val="115000"/>
                        </a:lnSpc>
                        <a:tabLst>
                          <a:tab pos="2971800" algn="ctr"/>
                        </a:tabLst>
                      </a:pPr>
                      <a:r>
                        <a:rPr lang="en-US" sz="1200" dirty="0">
                          <a:effectLst/>
                        </a:rPr>
                        <a:t>Tasks</a:t>
                      </a:r>
                      <a:endParaRPr lang="en-US" sz="1100" dirty="0">
                        <a:effectLst/>
                        <a:latin typeface="Arial"/>
                        <a:cs typeface="Times New Roman"/>
                      </a:endParaRPr>
                    </a:p>
                  </a:txBody>
                  <a:tcPr marL="68580" marR="68580" marT="0" marB="0"/>
                </a:tc>
                <a:tc>
                  <a:txBody>
                    <a:bodyPr/>
                    <a:lstStyle/>
                    <a:p>
                      <a:pPr algn="just">
                        <a:lnSpc>
                          <a:spcPct val="115000"/>
                        </a:lnSpc>
                        <a:tabLst>
                          <a:tab pos="2971800" algn="ctr"/>
                        </a:tabLst>
                      </a:pPr>
                      <a:r>
                        <a:rPr lang="en-US" sz="1200">
                          <a:effectLst/>
                        </a:rPr>
                        <a:t>Group member </a:t>
                      </a:r>
                      <a:endParaRPr lang="en-US" sz="1100">
                        <a:effectLst/>
                        <a:latin typeface="Arial"/>
                        <a:cs typeface="Times New Roman"/>
                      </a:endParaRPr>
                    </a:p>
                  </a:txBody>
                  <a:tcPr marL="68580" marR="68580" marT="0" marB="0"/>
                </a:tc>
              </a:tr>
              <a:tr h="441810">
                <a:tc>
                  <a:txBody>
                    <a:bodyPr/>
                    <a:lstStyle/>
                    <a:p>
                      <a:pPr algn="just">
                        <a:lnSpc>
                          <a:spcPct val="115000"/>
                        </a:lnSpc>
                        <a:tabLst>
                          <a:tab pos="2971800" algn="ctr"/>
                        </a:tabLst>
                      </a:pPr>
                      <a:r>
                        <a:rPr lang="en-US" sz="1200">
                          <a:effectLst/>
                        </a:rPr>
                        <a:t>Power</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a:effectLst/>
                        </a:rPr>
                        <a:t>Gardy Lacombe</a:t>
                      </a:r>
                      <a:endParaRPr lang="en-US" sz="1100">
                        <a:effectLst/>
                        <a:latin typeface="Arial"/>
                        <a:cs typeface="Times New Roman"/>
                      </a:endParaRPr>
                    </a:p>
                  </a:txBody>
                  <a:tcPr marL="68580" marR="68580" marT="0" marB="0"/>
                </a:tc>
              </a:tr>
              <a:tr h="415764">
                <a:tc>
                  <a:txBody>
                    <a:bodyPr/>
                    <a:lstStyle/>
                    <a:p>
                      <a:pPr algn="just">
                        <a:lnSpc>
                          <a:spcPct val="115000"/>
                        </a:lnSpc>
                        <a:tabLst>
                          <a:tab pos="2971800" algn="ctr"/>
                        </a:tabLst>
                      </a:pPr>
                      <a:r>
                        <a:rPr lang="en-US" sz="1200">
                          <a:effectLst/>
                        </a:rPr>
                        <a:t>LCD</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dirty="0">
                          <a:effectLst/>
                        </a:rPr>
                        <a:t>Michael </a:t>
                      </a:r>
                      <a:r>
                        <a:rPr lang="en-US" sz="1200" dirty="0" err="1">
                          <a:effectLst/>
                        </a:rPr>
                        <a:t>Sriprashad</a:t>
                      </a:r>
                      <a:endParaRPr lang="en-US" sz="1100" dirty="0">
                        <a:effectLst/>
                        <a:latin typeface="Arial"/>
                        <a:cs typeface="Times New Roman"/>
                      </a:endParaRPr>
                    </a:p>
                  </a:txBody>
                  <a:tcPr marL="68580" marR="68580" marT="0" marB="0"/>
                </a:tc>
              </a:tr>
              <a:tr h="407082">
                <a:tc>
                  <a:txBody>
                    <a:bodyPr/>
                    <a:lstStyle/>
                    <a:p>
                      <a:pPr algn="just">
                        <a:lnSpc>
                          <a:spcPct val="115000"/>
                        </a:lnSpc>
                        <a:tabLst>
                          <a:tab pos="2971800" algn="ctr"/>
                        </a:tabLst>
                      </a:pPr>
                      <a:r>
                        <a:rPr lang="en-US" sz="1200">
                          <a:effectLst/>
                        </a:rPr>
                        <a:t>Bluetooth</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a:effectLst/>
                        </a:rPr>
                        <a:t>Benjamin Gruseck</a:t>
                      </a:r>
                      <a:endParaRPr lang="en-US" sz="1100">
                        <a:effectLst/>
                        <a:latin typeface="Arial"/>
                        <a:cs typeface="Times New Roman"/>
                      </a:endParaRPr>
                    </a:p>
                  </a:txBody>
                  <a:tcPr marL="68580" marR="68580" marT="0" marB="0"/>
                </a:tc>
              </a:tr>
              <a:tr h="398400">
                <a:tc>
                  <a:txBody>
                    <a:bodyPr/>
                    <a:lstStyle/>
                    <a:p>
                      <a:pPr algn="just">
                        <a:lnSpc>
                          <a:spcPct val="115000"/>
                        </a:lnSpc>
                        <a:tabLst>
                          <a:tab pos="2971800" algn="ctr"/>
                        </a:tabLst>
                      </a:pPr>
                      <a:r>
                        <a:rPr lang="en-US" sz="1200">
                          <a:effectLst/>
                        </a:rPr>
                        <a:t>Microcontroller</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a:effectLst/>
                        </a:rPr>
                        <a:t>Benjamin Gruseck</a:t>
                      </a:r>
                      <a:endParaRPr lang="en-US" sz="1100">
                        <a:effectLst/>
                        <a:latin typeface="Arial"/>
                        <a:cs typeface="Times New Roman"/>
                      </a:endParaRPr>
                    </a:p>
                  </a:txBody>
                  <a:tcPr marL="68580" marR="68580" marT="0" marB="0"/>
                </a:tc>
              </a:tr>
              <a:tr h="363673">
                <a:tc>
                  <a:txBody>
                    <a:bodyPr/>
                    <a:lstStyle/>
                    <a:p>
                      <a:pPr algn="just">
                        <a:lnSpc>
                          <a:spcPct val="115000"/>
                        </a:lnSpc>
                        <a:tabLst>
                          <a:tab pos="2971800" algn="ctr"/>
                        </a:tabLst>
                      </a:pPr>
                      <a:r>
                        <a:rPr lang="en-US" sz="1200">
                          <a:effectLst/>
                        </a:rPr>
                        <a:t>Motion sensor</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dirty="0">
                          <a:effectLst/>
                        </a:rPr>
                        <a:t>Michael </a:t>
                      </a:r>
                      <a:r>
                        <a:rPr lang="en-US" sz="1200" dirty="0" err="1">
                          <a:effectLst/>
                        </a:rPr>
                        <a:t>Sriprashad</a:t>
                      </a:r>
                      <a:endParaRPr lang="en-US" sz="1100" dirty="0">
                        <a:effectLst/>
                        <a:latin typeface="Arial"/>
                        <a:cs typeface="Times New Roman"/>
                      </a:endParaRPr>
                    </a:p>
                  </a:txBody>
                  <a:tcPr marL="68580" marR="68580" marT="0" marB="0"/>
                </a:tc>
              </a:tr>
              <a:tr h="354991">
                <a:tc>
                  <a:txBody>
                    <a:bodyPr/>
                    <a:lstStyle/>
                    <a:p>
                      <a:pPr algn="just">
                        <a:lnSpc>
                          <a:spcPct val="115000"/>
                        </a:lnSpc>
                        <a:tabLst>
                          <a:tab pos="2971800" algn="ctr"/>
                        </a:tabLst>
                      </a:pPr>
                      <a:r>
                        <a:rPr lang="en-US" sz="1200">
                          <a:effectLst/>
                        </a:rPr>
                        <a:t>Current sensor</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dirty="0" err="1">
                          <a:effectLst/>
                        </a:rPr>
                        <a:t>Gardy</a:t>
                      </a:r>
                      <a:r>
                        <a:rPr lang="en-US" sz="1200" dirty="0">
                          <a:effectLst/>
                        </a:rPr>
                        <a:t> Lacombe</a:t>
                      </a:r>
                      <a:endParaRPr lang="en-US" sz="1100" dirty="0">
                        <a:effectLst/>
                        <a:latin typeface="Arial"/>
                        <a:cs typeface="Times New Roman"/>
                      </a:endParaRPr>
                    </a:p>
                  </a:txBody>
                  <a:tcPr marL="68580" marR="68580" marT="0" marB="0"/>
                </a:tc>
              </a:tr>
              <a:tr h="346309">
                <a:tc>
                  <a:txBody>
                    <a:bodyPr/>
                    <a:lstStyle/>
                    <a:p>
                      <a:pPr algn="just">
                        <a:lnSpc>
                          <a:spcPct val="115000"/>
                        </a:lnSpc>
                        <a:tabLst>
                          <a:tab pos="2971800" algn="ctr"/>
                        </a:tabLst>
                      </a:pPr>
                      <a:r>
                        <a:rPr lang="en-US" sz="1200">
                          <a:effectLst/>
                        </a:rPr>
                        <a:t>Relay</a:t>
                      </a:r>
                      <a:endParaRPr lang="en-US" sz="1100">
                        <a:effectLst/>
                        <a:latin typeface="Arial"/>
                        <a:cs typeface="Times New Roman"/>
                      </a:endParaRPr>
                    </a:p>
                  </a:txBody>
                  <a:tcPr marL="68580" marR="68580" marT="0" marB="0"/>
                </a:tc>
                <a:tc>
                  <a:txBody>
                    <a:bodyPr/>
                    <a:lstStyle/>
                    <a:p>
                      <a:pPr algn="just">
                        <a:lnSpc>
                          <a:spcPct val="115000"/>
                        </a:lnSpc>
                        <a:tabLst>
                          <a:tab pos="2971800" algn="ctr"/>
                        </a:tabLst>
                      </a:pPr>
                      <a:r>
                        <a:rPr lang="en-US" sz="1200" dirty="0" err="1">
                          <a:effectLst/>
                        </a:rPr>
                        <a:t>Gardy</a:t>
                      </a:r>
                      <a:r>
                        <a:rPr lang="en-US" sz="1200" dirty="0">
                          <a:effectLst/>
                        </a:rPr>
                        <a:t> Lacombe</a:t>
                      </a:r>
                      <a:endParaRPr lang="en-US" sz="1100" dirty="0">
                        <a:effectLst/>
                        <a:latin typeface="Arial"/>
                        <a:cs typeface="Times New Roman"/>
                      </a:endParaRPr>
                    </a:p>
                  </a:txBody>
                  <a:tcPr marL="68580" marR="68580" marT="0" marB="0"/>
                </a:tc>
              </a:tr>
            </a:tbl>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Budget</a:t>
            </a:r>
            <a:endParaRPr lang="en-US" dirty="0"/>
          </a:p>
        </p:txBody>
      </p:sp>
      <p:sp>
        <p:nvSpPr>
          <p:cNvPr id="4" name="Footer Placeholder 3"/>
          <p:cNvSpPr>
            <a:spLocks noGrp="1"/>
          </p:cNvSpPr>
          <p:nvPr>
            <p:ph type="ftr" sz="quarter" idx="11"/>
          </p:nvPr>
        </p:nvSpPr>
        <p:spPr/>
        <p:txBody>
          <a:bodyPr/>
          <a:lstStyle/>
          <a:p>
            <a:pPr>
              <a:defRPr/>
            </a:pPr>
            <a:r>
              <a:rPr lang="en-US"/>
              <a:t>The A.U.M. Device</a:t>
            </a:r>
          </a:p>
        </p:txBody>
      </p:sp>
      <p:graphicFrame>
        <p:nvGraphicFramePr>
          <p:cNvPr id="5" name="Table 4"/>
          <p:cNvGraphicFramePr>
            <a:graphicFrameLocks noGrp="1"/>
          </p:cNvGraphicFramePr>
          <p:nvPr>
            <p:extLst>
              <p:ext uri="{D42A27DB-BD31-4B8C-83A1-F6EECF244321}">
                <p14:modId xmlns:p14="http://schemas.microsoft.com/office/powerpoint/2010/main" val="503981417"/>
              </p:ext>
            </p:extLst>
          </p:nvPr>
        </p:nvGraphicFramePr>
        <p:xfrm>
          <a:off x="1447800" y="1335671"/>
          <a:ext cx="6095999" cy="4607929"/>
        </p:xfrm>
        <a:graphic>
          <a:graphicData uri="http://schemas.openxmlformats.org/drawingml/2006/table">
            <a:tbl>
              <a:tblPr firstRow="1" firstCol="1" bandRow="1">
                <a:tableStyleId>{5C22544A-7EE6-4342-B048-85BDC9FD1C3A}</a:tableStyleId>
              </a:tblPr>
              <a:tblGrid>
                <a:gridCol w="3254840"/>
                <a:gridCol w="824370"/>
                <a:gridCol w="2016789"/>
              </a:tblGrid>
              <a:tr h="433896">
                <a:tc>
                  <a:txBody>
                    <a:bodyPr/>
                    <a:lstStyle/>
                    <a:p>
                      <a:pPr algn="just">
                        <a:lnSpc>
                          <a:spcPct val="115000"/>
                        </a:lnSpc>
                      </a:pPr>
                      <a:r>
                        <a:rPr lang="en-US" sz="1100" kern="100" dirty="0">
                          <a:effectLst/>
                        </a:rPr>
                        <a:t>Item</a:t>
                      </a:r>
                      <a:endParaRPr lang="en-US" sz="1000" dirty="0">
                        <a:effectLst/>
                        <a:latin typeface="Arial"/>
                        <a:cs typeface="Times New Roman"/>
                      </a:endParaRPr>
                    </a:p>
                  </a:txBody>
                  <a:tcPr marL="64645" marR="64645" marT="0" marB="0"/>
                </a:tc>
                <a:tc>
                  <a:txBody>
                    <a:bodyPr/>
                    <a:lstStyle/>
                    <a:p>
                      <a:pPr algn="just">
                        <a:lnSpc>
                          <a:spcPct val="115000"/>
                        </a:lnSpc>
                      </a:pPr>
                      <a:r>
                        <a:rPr lang="en-US" sz="1100" kern="100">
                          <a:effectLst/>
                        </a:rPr>
                        <a:t>Quantity</a:t>
                      </a:r>
                      <a:endParaRPr lang="en-US" sz="1000">
                        <a:effectLst/>
                        <a:latin typeface="Arial"/>
                        <a:cs typeface="Times New Roman"/>
                      </a:endParaRPr>
                    </a:p>
                  </a:txBody>
                  <a:tcPr marL="64645" marR="64645" marT="0" marB="0"/>
                </a:tc>
                <a:tc>
                  <a:txBody>
                    <a:bodyPr/>
                    <a:lstStyle/>
                    <a:p>
                      <a:pPr algn="just">
                        <a:lnSpc>
                          <a:spcPct val="115000"/>
                        </a:lnSpc>
                      </a:pPr>
                      <a:r>
                        <a:rPr lang="en-US" sz="1100" kern="100" dirty="0">
                          <a:effectLst/>
                        </a:rPr>
                        <a:t>Cost(in dollars)</a:t>
                      </a:r>
                      <a:endParaRPr lang="en-US" sz="1000" dirty="0">
                        <a:effectLst/>
                        <a:latin typeface="Arial"/>
                        <a:cs typeface="Times New Roman"/>
                      </a:endParaRPr>
                    </a:p>
                  </a:txBody>
                  <a:tcPr marL="64645" marR="64645" marT="0" marB="0"/>
                </a:tc>
              </a:tr>
              <a:tr h="320313">
                <a:tc>
                  <a:txBody>
                    <a:bodyPr/>
                    <a:lstStyle/>
                    <a:p>
                      <a:pPr algn="just">
                        <a:lnSpc>
                          <a:spcPct val="115000"/>
                        </a:lnSpc>
                      </a:pPr>
                      <a:r>
                        <a:rPr lang="en-US" sz="1100" kern="100">
                          <a:effectLst/>
                        </a:rPr>
                        <a:t>Atmega324p</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3</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$21.48</a:t>
                      </a:r>
                      <a:endParaRPr lang="en-US" sz="1000">
                        <a:effectLst/>
                        <a:latin typeface="Arial"/>
                        <a:cs typeface="Times New Roman"/>
                      </a:endParaRPr>
                    </a:p>
                  </a:txBody>
                  <a:tcPr marL="64645" marR="64645" marT="0" marB="0"/>
                </a:tc>
              </a:tr>
              <a:tr h="312591">
                <a:tc>
                  <a:txBody>
                    <a:bodyPr/>
                    <a:lstStyle/>
                    <a:p>
                      <a:pPr algn="just">
                        <a:lnSpc>
                          <a:spcPct val="115000"/>
                        </a:lnSpc>
                      </a:pPr>
                      <a:r>
                        <a:rPr lang="en-US" sz="1100" kern="100">
                          <a:effectLst/>
                        </a:rPr>
                        <a:t>CSLT Honeywell open loop current sensor</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5</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$25.56</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Sharp S116S01 solid state relay</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5</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$27.75</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VSK-S1 Power Supply</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$34.90</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Printed Circuit Board</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3</a:t>
                      </a:r>
                      <a:endParaRPr lang="en-US" sz="1000">
                        <a:effectLst/>
                        <a:latin typeface="Arial"/>
                        <a:cs typeface="Times New Roman"/>
                      </a:endParaRPr>
                    </a:p>
                  </a:txBody>
                  <a:tcPr marL="64645" marR="64645" marT="0" marB="0"/>
                </a:tc>
                <a:tc>
                  <a:txBody>
                    <a:bodyPr/>
                    <a:lstStyle/>
                    <a:p>
                      <a:pPr algn="just">
                        <a:lnSpc>
                          <a:spcPct val="115000"/>
                        </a:lnSpc>
                      </a:pPr>
                      <a:r>
                        <a:rPr lang="en-US" sz="1100" kern="100" dirty="0">
                          <a:effectLst/>
                        </a:rPr>
                        <a:t>$75.00</a:t>
                      </a:r>
                      <a:endParaRPr lang="en-US" sz="1000" dirty="0">
                        <a:effectLst/>
                        <a:latin typeface="Arial"/>
                        <a:cs typeface="Times New Roman"/>
                      </a:endParaRPr>
                    </a:p>
                  </a:txBody>
                  <a:tcPr marL="64645" marR="64645" marT="0" marB="0"/>
                </a:tc>
              </a:tr>
              <a:tr h="320313">
                <a:tc>
                  <a:txBody>
                    <a:bodyPr/>
                    <a:lstStyle/>
                    <a:p>
                      <a:pPr algn="just">
                        <a:lnSpc>
                          <a:spcPct val="115000"/>
                        </a:lnSpc>
                      </a:pPr>
                      <a:r>
                        <a:rPr lang="en-US" sz="1100" kern="100">
                          <a:effectLst/>
                        </a:rPr>
                        <a:t>uLCD32pt resistive touch screen</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a:t>
                      </a:r>
                      <a:endParaRPr lang="en-US" sz="1000">
                        <a:effectLst/>
                        <a:latin typeface="Arial"/>
                        <a:cs typeface="Times New Roman"/>
                      </a:endParaRPr>
                    </a:p>
                  </a:txBody>
                  <a:tcPr marL="64645" marR="64645" marT="0" marB="0"/>
                </a:tc>
                <a:tc>
                  <a:txBody>
                    <a:bodyPr/>
                    <a:lstStyle/>
                    <a:p>
                      <a:pPr algn="just">
                        <a:lnSpc>
                          <a:spcPct val="115000"/>
                        </a:lnSpc>
                      </a:pPr>
                      <a:r>
                        <a:rPr lang="en-US" sz="1100" kern="100" dirty="0" smtClean="0">
                          <a:effectLst/>
                        </a:rPr>
                        <a:t>$90</a:t>
                      </a:r>
                      <a:endParaRPr lang="en-US" sz="1000" dirty="0">
                        <a:effectLst/>
                        <a:latin typeface="Arial"/>
                        <a:cs typeface="Times New Roman"/>
                      </a:endParaRPr>
                    </a:p>
                  </a:txBody>
                  <a:tcPr marL="64645" marR="64645" marT="0" marB="0"/>
                </a:tc>
              </a:tr>
              <a:tr h="320313">
                <a:tc>
                  <a:txBody>
                    <a:bodyPr/>
                    <a:lstStyle/>
                    <a:p>
                      <a:pPr algn="just">
                        <a:lnSpc>
                          <a:spcPct val="115000"/>
                        </a:lnSpc>
                      </a:pPr>
                      <a:r>
                        <a:rPr lang="en-US" sz="1100" kern="100">
                          <a:effectLst/>
                        </a:rPr>
                        <a:t>Parallax motion sensor</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$24.12</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Watt meter</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$26.90</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EagleCad Software</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$50</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Bluetooth mate gold</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$66.95</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PCB components</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$50</a:t>
                      </a:r>
                      <a:endParaRPr lang="en-US" sz="1000">
                        <a:effectLst/>
                        <a:latin typeface="Arial"/>
                        <a:cs typeface="Times New Roman"/>
                      </a:endParaRPr>
                    </a:p>
                  </a:txBody>
                  <a:tcPr marL="64645" marR="64645" marT="0" marB="0"/>
                </a:tc>
              </a:tr>
              <a:tr h="320313">
                <a:tc>
                  <a:txBody>
                    <a:bodyPr/>
                    <a:lstStyle/>
                    <a:p>
                      <a:pPr algn="just">
                        <a:lnSpc>
                          <a:spcPct val="115000"/>
                        </a:lnSpc>
                      </a:pPr>
                      <a:r>
                        <a:rPr lang="en-US" sz="1100" kern="100">
                          <a:effectLst/>
                        </a:rPr>
                        <a:t>Misc. components</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$100</a:t>
                      </a:r>
                      <a:endParaRPr lang="en-US" sz="1000">
                        <a:effectLst/>
                        <a:latin typeface="Arial"/>
                        <a:cs typeface="Times New Roman"/>
                      </a:endParaRPr>
                    </a:p>
                  </a:txBody>
                  <a:tcPr marL="64645" marR="64645" marT="0" marB="0"/>
                </a:tc>
              </a:tr>
              <a:tr h="337999">
                <a:tc>
                  <a:txBody>
                    <a:bodyPr/>
                    <a:lstStyle/>
                    <a:p>
                      <a:pPr algn="just">
                        <a:lnSpc>
                          <a:spcPct val="115000"/>
                        </a:lnSpc>
                      </a:pPr>
                      <a:r>
                        <a:rPr lang="en-US" sz="1100" kern="100">
                          <a:effectLst/>
                        </a:rPr>
                        <a:t>Total</a:t>
                      </a:r>
                      <a:endParaRPr lang="en-US" sz="1000">
                        <a:effectLst/>
                        <a:latin typeface="Arial"/>
                        <a:cs typeface="Times New Roman"/>
                      </a:endParaRPr>
                    </a:p>
                  </a:txBody>
                  <a:tcPr marL="64645" marR="64645" marT="0" marB="0"/>
                </a:tc>
                <a:tc>
                  <a:txBody>
                    <a:bodyPr/>
                    <a:lstStyle/>
                    <a:p>
                      <a:pPr algn="just">
                        <a:lnSpc>
                          <a:spcPct val="115000"/>
                        </a:lnSpc>
                      </a:pPr>
                      <a:r>
                        <a:rPr lang="en-US" sz="1100" kern="100">
                          <a:effectLst/>
                        </a:rPr>
                        <a:t> </a:t>
                      </a:r>
                      <a:endParaRPr lang="en-US" sz="1000">
                        <a:effectLst/>
                        <a:latin typeface="Arial"/>
                        <a:cs typeface="Times New Roman"/>
                      </a:endParaRPr>
                    </a:p>
                  </a:txBody>
                  <a:tcPr marL="64645" marR="64645" marT="0" marB="0"/>
                </a:tc>
                <a:tc>
                  <a:txBody>
                    <a:bodyPr/>
                    <a:lstStyle/>
                    <a:p>
                      <a:pPr algn="just">
                        <a:lnSpc>
                          <a:spcPct val="115000"/>
                        </a:lnSpc>
                      </a:pPr>
                      <a:r>
                        <a:rPr lang="en-US" sz="1100" kern="100" dirty="0">
                          <a:effectLst/>
                        </a:rPr>
                        <a:t>$</a:t>
                      </a:r>
                      <a:r>
                        <a:rPr lang="en-US" sz="1100" kern="100" dirty="0" smtClean="0">
                          <a:effectLst/>
                        </a:rPr>
                        <a:t>592.66</a:t>
                      </a:r>
                      <a:endParaRPr lang="en-US" sz="1000" dirty="0">
                        <a:effectLst/>
                        <a:latin typeface="Arial"/>
                        <a:cs typeface="Times New Roman"/>
                      </a:endParaRPr>
                    </a:p>
                  </a:txBody>
                  <a:tcPr marL="64645" marR="64645" marT="0" marB="0"/>
                </a:tc>
              </a:tr>
            </a:tbl>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Overall project progress</a:t>
            </a:r>
            <a:endParaRPr lang="en-US" dirty="0"/>
          </a:p>
        </p:txBody>
      </p:sp>
      <p:graphicFrame>
        <p:nvGraphicFramePr>
          <p:cNvPr id="57346" name="Content Placeholder 4"/>
          <p:cNvGraphicFramePr>
            <a:graphicFrameLocks noGrp="1"/>
          </p:cNvGraphicFramePr>
          <p:nvPr>
            <p:ph idx="1"/>
          </p:nvPr>
        </p:nvGraphicFramePr>
        <p:xfrm>
          <a:off x="635000" y="1244600"/>
          <a:ext cx="7874000" cy="4368800"/>
        </p:xfrm>
        <a:graphic>
          <a:graphicData uri="http://schemas.openxmlformats.org/presentationml/2006/ole">
            <mc:AlternateContent xmlns:mc="http://schemas.openxmlformats.org/markup-compatibility/2006">
              <mc:Choice xmlns:v="urn:schemas-microsoft-com:vml" Requires="v">
                <p:oleObj spid="_x0000_s57356" r:id="rId3" imgW="7876715" imgH="4371211" progId="Excel.Chart.8">
                  <p:embed/>
                </p:oleObj>
              </mc:Choice>
              <mc:Fallback>
                <p:oleObj r:id="rId3" imgW="7876715" imgH="4371211" progId="Excel.Chart.8">
                  <p:embed/>
                  <p:pic>
                    <p:nvPicPr>
                      <p:cNvPr id="0" name="Content Placeholder 4"/>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244600"/>
                        <a:ext cx="7874000" cy="436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bwMode="auto">
          <a:noFill/>
        </p:spPr>
        <p:txBody>
          <a:bodyPr wrap="square" numCol="1" anchorCtr="0" compatLnSpc="1">
            <a:prstTxWarp prst="textNoShape">
              <a:avLst/>
            </a:prstTxWarp>
          </a:bodyPr>
          <a:lstStyle/>
          <a:p>
            <a:r>
              <a:rPr lang="en-US" cap="none" smtClean="0"/>
              <a:t>DIFFICULTIES(PROBLEMS)</a:t>
            </a:r>
          </a:p>
        </p:txBody>
      </p:sp>
      <p:sp>
        <p:nvSpPr>
          <p:cNvPr id="71683" name="Rectangle 3"/>
          <p:cNvSpPr>
            <a:spLocks noGrp="1"/>
          </p:cNvSpPr>
          <p:nvPr>
            <p:ph type="body" idx="4294967295"/>
          </p:nvPr>
        </p:nvSpPr>
        <p:spPr/>
        <p:txBody>
          <a:bodyPr/>
          <a:lstStyle/>
          <a:p>
            <a:r>
              <a:rPr lang="en-US" smtClean="0"/>
              <a:t>Soft power-down</a:t>
            </a:r>
          </a:p>
          <a:p>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0"/>
            <a:ext cx="7772400" cy="1143000"/>
          </a:xfrm>
        </p:spPr>
        <p:txBody>
          <a:bodyPr/>
          <a:lstStyle/>
          <a:p>
            <a:pPr algn="ctr" fontAlgn="auto">
              <a:spcAft>
                <a:spcPts val="0"/>
              </a:spcAft>
              <a:defRPr/>
            </a:pPr>
            <a:r>
              <a:rPr lang="en-US" dirty="0" smtClean="0"/>
              <a:t>Questions?</a:t>
            </a:r>
            <a:endParaRPr lang="en-US" dirty="0"/>
          </a:p>
        </p:txBody>
      </p:sp>
      <p:sp>
        <p:nvSpPr>
          <p:cNvPr id="59394" name="Content Placeholder 2"/>
          <p:cNvSpPr>
            <a:spLocks noGrp="1"/>
          </p:cNvSpPr>
          <p:nvPr>
            <p:ph idx="1"/>
          </p:nvPr>
        </p:nvSpPr>
        <p:spPr>
          <a:xfrm>
            <a:off x="685800" y="1600200"/>
            <a:ext cx="7772400" cy="3733800"/>
          </a:xfrm>
        </p:spPr>
        <p:txBody>
          <a:bodyPr/>
          <a:lstStyle/>
          <a:p>
            <a:endParaRPr lang="en-US" smtClean="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Specifications</a:t>
            </a:r>
            <a:endParaRPr lang="en-US" dirty="0"/>
          </a:p>
        </p:txBody>
      </p:sp>
      <p:sp>
        <p:nvSpPr>
          <p:cNvPr id="21506" name="Content Placeholder 2"/>
          <p:cNvSpPr>
            <a:spLocks noGrp="1"/>
          </p:cNvSpPr>
          <p:nvPr>
            <p:ph idx="1"/>
          </p:nvPr>
        </p:nvSpPr>
        <p:spPr>
          <a:xfrm>
            <a:off x="685800" y="1600200"/>
            <a:ext cx="7772400" cy="3733800"/>
          </a:xfrm>
        </p:spPr>
        <p:txBody>
          <a:bodyPr/>
          <a:lstStyle/>
          <a:p>
            <a:r>
              <a:rPr lang="en-US" sz="2400" dirty="0" smtClean="0"/>
              <a:t>3 outlets</a:t>
            </a:r>
          </a:p>
          <a:p>
            <a:r>
              <a:rPr lang="en-US" sz="2400" dirty="0" smtClean="0"/>
              <a:t>120V(RMS) AC  60Hz power input and output</a:t>
            </a:r>
          </a:p>
          <a:p>
            <a:r>
              <a:rPr lang="en-US" sz="2400" dirty="0" smtClean="0"/>
              <a:t>Measures 5 to 8A, 120V</a:t>
            </a:r>
          </a:p>
          <a:p>
            <a:r>
              <a:rPr lang="en-US" sz="2400" dirty="0" smtClean="0"/>
              <a:t>75% savings on stand by power</a:t>
            </a:r>
          </a:p>
          <a:p>
            <a:r>
              <a:rPr lang="en-US" sz="2400" dirty="0" smtClean="0"/>
              <a:t>5V DC power for internal devices</a:t>
            </a:r>
          </a:p>
          <a:p>
            <a:r>
              <a:rPr lang="en-US" sz="2400" dirty="0" smtClean="0"/>
              <a:t>Calculate power with at most +/- 5% error</a:t>
            </a:r>
          </a:p>
          <a:p>
            <a:r>
              <a:rPr lang="en-US" sz="2400" dirty="0" smtClean="0"/>
              <a:t>At least10 bit wide ADC for power calculations</a:t>
            </a:r>
          </a:p>
          <a:p>
            <a:r>
              <a:rPr lang="en-US" sz="2400" dirty="0" smtClean="0"/>
              <a:t>2 user interface inputs</a:t>
            </a:r>
          </a:p>
          <a:p>
            <a:r>
              <a:rPr lang="en-US" sz="2400" dirty="0" smtClean="0"/>
              <a:t>100m wireless control</a:t>
            </a:r>
          </a:p>
          <a:p>
            <a:endParaRPr lang="en-US" dirty="0" smtClean="0"/>
          </a:p>
          <a:p>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z="2000" b="1" dirty="0"/>
              <a:t>The A.U.M. Device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688" cy="1143000"/>
          </a:xfrm>
        </p:spPr>
        <p:txBody>
          <a:bodyPr>
            <a:normAutofit fontScale="90000"/>
          </a:bodyPr>
          <a:lstStyle/>
          <a:p>
            <a:pPr fontAlgn="auto">
              <a:spcAft>
                <a:spcPts val="0"/>
              </a:spcAft>
              <a:defRPr/>
            </a:pPr>
            <a:r>
              <a:rPr lang="en-US" dirty="0" smtClean="0"/>
              <a:t>Block Diagram </a:t>
            </a:r>
            <a:br>
              <a:rPr lang="en-US" dirty="0" smtClean="0"/>
            </a:br>
            <a:endParaRPr lang="en-US" dirty="0"/>
          </a:p>
        </p:txBody>
      </p:sp>
      <p:sp>
        <p:nvSpPr>
          <p:cNvPr id="7" name="Footer Placeholder 6"/>
          <p:cNvSpPr>
            <a:spLocks noGrp="1"/>
          </p:cNvSpPr>
          <p:nvPr>
            <p:ph type="ftr" sz="quarter" idx="11"/>
          </p:nvPr>
        </p:nvSpPr>
        <p:spPr/>
        <p:txBody>
          <a:bodyPr/>
          <a:lstStyle/>
          <a:p>
            <a:pPr>
              <a:defRPr/>
            </a:pPr>
            <a:r>
              <a:rPr lang="en-US"/>
              <a:t>The A.U.M. Device</a:t>
            </a:r>
          </a:p>
        </p:txBody>
      </p:sp>
      <p:sp>
        <p:nvSpPr>
          <p:cNvPr id="8" name="Rectangle 7"/>
          <p:cNvSpPr/>
          <p:nvPr/>
        </p:nvSpPr>
        <p:spPr>
          <a:xfrm>
            <a:off x="1530350" y="4046538"/>
            <a:ext cx="844550" cy="94138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lnSpc>
                <a:spcPct val="115000"/>
              </a:lnSpc>
              <a:spcBef>
                <a:spcPts val="0"/>
              </a:spcBef>
              <a:spcAft>
                <a:spcPts val="1000"/>
              </a:spcAft>
              <a:defRPr/>
            </a:pPr>
            <a:r>
              <a:rPr lang="en-US" sz="1100" dirty="0">
                <a:ea typeface="Calibri"/>
                <a:cs typeface="Times New Roman"/>
              </a:rPr>
              <a:t>Wall (120V AC)</a:t>
            </a:r>
          </a:p>
        </p:txBody>
      </p:sp>
      <p:sp>
        <p:nvSpPr>
          <p:cNvPr id="9" name="Rectangle 8"/>
          <p:cNvSpPr/>
          <p:nvPr/>
        </p:nvSpPr>
        <p:spPr>
          <a:xfrm>
            <a:off x="1501775" y="2773363"/>
            <a:ext cx="846138" cy="82708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Power Supply</a:t>
            </a: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0" name="Rectangle 9"/>
          <p:cNvSpPr/>
          <p:nvPr/>
        </p:nvSpPr>
        <p:spPr>
          <a:xfrm>
            <a:off x="6418263" y="1770063"/>
            <a:ext cx="1125537" cy="88423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latin typeface="Calibri"/>
                <a:ea typeface="Calibri"/>
                <a:cs typeface="Times New Roman"/>
              </a:rPr>
              <a:t>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Wireless </a:t>
            </a:r>
          </a:p>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Communication</a:t>
            </a:r>
          </a:p>
          <a:p>
            <a:pPr algn="ctr" fontAlgn="auto">
              <a:lnSpc>
                <a:spcPct val="115000"/>
              </a:lnSpc>
              <a:spcBef>
                <a:spcPts val="0"/>
              </a:spcBef>
              <a:spcAft>
                <a:spcPts val="1000"/>
              </a:spcAft>
              <a:defRPr/>
            </a:pPr>
            <a:r>
              <a:rPr lang="en-US" sz="1100" dirty="0">
                <a:latin typeface="Calibri"/>
                <a:ea typeface="Calibri"/>
                <a:cs typeface="Times New Roman"/>
              </a:rPr>
              <a:t> </a:t>
            </a:r>
          </a:p>
        </p:txBody>
      </p:sp>
      <p:sp>
        <p:nvSpPr>
          <p:cNvPr id="11" name="Rectangle 10"/>
          <p:cNvSpPr/>
          <p:nvPr/>
        </p:nvSpPr>
        <p:spPr>
          <a:xfrm>
            <a:off x="4489450" y="1439863"/>
            <a:ext cx="922338" cy="9144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Motion Sensor</a:t>
            </a:r>
          </a:p>
        </p:txBody>
      </p:sp>
      <p:sp>
        <p:nvSpPr>
          <p:cNvPr id="12" name="Rectangle 11"/>
          <p:cNvSpPr/>
          <p:nvPr/>
        </p:nvSpPr>
        <p:spPr>
          <a:xfrm>
            <a:off x="3087688" y="1611313"/>
            <a:ext cx="952500" cy="88741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Screen</a:t>
            </a:r>
          </a:p>
        </p:txBody>
      </p:sp>
      <p:sp>
        <p:nvSpPr>
          <p:cNvPr id="13" name="Rectangle 12"/>
          <p:cNvSpPr/>
          <p:nvPr/>
        </p:nvSpPr>
        <p:spPr>
          <a:xfrm>
            <a:off x="4421188" y="2717800"/>
            <a:ext cx="1146175" cy="9382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Microcontroller</a:t>
            </a:r>
          </a:p>
        </p:txBody>
      </p:sp>
      <p:sp>
        <p:nvSpPr>
          <p:cNvPr id="14" name="Rectangle 13"/>
          <p:cNvSpPr/>
          <p:nvPr/>
        </p:nvSpPr>
        <p:spPr>
          <a:xfrm>
            <a:off x="4421188" y="5064125"/>
            <a:ext cx="954087" cy="88741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Relay</a:t>
            </a:r>
          </a:p>
        </p:txBody>
      </p:sp>
      <p:sp>
        <p:nvSpPr>
          <p:cNvPr id="15" name="Rectangle 14"/>
          <p:cNvSpPr/>
          <p:nvPr/>
        </p:nvSpPr>
        <p:spPr>
          <a:xfrm>
            <a:off x="6704013" y="5002213"/>
            <a:ext cx="839787" cy="904875"/>
          </a:xfrm>
          <a:prstGeom prst="rect">
            <a:avLst/>
          </a:prstGeom>
          <a:solidFill>
            <a:schemeClr val="accent3">
              <a:lumMod val="60000"/>
              <a:lumOff val="40000"/>
            </a:scheme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Appliance Device</a:t>
            </a:r>
          </a:p>
        </p:txBody>
      </p:sp>
      <p:sp>
        <p:nvSpPr>
          <p:cNvPr id="16" name="Rectangle 15"/>
          <p:cNvSpPr/>
          <p:nvPr/>
        </p:nvSpPr>
        <p:spPr>
          <a:xfrm>
            <a:off x="4432300" y="3962400"/>
            <a:ext cx="955675" cy="89852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lnSpc>
                <a:spcPct val="115000"/>
              </a:lnSpc>
              <a:spcBef>
                <a:spcPts val="0"/>
              </a:spcBef>
              <a:spcAft>
                <a:spcPts val="1000"/>
              </a:spcAft>
              <a:defRPr/>
            </a:pPr>
            <a:r>
              <a:rPr lang="en-US" sz="1100" dirty="0">
                <a:solidFill>
                  <a:schemeClr val="bg1"/>
                </a:solidFill>
                <a:latin typeface="Calibri"/>
                <a:ea typeface="Calibri"/>
                <a:cs typeface="Times New Roman"/>
              </a:rPr>
              <a:t>Current Sensor</a:t>
            </a:r>
          </a:p>
        </p:txBody>
      </p:sp>
      <p:cxnSp>
        <p:nvCxnSpPr>
          <p:cNvPr id="18" name="Straight Connector 17"/>
          <p:cNvCxnSpPr/>
          <p:nvPr/>
        </p:nvCxnSpPr>
        <p:spPr>
          <a:xfrm flipV="1">
            <a:off x="1925638" y="1143000"/>
            <a:ext cx="4999037" cy="111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82838" y="3125788"/>
            <a:ext cx="14271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0" y="3116263"/>
            <a:ext cx="11113" cy="2217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92538" y="5334000"/>
            <a:ext cx="6699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821113" y="4279900"/>
            <a:ext cx="6111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795713" y="3371850"/>
            <a:ext cx="611187" cy="79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79800" y="2971800"/>
            <a:ext cx="9366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86150" y="2520950"/>
            <a:ext cx="0" cy="4778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13" idx="0"/>
          </p:cNvCxnSpPr>
          <p:nvPr/>
        </p:nvCxnSpPr>
        <p:spPr>
          <a:xfrm>
            <a:off x="4989513" y="2338388"/>
            <a:ext cx="4762" cy="379412"/>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3" idx="3"/>
          </p:cNvCxnSpPr>
          <p:nvPr/>
        </p:nvCxnSpPr>
        <p:spPr>
          <a:xfrm flipH="1">
            <a:off x="5567363" y="3187700"/>
            <a:ext cx="13303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886575" y="2647950"/>
            <a:ext cx="14288" cy="5413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476625" y="1154113"/>
            <a:ext cx="9525"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26013" y="1154113"/>
            <a:ext cx="0" cy="2619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86575" y="1143000"/>
            <a:ext cx="0" cy="5984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54" name="Rectangle 2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a:endParaRPr>
          </a:p>
        </p:txBody>
      </p:sp>
      <p:cxnSp>
        <p:nvCxnSpPr>
          <p:cNvPr id="63" name="Straight Arrow Connector 62"/>
          <p:cNvCxnSpPr/>
          <p:nvPr/>
        </p:nvCxnSpPr>
        <p:spPr>
          <a:xfrm flipV="1">
            <a:off x="1952625" y="3600450"/>
            <a:ext cx="0" cy="43815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894263" y="3670300"/>
            <a:ext cx="0" cy="2921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087688" y="4411663"/>
            <a:ext cx="9525" cy="122713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3073400" y="5635625"/>
            <a:ext cx="1408113" cy="317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5375275" y="5715000"/>
            <a:ext cx="1328738"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382838" y="4411663"/>
            <a:ext cx="70485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202363" y="3379788"/>
            <a:ext cx="0" cy="18430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567363" y="3379788"/>
            <a:ext cx="635000" cy="95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375275" y="5222875"/>
            <a:ext cx="82708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 idx="0"/>
          </p:cNvCxnSpPr>
          <p:nvPr/>
        </p:nvCxnSpPr>
        <p:spPr>
          <a:xfrm flipH="1">
            <a:off x="1925638" y="1130300"/>
            <a:ext cx="6350" cy="164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132638" y="4311650"/>
            <a:ext cx="0" cy="6905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5387975" y="4311650"/>
            <a:ext cx="174466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92"/>
                                        </p:tgtEl>
                                        <p:attrNameLst>
                                          <p:attrName>ppt_x</p:attrName>
                                        </p:attrNameLst>
                                      </p:cBhvr>
                                      <p:tavLst>
                                        <p:tav tm="0">
                                          <p:val>
                                            <p:strVal val="ppt_x"/>
                                          </p:val>
                                        </p:tav>
                                        <p:tav tm="100000">
                                          <p:val>
                                            <p:strVal val="ppt_x"/>
                                          </p:val>
                                        </p:tav>
                                      </p:tavLst>
                                    </p:anim>
                                    <p:anim calcmode="lin" valueType="num">
                                      <p:cBhvr additive="base">
                                        <p:cTn id="11" dur="500"/>
                                        <p:tgtEl>
                                          <p:spTgt spid="92"/>
                                        </p:tgtEl>
                                        <p:attrNameLst>
                                          <p:attrName>ppt_y</p:attrName>
                                        </p:attrNameLst>
                                      </p:cBhvr>
                                      <p:tavLst>
                                        <p:tav tm="0">
                                          <p:val>
                                            <p:strVal val="ppt_y"/>
                                          </p:val>
                                        </p:tav>
                                        <p:tav tm="100000">
                                          <p:val>
                                            <p:strVal val="1+ppt_h/2"/>
                                          </p:val>
                                        </p:tav>
                                      </p:tavLst>
                                    </p:anim>
                                    <p:set>
                                      <p:cBhvr>
                                        <p:cTn id="12" dur="1" fill="hold">
                                          <p:stCondLst>
                                            <p:cond delay="499"/>
                                          </p:stCondLst>
                                        </p:cTn>
                                        <p:tgtEl>
                                          <p:spTgt spid="92"/>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2"/>
                                        </p:tgtEl>
                                        <p:attrNameLst>
                                          <p:attrName>ppt_x</p:attrName>
                                        </p:attrNameLst>
                                      </p:cBhvr>
                                      <p:tavLst>
                                        <p:tav tm="0">
                                          <p:val>
                                            <p:strVal val="ppt_x"/>
                                          </p:val>
                                        </p:tav>
                                        <p:tav tm="100000">
                                          <p:val>
                                            <p:strVal val="ppt_x"/>
                                          </p:val>
                                        </p:tav>
                                      </p:tavLst>
                                    </p:anim>
                                    <p:anim calcmode="lin" valueType="num">
                                      <p:cBhvr additive="base">
                                        <p:cTn id="15" dur="500"/>
                                        <p:tgtEl>
                                          <p:spTgt spid="12"/>
                                        </p:tgtEl>
                                        <p:attrNameLst>
                                          <p:attrName>ppt_y</p:attrName>
                                        </p:attrNameLst>
                                      </p:cBhvr>
                                      <p:tavLst>
                                        <p:tav tm="0">
                                          <p:val>
                                            <p:strVal val="ppt_y"/>
                                          </p:val>
                                        </p:tav>
                                        <p:tav tm="100000">
                                          <p:val>
                                            <p:strVal val="1+ppt_h/2"/>
                                          </p:val>
                                        </p:tav>
                                      </p:tavLst>
                                    </p:anim>
                                    <p:set>
                                      <p:cBhvr>
                                        <p:cTn id="16" dur="1" fill="hold">
                                          <p:stCondLst>
                                            <p:cond delay="499"/>
                                          </p:stCondLst>
                                        </p:cTn>
                                        <p:tgtEl>
                                          <p:spTgt spid="12"/>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31"/>
                                        </p:tgtEl>
                                        <p:attrNameLst>
                                          <p:attrName>ppt_x</p:attrName>
                                        </p:attrNameLst>
                                      </p:cBhvr>
                                      <p:tavLst>
                                        <p:tav tm="0">
                                          <p:val>
                                            <p:strVal val="ppt_x"/>
                                          </p:val>
                                        </p:tav>
                                        <p:tav tm="100000">
                                          <p:val>
                                            <p:strVal val="ppt_x"/>
                                          </p:val>
                                        </p:tav>
                                      </p:tavLst>
                                    </p:anim>
                                    <p:anim calcmode="lin" valueType="num">
                                      <p:cBhvr additive="base">
                                        <p:cTn id="19" dur="500"/>
                                        <p:tgtEl>
                                          <p:spTgt spid="31"/>
                                        </p:tgtEl>
                                        <p:attrNameLst>
                                          <p:attrName>ppt_y</p:attrName>
                                        </p:attrNameLst>
                                      </p:cBhvr>
                                      <p:tavLst>
                                        <p:tav tm="0">
                                          <p:val>
                                            <p:strVal val="ppt_y"/>
                                          </p:val>
                                        </p:tav>
                                        <p:tav tm="100000">
                                          <p:val>
                                            <p:strVal val="1+ppt_h/2"/>
                                          </p:val>
                                        </p:tav>
                                      </p:tavLst>
                                    </p:anim>
                                    <p:set>
                                      <p:cBhvr>
                                        <p:cTn id="20" dur="1" fill="hold">
                                          <p:stCondLst>
                                            <p:cond delay="499"/>
                                          </p:stCondLst>
                                        </p:cTn>
                                        <p:tgtEl>
                                          <p:spTgt spid="31"/>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8"/>
                                        </p:tgtEl>
                                        <p:attrNameLst>
                                          <p:attrName>ppt_x</p:attrName>
                                        </p:attrNameLst>
                                      </p:cBhvr>
                                      <p:tavLst>
                                        <p:tav tm="0">
                                          <p:val>
                                            <p:strVal val="ppt_x"/>
                                          </p:val>
                                        </p:tav>
                                        <p:tav tm="100000">
                                          <p:val>
                                            <p:strVal val="ppt_x"/>
                                          </p:val>
                                        </p:tav>
                                      </p:tavLst>
                                    </p:anim>
                                    <p:anim calcmode="lin" valueType="num">
                                      <p:cBhvr additive="base">
                                        <p:cTn id="23" dur="500"/>
                                        <p:tgtEl>
                                          <p:spTgt spid="18"/>
                                        </p:tgtEl>
                                        <p:attrNameLst>
                                          <p:attrName>ppt_y</p:attrName>
                                        </p:attrNameLst>
                                      </p:cBhvr>
                                      <p:tavLst>
                                        <p:tav tm="0">
                                          <p:val>
                                            <p:strVal val="ppt_y"/>
                                          </p:val>
                                        </p:tav>
                                        <p:tav tm="100000">
                                          <p:val>
                                            <p:strVal val="1+ppt_h/2"/>
                                          </p:val>
                                        </p:tav>
                                      </p:tavLst>
                                    </p:anim>
                                    <p:set>
                                      <p:cBhvr>
                                        <p:cTn id="24" dur="1" fill="hold">
                                          <p:stCondLst>
                                            <p:cond delay="499"/>
                                          </p:stCondLst>
                                        </p:cTn>
                                        <p:tgtEl>
                                          <p:spTgt spid="18"/>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32"/>
                                        </p:tgtEl>
                                        <p:attrNameLst>
                                          <p:attrName>ppt_x</p:attrName>
                                        </p:attrNameLst>
                                      </p:cBhvr>
                                      <p:tavLst>
                                        <p:tav tm="0">
                                          <p:val>
                                            <p:strVal val="ppt_x"/>
                                          </p:val>
                                        </p:tav>
                                        <p:tav tm="100000">
                                          <p:val>
                                            <p:strVal val="ppt_x"/>
                                          </p:val>
                                        </p:tav>
                                      </p:tavLst>
                                    </p:anim>
                                    <p:anim calcmode="lin" valueType="num">
                                      <p:cBhvr additive="base">
                                        <p:cTn id="27" dur="500"/>
                                        <p:tgtEl>
                                          <p:spTgt spid="32"/>
                                        </p:tgtEl>
                                        <p:attrNameLst>
                                          <p:attrName>ppt_y</p:attrName>
                                        </p:attrNameLst>
                                      </p:cBhvr>
                                      <p:tavLst>
                                        <p:tav tm="0">
                                          <p:val>
                                            <p:strVal val="ppt_y"/>
                                          </p:val>
                                        </p:tav>
                                        <p:tav tm="100000">
                                          <p:val>
                                            <p:strVal val="1+ppt_h/2"/>
                                          </p:val>
                                        </p:tav>
                                      </p:tavLst>
                                    </p:anim>
                                    <p:set>
                                      <p:cBhvr>
                                        <p:cTn id="28" dur="1" fill="hold">
                                          <p:stCondLst>
                                            <p:cond delay="499"/>
                                          </p:stCondLst>
                                        </p:cTn>
                                        <p:tgtEl>
                                          <p:spTgt spid="32"/>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33"/>
                                        </p:tgtEl>
                                        <p:attrNameLst>
                                          <p:attrName>ppt_x</p:attrName>
                                        </p:attrNameLst>
                                      </p:cBhvr>
                                      <p:tavLst>
                                        <p:tav tm="0">
                                          <p:val>
                                            <p:strVal val="ppt_x"/>
                                          </p:val>
                                        </p:tav>
                                        <p:tav tm="100000">
                                          <p:val>
                                            <p:strVal val="ppt_x"/>
                                          </p:val>
                                        </p:tav>
                                      </p:tavLst>
                                    </p:anim>
                                    <p:anim calcmode="lin" valueType="num">
                                      <p:cBhvr additive="base">
                                        <p:cTn id="31" dur="500"/>
                                        <p:tgtEl>
                                          <p:spTgt spid="33"/>
                                        </p:tgtEl>
                                        <p:attrNameLst>
                                          <p:attrName>ppt_y</p:attrName>
                                        </p:attrNameLst>
                                      </p:cBhvr>
                                      <p:tavLst>
                                        <p:tav tm="0">
                                          <p:val>
                                            <p:strVal val="ppt_y"/>
                                          </p:val>
                                        </p:tav>
                                        <p:tav tm="100000">
                                          <p:val>
                                            <p:strVal val="1+ppt_h/2"/>
                                          </p:val>
                                        </p:tav>
                                      </p:tavLst>
                                    </p:anim>
                                    <p:set>
                                      <p:cBhvr>
                                        <p:cTn id="32" dur="1" fill="hold">
                                          <p:stCondLst>
                                            <p:cond delay="499"/>
                                          </p:stCondLst>
                                        </p:cTn>
                                        <p:tgtEl>
                                          <p:spTgt spid="33"/>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5"/>
                                        </p:tgtEl>
                                        <p:attrNameLst>
                                          <p:attrName>ppt_x</p:attrName>
                                        </p:attrNameLst>
                                      </p:cBhvr>
                                      <p:tavLst>
                                        <p:tav tm="0">
                                          <p:val>
                                            <p:strVal val="ppt_x"/>
                                          </p:val>
                                        </p:tav>
                                        <p:tav tm="100000">
                                          <p:val>
                                            <p:strVal val="ppt_x"/>
                                          </p:val>
                                        </p:tav>
                                      </p:tavLst>
                                    </p:anim>
                                    <p:anim calcmode="lin" valueType="num">
                                      <p:cBhvr additive="base">
                                        <p:cTn id="39" dur="500"/>
                                        <p:tgtEl>
                                          <p:spTgt spid="25"/>
                                        </p:tgtEl>
                                        <p:attrNameLst>
                                          <p:attrName>ppt_y</p:attrName>
                                        </p:attrNameLst>
                                      </p:cBhvr>
                                      <p:tavLst>
                                        <p:tav tm="0">
                                          <p:val>
                                            <p:strVal val="ppt_y"/>
                                          </p:val>
                                        </p:tav>
                                        <p:tav tm="100000">
                                          <p:val>
                                            <p:strVal val="1+ppt_h/2"/>
                                          </p:val>
                                        </p:tav>
                                      </p:tavLst>
                                    </p:anim>
                                    <p:set>
                                      <p:cBhvr>
                                        <p:cTn id="40" dur="1" fill="hold">
                                          <p:stCondLst>
                                            <p:cond delay="499"/>
                                          </p:stCondLst>
                                        </p:cTn>
                                        <p:tgtEl>
                                          <p:spTgt spid="25"/>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23"/>
                                        </p:tgtEl>
                                        <p:attrNameLst>
                                          <p:attrName>ppt_x</p:attrName>
                                        </p:attrNameLst>
                                      </p:cBhvr>
                                      <p:tavLst>
                                        <p:tav tm="0">
                                          <p:val>
                                            <p:strVal val="ppt_x"/>
                                          </p:val>
                                        </p:tav>
                                        <p:tav tm="100000">
                                          <p:val>
                                            <p:strVal val="ppt_x"/>
                                          </p:val>
                                        </p:tav>
                                      </p:tavLst>
                                    </p:anim>
                                    <p:anim calcmode="lin" valueType="num">
                                      <p:cBhvr additive="base">
                                        <p:cTn id="43" dur="500"/>
                                        <p:tgtEl>
                                          <p:spTgt spid="23"/>
                                        </p:tgtEl>
                                        <p:attrNameLst>
                                          <p:attrName>ppt_y</p:attrName>
                                        </p:attrNameLst>
                                      </p:cBhvr>
                                      <p:tavLst>
                                        <p:tav tm="0">
                                          <p:val>
                                            <p:strVal val="ppt_y"/>
                                          </p:val>
                                        </p:tav>
                                        <p:tav tm="100000">
                                          <p:val>
                                            <p:strVal val="1+ppt_h/2"/>
                                          </p:val>
                                        </p:tav>
                                      </p:tavLst>
                                    </p:anim>
                                    <p:set>
                                      <p:cBhvr>
                                        <p:cTn id="44" dur="1" fill="hold">
                                          <p:stCondLst>
                                            <p:cond delay="499"/>
                                          </p:stCondLst>
                                        </p:cTn>
                                        <p:tgtEl>
                                          <p:spTgt spid="23"/>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9"/>
                                        </p:tgtEl>
                                        <p:attrNameLst>
                                          <p:attrName>ppt_x</p:attrName>
                                        </p:attrNameLst>
                                      </p:cBhvr>
                                      <p:tavLst>
                                        <p:tav tm="0">
                                          <p:val>
                                            <p:strVal val="ppt_x"/>
                                          </p:val>
                                        </p:tav>
                                        <p:tav tm="100000">
                                          <p:val>
                                            <p:strVal val="ppt_x"/>
                                          </p:val>
                                        </p:tav>
                                      </p:tavLst>
                                    </p:anim>
                                    <p:anim calcmode="lin" valueType="num">
                                      <p:cBhvr additive="base">
                                        <p:cTn id="47" dur="500"/>
                                        <p:tgtEl>
                                          <p:spTgt spid="19"/>
                                        </p:tgtEl>
                                        <p:attrNameLst>
                                          <p:attrName>ppt_y</p:attrName>
                                        </p:attrNameLst>
                                      </p:cBhvr>
                                      <p:tavLst>
                                        <p:tav tm="0">
                                          <p:val>
                                            <p:strVal val="ppt_y"/>
                                          </p:val>
                                        </p:tav>
                                        <p:tav tm="100000">
                                          <p:val>
                                            <p:strVal val="1+ppt_h/2"/>
                                          </p:val>
                                        </p:tav>
                                      </p:tavLst>
                                    </p:anim>
                                    <p:set>
                                      <p:cBhvr>
                                        <p:cTn id="48" dur="1" fill="hold">
                                          <p:stCondLst>
                                            <p:cond delay="499"/>
                                          </p:stCondLst>
                                        </p:cTn>
                                        <p:tgtEl>
                                          <p:spTgt spid="19"/>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22"/>
                                        </p:tgtEl>
                                        <p:attrNameLst>
                                          <p:attrName>ppt_x</p:attrName>
                                        </p:attrNameLst>
                                      </p:cBhvr>
                                      <p:tavLst>
                                        <p:tav tm="0">
                                          <p:val>
                                            <p:strVal val="ppt_x"/>
                                          </p:val>
                                        </p:tav>
                                        <p:tav tm="100000">
                                          <p:val>
                                            <p:strVal val="ppt_x"/>
                                          </p:val>
                                        </p:tav>
                                      </p:tavLst>
                                    </p:anim>
                                    <p:anim calcmode="lin" valueType="num">
                                      <p:cBhvr additive="base">
                                        <p:cTn id="51" dur="500"/>
                                        <p:tgtEl>
                                          <p:spTgt spid="22"/>
                                        </p:tgtEl>
                                        <p:attrNameLst>
                                          <p:attrName>ppt_y</p:attrName>
                                        </p:attrNameLst>
                                      </p:cBhvr>
                                      <p:tavLst>
                                        <p:tav tm="0">
                                          <p:val>
                                            <p:strVal val="ppt_y"/>
                                          </p:val>
                                        </p:tav>
                                        <p:tav tm="100000">
                                          <p:val>
                                            <p:strVal val="1+ppt_h/2"/>
                                          </p:val>
                                        </p:tav>
                                      </p:tavLst>
                                    </p:anim>
                                    <p:set>
                                      <p:cBhvr>
                                        <p:cTn id="52" dur="1" fill="hold">
                                          <p:stCondLst>
                                            <p:cond delay="499"/>
                                          </p:stCondLst>
                                        </p:cTn>
                                        <p:tgtEl>
                                          <p:spTgt spid="22"/>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20"/>
                                        </p:tgtEl>
                                        <p:attrNameLst>
                                          <p:attrName>ppt_x</p:attrName>
                                        </p:attrNameLst>
                                      </p:cBhvr>
                                      <p:tavLst>
                                        <p:tav tm="0">
                                          <p:val>
                                            <p:strVal val="ppt_x"/>
                                          </p:val>
                                        </p:tav>
                                        <p:tav tm="100000">
                                          <p:val>
                                            <p:strVal val="ppt_x"/>
                                          </p:val>
                                        </p:tav>
                                      </p:tavLst>
                                    </p:anim>
                                    <p:anim calcmode="lin" valueType="num">
                                      <p:cBhvr additive="base">
                                        <p:cTn id="55" dur="500"/>
                                        <p:tgtEl>
                                          <p:spTgt spid="20"/>
                                        </p:tgtEl>
                                        <p:attrNameLst>
                                          <p:attrName>ppt_y</p:attrName>
                                        </p:attrNameLst>
                                      </p:cBhvr>
                                      <p:tavLst>
                                        <p:tav tm="0">
                                          <p:val>
                                            <p:strVal val="ppt_y"/>
                                          </p:val>
                                        </p:tav>
                                        <p:tav tm="100000">
                                          <p:val>
                                            <p:strVal val="1+ppt_h/2"/>
                                          </p:val>
                                        </p:tav>
                                      </p:tavLst>
                                    </p:anim>
                                    <p:set>
                                      <p:cBhvr>
                                        <p:cTn id="56" dur="1" fill="hold">
                                          <p:stCondLst>
                                            <p:cond delay="499"/>
                                          </p:stCondLst>
                                        </p:cTn>
                                        <p:tgtEl>
                                          <p:spTgt spid="20"/>
                                        </p:tgtEl>
                                        <p:attrNameLst>
                                          <p:attrName>style.visibility</p:attrName>
                                        </p:attrNameLst>
                                      </p:cBhvr>
                                      <p:to>
                                        <p:strVal val="hidden"/>
                                      </p:to>
                                    </p:set>
                                  </p:childTnLst>
                                </p:cTn>
                              </p:par>
                              <p:par>
                                <p:cTn id="57" presetID="2" presetClass="exit" presetSubtype="4" fill="hold" grpId="0" nodeType="withEffect">
                                  <p:stCondLst>
                                    <p:cond delay="0"/>
                                  </p:stCondLst>
                                  <p:childTnLst>
                                    <p:anim calcmode="lin" valueType="num">
                                      <p:cBhvr additive="base">
                                        <p:cTn id="58" dur="500"/>
                                        <p:tgtEl>
                                          <p:spTgt spid="8"/>
                                        </p:tgtEl>
                                        <p:attrNameLst>
                                          <p:attrName>ppt_x</p:attrName>
                                        </p:attrNameLst>
                                      </p:cBhvr>
                                      <p:tavLst>
                                        <p:tav tm="0">
                                          <p:val>
                                            <p:strVal val="ppt_x"/>
                                          </p:val>
                                        </p:tav>
                                        <p:tav tm="100000">
                                          <p:val>
                                            <p:strVal val="ppt_x"/>
                                          </p:val>
                                        </p:tav>
                                      </p:tavLst>
                                    </p:anim>
                                    <p:anim calcmode="lin" valueType="num">
                                      <p:cBhvr additive="base">
                                        <p:cTn id="59" dur="500"/>
                                        <p:tgtEl>
                                          <p:spTgt spid="8"/>
                                        </p:tgtEl>
                                        <p:attrNameLst>
                                          <p:attrName>ppt_y</p:attrName>
                                        </p:attrNameLst>
                                      </p:cBhvr>
                                      <p:tavLst>
                                        <p:tav tm="0">
                                          <p:val>
                                            <p:strVal val="ppt_y"/>
                                          </p:val>
                                        </p:tav>
                                        <p:tav tm="100000">
                                          <p:val>
                                            <p:strVal val="1+ppt_h/2"/>
                                          </p:val>
                                        </p:tav>
                                      </p:tavLst>
                                    </p:anim>
                                    <p:set>
                                      <p:cBhvr>
                                        <p:cTn id="60" dur="1" fill="hold">
                                          <p:stCondLst>
                                            <p:cond delay="499"/>
                                          </p:stCondLst>
                                        </p:cTn>
                                        <p:tgtEl>
                                          <p:spTgt spid="8"/>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81"/>
                                        </p:tgtEl>
                                        <p:attrNameLst>
                                          <p:attrName>ppt_x</p:attrName>
                                        </p:attrNameLst>
                                      </p:cBhvr>
                                      <p:tavLst>
                                        <p:tav tm="0">
                                          <p:val>
                                            <p:strVal val="ppt_x"/>
                                          </p:val>
                                        </p:tav>
                                        <p:tav tm="100000">
                                          <p:val>
                                            <p:strVal val="ppt_x"/>
                                          </p:val>
                                        </p:tav>
                                      </p:tavLst>
                                    </p:anim>
                                    <p:anim calcmode="lin" valueType="num">
                                      <p:cBhvr additive="base">
                                        <p:cTn id="63" dur="500"/>
                                        <p:tgtEl>
                                          <p:spTgt spid="81"/>
                                        </p:tgtEl>
                                        <p:attrNameLst>
                                          <p:attrName>ppt_y</p:attrName>
                                        </p:attrNameLst>
                                      </p:cBhvr>
                                      <p:tavLst>
                                        <p:tav tm="0">
                                          <p:val>
                                            <p:strVal val="ppt_y"/>
                                          </p:val>
                                        </p:tav>
                                        <p:tav tm="100000">
                                          <p:val>
                                            <p:strVal val="1+ppt_h/2"/>
                                          </p:val>
                                        </p:tav>
                                      </p:tavLst>
                                    </p:anim>
                                    <p:set>
                                      <p:cBhvr>
                                        <p:cTn id="64" dur="1" fill="hold">
                                          <p:stCondLst>
                                            <p:cond delay="499"/>
                                          </p:stCondLst>
                                        </p:cTn>
                                        <p:tgtEl>
                                          <p:spTgt spid="81"/>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69"/>
                                        </p:tgtEl>
                                        <p:attrNameLst>
                                          <p:attrName>ppt_x</p:attrName>
                                        </p:attrNameLst>
                                      </p:cBhvr>
                                      <p:tavLst>
                                        <p:tav tm="0">
                                          <p:val>
                                            <p:strVal val="ppt_x"/>
                                          </p:val>
                                        </p:tav>
                                        <p:tav tm="100000">
                                          <p:val>
                                            <p:strVal val="ppt_x"/>
                                          </p:val>
                                        </p:tav>
                                      </p:tavLst>
                                    </p:anim>
                                    <p:anim calcmode="lin" valueType="num">
                                      <p:cBhvr additive="base">
                                        <p:cTn id="67" dur="500"/>
                                        <p:tgtEl>
                                          <p:spTgt spid="69"/>
                                        </p:tgtEl>
                                        <p:attrNameLst>
                                          <p:attrName>ppt_y</p:attrName>
                                        </p:attrNameLst>
                                      </p:cBhvr>
                                      <p:tavLst>
                                        <p:tav tm="0">
                                          <p:val>
                                            <p:strVal val="ppt_y"/>
                                          </p:val>
                                        </p:tav>
                                        <p:tav tm="100000">
                                          <p:val>
                                            <p:strVal val="1+ppt_h/2"/>
                                          </p:val>
                                        </p:tav>
                                      </p:tavLst>
                                    </p:anim>
                                    <p:set>
                                      <p:cBhvr>
                                        <p:cTn id="68" dur="1" fill="hold">
                                          <p:stCondLst>
                                            <p:cond delay="499"/>
                                          </p:stCondLst>
                                        </p:cTn>
                                        <p:tgtEl>
                                          <p:spTgt spid="69"/>
                                        </p:tgtEl>
                                        <p:attrNameLst>
                                          <p:attrName>style.visibility</p:attrName>
                                        </p:attrNameLst>
                                      </p:cBhvr>
                                      <p:to>
                                        <p:strVal val="hidden"/>
                                      </p:to>
                                    </p:set>
                                  </p:childTnLst>
                                </p:cTn>
                              </p:par>
                              <p:par>
                                <p:cTn id="69" presetID="2" presetClass="exit" presetSubtype="4" fill="hold" nodeType="withEffect">
                                  <p:stCondLst>
                                    <p:cond delay="0"/>
                                  </p:stCondLst>
                                  <p:childTnLst>
                                    <p:anim calcmode="lin" valueType="num">
                                      <p:cBhvr additive="base">
                                        <p:cTn id="70" dur="500"/>
                                        <p:tgtEl>
                                          <p:spTgt spid="72"/>
                                        </p:tgtEl>
                                        <p:attrNameLst>
                                          <p:attrName>ppt_x</p:attrName>
                                        </p:attrNameLst>
                                      </p:cBhvr>
                                      <p:tavLst>
                                        <p:tav tm="0">
                                          <p:val>
                                            <p:strVal val="ppt_x"/>
                                          </p:val>
                                        </p:tav>
                                        <p:tav tm="100000">
                                          <p:val>
                                            <p:strVal val="ppt_x"/>
                                          </p:val>
                                        </p:tav>
                                      </p:tavLst>
                                    </p:anim>
                                    <p:anim calcmode="lin" valueType="num">
                                      <p:cBhvr additive="base">
                                        <p:cTn id="71" dur="500"/>
                                        <p:tgtEl>
                                          <p:spTgt spid="72"/>
                                        </p:tgtEl>
                                        <p:attrNameLst>
                                          <p:attrName>ppt_y</p:attrName>
                                        </p:attrNameLst>
                                      </p:cBhvr>
                                      <p:tavLst>
                                        <p:tav tm="0">
                                          <p:val>
                                            <p:strVal val="ppt_y"/>
                                          </p:val>
                                        </p:tav>
                                        <p:tav tm="100000">
                                          <p:val>
                                            <p:strVal val="1+ppt_h/2"/>
                                          </p:val>
                                        </p:tav>
                                      </p:tavLst>
                                    </p:anim>
                                    <p:set>
                                      <p:cBhvr>
                                        <p:cTn id="72" dur="1" fill="hold">
                                          <p:stCondLst>
                                            <p:cond delay="499"/>
                                          </p:stCondLst>
                                        </p:cTn>
                                        <p:tgtEl>
                                          <p:spTgt spid="72"/>
                                        </p:tgtEl>
                                        <p:attrNameLst>
                                          <p:attrName>style.visibility</p:attrName>
                                        </p:attrNameLst>
                                      </p:cBhvr>
                                      <p:to>
                                        <p:strVal val="hidden"/>
                                      </p:to>
                                    </p:set>
                                  </p:childTnLst>
                                </p:cTn>
                              </p:par>
                              <p:par>
                                <p:cTn id="73" presetID="2" presetClass="exit" presetSubtype="4" fill="hold" grpId="0" nodeType="withEffect">
                                  <p:stCondLst>
                                    <p:cond delay="0"/>
                                  </p:stCondLst>
                                  <p:childTnLst>
                                    <p:anim calcmode="lin" valueType="num">
                                      <p:cBhvr additive="base">
                                        <p:cTn id="74" dur="500"/>
                                        <p:tgtEl>
                                          <p:spTgt spid="14"/>
                                        </p:tgtEl>
                                        <p:attrNameLst>
                                          <p:attrName>ppt_x</p:attrName>
                                        </p:attrNameLst>
                                      </p:cBhvr>
                                      <p:tavLst>
                                        <p:tav tm="0">
                                          <p:val>
                                            <p:strVal val="ppt_x"/>
                                          </p:val>
                                        </p:tav>
                                        <p:tav tm="100000">
                                          <p:val>
                                            <p:strVal val="ppt_x"/>
                                          </p:val>
                                        </p:tav>
                                      </p:tavLst>
                                    </p:anim>
                                    <p:anim calcmode="lin" valueType="num">
                                      <p:cBhvr additive="base">
                                        <p:cTn id="75" dur="500"/>
                                        <p:tgtEl>
                                          <p:spTgt spid="14"/>
                                        </p:tgtEl>
                                        <p:attrNameLst>
                                          <p:attrName>ppt_y</p:attrName>
                                        </p:attrNameLst>
                                      </p:cBhvr>
                                      <p:tavLst>
                                        <p:tav tm="0">
                                          <p:val>
                                            <p:strVal val="ppt_y"/>
                                          </p:val>
                                        </p:tav>
                                        <p:tav tm="100000">
                                          <p:val>
                                            <p:strVal val="1+ppt_h/2"/>
                                          </p:val>
                                        </p:tav>
                                      </p:tavLst>
                                    </p:anim>
                                    <p:set>
                                      <p:cBhvr>
                                        <p:cTn id="76" dur="1" fill="hold">
                                          <p:stCondLst>
                                            <p:cond delay="499"/>
                                          </p:stCondLst>
                                        </p:cTn>
                                        <p:tgtEl>
                                          <p:spTgt spid="14"/>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75"/>
                                        </p:tgtEl>
                                        <p:attrNameLst>
                                          <p:attrName>ppt_x</p:attrName>
                                        </p:attrNameLst>
                                      </p:cBhvr>
                                      <p:tavLst>
                                        <p:tav tm="0">
                                          <p:val>
                                            <p:strVal val="ppt_x"/>
                                          </p:val>
                                        </p:tav>
                                        <p:tav tm="100000">
                                          <p:val>
                                            <p:strVal val="ppt_x"/>
                                          </p:val>
                                        </p:tav>
                                      </p:tavLst>
                                    </p:anim>
                                    <p:anim calcmode="lin" valueType="num">
                                      <p:cBhvr additive="base">
                                        <p:cTn id="79" dur="500"/>
                                        <p:tgtEl>
                                          <p:spTgt spid="75"/>
                                        </p:tgtEl>
                                        <p:attrNameLst>
                                          <p:attrName>ppt_y</p:attrName>
                                        </p:attrNameLst>
                                      </p:cBhvr>
                                      <p:tavLst>
                                        <p:tav tm="0">
                                          <p:val>
                                            <p:strVal val="ppt_y"/>
                                          </p:val>
                                        </p:tav>
                                        <p:tav tm="100000">
                                          <p:val>
                                            <p:strVal val="1+ppt_h/2"/>
                                          </p:val>
                                        </p:tav>
                                      </p:tavLst>
                                    </p:anim>
                                    <p:set>
                                      <p:cBhvr>
                                        <p:cTn id="80" dur="1" fill="hold">
                                          <p:stCondLst>
                                            <p:cond delay="499"/>
                                          </p:stCondLst>
                                        </p:cTn>
                                        <p:tgtEl>
                                          <p:spTgt spid="75"/>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15"/>
                                        </p:tgtEl>
                                        <p:attrNameLst>
                                          <p:attrName>ppt_x</p:attrName>
                                        </p:attrNameLst>
                                      </p:cBhvr>
                                      <p:tavLst>
                                        <p:tav tm="0">
                                          <p:val>
                                            <p:strVal val="ppt_x"/>
                                          </p:val>
                                        </p:tav>
                                        <p:tav tm="100000">
                                          <p:val>
                                            <p:strVal val="ppt_x"/>
                                          </p:val>
                                        </p:tav>
                                      </p:tavLst>
                                    </p:anim>
                                    <p:anim calcmode="lin" valueType="num">
                                      <p:cBhvr additive="base">
                                        <p:cTn id="83" dur="500"/>
                                        <p:tgtEl>
                                          <p:spTgt spid="15"/>
                                        </p:tgtEl>
                                        <p:attrNameLst>
                                          <p:attrName>ppt_y</p:attrName>
                                        </p:attrNameLst>
                                      </p:cBhvr>
                                      <p:tavLst>
                                        <p:tav tm="0">
                                          <p:val>
                                            <p:strVal val="ppt_y"/>
                                          </p:val>
                                        </p:tav>
                                        <p:tav tm="100000">
                                          <p:val>
                                            <p:strVal val="1+ppt_h/2"/>
                                          </p:val>
                                        </p:tav>
                                      </p:tavLst>
                                    </p:anim>
                                    <p:set>
                                      <p:cBhvr>
                                        <p:cTn id="84" dur="1" fill="hold">
                                          <p:stCondLst>
                                            <p:cond delay="499"/>
                                          </p:stCondLst>
                                        </p:cTn>
                                        <p:tgtEl>
                                          <p:spTgt spid="15"/>
                                        </p:tgtEl>
                                        <p:attrNameLst>
                                          <p:attrName>style.visibility</p:attrName>
                                        </p:attrNameLst>
                                      </p:cBhvr>
                                      <p:to>
                                        <p:strVal val="hidden"/>
                                      </p:to>
                                    </p:set>
                                  </p:childTnLst>
                                </p:cTn>
                              </p:par>
                              <p:par>
                                <p:cTn id="85" presetID="2" presetClass="exit" presetSubtype="4" fill="hold" nodeType="withEffect">
                                  <p:stCondLst>
                                    <p:cond delay="0"/>
                                  </p:stCondLst>
                                  <p:childTnLst>
                                    <p:anim calcmode="lin" valueType="num">
                                      <p:cBhvr additive="base">
                                        <p:cTn id="86" dur="500"/>
                                        <p:tgtEl>
                                          <p:spTgt spid="76"/>
                                        </p:tgtEl>
                                        <p:attrNameLst>
                                          <p:attrName>ppt_x</p:attrName>
                                        </p:attrNameLst>
                                      </p:cBhvr>
                                      <p:tavLst>
                                        <p:tav tm="0">
                                          <p:val>
                                            <p:strVal val="ppt_x"/>
                                          </p:val>
                                        </p:tav>
                                        <p:tav tm="100000">
                                          <p:val>
                                            <p:strVal val="ppt_x"/>
                                          </p:val>
                                        </p:tav>
                                      </p:tavLst>
                                    </p:anim>
                                    <p:anim calcmode="lin" valueType="num">
                                      <p:cBhvr additive="base">
                                        <p:cTn id="87" dur="500"/>
                                        <p:tgtEl>
                                          <p:spTgt spid="76"/>
                                        </p:tgtEl>
                                        <p:attrNameLst>
                                          <p:attrName>ppt_y</p:attrName>
                                        </p:attrNameLst>
                                      </p:cBhvr>
                                      <p:tavLst>
                                        <p:tav tm="0">
                                          <p:val>
                                            <p:strVal val="ppt_y"/>
                                          </p:val>
                                        </p:tav>
                                        <p:tav tm="100000">
                                          <p:val>
                                            <p:strVal val="1+ppt_h/2"/>
                                          </p:val>
                                        </p:tav>
                                      </p:tavLst>
                                    </p:anim>
                                    <p:set>
                                      <p:cBhvr>
                                        <p:cTn id="88" dur="1" fill="hold">
                                          <p:stCondLst>
                                            <p:cond delay="499"/>
                                          </p:stCondLst>
                                        </p:cTn>
                                        <p:tgtEl>
                                          <p:spTgt spid="76"/>
                                        </p:tgtEl>
                                        <p:attrNameLst>
                                          <p:attrName>style.visibility</p:attrName>
                                        </p:attrNameLst>
                                      </p:cBhvr>
                                      <p:to>
                                        <p:strVal val="hidden"/>
                                      </p:to>
                                    </p:set>
                                  </p:childTnLst>
                                </p:cTn>
                              </p:par>
                              <p:par>
                                <p:cTn id="89" presetID="2" presetClass="exit" presetSubtype="4" fill="hold" nodeType="withEffect">
                                  <p:stCondLst>
                                    <p:cond delay="0"/>
                                  </p:stCondLst>
                                  <p:childTnLst>
                                    <p:anim calcmode="lin" valueType="num">
                                      <p:cBhvr additive="base">
                                        <p:cTn id="90" dur="500"/>
                                        <p:tgtEl>
                                          <p:spTgt spid="70"/>
                                        </p:tgtEl>
                                        <p:attrNameLst>
                                          <p:attrName>ppt_x</p:attrName>
                                        </p:attrNameLst>
                                      </p:cBhvr>
                                      <p:tavLst>
                                        <p:tav tm="0">
                                          <p:val>
                                            <p:strVal val="ppt_x"/>
                                          </p:val>
                                        </p:tav>
                                        <p:tav tm="100000">
                                          <p:val>
                                            <p:strVal val="ppt_x"/>
                                          </p:val>
                                        </p:tav>
                                      </p:tavLst>
                                    </p:anim>
                                    <p:anim calcmode="lin" valueType="num">
                                      <p:cBhvr additive="base">
                                        <p:cTn id="91" dur="500"/>
                                        <p:tgtEl>
                                          <p:spTgt spid="70"/>
                                        </p:tgtEl>
                                        <p:attrNameLst>
                                          <p:attrName>ppt_y</p:attrName>
                                        </p:attrNameLst>
                                      </p:cBhvr>
                                      <p:tavLst>
                                        <p:tav tm="0">
                                          <p:val>
                                            <p:strVal val="ppt_y"/>
                                          </p:val>
                                        </p:tav>
                                        <p:tav tm="100000">
                                          <p:val>
                                            <p:strVal val="1+ppt_h/2"/>
                                          </p:val>
                                        </p:tav>
                                      </p:tavLst>
                                    </p:anim>
                                    <p:set>
                                      <p:cBhvr>
                                        <p:cTn id="92" dur="1" fill="hold">
                                          <p:stCondLst>
                                            <p:cond delay="499"/>
                                          </p:stCondLst>
                                        </p:cTn>
                                        <p:tgtEl>
                                          <p:spTgt spid="70"/>
                                        </p:tgtEl>
                                        <p:attrNameLst>
                                          <p:attrName>style.visibility</p:attrName>
                                        </p:attrNameLst>
                                      </p:cBhvr>
                                      <p:to>
                                        <p:strVal val="hidden"/>
                                      </p:to>
                                    </p:set>
                                  </p:childTnLst>
                                </p:cTn>
                              </p:par>
                              <p:par>
                                <p:cTn id="93" presetID="2" presetClass="exit" presetSubtype="4" fill="hold" nodeType="withEffect">
                                  <p:stCondLst>
                                    <p:cond delay="0"/>
                                  </p:stCondLst>
                                  <p:childTnLst>
                                    <p:anim calcmode="lin" valueType="num">
                                      <p:cBhvr additive="base">
                                        <p:cTn id="94" dur="500"/>
                                        <p:tgtEl>
                                          <p:spTgt spid="96"/>
                                        </p:tgtEl>
                                        <p:attrNameLst>
                                          <p:attrName>ppt_x</p:attrName>
                                        </p:attrNameLst>
                                      </p:cBhvr>
                                      <p:tavLst>
                                        <p:tav tm="0">
                                          <p:val>
                                            <p:strVal val="ppt_x"/>
                                          </p:val>
                                        </p:tav>
                                        <p:tav tm="100000">
                                          <p:val>
                                            <p:strVal val="ppt_x"/>
                                          </p:val>
                                        </p:tav>
                                      </p:tavLst>
                                    </p:anim>
                                    <p:anim calcmode="lin" valueType="num">
                                      <p:cBhvr additive="base">
                                        <p:cTn id="95" dur="500"/>
                                        <p:tgtEl>
                                          <p:spTgt spid="96"/>
                                        </p:tgtEl>
                                        <p:attrNameLst>
                                          <p:attrName>ppt_y</p:attrName>
                                        </p:attrNameLst>
                                      </p:cBhvr>
                                      <p:tavLst>
                                        <p:tav tm="0">
                                          <p:val>
                                            <p:strVal val="ppt_y"/>
                                          </p:val>
                                        </p:tav>
                                        <p:tav tm="100000">
                                          <p:val>
                                            <p:strVal val="1+ppt_h/2"/>
                                          </p:val>
                                        </p:tav>
                                      </p:tavLst>
                                    </p:anim>
                                    <p:set>
                                      <p:cBhvr>
                                        <p:cTn id="96" dur="1" fill="hold">
                                          <p:stCondLst>
                                            <p:cond delay="499"/>
                                          </p:stCondLst>
                                        </p:cTn>
                                        <p:tgtEl>
                                          <p:spTgt spid="96"/>
                                        </p:tgtEl>
                                        <p:attrNameLst>
                                          <p:attrName>style.visibility</p:attrName>
                                        </p:attrNameLst>
                                      </p:cBhvr>
                                      <p:to>
                                        <p:strVal val="hidden"/>
                                      </p:to>
                                    </p:set>
                                  </p:childTnLst>
                                </p:cTn>
                              </p:par>
                              <p:par>
                                <p:cTn id="97" presetID="2" presetClass="exit" presetSubtype="4" fill="hold" nodeType="withEffect">
                                  <p:stCondLst>
                                    <p:cond delay="0"/>
                                  </p:stCondLst>
                                  <p:childTnLst>
                                    <p:anim calcmode="lin" valueType="num">
                                      <p:cBhvr additive="base">
                                        <p:cTn id="98" dur="500"/>
                                        <p:tgtEl>
                                          <p:spTgt spid="94"/>
                                        </p:tgtEl>
                                        <p:attrNameLst>
                                          <p:attrName>ppt_x</p:attrName>
                                        </p:attrNameLst>
                                      </p:cBhvr>
                                      <p:tavLst>
                                        <p:tav tm="0">
                                          <p:val>
                                            <p:strVal val="ppt_x"/>
                                          </p:val>
                                        </p:tav>
                                        <p:tav tm="100000">
                                          <p:val>
                                            <p:strVal val="ppt_x"/>
                                          </p:val>
                                        </p:tav>
                                      </p:tavLst>
                                    </p:anim>
                                    <p:anim calcmode="lin" valueType="num">
                                      <p:cBhvr additive="base">
                                        <p:cTn id="99" dur="500"/>
                                        <p:tgtEl>
                                          <p:spTgt spid="94"/>
                                        </p:tgtEl>
                                        <p:attrNameLst>
                                          <p:attrName>ppt_y</p:attrName>
                                        </p:attrNameLst>
                                      </p:cBhvr>
                                      <p:tavLst>
                                        <p:tav tm="0">
                                          <p:val>
                                            <p:strVal val="ppt_y"/>
                                          </p:val>
                                        </p:tav>
                                        <p:tav tm="100000">
                                          <p:val>
                                            <p:strVal val="1+ppt_h/2"/>
                                          </p:val>
                                        </p:tav>
                                      </p:tavLst>
                                    </p:anim>
                                    <p:set>
                                      <p:cBhvr>
                                        <p:cTn id="100" dur="1" fill="hold">
                                          <p:stCondLst>
                                            <p:cond delay="499"/>
                                          </p:stCondLst>
                                        </p:cTn>
                                        <p:tgtEl>
                                          <p:spTgt spid="94"/>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73"/>
                                        </p:tgtEl>
                                        <p:attrNameLst>
                                          <p:attrName>ppt_x</p:attrName>
                                        </p:attrNameLst>
                                      </p:cBhvr>
                                      <p:tavLst>
                                        <p:tav tm="0">
                                          <p:val>
                                            <p:strVal val="ppt_x"/>
                                          </p:val>
                                        </p:tav>
                                        <p:tav tm="100000">
                                          <p:val>
                                            <p:strVal val="ppt_x"/>
                                          </p:val>
                                        </p:tav>
                                      </p:tavLst>
                                    </p:anim>
                                    <p:anim calcmode="lin" valueType="num">
                                      <p:cBhvr additive="base">
                                        <p:cTn id="103" dur="500"/>
                                        <p:tgtEl>
                                          <p:spTgt spid="73"/>
                                        </p:tgtEl>
                                        <p:attrNameLst>
                                          <p:attrName>ppt_y</p:attrName>
                                        </p:attrNameLst>
                                      </p:cBhvr>
                                      <p:tavLst>
                                        <p:tav tm="0">
                                          <p:val>
                                            <p:strVal val="ppt_y"/>
                                          </p:val>
                                        </p:tav>
                                        <p:tav tm="100000">
                                          <p:val>
                                            <p:strVal val="1+ppt_h/2"/>
                                          </p:val>
                                        </p:tav>
                                      </p:tavLst>
                                    </p:anim>
                                    <p:set>
                                      <p:cBhvr>
                                        <p:cTn id="104" dur="1" fill="hold">
                                          <p:stCondLst>
                                            <p:cond delay="499"/>
                                          </p:stCondLst>
                                        </p:cTn>
                                        <p:tgtEl>
                                          <p:spTgt spid="73"/>
                                        </p:tgtEl>
                                        <p:attrNameLst>
                                          <p:attrName>style.visibility</p:attrName>
                                        </p:attrNameLst>
                                      </p:cBhvr>
                                      <p:to>
                                        <p:strVal val="hidden"/>
                                      </p:to>
                                    </p:set>
                                  </p:childTnLst>
                                </p:cTn>
                              </p:par>
                              <p:par>
                                <p:cTn id="105" presetID="2" presetClass="exit" presetSubtype="4" fill="hold" nodeType="withEffect">
                                  <p:stCondLst>
                                    <p:cond delay="0"/>
                                  </p:stCondLst>
                                  <p:childTnLst>
                                    <p:anim calcmode="lin" valueType="num">
                                      <p:cBhvr additive="base">
                                        <p:cTn id="106" dur="500"/>
                                        <p:tgtEl>
                                          <p:spTgt spid="29"/>
                                        </p:tgtEl>
                                        <p:attrNameLst>
                                          <p:attrName>ppt_x</p:attrName>
                                        </p:attrNameLst>
                                      </p:cBhvr>
                                      <p:tavLst>
                                        <p:tav tm="0">
                                          <p:val>
                                            <p:strVal val="ppt_x"/>
                                          </p:val>
                                        </p:tav>
                                        <p:tav tm="100000">
                                          <p:val>
                                            <p:strVal val="ppt_x"/>
                                          </p:val>
                                        </p:tav>
                                      </p:tavLst>
                                    </p:anim>
                                    <p:anim calcmode="lin" valueType="num">
                                      <p:cBhvr additive="base">
                                        <p:cTn id="107" dur="500"/>
                                        <p:tgtEl>
                                          <p:spTgt spid="29"/>
                                        </p:tgtEl>
                                        <p:attrNameLst>
                                          <p:attrName>ppt_y</p:attrName>
                                        </p:attrNameLst>
                                      </p:cBhvr>
                                      <p:tavLst>
                                        <p:tav tm="0">
                                          <p:val>
                                            <p:strVal val="ppt_y"/>
                                          </p:val>
                                        </p:tav>
                                        <p:tav tm="100000">
                                          <p:val>
                                            <p:strVal val="1+ppt_h/2"/>
                                          </p:val>
                                        </p:tav>
                                      </p:tavLst>
                                    </p:anim>
                                    <p:set>
                                      <p:cBhvr>
                                        <p:cTn id="108" dur="1" fill="hold">
                                          <p:stCondLst>
                                            <p:cond delay="499"/>
                                          </p:stCondLst>
                                        </p:cTn>
                                        <p:tgtEl>
                                          <p:spTgt spid="29"/>
                                        </p:tgtEl>
                                        <p:attrNameLst>
                                          <p:attrName>style.visibility</p:attrName>
                                        </p:attrNameLst>
                                      </p:cBhvr>
                                      <p:to>
                                        <p:strVal val="hidden"/>
                                      </p:to>
                                    </p:set>
                                  </p:childTnLst>
                                </p:cTn>
                              </p:par>
                              <p:par>
                                <p:cTn id="109" presetID="2" presetClass="exit" presetSubtype="4" fill="hold" nodeType="withEffect">
                                  <p:stCondLst>
                                    <p:cond delay="0"/>
                                  </p:stCondLst>
                                  <p:childTnLst>
                                    <p:anim calcmode="lin" valueType="num">
                                      <p:cBhvr additive="base">
                                        <p:cTn id="110" dur="500"/>
                                        <p:tgtEl>
                                          <p:spTgt spid="30"/>
                                        </p:tgtEl>
                                        <p:attrNameLst>
                                          <p:attrName>ppt_x</p:attrName>
                                        </p:attrNameLst>
                                      </p:cBhvr>
                                      <p:tavLst>
                                        <p:tav tm="0">
                                          <p:val>
                                            <p:strVal val="ppt_x"/>
                                          </p:val>
                                        </p:tav>
                                        <p:tav tm="100000">
                                          <p:val>
                                            <p:strVal val="ppt_x"/>
                                          </p:val>
                                        </p:tav>
                                      </p:tavLst>
                                    </p:anim>
                                    <p:anim calcmode="lin" valueType="num">
                                      <p:cBhvr additive="base">
                                        <p:cTn id="111" dur="500"/>
                                        <p:tgtEl>
                                          <p:spTgt spid="30"/>
                                        </p:tgtEl>
                                        <p:attrNameLst>
                                          <p:attrName>ppt_y</p:attrName>
                                        </p:attrNameLst>
                                      </p:cBhvr>
                                      <p:tavLst>
                                        <p:tav tm="0">
                                          <p:val>
                                            <p:strVal val="ppt_y"/>
                                          </p:val>
                                        </p:tav>
                                        <p:tav tm="100000">
                                          <p:val>
                                            <p:strVal val="1+ppt_h/2"/>
                                          </p:val>
                                        </p:tav>
                                      </p:tavLst>
                                    </p:anim>
                                    <p:set>
                                      <p:cBhvr>
                                        <p:cTn id="112" dur="1" fill="hold">
                                          <p:stCondLst>
                                            <p:cond delay="499"/>
                                          </p:stCondLst>
                                        </p:cTn>
                                        <p:tgtEl>
                                          <p:spTgt spid="30"/>
                                        </p:tgtEl>
                                        <p:attrNameLst>
                                          <p:attrName>style.visibility</p:attrName>
                                        </p:attrNameLst>
                                      </p:cBhvr>
                                      <p:to>
                                        <p:strVal val="hidden"/>
                                      </p:to>
                                    </p:set>
                                  </p:childTnLst>
                                </p:cTn>
                              </p:par>
                              <p:par>
                                <p:cTn id="113" presetID="2" presetClass="exit" presetSubtype="4" fill="hold" nodeType="withEffect">
                                  <p:stCondLst>
                                    <p:cond delay="0"/>
                                  </p:stCondLst>
                                  <p:childTnLst>
                                    <p:anim calcmode="lin" valueType="num">
                                      <p:cBhvr additive="base">
                                        <p:cTn id="114" dur="500"/>
                                        <p:tgtEl>
                                          <p:spTgt spid="27"/>
                                        </p:tgtEl>
                                        <p:attrNameLst>
                                          <p:attrName>ppt_x</p:attrName>
                                        </p:attrNameLst>
                                      </p:cBhvr>
                                      <p:tavLst>
                                        <p:tav tm="0">
                                          <p:val>
                                            <p:strVal val="ppt_x"/>
                                          </p:val>
                                        </p:tav>
                                        <p:tav tm="100000">
                                          <p:val>
                                            <p:strVal val="ppt_x"/>
                                          </p:val>
                                        </p:tav>
                                      </p:tavLst>
                                    </p:anim>
                                    <p:anim calcmode="lin" valueType="num">
                                      <p:cBhvr additive="base">
                                        <p:cTn id="115" dur="500"/>
                                        <p:tgtEl>
                                          <p:spTgt spid="27"/>
                                        </p:tgtEl>
                                        <p:attrNameLst>
                                          <p:attrName>ppt_y</p:attrName>
                                        </p:attrNameLst>
                                      </p:cBhvr>
                                      <p:tavLst>
                                        <p:tav tm="0">
                                          <p:val>
                                            <p:strVal val="ppt_y"/>
                                          </p:val>
                                        </p:tav>
                                        <p:tav tm="100000">
                                          <p:val>
                                            <p:strVal val="1+ppt_h/2"/>
                                          </p:val>
                                        </p:tav>
                                      </p:tavLst>
                                    </p:anim>
                                    <p:set>
                                      <p:cBhvr>
                                        <p:cTn id="116" dur="1" fill="hold">
                                          <p:stCondLst>
                                            <p:cond delay="499"/>
                                          </p:stCondLst>
                                        </p:cTn>
                                        <p:tgtEl>
                                          <p:spTgt spid="27"/>
                                        </p:tgtEl>
                                        <p:attrNameLst>
                                          <p:attrName>style.visibility</p:attrName>
                                        </p:attrNameLst>
                                      </p:cBhvr>
                                      <p:to>
                                        <p:strVal val="hidden"/>
                                      </p:to>
                                    </p:set>
                                  </p:childTnLst>
                                </p:cTn>
                              </p:par>
                              <p:par>
                                <p:cTn id="117" presetID="2" presetClass="exit" presetSubtype="4" fill="hold" grpId="0" nodeType="withEffect">
                                  <p:stCondLst>
                                    <p:cond delay="0"/>
                                  </p:stCondLst>
                                  <p:childTnLst>
                                    <p:anim calcmode="lin" valueType="num">
                                      <p:cBhvr additive="base">
                                        <p:cTn id="118" dur="500"/>
                                        <p:tgtEl>
                                          <p:spTgt spid="11"/>
                                        </p:tgtEl>
                                        <p:attrNameLst>
                                          <p:attrName>ppt_x</p:attrName>
                                        </p:attrNameLst>
                                      </p:cBhvr>
                                      <p:tavLst>
                                        <p:tav tm="0">
                                          <p:val>
                                            <p:strVal val="ppt_x"/>
                                          </p:val>
                                        </p:tav>
                                        <p:tav tm="100000">
                                          <p:val>
                                            <p:strVal val="ppt_x"/>
                                          </p:val>
                                        </p:tav>
                                      </p:tavLst>
                                    </p:anim>
                                    <p:anim calcmode="lin" valueType="num">
                                      <p:cBhvr additive="base">
                                        <p:cTn id="119" dur="500"/>
                                        <p:tgtEl>
                                          <p:spTgt spid="11"/>
                                        </p:tgtEl>
                                        <p:attrNameLst>
                                          <p:attrName>ppt_y</p:attrName>
                                        </p:attrNameLst>
                                      </p:cBhvr>
                                      <p:tavLst>
                                        <p:tav tm="0">
                                          <p:val>
                                            <p:strVal val="ppt_y"/>
                                          </p:val>
                                        </p:tav>
                                        <p:tav tm="100000">
                                          <p:val>
                                            <p:strVal val="1+ppt_h/2"/>
                                          </p:val>
                                        </p:tav>
                                      </p:tavLst>
                                    </p:anim>
                                    <p:set>
                                      <p:cBhvr>
                                        <p:cTn id="120" dur="1" fill="hold">
                                          <p:stCondLst>
                                            <p:cond delay="499"/>
                                          </p:stCondLst>
                                        </p:cTn>
                                        <p:tgtEl>
                                          <p:spTgt spid="11"/>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63"/>
                                        </p:tgtEl>
                                        <p:attrNameLst>
                                          <p:attrName>ppt_x</p:attrName>
                                        </p:attrNameLst>
                                      </p:cBhvr>
                                      <p:tavLst>
                                        <p:tav tm="0">
                                          <p:val>
                                            <p:strVal val="ppt_x"/>
                                          </p:val>
                                        </p:tav>
                                        <p:tav tm="100000">
                                          <p:val>
                                            <p:strVal val="ppt_x"/>
                                          </p:val>
                                        </p:tav>
                                      </p:tavLst>
                                    </p:anim>
                                    <p:anim calcmode="lin" valueType="num">
                                      <p:cBhvr additive="base">
                                        <p:cTn id="123" dur="500"/>
                                        <p:tgtEl>
                                          <p:spTgt spid="63"/>
                                        </p:tgtEl>
                                        <p:attrNameLst>
                                          <p:attrName>ppt_y</p:attrName>
                                        </p:attrNameLst>
                                      </p:cBhvr>
                                      <p:tavLst>
                                        <p:tav tm="0">
                                          <p:val>
                                            <p:strVal val="ppt_y"/>
                                          </p:val>
                                        </p:tav>
                                        <p:tav tm="100000">
                                          <p:val>
                                            <p:strVal val="1+ppt_h/2"/>
                                          </p:val>
                                        </p:tav>
                                      </p:tavLst>
                                    </p:anim>
                                    <p:set>
                                      <p:cBhvr>
                                        <p:cTn id="124" dur="1" fill="hold">
                                          <p:stCondLst>
                                            <p:cond delay="499"/>
                                          </p:stCondLst>
                                        </p:cTn>
                                        <p:tgtEl>
                                          <p:spTgt spid="63"/>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26"/>
                                        </p:tgtEl>
                                        <p:attrNameLst>
                                          <p:attrName>ppt_x</p:attrName>
                                        </p:attrNameLst>
                                      </p:cBhvr>
                                      <p:tavLst>
                                        <p:tav tm="0">
                                          <p:val>
                                            <p:strVal val="ppt_x"/>
                                          </p:val>
                                        </p:tav>
                                        <p:tav tm="100000">
                                          <p:val>
                                            <p:strVal val="ppt_x"/>
                                          </p:val>
                                        </p:tav>
                                      </p:tavLst>
                                    </p:anim>
                                    <p:anim calcmode="lin" valueType="num">
                                      <p:cBhvr additive="base">
                                        <p:cTn id="127" dur="500"/>
                                        <p:tgtEl>
                                          <p:spTgt spid="26"/>
                                        </p:tgtEl>
                                        <p:attrNameLst>
                                          <p:attrName>ppt_y</p:attrName>
                                        </p:attrNameLst>
                                      </p:cBhvr>
                                      <p:tavLst>
                                        <p:tav tm="0">
                                          <p:val>
                                            <p:strVal val="ppt_y"/>
                                          </p:val>
                                        </p:tav>
                                        <p:tav tm="100000">
                                          <p:val>
                                            <p:strVal val="1+ppt_h/2"/>
                                          </p:val>
                                        </p:tav>
                                      </p:tavLst>
                                    </p:anim>
                                    <p:set>
                                      <p:cBhvr>
                                        <p:cTn id="128" dur="1" fill="hold">
                                          <p:stCondLst>
                                            <p:cond delay="499"/>
                                          </p:stCondLst>
                                        </p:cTn>
                                        <p:tgtEl>
                                          <p:spTgt spid="26"/>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68"/>
                                        </p:tgtEl>
                                        <p:attrNameLst>
                                          <p:attrName>ppt_x</p:attrName>
                                        </p:attrNameLst>
                                      </p:cBhvr>
                                      <p:tavLst>
                                        <p:tav tm="0">
                                          <p:val>
                                            <p:strVal val="ppt_x"/>
                                          </p:val>
                                        </p:tav>
                                        <p:tav tm="100000">
                                          <p:val>
                                            <p:strVal val="ppt_x"/>
                                          </p:val>
                                        </p:tav>
                                      </p:tavLst>
                                    </p:anim>
                                    <p:anim calcmode="lin" valueType="num">
                                      <p:cBhvr additive="base">
                                        <p:cTn id="131" dur="500"/>
                                        <p:tgtEl>
                                          <p:spTgt spid="68"/>
                                        </p:tgtEl>
                                        <p:attrNameLst>
                                          <p:attrName>ppt_y</p:attrName>
                                        </p:attrNameLst>
                                      </p:cBhvr>
                                      <p:tavLst>
                                        <p:tav tm="0">
                                          <p:val>
                                            <p:strVal val="ppt_y"/>
                                          </p:val>
                                        </p:tav>
                                        <p:tav tm="100000">
                                          <p:val>
                                            <p:strVal val="1+ppt_h/2"/>
                                          </p:val>
                                        </p:tav>
                                      </p:tavLst>
                                    </p:anim>
                                    <p:set>
                                      <p:cBhvr>
                                        <p:cTn id="132" dur="1" fill="hold">
                                          <p:stCondLst>
                                            <p:cond delay="499"/>
                                          </p:stCondLst>
                                        </p:cTn>
                                        <p:tgtEl>
                                          <p:spTgt spid="68"/>
                                        </p:tgtEl>
                                        <p:attrNameLst>
                                          <p:attrName>style.visibility</p:attrName>
                                        </p:attrNameLst>
                                      </p:cBhvr>
                                      <p:to>
                                        <p:strVal val="hidden"/>
                                      </p:to>
                                    </p:set>
                                  </p:childTnLst>
                                </p:cTn>
                              </p:par>
                              <p:par>
                                <p:cTn id="133" presetID="2" presetClass="exit" presetSubtype="4" fill="hold" nodeType="withEffect">
                                  <p:stCondLst>
                                    <p:cond delay="0"/>
                                  </p:stCondLst>
                                  <p:childTnLst>
                                    <p:anim calcmode="lin" valueType="num">
                                      <p:cBhvr additive="base">
                                        <p:cTn id="134" dur="500"/>
                                        <p:tgtEl>
                                          <p:spTgt spid="21"/>
                                        </p:tgtEl>
                                        <p:attrNameLst>
                                          <p:attrName>ppt_x</p:attrName>
                                        </p:attrNameLst>
                                      </p:cBhvr>
                                      <p:tavLst>
                                        <p:tav tm="0">
                                          <p:val>
                                            <p:strVal val="ppt_x"/>
                                          </p:val>
                                        </p:tav>
                                        <p:tav tm="100000">
                                          <p:val>
                                            <p:strVal val="ppt_x"/>
                                          </p:val>
                                        </p:tav>
                                      </p:tavLst>
                                    </p:anim>
                                    <p:anim calcmode="lin" valueType="num">
                                      <p:cBhvr additive="base">
                                        <p:cTn id="135" dur="500"/>
                                        <p:tgtEl>
                                          <p:spTgt spid="21"/>
                                        </p:tgtEl>
                                        <p:attrNameLst>
                                          <p:attrName>ppt_y</p:attrName>
                                        </p:attrNameLst>
                                      </p:cBhvr>
                                      <p:tavLst>
                                        <p:tav tm="0">
                                          <p:val>
                                            <p:strVal val="ppt_y"/>
                                          </p:val>
                                        </p:tav>
                                        <p:tav tm="100000">
                                          <p:val>
                                            <p:strVal val="1+ppt_h/2"/>
                                          </p:val>
                                        </p:tav>
                                      </p:tavLst>
                                    </p:anim>
                                    <p:set>
                                      <p:cBhvr>
                                        <p:cTn id="136" dur="1" fill="hold">
                                          <p:stCondLst>
                                            <p:cond delay="499"/>
                                          </p:stCondLst>
                                        </p:cTn>
                                        <p:tgtEl>
                                          <p:spTgt spid="21"/>
                                        </p:tgtEl>
                                        <p:attrNameLst>
                                          <p:attrName>style.visibility</p:attrName>
                                        </p:attrNameLst>
                                      </p:cBhvr>
                                      <p:to>
                                        <p:strVal val="hidden"/>
                                      </p:to>
                                    </p:set>
                                  </p:childTnLst>
                                </p:cTn>
                              </p:par>
                              <p:par>
                                <p:cTn id="137" presetID="2" presetClass="exit" presetSubtype="4" fill="hold" grpId="0" nodeType="withEffect">
                                  <p:stCondLst>
                                    <p:cond delay="0"/>
                                  </p:stCondLst>
                                  <p:childTnLst>
                                    <p:anim calcmode="lin" valueType="num">
                                      <p:cBhvr additive="base">
                                        <p:cTn id="138" dur="500"/>
                                        <p:tgtEl>
                                          <p:spTgt spid="16"/>
                                        </p:tgtEl>
                                        <p:attrNameLst>
                                          <p:attrName>ppt_x</p:attrName>
                                        </p:attrNameLst>
                                      </p:cBhvr>
                                      <p:tavLst>
                                        <p:tav tm="0">
                                          <p:val>
                                            <p:strVal val="ppt_x"/>
                                          </p:val>
                                        </p:tav>
                                        <p:tav tm="100000">
                                          <p:val>
                                            <p:strVal val="ppt_x"/>
                                          </p:val>
                                        </p:tav>
                                      </p:tavLst>
                                    </p:anim>
                                    <p:anim calcmode="lin" valueType="num">
                                      <p:cBhvr additive="base">
                                        <p:cTn id="139" dur="500"/>
                                        <p:tgtEl>
                                          <p:spTgt spid="16"/>
                                        </p:tgtEl>
                                        <p:attrNameLst>
                                          <p:attrName>ppt_y</p:attrName>
                                        </p:attrNameLst>
                                      </p:cBhvr>
                                      <p:tavLst>
                                        <p:tav tm="0">
                                          <p:val>
                                            <p:strVal val="ppt_y"/>
                                          </p:val>
                                        </p:tav>
                                        <p:tav tm="100000">
                                          <p:val>
                                            <p:strVal val="1+ppt_h/2"/>
                                          </p:val>
                                        </p:tav>
                                      </p:tavLst>
                                    </p:anim>
                                    <p:set>
                                      <p:cBhvr>
                                        <p:cTn id="14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t>MicroController</a:t>
            </a:r>
            <a:r>
              <a:rPr lang="en-US" dirty="0" smtClean="0"/>
              <a:t> Duties</a:t>
            </a:r>
            <a:endParaRPr lang="en-US" dirty="0"/>
          </a:p>
        </p:txBody>
      </p:sp>
      <p:sp>
        <p:nvSpPr>
          <p:cNvPr id="23554" name="Content Placeholder 2"/>
          <p:cNvSpPr>
            <a:spLocks noGrp="1"/>
          </p:cNvSpPr>
          <p:nvPr>
            <p:ph idx="1"/>
          </p:nvPr>
        </p:nvSpPr>
        <p:spPr>
          <a:xfrm>
            <a:off x="685800" y="1600200"/>
            <a:ext cx="7772400" cy="3733800"/>
          </a:xfrm>
        </p:spPr>
        <p:txBody>
          <a:bodyPr/>
          <a:lstStyle/>
          <a:p>
            <a:r>
              <a:rPr lang="en-US" sz="2400" dirty="0" smtClean="0"/>
              <a:t>Needs to be low power (under 3 Watts)</a:t>
            </a:r>
          </a:p>
          <a:p>
            <a:r>
              <a:rPr lang="en-US" sz="2400" dirty="0" smtClean="0"/>
              <a:t>Easy user interfacing </a:t>
            </a:r>
          </a:p>
          <a:p>
            <a:r>
              <a:rPr lang="en-US" sz="2400" dirty="0" smtClean="0"/>
              <a:t>Readily control exterior devices</a:t>
            </a:r>
          </a:p>
          <a:p>
            <a:r>
              <a:rPr lang="en-US" sz="2400" dirty="0" smtClean="0"/>
              <a:t>Compatibility with touch screen</a:t>
            </a:r>
          </a:p>
          <a:p>
            <a:r>
              <a:rPr lang="en-US" sz="2400" dirty="0" smtClean="0"/>
              <a:t>Compatibility with Wireless App</a:t>
            </a:r>
          </a:p>
          <a:p>
            <a:r>
              <a:rPr lang="en-US" sz="2400" dirty="0" smtClean="0"/>
              <a:t>Analog to Digital Conversion</a:t>
            </a:r>
          </a:p>
          <a:p>
            <a:r>
              <a:rPr lang="en-US" sz="2400" dirty="0" smtClean="0"/>
              <a:t>Power calculation</a:t>
            </a:r>
          </a:p>
          <a:p>
            <a:r>
              <a:rPr lang="en-US" sz="2400" dirty="0" smtClean="0"/>
              <a:t>Readily programmable with multiple resources</a:t>
            </a:r>
          </a:p>
          <a:p>
            <a:endParaRPr lang="en-US" dirty="0" smtClean="0"/>
          </a:p>
        </p:txBody>
      </p:sp>
      <p:sp>
        <p:nvSpPr>
          <p:cNvPr id="4" name="Footer Placeholder 3"/>
          <p:cNvSpPr>
            <a:spLocks noGrp="1"/>
          </p:cNvSpPr>
          <p:nvPr>
            <p:ph type="ftr" sz="quarter" idx="11"/>
          </p:nvPr>
        </p:nvSpPr>
        <p:spPr/>
        <p:txBody>
          <a:bodyPr/>
          <a:lstStyle/>
          <a:p>
            <a:pPr>
              <a:defRPr/>
            </a:pPr>
            <a:r>
              <a:rPr lang="en-US"/>
              <a:t>The A.U.M. Device</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Comparing microcontrollers </a:t>
            </a:r>
            <a:endParaRPr lang="en-US" dirty="0"/>
          </a:p>
        </p:txBody>
      </p:sp>
      <p:graphicFrame>
        <p:nvGraphicFramePr>
          <p:cNvPr id="4" name="Content Placeholder 3"/>
          <p:cNvGraphicFramePr>
            <a:graphicFrameLocks noGrp="1"/>
          </p:cNvGraphicFramePr>
          <p:nvPr>
            <p:ph idx="1"/>
          </p:nvPr>
        </p:nvGraphicFramePr>
        <p:xfrm>
          <a:off x="381000" y="1295400"/>
          <a:ext cx="8077196" cy="4666488"/>
        </p:xfrm>
        <a:graphic>
          <a:graphicData uri="http://schemas.openxmlformats.org/drawingml/2006/table">
            <a:tbl>
              <a:tblPr firstRow="1" bandRow="1">
                <a:tableStyleId>{5C22544A-7EE6-4342-B048-85BDC9FD1C3A}</a:tableStyleId>
              </a:tblPr>
              <a:tblGrid>
                <a:gridCol w="2019299"/>
                <a:gridCol w="2019299"/>
                <a:gridCol w="2019299"/>
                <a:gridCol w="2019299"/>
              </a:tblGrid>
              <a:tr h="533400">
                <a:tc>
                  <a:txBody>
                    <a:bodyPr/>
                    <a:lstStyle/>
                    <a:p>
                      <a:r>
                        <a:rPr lang="en-US" dirty="0" smtClean="0"/>
                        <a:t>MCU</a:t>
                      </a:r>
                      <a:endParaRPr lang="en-US" dirty="0"/>
                    </a:p>
                  </a:txBody>
                  <a:tcPr marL="104870" marR="104870"/>
                </a:tc>
                <a:tc>
                  <a:txBody>
                    <a:bodyPr/>
                    <a:lstStyle/>
                    <a:p>
                      <a:r>
                        <a:rPr lang="en-US" dirty="0" smtClean="0"/>
                        <a:t>MSP430F551x</a:t>
                      </a:r>
                      <a:endParaRPr lang="en-US" dirty="0"/>
                    </a:p>
                  </a:txBody>
                  <a:tcPr marL="104870" marR="104870"/>
                </a:tc>
                <a:tc>
                  <a:txBody>
                    <a:bodyPr/>
                    <a:lstStyle/>
                    <a:p>
                      <a:r>
                        <a:rPr lang="en-US" dirty="0" smtClean="0"/>
                        <a:t>Atmega328</a:t>
                      </a:r>
                      <a:endParaRPr lang="en-US" dirty="0"/>
                    </a:p>
                  </a:txBody>
                  <a:tcPr marL="104870" marR="104870"/>
                </a:tc>
                <a:tc>
                  <a:txBody>
                    <a:bodyPr/>
                    <a:lstStyle/>
                    <a:p>
                      <a:r>
                        <a:rPr lang="en-US" dirty="0" smtClean="0"/>
                        <a:t>Atmega324p</a:t>
                      </a:r>
                      <a:endParaRPr lang="en-US" dirty="0"/>
                    </a:p>
                  </a:txBody>
                  <a:tcPr marL="104870" marR="104870"/>
                </a:tc>
              </a:tr>
              <a:tr h="533400">
                <a:tc>
                  <a:txBody>
                    <a:bodyPr/>
                    <a:lstStyle/>
                    <a:p>
                      <a:pPr algn="l"/>
                      <a:r>
                        <a:rPr lang="en-US" dirty="0" smtClean="0"/>
                        <a:t>Clock speed</a:t>
                      </a:r>
                      <a:endParaRPr lang="en-US" dirty="0"/>
                    </a:p>
                  </a:txBody>
                  <a:tcPr marL="104870" marR="104870"/>
                </a:tc>
                <a:tc>
                  <a:txBody>
                    <a:bodyPr/>
                    <a:lstStyle/>
                    <a:p>
                      <a:pPr algn="l"/>
                      <a:r>
                        <a:rPr lang="en-US" dirty="0" smtClean="0"/>
                        <a:t>0-25MHz</a:t>
                      </a:r>
                      <a:endParaRPr lang="en-US" dirty="0"/>
                    </a:p>
                  </a:txBody>
                  <a:tcPr marL="104870" marR="104870"/>
                </a:tc>
                <a:tc>
                  <a:txBody>
                    <a:bodyPr/>
                    <a:lstStyle/>
                    <a:p>
                      <a:pPr algn="l"/>
                      <a:r>
                        <a:rPr lang="en-US" dirty="0" smtClean="0"/>
                        <a:t>0-20MHz</a:t>
                      </a:r>
                      <a:endParaRPr lang="en-US" dirty="0"/>
                    </a:p>
                  </a:txBody>
                  <a:tcPr marL="104870" marR="104870"/>
                </a:tc>
                <a:tc>
                  <a:txBody>
                    <a:bodyPr/>
                    <a:lstStyle/>
                    <a:p>
                      <a:pPr algn="l"/>
                      <a:r>
                        <a:rPr lang="en-US" dirty="0" smtClean="0"/>
                        <a:t>0-20MHz</a:t>
                      </a:r>
                      <a:endParaRPr lang="en-US" dirty="0"/>
                    </a:p>
                  </a:txBody>
                  <a:tcPr marL="104870" marR="104870"/>
                </a:tc>
              </a:tr>
              <a:tr h="533400">
                <a:tc>
                  <a:txBody>
                    <a:bodyPr/>
                    <a:lstStyle/>
                    <a:p>
                      <a:pPr algn="l">
                        <a:lnSpc>
                          <a:spcPct val="115000"/>
                        </a:lnSpc>
                      </a:pPr>
                      <a:r>
                        <a:rPr lang="en-US" sz="1800" dirty="0">
                          <a:effectLst/>
                          <a:latin typeface="+mn-lt"/>
                          <a:cs typeface="Times New Roman"/>
                        </a:rPr>
                        <a:t>Touch Support</a:t>
                      </a:r>
                    </a:p>
                  </a:txBody>
                  <a:tcPr marL="68580" marR="68580" marT="0" marB="0"/>
                </a:tc>
                <a:tc>
                  <a:txBody>
                    <a:bodyPr/>
                    <a:lstStyle/>
                    <a:p>
                      <a:pPr algn="l">
                        <a:lnSpc>
                          <a:spcPct val="115000"/>
                        </a:lnSpc>
                      </a:pPr>
                      <a:r>
                        <a:rPr lang="en-US" sz="1800" dirty="0">
                          <a:effectLst/>
                          <a:latin typeface="+mn-lt"/>
                          <a:cs typeface="Times New Roman"/>
                        </a:rPr>
                        <a:t>N/A</a:t>
                      </a:r>
                    </a:p>
                  </a:txBody>
                  <a:tcPr marL="68580" marR="68580" marT="0" marB="0"/>
                </a:tc>
                <a:tc>
                  <a:txBody>
                    <a:bodyPr/>
                    <a:lstStyle/>
                    <a:p>
                      <a:pPr algn="l">
                        <a:lnSpc>
                          <a:spcPct val="115000"/>
                        </a:lnSpc>
                      </a:pPr>
                      <a:r>
                        <a:rPr lang="en-US" sz="1800" dirty="0">
                          <a:effectLst/>
                          <a:latin typeface="+mn-lt"/>
                          <a:cs typeface="Times New Roman"/>
                        </a:rPr>
                        <a:t>Q-Touch Library</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cs typeface="Times New Roman"/>
                        </a:rPr>
                        <a:t>Q-Touch Library</a:t>
                      </a:r>
                    </a:p>
                    <a:p>
                      <a:pPr algn="l"/>
                      <a:endParaRPr lang="en-US" dirty="0"/>
                    </a:p>
                  </a:txBody>
                  <a:tcPr marL="104870" marR="104870"/>
                </a:tc>
              </a:tr>
              <a:tr h="533400">
                <a:tc>
                  <a:txBody>
                    <a:bodyPr/>
                    <a:lstStyle/>
                    <a:p>
                      <a:pPr algn="l">
                        <a:lnSpc>
                          <a:spcPct val="115000"/>
                        </a:lnSpc>
                      </a:pPr>
                      <a:r>
                        <a:rPr lang="en-US" sz="1800" b="0" dirty="0">
                          <a:effectLst/>
                          <a:latin typeface="+mn-lt"/>
                          <a:cs typeface="Times New Roman"/>
                        </a:rPr>
                        <a:t>Pin number</a:t>
                      </a:r>
                    </a:p>
                  </a:txBody>
                  <a:tcPr marL="68580" marR="68580" marT="0" marB="0"/>
                </a:tc>
                <a:tc>
                  <a:txBody>
                    <a:bodyPr/>
                    <a:lstStyle/>
                    <a:p>
                      <a:pPr algn="l">
                        <a:lnSpc>
                          <a:spcPct val="115000"/>
                        </a:lnSpc>
                      </a:pPr>
                      <a:r>
                        <a:rPr lang="en-US" sz="1800" b="0">
                          <a:effectLst/>
                          <a:latin typeface="+mn-lt"/>
                          <a:cs typeface="Times New Roman"/>
                        </a:rPr>
                        <a:t>80-100</a:t>
                      </a:r>
                    </a:p>
                  </a:txBody>
                  <a:tcPr marL="68580" marR="68580" marT="0" marB="0"/>
                </a:tc>
                <a:tc>
                  <a:txBody>
                    <a:bodyPr/>
                    <a:lstStyle/>
                    <a:p>
                      <a:pPr algn="l">
                        <a:lnSpc>
                          <a:spcPct val="115000"/>
                        </a:lnSpc>
                      </a:pPr>
                      <a:r>
                        <a:rPr lang="en-US" sz="1800" b="0" dirty="0">
                          <a:effectLst/>
                          <a:latin typeface="+mn-lt"/>
                          <a:cs typeface="Times New Roman"/>
                        </a:rPr>
                        <a:t>32</a:t>
                      </a:r>
                    </a:p>
                  </a:txBody>
                  <a:tcPr marL="68580" marR="68580" marT="0" marB="0"/>
                </a:tc>
                <a:tc>
                  <a:txBody>
                    <a:bodyPr/>
                    <a:lstStyle/>
                    <a:p>
                      <a:pPr algn="l"/>
                      <a:r>
                        <a:rPr lang="en-US" sz="1800" b="0" dirty="0" smtClean="0">
                          <a:latin typeface="+mn-lt"/>
                        </a:rPr>
                        <a:t>40</a:t>
                      </a:r>
                      <a:endParaRPr lang="en-US" sz="1800" b="0" dirty="0">
                        <a:latin typeface="+mn-lt"/>
                      </a:endParaRPr>
                    </a:p>
                  </a:txBody>
                  <a:tcPr marL="104870" marR="104870"/>
                </a:tc>
              </a:tr>
              <a:tr h="533400">
                <a:tc>
                  <a:txBody>
                    <a:bodyPr/>
                    <a:lstStyle/>
                    <a:p>
                      <a:pPr algn="l">
                        <a:lnSpc>
                          <a:spcPct val="115000"/>
                        </a:lnSpc>
                      </a:pPr>
                      <a:r>
                        <a:rPr lang="en-US" sz="1800" b="0" dirty="0">
                          <a:effectLst/>
                          <a:latin typeface="+mn-lt"/>
                          <a:cs typeface="Times New Roman"/>
                        </a:rPr>
                        <a:t>Programming support</a:t>
                      </a:r>
                    </a:p>
                  </a:txBody>
                  <a:tcPr marL="68580" marR="68580" marT="0" marB="0"/>
                </a:tc>
                <a:tc>
                  <a:txBody>
                    <a:bodyPr/>
                    <a:lstStyle/>
                    <a:p>
                      <a:pPr algn="l">
                        <a:lnSpc>
                          <a:spcPct val="115000"/>
                        </a:lnSpc>
                      </a:pPr>
                      <a:r>
                        <a:rPr lang="en-US" sz="1800" b="0" dirty="0">
                          <a:effectLst/>
                          <a:latin typeface="+mn-lt"/>
                          <a:cs typeface="Times New Roman"/>
                        </a:rPr>
                        <a:t>TI E2E community</a:t>
                      </a:r>
                    </a:p>
                  </a:txBody>
                  <a:tcPr marL="68580" marR="68580" marT="0" marB="0"/>
                </a:tc>
                <a:tc>
                  <a:txBody>
                    <a:bodyPr/>
                    <a:lstStyle/>
                    <a:p>
                      <a:pPr algn="l">
                        <a:lnSpc>
                          <a:spcPct val="115000"/>
                        </a:lnSpc>
                      </a:pPr>
                      <a:r>
                        <a:rPr lang="en-US" sz="1800" b="0" dirty="0">
                          <a:effectLst/>
                          <a:latin typeface="+mn-lt"/>
                          <a:cs typeface="Times New Roman"/>
                        </a:rPr>
                        <a:t>Spaces, </a:t>
                      </a:r>
                      <a:r>
                        <a:rPr lang="en-US" sz="1800" b="0" dirty="0" err="1">
                          <a:effectLst/>
                          <a:latin typeface="+mn-lt"/>
                          <a:cs typeface="Times New Roman"/>
                        </a:rPr>
                        <a:t>avrfreaks</a:t>
                      </a:r>
                      <a:endParaRPr lang="en-US" sz="1800" b="0" dirty="0">
                        <a:effectLst/>
                        <a:latin typeface="+mn-lt"/>
                        <a:cs typeface="Times New Roman"/>
                      </a:endParaRPr>
                    </a:p>
                  </a:txBody>
                  <a:tcPr marL="68580" marR="68580" marT="0" marB="0"/>
                </a:tc>
                <a:tc>
                  <a:txBody>
                    <a:bodyPr/>
                    <a:lstStyle/>
                    <a:p>
                      <a:pPr algn="l">
                        <a:lnSpc>
                          <a:spcPct val="115000"/>
                        </a:lnSpc>
                      </a:pPr>
                      <a:r>
                        <a:rPr lang="en-US" sz="1800" b="0" dirty="0">
                          <a:effectLst/>
                          <a:latin typeface="+mn-lt"/>
                          <a:cs typeface="Times New Roman"/>
                        </a:rPr>
                        <a:t>Spaces, </a:t>
                      </a:r>
                      <a:r>
                        <a:rPr lang="en-US" sz="1800" b="0" dirty="0" err="1">
                          <a:effectLst/>
                          <a:latin typeface="+mn-lt"/>
                          <a:cs typeface="Times New Roman"/>
                        </a:rPr>
                        <a:t>avrfreaks</a:t>
                      </a:r>
                      <a:endParaRPr lang="en-US" sz="1800" b="0" dirty="0">
                        <a:effectLst/>
                        <a:latin typeface="+mn-lt"/>
                        <a:cs typeface="Times New Roman"/>
                      </a:endParaRPr>
                    </a:p>
                  </a:txBody>
                  <a:tcPr marL="68580" marR="68580" marT="0" marB="0"/>
                </a:tc>
              </a:tr>
              <a:tr h="533400">
                <a:tc>
                  <a:txBody>
                    <a:bodyPr/>
                    <a:lstStyle/>
                    <a:p>
                      <a:pPr algn="l">
                        <a:lnSpc>
                          <a:spcPct val="115000"/>
                        </a:lnSpc>
                      </a:pPr>
                      <a:r>
                        <a:rPr lang="en-US" sz="1800" b="0" dirty="0">
                          <a:effectLst/>
                          <a:latin typeface="+mn-lt"/>
                          <a:cs typeface="Times New Roman"/>
                        </a:rPr>
                        <a:t>Programming Language</a:t>
                      </a:r>
                    </a:p>
                  </a:txBody>
                  <a:tcPr marL="68580" marR="68580" marT="0" marB="0"/>
                </a:tc>
                <a:tc>
                  <a:txBody>
                    <a:bodyPr/>
                    <a:lstStyle/>
                    <a:p>
                      <a:pPr algn="l">
                        <a:lnSpc>
                          <a:spcPct val="115000"/>
                        </a:lnSpc>
                      </a:pPr>
                      <a:r>
                        <a:rPr lang="en-US" sz="1800" b="0" dirty="0">
                          <a:effectLst/>
                          <a:latin typeface="+mn-lt"/>
                          <a:cs typeface="Times New Roman"/>
                        </a:rPr>
                        <a:t>Assembly, C, C++</a:t>
                      </a:r>
                    </a:p>
                  </a:txBody>
                  <a:tcPr marL="68580" marR="68580" marT="0" marB="0"/>
                </a:tc>
                <a:tc>
                  <a:txBody>
                    <a:bodyPr/>
                    <a:lstStyle/>
                    <a:p>
                      <a:pPr algn="l">
                        <a:lnSpc>
                          <a:spcPct val="115000"/>
                        </a:lnSpc>
                      </a:pPr>
                      <a:r>
                        <a:rPr lang="en-US" sz="1800" b="0" dirty="0">
                          <a:effectLst/>
                          <a:latin typeface="+mn-lt"/>
                          <a:cs typeface="Times New Roman"/>
                        </a:rPr>
                        <a:t>Assembly, C, C++</a:t>
                      </a:r>
                    </a:p>
                  </a:txBody>
                  <a:tcPr marL="68580" marR="68580" marT="0" marB="0"/>
                </a:tc>
                <a:tc>
                  <a:txBody>
                    <a:bodyPr/>
                    <a:lstStyle/>
                    <a:p>
                      <a:pPr algn="l">
                        <a:lnSpc>
                          <a:spcPct val="115000"/>
                        </a:lnSpc>
                      </a:pPr>
                      <a:r>
                        <a:rPr lang="en-US" sz="1800" b="0" dirty="0">
                          <a:effectLst/>
                          <a:latin typeface="+mn-lt"/>
                          <a:cs typeface="Times New Roman"/>
                        </a:rPr>
                        <a:t>Assembly, C, C++</a:t>
                      </a:r>
                    </a:p>
                  </a:txBody>
                  <a:tcPr marL="68580" marR="68580" marT="0" marB="0"/>
                </a:tc>
              </a:tr>
              <a:tr h="533400">
                <a:tc>
                  <a:txBody>
                    <a:bodyPr/>
                    <a:lstStyle/>
                    <a:p>
                      <a:pPr algn="l">
                        <a:lnSpc>
                          <a:spcPct val="115000"/>
                        </a:lnSpc>
                      </a:pPr>
                      <a:r>
                        <a:rPr lang="en-US" sz="1800" b="0" dirty="0">
                          <a:effectLst/>
                          <a:latin typeface="+mn-lt"/>
                          <a:cs typeface="Times New Roman"/>
                        </a:rPr>
                        <a:t>Low </a:t>
                      </a:r>
                      <a:r>
                        <a:rPr lang="en-US" sz="1800" b="0" dirty="0" smtClean="0">
                          <a:effectLst/>
                          <a:latin typeface="+mn-lt"/>
                          <a:cs typeface="Times New Roman"/>
                        </a:rPr>
                        <a:t>power Active Mode (8MHz)</a:t>
                      </a:r>
                      <a:endParaRPr lang="en-US" sz="1800" b="0" dirty="0">
                        <a:effectLst/>
                        <a:latin typeface="+mn-lt"/>
                        <a:cs typeface="Times New Roman"/>
                      </a:endParaRPr>
                    </a:p>
                  </a:txBody>
                  <a:tcPr marL="68580" marR="68580" marT="0" marB="0"/>
                </a:tc>
                <a:tc>
                  <a:txBody>
                    <a:bodyPr/>
                    <a:lstStyle/>
                    <a:p>
                      <a:pPr algn="l"/>
                      <a:r>
                        <a:rPr lang="en-US" sz="1800" b="0" i="0" u="none" strike="noStrike" kern="1200" baseline="0" dirty="0" smtClean="0">
                          <a:solidFill>
                            <a:schemeClr val="dk1"/>
                          </a:solidFill>
                          <a:latin typeface="+mn-lt"/>
                          <a:ea typeface="+mn-ea"/>
                          <a:cs typeface="+mn-cs"/>
                        </a:rPr>
                        <a:t>6.96mW</a:t>
                      </a:r>
                      <a:endParaRPr lang="en-US" sz="1800" b="0" dirty="0">
                        <a:effectLst/>
                        <a:latin typeface="+mn-lt"/>
                        <a:cs typeface="Times New Roman"/>
                      </a:endParaRPr>
                    </a:p>
                  </a:txBody>
                  <a:tcPr marL="68580" marR="68580" marT="0" marB="0"/>
                </a:tc>
                <a:tc>
                  <a:txBody>
                    <a:bodyPr/>
                    <a:lstStyle/>
                    <a:p>
                      <a:pPr algn="l">
                        <a:lnSpc>
                          <a:spcPct val="115000"/>
                        </a:lnSpc>
                      </a:pPr>
                      <a:r>
                        <a:rPr lang="en-US" sz="1800" b="0" i="0" u="none" strike="noStrike" baseline="0" dirty="0" smtClean="0">
                          <a:latin typeface="+mn-lt"/>
                        </a:rPr>
                        <a:t>2.88mW</a:t>
                      </a:r>
                      <a:endParaRPr lang="en-US" sz="1800" b="0" dirty="0">
                        <a:effectLst/>
                        <a:latin typeface="+mn-lt"/>
                        <a:cs typeface="Times New Roman"/>
                      </a:endParaRPr>
                    </a:p>
                  </a:txBody>
                  <a:tcPr marL="68580" marR="68580" marT="0" marB="0"/>
                </a:tc>
                <a:tc>
                  <a:txBody>
                    <a:bodyPr/>
                    <a:lstStyle/>
                    <a:p>
                      <a:pPr algn="l"/>
                      <a:r>
                        <a:rPr lang="en-US" sz="1800" b="0" i="0" u="none" strike="noStrike" baseline="0" dirty="0" smtClean="0">
                          <a:latin typeface="+mn-lt"/>
                        </a:rPr>
                        <a:t>5.76mW</a:t>
                      </a:r>
                      <a:endParaRPr lang="en-US" sz="1800" b="0" dirty="0">
                        <a:latin typeface="+mn-lt"/>
                      </a:endParaRPr>
                    </a:p>
                  </a:txBody>
                  <a:tcPr marL="104870" marR="104870"/>
                </a:tc>
              </a:tr>
              <a:tr h="533400">
                <a:tc>
                  <a:txBody>
                    <a:bodyPr/>
                    <a:lstStyle/>
                    <a:p>
                      <a:pPr algn="l">
                        <a:lnSpc>
                          <a:spcPct val="115000"/>
                        </a:lnSpc>
                      </a:pPr>
                      <a:r>
                        <a:rPr lang="en-US" sz="1800" b="0" dirty="0">
                          <a:effectLst/>
                          <a:latin typeface="+mn-lt"/>
                          <a:cs typeface="Times New Roman"/>
                        </a:rPr>
                        <a:t>UART</a:t>
                      </a:r>
                    </a:p>
                  </a:txBody>
                  <a:tcPr marL="68580" marR="68580" marT="0" marB="0"/>
                </a:tc>
                <a:tc>
                  <a:txBody>
                    <a:bodyPr/>
                    <a:lstStyle/>
                    <a:p>
                      <a:pPr algn="l">
                        <a:lnSpc>
                          <a:spcPct val="115000"/>
                        </a:lnSpc>
                      </a:pPr>
                      <a:r>
                        <a:rPr lang="en-US" sz="1800" b="0">
                          <a:effectLst/>
                          <a:latin typeface="+mn-lt"/>
                          <a:cs typeface="Times New Roman"/>
                        </a:rPr>
                        <a:t>3</a:t>
                      </a:r>
                    </a:p>
                  </a:txBody>
                  <a:tcPr marL="68580" marR="68580" marT="0" marB="0"/>
                </a:tc>
                <a:tc>
                  <a:txBody>
                    <a:bodyPr/>
                    <a:lstStyle/>
                    <a:p>
                      <a:pPr algn="l">
                        <a:lnSpc>
                          <a:spcPct val="115000"/>
                        </a:lnSpc>
                      </a:pPr>
                      <a:r>
                        <a:rPr lang="en-US" sz="1800" b="0" dirty="0">
                          <a:effectLst/>
                          <a:latin typeface="+mn-lt"/>
                          <a:cs typeface="Times New Roman"/>
                        </a:rPr>
                        <a:t>1</a:t>
                      </a:r>
                    </a:p>
                  </a:txBody>
                  <a:tcPr marL="68580" marR="68580" marT="0" marB="0"/>
                </a:tc>
                <a:tc>
                  <a:txBody>
                    <a:bodyPr/>
                    <a:lstStyle/>
                    <a:p>
                      <a:pPr algn="l"/>
                      <a:r>
                        <a:rPr lang="en-US" sz="1800" b="0" dirty="0" smtClean="0">
                          <a:latin typeface="+mn-lt"/>
                        </a:rPr>
                        <a:t>2</a:t>
                      </a:r>
                      <a:endParaRPr lang="en-US" sz="1800" b="0" dirty="0">
                        <a:latin typeface="+mn-lt"/>
                      </a:endParaRPr>
                    </a:p>
                  </a:txBody>
                  <a:tcPr marL="104870" marR="104870"/>
                </a:tc>
              </a:tr>
            </a:tbl>
          </a:graphicData>
        </a:graphic>
      </p:graphicFrame>
      <p:sp>
        <p:nvSpPr>
          <p:cNvPr id="5" name="Footer Placeholder 4"/>
          <p:cNvSpPr>
            <a:spLocks noGrp="1"/>
          </p:cNvSpPr>
          <p:nvPr>
            <p:ph type="ftr" sz="quarter" idx="11"/>
          </p:nvPr>
        </p:nvSpPr>
        <p:spPr/>
        <p:txBody>
          <a:bodyPr/>
          <a:lstStyle/>
          <a:p>
            <a:pPr>
              <a:defRPr/>
            </a:pPr>
            <a:r>
              <a:rPr lang="el-GR" sz="2000" b="1" dirty="0"/>
              <a:t>Ω</a:t>
            </a:r>
            <a:r>
              <a:rPr lang="en-US" sz="2000" b="1" dirty="0"/>
              <a:t>The A.U.M. Device</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63" y="304800"/>
            <a:ext cx="7026275" cy="1143000"/>
          </a:xfrm>
        </p:spPr>
        <p:txBody>
          <a:bodyPr/>
          <a:lstStyle/>
          <a:p>
            <a:pPr fontAlgn="auto">
              <a:spcAft>
                <a:spcPts val="0"/>
              </a:spcAft>
              <a:defRPr/>
            </a:pPr>
            <a:r>
              <a:rPr lang="en-US" dirty="0" smtClean="0"/>
              <a:t>AtMegega324p</a:t>
            </a:r>
            <a:endParaRPr lang="en-US" dirty="0"/>
          </a:p>
        </p:txBody>
      </p:sp>
      <p:pic>
        <p:nvPicPr>
          <p:cNvPr id="25602" name="Content Placeholder 3"/>
          <p:cNvPicPr>
            <a:picLocks noGrp="1"/>
          </p:cNvPicPr>
          <p:nvPr>
            <p:ph idx="1"/>
          </p:nvPr>
        </p:nvPicPr>
        <p:blipFill>
          <a:blip r:embed="rId2"/>
          <a:srcRect/>
          <a:stretch>
            <a:fillRect/>
          </a:stretch>
        </p:blipFill>
        <p:spPr>
          <a:xfrm>
            <a:off x="685800" y="1482012"/>
            <a:ext cx="4876800" cy="4038600"/>
          </a:xfrm>
        </p:spPr>
      </p:pic>
      <p:sp>
        <p:nvSpPr>
          <p:cNvPr id="5" name="Footer Placeholder 4"/>
          <p:cNvSpPr>
            <a:spLocks noGrp="1"/>
          </p:cNvSpPr>
          <p:nvPr>
            <p:ph type="ftr" sz="quarter" idx="11"/>
          </p:nvPr>
        </p:nvSpPr>
        <p:spPr/>
        <p:txBody>
          <a:bodyPr/>
          <a:lstStyle/>
          <a:p>
            <a:pPr>
              <a:defRPr/>
            </a:pPr>
            <a:r>
              <a:rPr lang="en-US"/>
              <a:t>The A.U.M. Device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752600"/>
            <a:ext cx="2878138" cy="2514600"/>
          </a:xfrm>
          <a:prstGeom prst="rect">
            <a:avLst/>
          </a:prstGeom>
        </p:spPr>
      </p:pic>
      <p:sp>
        <p:nvSpPr>
          <p:cNvPr id="6" name="TextBox 5"/>
          <p:cNvSpPr txBox="1"/>
          <p:nvPr/>
        </p:nvSpPr>
        <p:spPr>
          <a:xfrm>
            <a:off x="2286000" y="5599311"/>
            <a:ext cx="2590800" cy="369332"/>
          </a:xfrm>
          <a:prstGeom prst="rect">
            <a:avLst/>
          </a:prstGeom>
          <a:noFill/>
        </p:spPr>
        <p:txBody>
          <a:bodyPr wrap="square" rtlCol="0">
            <a:spAutoFit/>
          </a:bodyPr>
          <a:lstStyle/>
          <a:p>
            <a:r>
              <a:rPr lang="en-US" dirty="0" smtClean="0">
                <a:solidFill>
                  <a:schemeClr val="bg1"/>
                </a:solidFill>
              </a:rPr>
              <a:t>Pin Layout</a:t>
            </a:r>
            <a:endParaRPr lang="en-US" dirty="0">
              <a:solidFill>
                <a:schemeClr val="bg1"/>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lnDef>
      <a:spPr>
        <a:ln>
          <a:solidFill>
            <a:srgbClr val="00206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1591</TotalTime>
  <Words>1400</Words>
  <Application>Microsoft Office PowerPoint</Application>
  <PresentationFormat>On-screen Show (4:3)</PresentationFormat>
  <Paragraphs>470</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Urban Pop</vt:lpstr>
      <vt:lpstr>Microsoft Excel Chart</vt:lpstr>
      <vt:lpstr>  The A.U.M. Device (pronounced “Ohm”) </vt:lpstr>
      <vt:lpstr>Motivation</vt:lpstr>
      <vt:lpstr>Common Appl. Power Use</vt:lpstr>
      <vt:lpstr>Goals and objectives</vt:lpstr>
      <vt:lpstr>Specifications</vt:lpstr>
      <vt:lpstr>Block Diagram  </vt:lpstr>
      <vt:lpstr>MicroController Duties</vt:lpstr>
      <vt:lpstr>Comparing microcontrollers </vt:lpstr>
      <vt:lpstr>AtMegega324p</vt:lpstr>
      <vt:lpstr>Block Diagram  </vt:lpstr>
      <vt:lpstr>Touch Screen</vt:lpstr>
      <vt:lpstr>Comparing screens</vt:lpstr>
      <vt:lpstr>PowerPoint Presentation</vt:lpstr>
      <vt:lpstr>Block Diagram  </vt:lpstr>
      <vt:lpstr>Wireless Communication</vt:lpstr>
      <vt:lpstr>Bluetooth</vt:lpstr>
      <vt:lpstr>Block Diagram  </vt:lpstr>
      <vt:lpstr>Motion sensor</vt:lpstr>
      <vt:lpstr>Block Diagram  </vt:lpstr>
      <vt:lpstr>Relay - Solid State vs Electromechanical </vt:lpstr>
      <vt:lpstr>Relay-Sharp S116S01  </vt:lpstr>
      <vt:lpstr>Block Diagram  </vt:lpstr>
      <vt:lpstr>Current Sensor – acs712</vt:lpstr>
      <vt:lpstr>Block Diagram  </vt:lpstr>
      <vt:lpstr>Circuit Design</vt:lpstr>
      <vt:lpstr>calculating power</vt:lpstr>
      <vt:lpstr>Circuit Design</vt:lpstr>
      <vt:lpstr>PowerPoint Presentation</vt:lpstr>
      <vt:lpstr>Software Design</vt:lpstr>
      <vt:lpstr>Stand by Mode</vt:lpstr>
      <vt:lpstr>Stand By mode</vt:lpstr>
      <vt:lpstr>Standby Mode Flowchart</vt:lpstr>
      <vt:lpstr>Leader-Follower mode</vt:lpstr>
      <vt:lpstr>Leader-follower mode</vt:lpstr>
      <vt:lpstr>Motion Sensor Mode </vt:lpstr>
      <vt:lpstr>Motion sensing Mode</vt:lpstr>
      <vt:lpstr> </vt:lpstr>
      <vt:lpstr>Touch Screen Menu</vt:lpstr>
      <vt:lpstr>Touch Screen Menu</vt:lpstr>
      <vt:lpstr>Bluetooth Menu </vt:lpstr>
      <vt:lpstr>Work Distribution</vt:lpstr>
      <vt:lpstr>Budget</vt:lpstr>
      <vt:lpstr>Overall project progress</vt:lpstr>
      <vt:lpstr>DIFFICULTIES(PROBLEMS)</vt:lpstr>
      <vt:lpstr>Questions?</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A.U.M. Device (pronounced “Ohm”)</dc:title>
  <dc:creator>Student</dc:creator>
  <cp:lastModifiedBy>UCF</cp:lastModifiedBy>
  <cp:revision>94</cp:revision>
  <dcterms:created xsi:type="dcterms:W3CDTF">2013-01-28T20:47:47Z</dcterms:created>
  <dcterms:modified xsi:type="dcterms:W3CDTF">2013-02-01T13:05:23Z</dcterms:modified>
</cp:coreProperties>
</file>