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92" r:id="rId7"/>
    <p:sldMasterId id="2147483804" r:id="rId8"/>
  </p:sldMasterIdLst>
  <p:sldIdLst>
    <p:sldId id="256" r:id="rId9"/>
    <p:sldId id="264" r:id="rId10"/>
    <p:sldId id="281" r:id="rId11"/>
    <p:sldId id="279" r:id="rId12"/>
    <p:sldId id="280" r:id="rId13"/>
    <p:sldId id="258" r:id="rId14"/>
    <p:sldId id="259" r:id="rId15"/>
    <p:sldId id="260" r:id="rId16"/>
    <p:sldId id="302" r:id="rId17"/>
    <p:sldId id="293" r:id="rId18"/>
    <p:sldId id="308" r:id="rId19"/>
    <p:sldId id="307" r:id="rId20"/>
    <p:sldId id="297" r:id="rId21"/>
    <p:sldId id="299" r:id="rId22"/>
    <p:sldId id="303" r:id="rId23"/>
    <p:sldId id="282" r:id="rId24"/>
    <p:sldId id="275" r:id="rId25"/>
    <p:sldId id="284" r:id="rId26"/>
    <p:sldId id="304" r:id="rId27"/>
    <p:sldId id="289" r:id="rId28"/>
    <p:sldId id="290" r:id="rId29"/>
    <p:sldId id="305" r:id="rId30"/>
    <p:sldId id="291" r:id="rId31"/>
    <p:sldId id="292" r:id="rId32"/>
    <p:sldId id="306" r:id="rId33"/>
    <p:sldId id="294" r:id="rId34"/>
    <p:sldId id="310" r:id="rId35"/>
    <p:sldId id="261" r:id="rId36"/>
    <p:sldId id="283" r:id="rId37"/>
    <p:sldId id="262" r:id="rId38"/>
    <p:sldId id="295" r:id="rId39"/>
    <p:sldId id="309" r:id="rId40"/>
    <p:sldId id="276" r:id="rId41"/>
    <p:sldId id="26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0FF"/>
    <a:srgbClr val="9A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5" autoAdjust="0"/>
    <p:restoredTop sz="94660"/>
  </p:normalViewPr>
  <p:slideViewPr>
    <p:cSldViewPr>
      <p:cViewPr varScale="1">
        <p:scale>
          <a:sx n="74" d="100"/>
          <a:sy n="74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Completed</c:v>
                </c:pt>
              </c:strCache>
            </c:strRef>
          </c:tx>
          <c:invertIfNegative val="0"/>
          <c:cat>
            <c:strRef>
              <c:f>Sheet1!$A$3:$A$7</c:f>
              <c:strCache>
                <c:ptCount val="5"/>
                <c:pt idx="0">
                  <c:v>Testing</c:v>
                </c:pt>
                <c:pt idx="1">
                  <c:v>Programming</c:v>
                </c:pt>
                <c:pt idx="2">
                  <c:v>Design</c:v>
                </c:pt>
                <c:pt idx="3">
                  <c:v>Part Selection</c:v>
                </c:pt>
                <c:pt idx="4">
                  <c:v>Research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0.5</c:v>
                </c:pt>
                <c:pt idx="1">
                  <c:v>2</c:v>
                </c:pt>
                <c:pt idx="2">
                  <c:v>5</c:v>
                </c:pt>
                <c:pt idx="3">
                  <c:v>6.5</c:v>
                </c:pt>
                <c:pt idx="4">
                  <c:v>8.5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Need to Complete</c:v>
                </c:pt>
              </c:strCache>
            </c:strRef>
          </c:tx>
          <c:invertIfNegative val="0"/>
          <c:cat>
            <c:strRef>
              <c:f>Sheet1!$A$3:$A$7</c:f>
              <c:strCache>
                <c:ptCount val="5"/>
                <c:pt idx="0">
                  <c:v>Testing</c:v>
                </c:pt>
                <c:pt idx="1">
                  <c:v>Programming</c:v>
                </c:pt>
                <c:pt idx="2">
                  <c:v>Design</c:v>
                </c:pt>
                <c:pt idx="3">
                  <c:v>Part Selection</c:v>
                </c:pt>
                <c:pt idx="4">
                  <c:v>Research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9.5</c:v>
                </c:pt>
                <c:pt idx="1">
                  <c:v>8</c:v>
                </c:pt>
                <c:pt idx="2">
                  <c:v>5</c:v>
                </c:pt>
                <c:pt idx="3">
                  <c:v>3.5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274176"/>
        <c:axId val="148304640"/>
      </c:barChart>
      <c:catAx>
        <c:axId val="148274176"/>
        <c:scaling>
          <c:orientation val="minMax"/>
        </c:scaling>
        <c:delete val="0"/>
        <c:axPos val="l"/>
        <c:majorTickMark val="out"/>
        <c:minorTickMark val="none"/>
        <c:tickLblPos val="nextTo"/>
        <c:crossAx val="148304640"/>
        <c:crosses val="autoZero"/>
        <c:auto val="1"/>
        <c:lblAlgn val="ctr"/>
        <c:lblOffset val="100"/>
        <c:noMultiLvlLbl val="0"/>
      </c:catAx>
      <c:valAx>
        <c:axId val="1483046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827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15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4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3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3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11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11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38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1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31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66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93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30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49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14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86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2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14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22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65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51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24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07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8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50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0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34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2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31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02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47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69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36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03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42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14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052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5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41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70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78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612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94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209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631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622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00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5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847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06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834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94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459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918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118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014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646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2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996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128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194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60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299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207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254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578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75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6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580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862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199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281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777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854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83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731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4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1D66F2-2F2E-4B39-926B-9073AD6214E3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47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51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88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4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17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45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2/1/2013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28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6.png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6975764" cy="1089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Paralytic Twitch Sensor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099" y="1828800"/>
            <a:ext cx="6934201" cy="3657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Group 14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Kelly Boone		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Ryan Cannon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Sergey Cheban	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Kristine Rudzik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3581401" cy="2686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09800"/>
            <a:ext cx="9144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Sponsored by:  Dr. Thomas </a:t>
            </a:r>
            <a:r>
              <a:rPr lang="en-US" sz="2500" dirty="0" err="1" smtClean="0"/>
              <a:t>Looke</a:t>
            </a:r>
            <a:r>
              <a:rPr lang="en-US" sz="2500" dirty="0" smtClean="0"/>
              <a:t> and Dr</a:t>
            </a:r>
            <a:r>
              <a:rPr lang="en-US" sz="2500" dirty="0"/>
              <a:t>. </a:t>
            </a:r>
            <a:r>
              <a:rPr lang="en-US" sz="2500" dirty="0" err="1"/>
              <a:t>Zhihua</a:t>
            </a:r>
            <a:r>
              <a:rPr lang="en-US" sz="2500" dirty="0"/>
              <a:t> </a:t>
            </a:r>
            <a:r>
              <a:rPr lang="en-US" sz="2500" dirty="0" err="1"/>
              <a:t>Qu</a:t>
            </a:r>
            <a:endParaRPr lang="en-US" sz="25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67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467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Voltage Multiplier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389120"/>
          </a:xfrm>
        </p:spPr>
        <p:txBody>
          <a:bodyPr/>
          <a:lstStyle/>
          <a:p>
            <a:r>
              <a:rPr lang="en-US" sz="2500" dirty="0" smtClean="0"/>
              <a:t>Built using a full wave </a:t>
            </a:r>
            <a:r>
              <a:rPr lang="en-US" sz="2500" dirty="0"/>
              <a:t>Cockcroft–Walton generator</a:t>
            </a:r>
          </a:p>
          <a:p>
            <a:r>
              <a:rPr lang="en-US" sz="2500" dirty="0" smtClean="0"/>
              <a:t>Every pair of capacitors doubles the previous stages’ voltage</a:t>
            </a:r>
          </a:p>
          <a:p>
            <a:r>
              <a:rPr lang="en-US" sz="2500" dirty="0" err="1" smtClean="0"/>
              <a:t>Vout</a:t>
            </a:r>
            <a:r>
              <a:rPr lang="en-US" sz="2500" dirty="0" smtClean="0"/>
              <a:t> </a:t>
            </a:r>
            <a:r>
              <a:rPr lang="en-US" sz="2500" dirty="0"/>
              <a:t>= 2 x Vin(as RMS) x 1.414 x (# of stages)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0963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7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Inductive-Boost Converter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8229600" cy="3449170"/>
          </a:xfr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676400"/>
            <a:ext cx="8610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/>
              <a:t>Uses the inductor to force a charge onto the capacitor</a:t>
            </a:r>
          </a:p>
          <a:p>
            <a:r>
              <a:rPr lang="en-US" sz="2500" dirty="0" smtClean="0"/>
              <a:t>555 timer provides reliable charging</a:t>
            </a:r>
          </a:p>
          <a:p>
            <a:r>
              <a:rPr lang="en-US" sz="2500" smtClean="0"/>
              <a:t>Microcontroller triggered delivery</a:t>
            </a:r>
            <a:endParaRPr lang="en-US" sz="25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6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485251" cy="4469905"/>
          </a:xfrm>
        </p:spPr>
      </p:pic>
      <p:sp>
        <p:nvSpPr>
          <p:cNvPr id="2" name="Rectangle 1"/>
          <p:cNvSpPr/>
          <p:nvPr/>
        </p:nvSpPr>
        <p:spPr>
          <a:xfrm>
            <a:off x="6553200" y="4953000"/>
            <a:ext cx="1600200" cy="10668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Force-Sensitive Resistors (FSRs)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6819900" cy="4219414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1828801"/>
            <a:ext cx="2286000" cy="4495800"/>
          </a:xfrm>
        </p:spPr>
        <p:txBody>
          <a:bodyPr>
            <a:normAutofit/>
          </a:bodyPr>
          <a:lstStyle/>
          <a:p>
            <a:pPr marL="667512" lvl="2" indent="0">
              <a:buNone/>
            </a:pPr>
            <a:r>
              <a:rPr lang="en-US" sz="1000" dirty="0"/>
              <a:t>	</a:t>
            </a:r>
            <a:r>
              <a:rPr lang="en-US" sz="1000" dirty="0" smtClean="0"/>
              <a:t>     </a:t>
            </a:r>
          </a:p>
          <a:p>
            <a:pPr marL="667512" lvl="2" indent="0">
              <a:buNone/>
            </a:pPr>
            <a:endParaRPr lang="en-US" sz="1000" dirty="0" smtClean="0"/>
          </a:p>
          <a:p>
            <a:pPr marL="667512" lvl="2" indent="0">
              <a:buNone/>
            </a:pPr>
            <a:r>
              <a:rPr lang="en-US" sz="1000" dirty="0"/>
              <a:t> </a:t>
            </a:r>
            <a:r>
              <a:rPr lang="en-US" sz="1000" dirty="0" smtClean="0"/>
              <a:t>     </a:t>
            </a:r>
            <a:r>
              <a:rPr lang="en-US" sz="1800" dirty="0" smtClean="0"/>
              <a:t> </a:t>
            </a:r>
            <a:endParaRPr lang="en-US" dirty="0" smtClean="0"/>
          </a:p>
          <a:p>
            <a:pPr marL="0" lvl="2" indent="0" algn="ctr">
              <a:buClr>
                <a:schemeClr val="accent3"/>
              </a:buClr>
              <a:buSzPct val="95000"/>
              <a:buNone/>
            </a:pPr>
            <a:r>
              <a:rPr lang="en-US" sz="1800" dirty="0" smtClean="0"/>
              <a:t>4 in.</a:t>
            </a:r>
          </a:p>
          <a:p>
            <a:pPr marL="0" indent="0" algn="ctr">
              <a:buNone/>
            </a:pPr>
            <a:r>
              <a:rPr lang="en-US" sz="2000" dirty="0" smtClean="0"/>
              <a:t> </a:t>
            </a:r>
          </a:p>
          <a:p>
            <a:pPr marL="0" indent="0" algn="ctr">
              <a:buNone/>
            </a:pPr>
            <a:r>
              <a:rPr lang="en-US" sz="1800" dirty="0"/>
              <a:t>A201 Model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   0.55 in.</a:t>
            </a:r>
            <a:endParaRPr lang="en-US" sz="1800" dirty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 smtClean="0"/>
              <a:t>    1 in.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 A301 Model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2838450"/>
            <a:ext cx="2286000" cy="4572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26" y="4495800"/>
            <a:ext cx="677174" cy="14478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153400" y="2721814"/>
            <a:ext cx="84431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858000" y="2743200"/>
            <a:ext cx="7706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628626" y="4267200"/>
            <a:ext cx="67717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237202" y="4495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243313" y="5105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8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08888"/>
          </a:xfrm>
        </p:spPr>
        <p:txBody>
          <a:bodyPr/>
          <a:lstStyle/>
          <a:p>
            <a:r>
              <a:rPr lang="en-US" dirty="0" smtClean="0"/>
              <a:t>Accelerometers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1981200"/>
            <a:ext cx="4561807" cy="44348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419600" cy="443484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029" name="Picture 5" descr="C:\Users\Kelly\Dropbox\Senior Design\Project\Reference images\Boone\CDR\3-axis accelerometer  - MMA8452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84805"/>
            <a:ext cx="1600200" cy="134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784600"/>
            <a:ext cx="492927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66875"/>
            <a:ext cx="7902989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69489" y="573042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MMA8452Q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64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LCD Display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485251" cy="4469905"/>
          </a:xfrm>
        </p:spPr>
      </p:pic>
      <p:sp>
        <p:nvSpPr>
          <p:cNvPr id="2" name="Rectangle 1"/>
          <p:cNvSpPr/>
          <p:nvPr/>
        </p:nvSpPr>
        <p:spPr>
          <a:xfrm>
            <a:off x="685800" y="4675031"/>
            <a:ext cx="1524000" cy="16764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LCD Display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59352"/>
          </a:xfrm>
          <a:solidFill>
            <a:srgbClr val="B3E0FF"/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4d-systems uLCD-43-PT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572000" y="1676400"/>
            <a:ext cx="4041775" cy="654843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Itead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Studio ITDB02-4.3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286000"/>
            <a:ext cx="4040188" cy="3962400"/>
          </a:xfrm>
          <a:solidFill>
            <a:srgbClr val="B3E0FF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4.3</a:t>
            </a:r>
            <a:r>
              <a:rPr lang="en-US" dirty="0" smtClean="0"/>
              <a:t>” display</a:t>
            </a:r>
            <a:endParaRPr lang="en-US" dirty="0"/>
          </a:p>
          <a:p>
            <a:r>
              <a:rPr lang="en-US" dirty="0" smtClean="0"/>
              <a:t>Easy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/>
              <a:t>-pin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Built </a:t>
            </a:r>
            <a:r>
              <a:rPr lang="en-US" dirty="0"/>
              <a:t>in graphics </a:t>
            </a:r>
            <a:r>
              <a:rPr lang="en-US" dirty="0" smtClean="0"/>
              <a:t>controls</a:t>
            </a:r>
            <a:endParaRPr lang="en-US" dirty="0"/>
          </a:p>
          <a:p>
            <a:r>
              <a:rPr lang="en-US" dirty="0"/>
              <a:t>Micro SD-card </a:t>
            </a:r>
            <a:r>
              <a:rPr lang="en-US" dirty="0" smtClean="0"/>
              <a:t>adaptor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4.0V to 5.5V </a:t>
            </a:r>
            <a:r>
              <a:rPr lang="en-US" dirty="0" smtClean="0">
                <a:cs typeface="Times New Roman" pitchFamily="18" charset="0"/>
              </a:rPr>
              <a:t>operation range</a:t>
            </a:r>
          </a:p>
          <a:p>
            <a:r>
              <a:rPr lang="en-US" dirty="0" smtClean="0">
                <a:cs typeface="Times New Roman" pitchFamily="18" charset="0"/>
              </a:rPr>
              <a:t>~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en-US" dirty="0" smtClean="0">
                <a:cs typeface="Times New Roman" pitchFamily="18" charset="0"/>
              </a:rPr>
              <a:t>g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/>
              <a:t>Has </a:t>
            </a:r>
            <a:r>
              <a:rPr lang="en-US" dirty="0"/>
              <a:t>already been used in medical instruments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~$140.00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41775" cy="384572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4.3</a:t>
            </a:r>
            <a:r>
              <a:rPr lang="en-US" dirty="0" smtClean="0"/>
              <a:t>” display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/>
              <a:t>bit data interface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/>
              <a:t> wire control interface</a:t>
            </a:r>
            <a:endParaRPr lang="en-US" dirty="0"/>
          </a:p>
          <a:p>
            <a:r>
              <a:rPr lang="en-US" dirty="0" smtClean="0"/>
              <a:t>Built in graphics controller</a:t>
            </a:r>
          </a:p>
          <a:p>
            <a:r>
              <a:rPr lang="en-US" dirty="0" smtClean="0"/>
              <a:t>Micro SD card slot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~$40.00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Not enough information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4D-Systems uLCD-43-PT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1481328"/>
            <a:ext cx="4876800" cy="50718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500" dirty="0" smtClean="0"/>
              <a:t>Delivers multiple useful features in a compact and cost effective display.</a:t>
            </a:r>
          </a:p>
          <a:p>
            <a:pPr marL="109728" indent="0">
              <a:buNone/>
            </a:pPr>
            <a:endParaRPr lang="en-US" sz="1000" dirty="0" smtClean="0"/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4.3</a:t>
            </a:r>
            <a:r>
              <a:rPr lang="en-US" sz="2000" dirty="0" smtClean="0"/>
              <a:t>” (diagonal) LCD-TFT resistive screen</a:t>
            </a:r>
          </a:p>
          <a:p>
            <a:r>
              <a:rPr lang="en-US" sz="2000" dirty="0" smtClean="0"/>
              <a:t>Even though it’s more expensive than the other screen we know that this screen works and it has already been used in medical devices. </a:t>
            </a:r>
          </a:p>
          <a:p>
            <a:r>
              <a:rPr lang="en-US" sz="2000" dirty="0" smtClean="0"/>
              <a:t>It can be programmed in 4DGL language which is similar to C.</a:t>
            </a:r>
          </a:p>
          <a:p>
            <a:r>
              <a:rPr lang="en-US" sz="2000" dirty="0" smtClean="0"/>
              <a:t>4D Programming cable and windows based PC is needed to program</a:t>
            </a:r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3595204" cy="259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578">
            <a:off x="1352008" y="5231725"/>
            <a:ext cx="15367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6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PICASO-GFX2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257800" cy="4389120"/>
          </a:xfrm>
        </p:spPr>
        <p:txBody>
          <a:bodyPr/>
          <a:lstStyle/>
          <a:p>
            <a:r>
              <a:rPr lang="en-US" dirty="0" smtClean="0"/>
              <a:t>Custom Graphics Controller</a:t>
            </a:r>
          </a:p>
          <a:p>
            <a:r>
              <a:rPr lang="en-US" dirty="0" smtClean="0"/>
              <a:t>All functions, including commands that are built into the chip</a:t>
            </a:r>
          </a:p>
          <a:p>
            <a:pPr lvl="1"/>
            <a:r>
              <a:rPr lang="en-US" dirty="0" smtClean="0"/>
              <a:t>Powerful graphics, text, image, animation, etc.</a:t>
            </a:r>
          </a:p>
          <a:p>
            <a:r>
              <a:rPr lang="en-US" dirty="0" smtClean="0"/>
              <a:t>Provides an extremely flexible method of customization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4766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7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MCU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485251" cy="4469905"/>
          </a:xfrm>
        </p:spPr>
      </p:pic>
      <p:sp>
        <p:nvSpPr>
          <p:cNvPr id="2" name="Rectangle 1"/>
          <p:cNvSpPr/>
          <p:nvPr/>
        </p:nvSpPr>
        <p:spPr>
          <a:xfrm>
            <a:off x="3352800" y="4675031"/>
            <a:ext cx="1752600" cy="16764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Motivation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Techniques for evaluating levels of muscle response today are not reliable.</a:t>
            </a:r>
          </a:p>
          <a:p>
            <a:r>
              <a:rPr lang="en-US" sz="2300" dirty="0" smtClean="0"/>
              <a:t>Anesthesiologist as the sensor: by touch or by sight</a:t>
            </a:r>
          </a:p>
          <a:p>
            <a:r>
              <a:rPr lang="en-US" sz="2300" dirty="0" smtClean="0"/>
              <a:t>Other methods require patients arms to be restrained</a:t>
            </a:r>
          </a:p>
          <a:p>
            <a:pPr lvl="1"/>
            <a:r>
              <a:rPr lang="en-US" sz="2000" dirty="0" smtClean="0"/>
              <a:t>Problems</a:t>
            </a:r>
            <a:r>
              <a:rPr lang="en-US" sz="2000" dirty="0"/>
              <a:t>: if restrained wrong it could lead to nerve damage in the patient or false </a:t>
            </a:r>
            <a:r>
              <a:rPr lang="en-US" sz="2000" dirty="0" smtClean="0"/>
              <a:t>readings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en-US" dirty="0" smtClean="0"/>
              <a:t>Seeing first hand when we shadowed 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Dr. Looke individually </a:t>
            </a:r>
          </a:p>
          <a:p>
            <a:r>
              <a:rPr lang="en-US" sz="2300" dirty="0" smtClean="0"/>
              <a:t>Trying to find a way to not let the </a:t>
            </a:r>
          </a:p>
          <a:p>
            <a:pPr marL="109728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blue shield that separates the sterile</a:t>
            </a:r>
          </a:p>
          <a:p>
            <a:pPr marL="109728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field create an inconvenient way to </a:t>
            </a:r>
          </a:p>
          <a:p>
            <a:pPr marL="109728" indent="0">
              <a:buNone/>
            </a:pPr>
            <a:r>
              <a:rPr lang="en-US" sz="2300" dirty="0" smtClean="0"/>
              <a:t>   measure the twitches.</a:t>
            </a:r>
          </a:p>
          <a:p>
            <a:pPr lvl="2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85" y="3581400"/>
            <a:ext cx="359896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6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02373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Important Features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Large developer support</a:t>
            </a:r>
          </a:p>
          <a:p>
            <a:r>
              <a:rPr lang="en-US" dirty="0" smtClean="0"/>
              <a:t>Enough FLASH memory</a:t>
            </a:r>
          </a:p>
          <a:p>
            <a:r>
              <a:rPr lang="en-US" dirty="0" smtClean="0"/>
              <a:t>Libraries Available</a:t>
            </a:r>
          </a:p>
          <a:p>
            <a:r>
              <a:rPr lang="en-US" dirty="0" smtClean="0"/>
              <a:t>Works with our LCD display</a:t>
            </a:r>
          </a:p>
          <a:p>
            <a:r>
              <a:rPr lang="en-US" dirty="0" smtClean="0"/>
              <a:t>Preferably through-hole package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2819400" cy="2819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3657600"/>
            <a:ext cx="2182509" cy="205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681241"/>
              </p:ext>
            </p:extLst>
          </p:nvPr>
        </p:nvGraphicFramePr>
        <p:xfrm>
          <a:off x="914400" y="1752600"/>
          <a:ext cx="7010400" cy="47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867"/>
                <a:gridCol w="1882422"/>
                <a:gridCol w="1817511"/>
                <a:gridCol w="1752600"/>
              </a:tblGrid>
              <a:tr h="384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Features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MSP430F5438A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PIC32MX150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ATmega328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Architecture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16-Bit RISC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32-Bit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RISC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8-Bit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AVR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Flash Memory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256 KB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32 KB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25 MHz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50 MHz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 MHz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16 KB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32 KB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 KB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I2C Bus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</a:t>
                      </a:r>
                      <a:r>
                        <a:rPr lang="en-US" baseline="0" dirty="0" smtClean="0"/>
                        <a:t> Converter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x16, 12-bit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x10, 10-bit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x8,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10-bit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Usage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3.6V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2.3 – 3.6V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1.8 – 5.5V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I/O Pins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87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Package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SMD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28DIP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28DIP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14.6 x 14.6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 1.9 mm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34.6 x 7.2 x 3.4 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34.7 x 7.4 x 4.5 mm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8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Bluetooth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485251" cy="4469905"/>
          </a:xfrm>
        </p:spPr>
      </p:pic>
      <p:sp>
        <p:nvSpPr>
          <p:cNvPr id="2" name="Rectangle 1"/>
          <p:cNvSpPr/>
          <p:nvPr/>
        </p:nvSpPr>
        <p:spPr>
          <a:xfrm>
            <a:off x="2076718" y="3206839"/>
            <a:ext cx="1524000" cy="16764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Important Features</a:t>
            </a:r>
          </a:p>
          <a:p>
            <a:r>
              <a:rPr lang="en-US" dirty="0" smtClean="0"/>
              <a:t>Built-in antenna</a:t>
            </a:r>
          </a:p>
          <a:p>
            <a:r>
              <a:rPr lang="en-US" dirty="0" smtClean="0"/>
              <a:t>Low power consumption</a:t>
            </a:r>
          </a:p>
          <a:p>
            <a:r>
              <a:rPr lang="en-US" dirty="0" smtClean="0"/>
              <a:t>Easy to setup</a:t>
            </a:r>
          </a:p>
          <a:p>
            <a:r>
              <a:rPr lang="en-US" dirty="0" smtClean="0"/>
              <a:t>Automatic pairing preferably</a:t>
            </a:r>
          </a:p>
          <a:p>
            <a:r>
              <a:rPr lang="en-US" dirty="0" smtClean="0"/>
              <a:t>Relatively low cost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66800"/>
            <a:ext cx="20574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052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 smtClean="0"/>
              <a:t>Wireless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620412"/>
              </p:ext>
            </p:extLst>
          </p:nvPr>
        </p:nvGraphicFramePr>
        <p:xfrm>
          <a:off x="457200" y="1981200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819400"/>
                <a:gridCol w="2971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Features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SPBT2632C2A.AT2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PAN1325A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Small 11.6 x 13.5 x 2.9 mm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Very small 9.5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 9 x 1.8 mm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 Rate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 Mbps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Max Data Rate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Mbps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Encryption Type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128-bit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Encryption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8-to-128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Bit Encryption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Integrated Antenna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Consumption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 – 3.6 V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 – 4.8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Certifications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IC,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FCC, Bluetooth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FCC,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CE, NCC, Bluetooth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Memory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KB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8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485251" cy="4469905"/>
          </a:xfrm>
        </p:spPr>
      </p:pic>
      <p:sp>
        <p:nvSpPr>
          <p:cNvPr id="2" name="Rectangle 1"/>
          <p:cNvSpPr/>
          <p:nvPr/>
        </p:nvSpPr>
        <p:spPr>
          <a:xfrm>
            <a:off x="3048000" y="1828800"/>
            <a:ext cx="2286000" cy="16764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r>
              <a:rPr lang="en-US" dirty="0" smtClean="0"/>
              <a:t>Initial power from Wall Plug, used for Voltage Multiplier</a:t>
            </a:r>
          </a:p>
          <a:p>
            <a:r>
              <a:rPr lang="en-US" dirty="0" smtClean="0"/>
              <a:t>Converted to 5V and 3.3V for use with ICs</a:t>
            </a:r>
          </a:p>
          <a:p>
            <a:r>
              <a:rPr lang="en-US" dirty="0" smtClean="0"/>
              <a:t>Backup: modified laptop charger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81400"/>
            <a:ext cx="8991600" cy="28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639848"/>
              </p:ext>
            </p:extLst>
          </p:nvPr>
        </p:nvGraphicFramePr>
        <p:xfrm>
          <a:off x="685800" y="1295400"/>
          <a:ext cx="7620000" cy="543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3813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Part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Price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(projected)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PCB Board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$150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Batteries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$50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Microcontroller/Embedded Board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$125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Wiring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$20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Display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$140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Accelerometer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$15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Flexion Sensor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$15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Piezoelectric Sensor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$15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Force Meter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$45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Display Housing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$100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Electrodes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$38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Experimenter Board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$149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Bluetooth</a:t>
                      </a:r>
                      <a:r>
                        <a:rPr lang="en-US" sz="1600" baseline="0" dirty="0" smtClean="0"/>
                        <a:t> Evaluation Kit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$99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USB Debugging Interface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$99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$1,060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7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241333"/>
              </p:ext>
            </p:extLst>
          </p:nvPr>
        </p:nvGraphicFramePr>
        <p:xfrm>
          <a:off x="457200" y="19050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Part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Price Paid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Actual Price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LCD</a:t>
                      </a:r>
                      <a:r>
                        <a:rPr lang="en-US" baseline="0" dirty="0" smtClean="0"/>
                        <a:t> Display (TFT LCD)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$159.44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$159.44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dirty="0" smtClean="0"/>
                        <a:t>D-Programming</a:t>
                      </a:r>
                      <a:r>
                        <a:rPr lang="en-US" baseline="0" dirty="0" smtClean="0"/>
                        <a:t> Cable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$26.04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$26.04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PIC32MX150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FREE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$4.10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Arduino</a:t>
                      </a:r>
                      <a:r>
                        <a:rPr lang="en-US" baseline="0" dirty="0" smtClean="0"/>
                        <a:t> Uno-R3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33.64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33.64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TekScan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Flexiforce</a:t>
                      </a:r>
                      <a:r>
                        <a:rPr lang="en-US" baseline="0" dirty="0" smtClean="0"/>
                        <a:t> Sensor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FREE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$16.25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Flexiforce</a:t>
                      </a:r>
                      <a:r>
                        <a:rPr lang="en-US" dirty="0" smtClean="0"/>
                        <a:t> Sensor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$16.74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$16.74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Sensors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$20.00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$64.70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Triple</a:t>
                      </a:r>
                      <a:r>
                        <a:rPr lang="en-US" baseline="0" dirty="0" smtClean="0"/>
                        <a:t> Axis Accelerometer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$13.64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$13.64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$269.50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$334.55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0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24712"/>
          </a:xfrm>
        </p:spPr>
        <p:txBody>
          <a:bodyPr/>
          <a:lstStyle/>
          <a:p>
            <a:r>
              <a:rPr lang="en-US" dirty="0" smtClean="0"/>
              <a:t>Medical 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Anesthesia</a:t>
            </a:r>
          </a:p>
          <a:p>
            <a:r>
              <a:rPr lang="en-US" dirty="0" smtClean="0"/>
              <a:t>Nobody is really sure how it works; all that is known about these anesthetics:</a:t>
            </a:r>
          </a:p>
          <a:p>
            <a:pPr lvl="1"/>
            <a:r>
              <a:rPr lang="en-US" sz="2000" dirty="0" smtClean="0"/>
              <a:t>Shuts </a:t>
            </a:r>
            <a:r>
              <a:rPr lang="en-US" sz="2000" dirty="0"/>
              <a:t>off the brain from external stimuli</a:t>
            </a:r>
          </a:p>
          <a:p>
            <a:pPr lvl="1"/>
            <a:r>
              <a:rPr lang="en-US" sz="2000" dirty="0"/>
              <a:t>Brain does not store memories, register pain impulses from other areas of the body, or control involuntary reflexes</a:t>
            </a:r>
          </a:p>
          <a:p>
            <a:pPr lvl="1"/>
            <a:r>
              <a:rPr lang="en-US" sz="2000" dirty="0"/>
              <a:t>Nerve impulses are not </a:t>
            </a:r>
            <a:r>
              <a:rPr lang="en-US" sz="2000" dirty="0" smtClean="0"/>
              <a:t>generated</a:t>
            </a:r>
            <a:endParaRPr lang="en-US" dirty="0" smtClean="0"/>
          </a:p>
          <a:p>
            <a:r>
              <a:rPr lang="en-US" dirty="0" smtClean="0"/>
              <a:t>The results from the neuromuscular blocking agents (NMBAs) are unique to each individual patient. Therefore there is a need for constant monitoring while under anesthesia. </a:t>
            </a:r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64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287958"/>
              </p:ext>
            </p:extLst>
          </p:nvPr>
        </p:nvGraphicFramePr>
        <p:xfrm>
          <a:off x="457200" y="1752600"/>
          <a:ext cx="82296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5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r>
              <a:rPr lang="en-US" dirty="0" smtClean="0"/>
              <a:t>Start programming and testing the screen with the controller</a:t>
            </a:r>
          </a:p>
          <a:p>
            <a:r>
              <a:rPr lang="en-US" dirty="0" smtClean="0"/>
              <a:t>Testing and narrowing sensor selection</a:t>
            </a:r>
          </a:p>
          <a:p>
            <a:r>
              <a:rPr lang="en-US" dirty="0" smtClean="0"/>
              <a:t>Build and modify the nerve stimulator design</a:t>
            </a:r>
          </a:p>
        </p:txBody>
      </p:sp>
      <p:pic>
        <p:nvPicPr>
          <p:cNvPr id="1026" name="Picture 2" descr="C:\Users\Teaching\AppData\Local\Microsoft\Windows\Temporary Internet Files\Content.IE5\1A6MDKS2\MC90043982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72" y="3810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Issues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and demonstrating the final product</a:t>
            </a:r>
          </a:p>
          <a:p>
            <a:r>
              <a:rPr lang="en-US" dirty="0" smtClean="0"/>
              <a:t>Generating  the appropriate voltage (upwards of 1000VDC)</a:t>
            </a:r>
          </a:p>
          <a:p>
            <a:r>
              <a:rPr lang="en-US" dirty="0" smtClean="0"/>
              <a:t>Picking an accurate enough sensor</a:t>
            </a:r>
          </a:p>
        </p:txBody>
      </p:sp>
    </p:spTree>
    <p:extLst>
      <p:ext uri="{BB962C8B-B14F-4D97-AF65-F5344CB8AC3E}">
        <p14:creationId xmlns:p14="http://schemas.microsoft.com/office/powerpoint/2010/main" val="38479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Issues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and demonstrating the final product</a:t>
            </a:r>
          </a:p>
          <a:p>
            <a:r>
              <a:rPr lang="en-US" dirty="0" smtClean="0"/>
              <a:t>Generating  the appropriate voltage (upwards of 1000VDC)</a:t>
            </a:r>
          </a:p>
          <a:p>
            <a:r>
              <a:rPr lang="en-US" dirty="0" smtClean="0"/>
              <a:t>Picking an accurate enough sensor</a:t>
            </a:r>
          </a:p>
          <a:p>
            <a:r>
              <a:rPr lang="en-US" b="1" i="1" dirty="0" smtClean="0"/>
              <a:t>Kelly’s stress levels!!! </a:t>
            </a:r>
            <a:r>
              <a:rPr lang="en-US" b="1" dirty="0" smtClean="0">
                <a:sym typeface="Wingdings" pitchFamily="2" charset="2"/>
              </a:rPr>
              <a:t>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033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Medical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Different types of measuring:</a:t>
            </a:r>
          </a:p>
          <a:p>
            <a:r>
              <a:rPr lang="en-US" b="1" i="1" dirty="0"/>
              <a:t>The thumb (ulnar nerve)</a:t>
            </a:r>
          </a:p>
          <a:p>
            <a:pPr lvl="1"/>
            <a:r>
              <a:rPr lang="en-US" dirty="0"/>
              <a:t>Most popular site for measuring</a:t>
            </a:r>
          </a:p>
          <a:p>
            <a:r>
              <a:rPr lang="en-US" b="1" i="1" dirty="0"/>
              <a:t>The toes (posterior </a:t>
            </a:r>
            <a:r>
              <a:rPr lang="en-US" b="1" i="1" dirty="0" err="1"/>
              <a:t>tibial</a:t>
            </a:r>
            <a:r>
              <a:rPr lang="en-US" b="1" i="1" dirty="0"/>
              <a:t> nerve)</a:t>
            </a:r>
          </a:p>
          <a:p>
            <a:pPr lvl="1"/>
            <a:r>
              <a:rPr lang="en-US" dirty="0"/>
              <a:t>If ulnar nerve isn’t available this is</a:t>
            </a:r>
          </a:p>
          <a:p>
            <a:pPr marL="393192" lvl="1" indent="0">
              <a:buNone/>
            </a:pPr>
            <a:r>
              <a:rPr lang="en-US" dirty="0"/>
              <a:t>   an accurate alternative</a:t>
            </a:r>
          </a:p>
          <a:p>
            <a:pPr lvl="1"/>
            <a:r>
              <a:rPr lang="en-US" dirty="0"/>
              <a:t>Difficult to reach</a:t>
            </a:r>
          </a:p>
          <a:p>
            <a:r>
              <a:rPr lang="en-US" b="1" i="1" dirty="0" smtClean="0"/>
              <a:t>The eye (facial nerve)</a:t>
            </a:r>
          </a:p>
          <a:p>
            <a:pPr lvl="1"/>
            <a:r>
              <a:rPr lang="en-US" dirty="0" smtClean="0"/>
              <a:t>Not an accurate way to measure</a:t>
            </a:r>
          </a:p>
          <a:p>
            <a:pPr lvl="1"/>
            <a:r>
              <a:rPr lang="en-US" dirty="0" smtClean="0"/>
              <a:t>Results in an eyelid twitch</a:t>
            </a:r>
          </a:p>
          <a:p>
            <a:pPr marL="393192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05" y="1524000"/>
            <a:ext cx="3238952" cy="157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70" y="4780400"/>
            <a:ext cx="2265621" cy="2104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31" y="3067940"/>
            <a:ext cx="2366280" cy="17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Medical Background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42865"/>
            <a:ext cx="4038600" cy="3656089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1955442"/>
            <a:ext cx="4038600" cy="443484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Pattern of electrical stimulation and evoked muscle response before and after injection of neuromuscular blocking agents (NMBA).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981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Train-of-Four (TOF) Twitch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47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Sensor </a:t>
            </a:r>
            <a:r>
              <a:rPr lang="en-US" dirty="0" smtClean="0"/>
              <a:t>that is relatively accurate</a:t>
            </a:r>
          </a:p>
          <a:p>
            <a:r>
              <a:rPr lang="en-US" dirty="0" smtClean="0"/>
              <a:t>An interactive LCD touchscreen</a:t>
            </a:r>
          </a:p>
          <a:p>
            <a:r>
              <a:rPr lang="en-US" dirty="0" smtClean="0"/>
              <a:t>Minimal delay between the sensed twitch and the read </a:t>
            </a:r>
            <a:r>
              <a:rPr lang="en-US" dirty="0" smtClean="0"/>
              <a:t>out</a:t>
            </a:r>
          </a:p>
          <a:p>
            <a:r>
              <a:rPr lang="en-US" dirty="0"/>
              <a:t>Train of four (</a:t>
            </a:r>
            <a:r>
              <a:rPr lang="en-US" dirty="0" err="1"/>
              <a:t>ToF</a:t>
            </a:r>
            <a:r>
              <a:rPr lang="en-US" dirty="0"/>
              <a:t>), single twitch and tetanic stimulation </a:t>
            </a:r>
            <a:r>
              <a:rPr lang="en-US" dirty="0" smtClean="0"/>
              <a:t>patterns</a:t>
            </a:r>
            <a:endParaRPr lang="en-US" dirty="0" smtClean="0"/>
          </a:p>
          <a:p>
            <a:r>
              <a:rPr lang="en-US" dirty="0" smtClean="0"/>
              <a:t>Safe to use in the operating room</a:t>
            </a:r>
          </a:p>
          <a:p>
            <a:r>
              <a:rPr lang="en-US" dirty="0" smtClean="0"/>
              <a:t>Any part that touches the patient needs to either be  easily cleaned or inexpensive enough to be disposed of after each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610600" cy="438912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maximum current of at least </a:t>
            </a:r>
            <a:r>
              <a:rPr lang="en-US" dirty="0" smtClean="0"/>
              <a:t>30mA</a:t>
            </a:r>
            <a:endParaRPr lang="en-US" dirty="0" smtClean="0"/>
          </a:p>
          <a:p>
            <a:r>
              <a:rPr lang="en-US" dirty="0" smtClean="0"/>
              <a:t>Maximum charge time of 0.5 seconds in order to have a reliable train of </a:t>
            </a:r>
            <a:r>
              <a:rPr lang="en-US" dirty="0" smtClean="0"/>
              <a:t>four</a:t>
            </a:r>
            <a:endParaRPr lang="en-US" dirty="0" smtClean="0"/>
          </a:p>
          <a:p>
            <a:r>
              <a:rPr lang="en-US" dirty="0" smtClean="0"/>
              <a:t>Minimum sampling frequency of </a:t>
            </a:r>
            <a:r>
              <a:rPr lang="en-US" dirty="0" smtClean="0"/>
              <a:t>100Hz</a:t>
            </a:r>
          </a:p>
          <a:p>
            <a:r>
              <a:rPr lang="en-US" dirty="0" smtClean="0"/>
              <a:t>Consistent sensor readout accuracy of ±25%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High Level Block Diagram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485251" cy="4469905"/>
          </a:xfrm>
        </p:spPr>
      </p:pic>
    </p:spTree>
    <p:extLst>
      <p:ext uri="{BB962C8B-B14F-4D97-AF65-F5344CB8AC3E}">
        <p14:creationId xmlns:p14="http://schemas.microsoft.com/office/powerpoint/2010/main" val="33834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Nerve Stimulator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485251" cy="4469905"/>
          </a:xfrm>
        </p:spPr>
      </p:pic>
      <p:sp>
        <p:nvSpPr>
          <p:cNvPr id="2" name="Rectangle 1"/>
          <p:cNvSpPr/>
          <p:nvPr/>
        </p:nvSpPr>
        <p:spPr>
          <a:xfrm>
            <a:off x="6553200" y="2057400"/>
            <a:ext cx="1600200" cy="1143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987</Words>
  <Application>Microsoft Office PowerPoint</Application>
  <PresentationFormat>On-screen Show (4:3)</PresentationFormat>
  <Paragraphs>300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Flow</vt:lpstr>
      <vt:lpstr>1_Flow</vt:lpstr>
      <vt:lpstr>2_Flow</vt:lpstr>
      <vt:lpstr>3_Flow</vt:lpstr>
      <vt:lpstr>4_Flow</vt:lpstr>
      <vt:lpstr>5_Flow</vt:lpstr>
      <vt:lpstr>7_Flow</vt:lpstr>
      <vt:lpstr>8_Flow</vt:lpstr>
      <vt:lpstr>Paralytic Twitch Sensor</vt:lpstr>
      <vt:lpstr>Motivation </vt:lpstr>
      <vt:lpstr>Medical Background</vt:lpstr>
      <vt:lpstr>Medical Background</vt:lpstr>
      <vt:lpstr>Medical Background</vt:lpstr>
      <vt:lpstr>Goals</vt:lpstr>
      <vt:lpstr>Specifications</vt:lpstr>
      <vt:lpstr>High Level Block Diagram</vt:lpstr>
      <vt:lpstr>Nerve Stimulator</vt:lpstr>
      <vt:lpstr>Voltage Multiplier</vt:lpstr>
      <vt:lpstr>Inductive-Boost Converter</vt:lpstr>
      <vt:lpstr>Sensors</vt:lpstr>
      <vt:lpstr>Force-Sensitive Resistors (FSRs)</vt:lpstr>
      <vt:lpstr>Accelerometers</vt:lpstr>
      <vt:lpstr>LCD Display</vt:lpstr>
      <vt:lpstr>LCD Display</vt:lpstr>
      <vt:lpstr>4D-Systems uLCD-43-PT</vt:lpstr>
      <vt:lpstr>PICASO-GFX2 Processor</vt:lpstr>
      <vt:lpstr>MCU</vt:lpstr>
      <vt:lpstr>Microcontroller</vt:lpstr>
      <vt:lpstr>Microcontroller</vt:lpstr>
      <vt:lpstr>Bluetooth</vt:lpstr>
      <vt:lpstr>Bluetooth</vt:lpstr>
      <vt:lpstr>Wireless</vt:lpstr>
      <vt:lpstr>Power Supply</vt:lpstr>
      <vt:lpstr>Power Supply</vt:lpstr>
      <vt:lpstr>Administrative Content</vt:lpstr>
      <vt:lpstr>Budget</vt:lpstr>
      <vt:lpstr>Budget</vt:lpstr>
      <vt:lpstr>Current Progress</vt:lpstr>
      <vt:lpstr>Next Steps</vt:lpstr>
      <vt:lpstr>Issues </vt:lpstr>
      <vt:lpstr>Issues </vt:lpstr>
      <vt:lpstr>Questions?</vt:lpstr>
    </vt:vector>
  </TitlesOfParts>
  <Company>Leon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Paralytic Twitch Sensor</dc:title>
  <dc:creator>Kristine</dc:creator>
  <cp:lastModifiedBy>UCF</cp:lastModifiedBy>
  <cp:revision>135</cp:revision>
  <dcterms:created xsi:type="dcterms:W3CDTF">2013-01-21T16:48:24Z</dcterms:created>
  <dcterms:modified xsi:type="dcterms:W3CDTF">2013-02-01T05:15:04Z</dcterms:modified>
</cp:coreProperties>
</file>