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68" r:id="rId4"/>
    <p:sldMasterId id="2147483792" r:id="rId5"/>
    <p:sldMasterId id="2147483804" r:id="rId6"/>
  </p:sldMasterIdLst>
  <p:notesMasterIdLst>
    <p:notesMasterId r:id="rId50"/>
  </p:notesMasterIdLst>
  <p:sldIdLst>
    <p:sldId id="256" r:id="rId7"/>
    <p:sldId id="264" r:id="rId8"/>
    <p:sldId id="281" r:id="rId9"/>
    <p:sldId id="279" r:id="rId10"/>
    <p:sldId id="334" r:id="rId11"/>
    <p:sldId id="319" r:id="rId12"/>
    <p:sldId id="335" r:id="rId13"/>
    <p:sldId id="318" r:id="rId14"/>
    <p:sldId id="258" r:id="rId15"/>
    <p:sldId id="259" r:id="rId16"/>
    <p:sldId id="260" r:id="rId17"/>
    <p:sldId id="320" r:id="rId18"/>
    <p:sldId id="308" r:id="rId19"/>
    <p:sldId id="293" r:id="rId20"/>
    <p:sldId id="311" r:id="rId21"/>
    <p:sldId id="321" r:id="rId22"/>
    <p:sldId id="297" r:id="rId23"/>
    <p:sldId id="336" r:id="rId24"/>
    <p:sldId id="337" r:id="rId25"/>
    <p:sldId id="322" r:id="rId26"/>
    <p:sldId id="338" r:id="rId27"/>
    <p:sldId id="323" r:id="rId28"/>
    <p:sldId id="289" r:id="rId29"/>
    <p:sldId id="290" r:id="rId30"/>
    <p:sldId id="324" r:id="rId31"/>
    <p:sldId id="282" r:id="rId32"/>
    <p:sldId id="275" r:id="rId33"/>
    <p:sldId id="284" r:id="rId34"/>
    <p:sldId id="325" r:id="rId35"/>
    <p:sldId id="294" r:id="rId36"/>
    <p:sldId id="327" r:id="rId37"/>
    <p:sldId id="328" r:id="rId38"/>
    <p:sldId id="332" r:id="rId39"/>
    <p:sldId id="333" r:id="rId40"/>
    <p:sldId id="341" r:id="rId41"/>
    <p:sldId id="339" r:id="rId42"/>
    <p:sldId id="340" r:id="rId43"/>
    <p:sldId id="314" r:id="rId44"/>
    <p:sldId id="309" r:id="rId45"/>
    <p:sldId id="310" r:id="rId46"/>
    <p:sldId id="261" r:id="rId47"/>
    <p:sldId id="283" r:id="rId48"/>
    <p:sldId id="26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e" initials="R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E0FF"/>
    <a:srgbClr val="9AF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4" autoAdjust="0"/>
    <p:restoredTop sz="96448" autoAdjust="0"/>
  </p:normalViewPr>
  <p:slideViewPr>
    <p:cSldViewPr>
      <p:cViewPr>
        <p:scale>
          <a:sx n="80" d="100"/>
          <a:sy n="80" d="100"/>
        </p:scale>
        <p:origin x="-10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F599-35A0-439B-AA3C-155F2B663EA7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1F575-4A93-48C3-8D14-8E285C3F7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positive input range because we will never be measuring less than atmospheric</a:t>
            </a:r>
            <a:r>
              <a:rPr lang="en-US" baseline="0" dirty="0" smtClean="0"/>
              <a:t> pressure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EDEE4-64D0-41C7-BD93-15D18C2E4C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1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response time important</a:t>
            </a:r>
            <a:r>
              <a:rPr lang="en-US" baseline="0" dirty="0" smtClean="0"/>
              <a:t> for TOF stimulation where there is little time between each pulse in the 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EDEE4-64D0-41C7-BD93-15D18C2E4C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7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Optional method although emphasis of this project is to use the pressure sensor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EDEE4-64D0-41C7-BD93-15D18C2E4C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21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chose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ldo</a:t>
            </a:r>
            <a:r>
              <a:rPr lang="en-US" baseline="0" dirty="0" smtClean="0"/>
              <a:t> over switching </a:t>
            </a:r>
          </a:p>
          <a:p>
            <a:r>
              <a:rPr lang="en-US" baseline="0" dirty="0" smtClean="0"/>
              <a:t>-not worried about?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1F575-4A93-48C3-8D14-8E285C3F790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Calibration is supposed to help improve repeatability but still had too much range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EDEE4-64D0-41C7-BD93-15D18C2E4CA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17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linear enough for TOF monitoring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Top graph: our results</a:t>
            </a:r>
          </a:p>
          <a:p>
            <a:r>
              <a:rPr lang="en-US" baseline="0" dirty="0" smtClean="0"/>
              <a:t>Bottom graph: graph on </a:t>
            </a:r>
            <a:r>
              <a:rPr lang="en-US" baseline="0" dirty="0" err="1" smtClean="0"/>
              <a:t>Tekscan</a:t>
            </a:r>
            <a:r>
              <a:rPr lang="en-US" baseline="0" dirty="0" smtClean="0"/>
              <a:t> spec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EDEE4-64D0-41C7-BD93-15D18C2E4CA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74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</a:t>
            </a:r>
            <a:r>
              <a:rPr lang="en-US" baseline="0" dirty="0" smtClean="0"/>
              <a:t> name…figure out what to say and then put stuff on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1F575-4A93-48C3-8D14-8E285C3F790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Needs to be with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1F575-4A93-48C3-8D14-8E285C3F790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9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15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4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34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35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11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11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38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1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31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66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93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30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49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3DCC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14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86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2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14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0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22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65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51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24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631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62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00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58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84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0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834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94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45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91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118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014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646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24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996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1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194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604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29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20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254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578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75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613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580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8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199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281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777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854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83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731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4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66F2-2F2E-4B39-926B-9073AD6214E3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1D66F2-2F2E-4B39-926B-9073AD6214E3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F13D80-FA4C-4B50-95A1-D41DDC96387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47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F1F86B-BA7F-4FEB-AA80-76A790D6F052}" type="datetimeFigureOut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C001AC-E732-4B07-9196-262DB9E67953}" type="slidenum">
              <a:rPr lang="en-US" smtClean="0">
                <a:solidFill>
                  <a:srgbClr val="46464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51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17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45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1D66F2-2F2E-4B39-926B-9073AD6214E3}" type="datetimeFigureOut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4/10/2013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F13D80-FA4C-4B50-95A1-D41DDC963874}" type="slidenum">
              <a:rPr lang="en-US" smtClean="0">
                <a:solidFill>
                  <a:srgbClr val="000000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28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4.png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microsoft.com/office/2007/relationships/hdphoto" Target="../media/hdphoto12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6975764" cy="1089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Paralytic Twitch Sensor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099" y="1828800"/>
            <a:ext cx="6934201" cy="3657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Group 14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Kelly Boone			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Ryan Cannon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Sergey Cheban		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Kristine Rudzik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00400"/>
            <a:ext cx="3581401" cy="2686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09800"/>
            <a:ext cx="9144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Sponsored by:  Dr. Thomas </a:t>
            </a:r>
            <a:r>
              <a:rPr lang="en-US" sz="2500" dirty="0" err="1" smtClean="0"/>
              <a:t>Looke</a:t>
            </a:r>
            <a:r>
              <a:rPr lang="en-US" sz="2500" dirty="0" smtClean="0"/>
              <a:t> and Dr</a:t>
            </a:r>
            <a:r>
              <a:rPr lang="en-US" sz="2500" dirty="0"/>
              <a:t>. </a:t>
            </a:r>
            <a:r>
              <a:rPr lang="en-US" sz="2500" dirty="0" err="1"/>
              <a:t>Zhihua</a:t>
            </a:r>
            <a:r>
              <a:rPr lang="en-US" sz="2500" dirty="0"/>
              <a:t> </a:t>
            </a:r>
            <a:r>
              <a:rPr lang="en-US" sz="2500" dirty="0" err="1"/>
              <a:t>Qu</a:t>
            </a:r>
            <a:endParaRPr lang="en-US" sz="25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678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90600"/>
          </a:xfrm>
        </p:spPr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8610600" cy="4389120"/>
          </a:xfrm>
        </p:spPr>
        <p:txBody>
          <a:bodyPr/>
          <a:lstStyle/>
          <a:p>
            <a:r>
              <a:rPr lang="en-US" dirty="0" smtClean="0"/>
              <a:t>A maximum current of at least 30mA</a:t>
            </a:r>
          </a:p>
          <a:p>
            <a:r>
              <a:rPr lang="en-US" dirty="0" smtClean="0"/>
              <a:t>Maximum charge time of 0.5 seconds in order to have a reliable train of four</a:t>
            </a:r>
          </a:p>
          <a:p>
            <a:r>
              <a:rPr lang="en-US" dirty="0" smtClean="0"/>
              <a:t>Minimum sampling frequency of 100Hz</a:t>
            </a:r>
          </a:p>
          <a:p>
            <a:r>
              <a:rPr lang="en-US" dirty="0" smtClean="0"/>
              <a:t>Consistent sensor readout accuracy of ±25%</a:t>
            </a:r>
          </a:p>
          <a:p>
            <a:r>
              <a:rPr lang="en-US" dirty="0" smtClean="0"/>
              <a:t>The sensor readout is within 5% of the </a:t>
            </a:r>
            <a:r>
              <a:rPr lang="en-US" smtClean="0"/>
              <a:t>actual value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19912"/>
          </a:xfrm>
        </p:spPr>
        <p:txBody>
          <a:bodyPr/>
          <a:lstStyle/>
          <a:p>
            <a:r>
              <a:rPr lang="en-US" dirty="0" smtClean="0"/>
              <a:t>High Level Block Diagram</a:t>
            </a:r>
            <a:endParaRPr lang="en-US" dirty="0"/>
          </a:p>
        </p:txBody>
      </p:sp>
      <p:pic>
        <p:nvPicPr>
          <p:cNvPr id="2050" name="Picture 2" descr="C:\Users\Kelly\Dropbox\Senior Design\Project\4. Final Pwr Point\images\updated bloc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162800" cy="40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4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Nerve Stimulator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9953"/>
            <a:ext cx="7467600" cy="4417047"/>
          </a:xfrm>
        </p:spPr>
      </p:pic>
    </p:spTree>
    <p:extLst>
      <p:ext uri="{BB962C8B-B14F-4D97-AF65-F5344CB8AC3E}">
        <p14:creationId xmlns:p14="http://schemas.microsoft.com/office/powerpoint/2010/main" val="26946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Inductive-Boost Converter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0"/>
            <a:ext cx="8229600" cy="3449170"/>
          </a:xfr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1676400"/>
            <a:ext cx="8610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/>
              <a:t>Uses the inductor to force a charge onto the capacitor</a:t>
            </a:r>
          </a:p>
          <a:p>
            <a:r>
              <a:rPr lang="en-US" sz="2500" dirty="0" smtClean="0"/>
              <a:t>555 timer provides reliable charging</a:t>
            </a:r>
          </a:p>
          <a:p>
            <a:r>
              <a:rPr lang="en-US" sz="2500" dirty="0" smtClean="0"/>
              <a:t>Microcontroller triggered delivery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36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6467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Voltage Multiplier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389120"/>
          </a:xfrm>
        </p:spPr>
        <p:txBody>
          <a:bodyPr/>
          <a:lstStyle/>
          <a:p>
            <a:r>
              <a:rPr lang="en-US" sz="2500" dirty="0" smtClean="0"/>
              <a:t>Built using a full wave </a:t>
            </a:r>
            <a:r>
              <a:rPr lang="en-US" sz="2500" dirty="0"/>
              <a:t>Cockcroft–Walton generator</a:t>
            </a:r>
          </a:p>
          <a:p>
            <a:r>
              <a:rPr lang="en-US" sz="2500" dirty="0" smtClean="0"/>
              <a:t>Every pair of capacitors doubles the previous stages’ voltage</a:t>
            </a:r>
          </a:p>
          <a:p>
            <a:r>
              <a:rPr lang="en-US" sz="2500" dirty="0" err="1" smtClean="0"/>
              <a:t>Vout</a:t>
            </a:r>
            <a:r>
              <a:rPr lang="en-US" sz="2500" dirty="0" smtClean="0"/>
              <a:t> </a:t>
            </a:r>
            <a:r>
              <a:rPr lang="en-US" sz="2500" dirty="0"/>
              <a:t>= 2 x Vin(as RMS) x 1.414 x (# of stages)</a:t>
            </a:r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0963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7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Voltage Multiplier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/>
          <a:lstStyle/>
          <a:p>
            <a:r>
              <a:rPr lang="en-US" dirty="0" smtClean="0"/>
              <a:t>To reduce sag in the multiplier, positive and negative biases were added to the previous circuit.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6" y="2743200"/>
            <a:ext cx="7230485" cy="391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Sensor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" y="1943588"/>
            <a:ext cx="7392432" cy="4372586"/>
          </a:xfrm>
        </p:spPr>
      </p:pic>
    </p:spTree>
    <p:extLst>
      <p:ext uri="{BB962C8B-B14F-4D97-AF65-F5344CB8AC3E}">
        <p14:creationId xmlns:p14="http://schemas.microsoft.com/office/powerpoint/2010/main" val="11415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Force-Sensitive Resistors (FSRs)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6819900" cy="4219414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781800" y="1828801"/>
            <a:ext cx="2286000" cy="4495800"/>
          </a:xfrm>
        </p:spPr>
        <p:txBody>
          <a:bodyPr>
            <a:normAutofit/>
          </a:bodyPr>
          <a:lstStyle/>
          <a:p>
            <a:pPr marL="667512" lvl="2" indent="0">
              <a:buNone/>
            </a:pPr>
            <a:r>
              <a:rPr lang="en-US" sz="1000" dirty="0"/>
              <a:t>	</a:t>
            </a:r>
            <a:r>
              <a:rPr lang="en-US" sz="1000" dirty="0" smtClean="0"/>
              <a:t>     </a:t>
            </a:r>
          </a:p>
          <a:p>
            <a:pPr marL="667512" lvl="2" indent="0">
              <a:buNone/>
            </a:pPr>
            <a:endParaRPr lang="en-US" sz="1000" dirty="0" smtClean="0"/>
          </a:p>
          <a:p>
            <a:pPr marL="667512" lvl="2" indent="0">
              <a:buNone/>
            </a:pPr>
            <a:r>
              <a:rPr lang="en-US" sz="1000" dirty="0"/>
              <a:t> </a:t>
            </a:r>
            <a:r>
              <a:rPr lang="en-US" sz="1000" dirty="0" smtClean="0"/>
              <a:t>     </a:t>
            </a:r>
            <a:r>
              <a:rPr lang="en-US" sz="1800" dirty="0" smtClean="0"/>
              <a:t> </a:t>
            </a:r>
            <a:endParaRPr lang="en-US" dirty="0" smtClean="0"/>
          </a:p>
          <a:p>
            <a:pPr marL="0" lvl="2" indent="0" algn="ctr">
              <a:buClr>
                <a:schemeClr val="accent3"/>
              </a:buClr>
              <a:buSzPct val="95000"/>
              <a:buNone/>
            </a:pPr>
            <a:r>
              <a:rPr lang="en-US" sz="1800" dirty="0" smtClean="0"/>
              <a:t>4 in.</a:t>
            </a:r>
          </a:p>
          <a:p>
            <a:pPr marL="0" indent="0" algn="ctr">
              <a:buNone/>
            </a:pPr>
            <a:r>
              <a:rPr lang="en-US" sz="2000" dirty="0" smtClean="0"/>
              <a:t> </a:t>
            </a:r>
          </a:p>
          <a:p>
            <a:pPr marL="0" indent="0" algn="ctr">
              <a:buNone/>
            </a:pPr>
            <a:r>
              <a:rPr lang="en-US" sz="1800" dirty="0"/>
              <a:t>A201 Model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   0.55 in.</a:t>
            </a:r>
            <a:endParaRPr lang="en-US" sz="1800" dirty="0"/>
          </a:p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dirty="0" smtClean="0"/>
              <a:t>    1 in.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 A301 Model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2838450"/>
            <a:ext cx="2286000" cy="4572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26" y="4495800"/>
            <a:ext cx="677174" cy="14478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8153400" y="2721814"/>
            <a:ext cx="84431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858000" y="2743200"/>
            <a:ext cx="7706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628626" y="4267200"/>
            <a:ext cx="67717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237202" y="4495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243313" y="5105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8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smtClean="0"/>
              <a:t>Pressure Sensor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2578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 smtClean="0"/>
              <a:t>Requirements</a:t>
            </a:r>
          </a:p>
          <a:p>
            <a:r>
              <a:rPr lang="en-US" sz="2400" dirty="0" smtClean="0"/>
              <a:t>Gauge pressure sensor</a:t>
            </a:r>
          </a:p>
          <a:p>
            <a:r>
              <a:rPr lang="en-US" sz="2400" smtClean="0"/>
              <a:t>Only </a:t>
            </a:r>
            <a:r>
              <a:rPr lang="en-US" sz="2400" dirty="0" smtClean="0"/>
              <a:t>measures a positive input range</a:t>
            </a:r>
          </a:p>
          <a:p>
            <a:r>
              <a:rPr lang="en-US" sz="2400" dirty="0" smtClean="0"/>
              <a:t>Small accuracy error </a:t>
            </a:r>
          </a:p>
          <a:p>
            <a:r>
              <a:rPr lang="en-US" sz="2400" dirty="0" smtClean="0"/>
              <a:t>Quick response time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892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Pressure Sensor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>
            <a:normAutofit/>
          </a:bodyPr>
          <a:lstStyle/>
          <a:p>
            <a:r>
              <a:rPr lang="en-US" sz="1900" dirty="0" smtClean="0"/>
              <a:t>Internal amplification</a:t>
            </a:r>
          </a:p>
          <a:p>
            <a:r>
              <a:rPr lang="en-US" sz="1900" dirty="0" smtClean="0"/>
              <a:t>Low pass output to avoid noise</a:t>
            </a:r>
          </a:p>
          <a:p>
            <a:r>
              <a:rPr lang="en-US" sz="1900" dirty="0" smtClean="0"/>
              <a:t>Quick response time,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R</a:t>
            </a:r>
            <a:r>
              <a:rPr lang="en-US" sz="1900" dirty="0" smtClean="0"/>
              <a:t>, of 1.0 </a:t>
            </a:r>
            <a:r>
              <a:rPr lang="en-US" sz="1900" dirty="0" err="1" smtClean="0"/>
              <a:t>msec</a:t>
            </a:r>
            <a:endParaRPr lang="en-US" sz="1900" dirty="0" smtClean="0"/>
          </a:p>
          <a:p>
            <a:r>
              <a:rPr lang="en-US" sz="1900" dirty="0" smtClean="0"/>
              <a:t>Required</a:t>
            </a:r>
          </a:p>
          <a:p>
            <a:pPr lvl="1"/>
            <a:r>
              <a:rPr lang="en-US" sz="1900" dirty="0"/>
              <a:t>5 V </a:t>
            </a:r>
            <a:r>
              <a:rPr lang="en-US" sz="1900" dirty="0" smtClean="0"/>
              <a:t>input</a:t>
            </a:r>
          </a:p>
          <a:p>
            <a:pPr lvl="1"/>
            <a:r>
              <a:rPr lang="en-US" sz="1900" dirty="0"/>
              <a:t>5</a:t>
            </a:r>
            <a:r>
              <a:rPr lang="en-US" sz="1900" dirty="0" smtClean="0"/>
              <a:t> mA constant current input</a:t>
            </a:r>
          </a:p>
          <a:p>
            <a:r>
              <a:rPr lang="en-US" sz="1900" dirty="0" smtClean="0"/>
              <a:t>Input Range: 0 – 10 </a:t>
            </a:r>
            <a:r>
              <a:rPr lang="en-US" sz="1900" dirty="0" err="1" smtClean="0"/>
              <a:t>kPa</a:t>
            </a:r>
            <a:r>
              <a:rPr lang="en-US" sz="1900" dirty="0" smtClean="0"/>
              <a:t> (0 – 1.45 psi)</a:t>
            </a:r>
          </a:p>
          <a:p>
            <a:r>
              <a:rPr lang="en-US" sz="1900" dirty="0" smtClean="0"/>
              <a:t>Output Range: 0.20 – 5.00 V</a:t>
            </a:r>
            <a:endParaRPr lang="en-US" sz="1900" b="1" dirty="0" smtClean="0"/>
          </a:p>
          <a:p>
            <a:pPr marL="0" indent="0" algn="ctr">
              <a:buNone/>
            </a:pPr>
            <a:r>
              <a:rPr lang="en-US" sz="1900" b="1" dirty="0" smtClean="0"/>
              <a:t>Transfer Function</a:t>
            </a:r>
          </a:p>
          <a:p>
            <a:pPr marL="0" indent="0" algn="ctr">
              <a:buNone/>
            </a:pPr>
            <a:r>
              <a:rPr lang="en-US" sz="1900" dirty="0" err="1" smtClean="0"/>
              <a:t>Vout</a:t>
            </a:r>
            <a:r>
              <a:rPr lang="en-US" sz="1900" dirty="0" smtClean="0"/>
              <a:t> = Vin * (0.09 * P + 0.04) ± ERROR</a:t>
            </a:r>
          </a:p>
          <a:p>
            <a:pPr marL="0" indent="0" algn="ctr">
              <a:buNone/>
            </a:pPr>
            <a:r>
              <a:rPr lang="en-US" sz="1400" dirty="0" smtClean="0"/>
              <a:t>where P = pressure in </a:t>
            </a:r>
            <a:r>
              <a:rPr lang="en-US" sz="1400" dirty="0" err="1" smtClean="0"/>
              <a:t>kPa</a:t>
            </a:r>
            <a:endParaRPr lang="en-US" sz="1400" dirty="0" smtClean="0"/>
          </a:p>
          <a:p>
            <a:pPr lvl="1"/>
            <a:endParaRPr lang="en-US" sz="19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4040188" cy="457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Freescale</a:t>
            </a:r>
            <a:r>
              <a:rPr lang="en-US" dirty="0" smtClean="0"/>
              <a:t> MPXV5010GP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92184"/>
            <a:ext cx="25050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9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Motivation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Techniques for evaluating levels of muscle response today are not reliable.</a:t>
            </a:r>
          </a:p>
          <a:p>
            <a:r>
              <a:rPr lang="en-US" sz="2300" dirty="0" smtClean="0"/>
              <a:t>Anesthesiologist as the sensor: by touch or by sight</a:t>
            </a:r>
          </a:p>
          <a:p>
            <a:r>
              <a:rPr lang="en-US" sz="2300" dirty="0" smtClean="0"/>
              <a:t>Other methods require patients arms to be restrained</a:t>
            </a:r>
          </a:p>
          <a:p>
            <a:pPr lvl="1"/>
            <a:r>
              <a:rPr lang="en-US" sz="2000" dirty="0" smtClean="0"/>
              <a:t>Problems</a:t>
            </a:r>
            <a:r>
              <a:rPr lang="en-US" sz="2000" dirty="0"/>
              <a:t>: if restrained wrong it could lead to nerve damage in the patient or false </a:t>
            </a:r>
            <a:r>
              <a:rPr lang="en-US" sz="2000" dirty="0" smtClean="0"/>
              <a:t>readings</a:t>
            </a:r>
          </a:p>
          <a:p>
            <a:pPr marL="393192" lvl="1" indent="0">
              <a:buNone/>
            </a:pPr>
            <a:endParaRPr lang="en-US" sz="2000" dirty="0" smtClean="0"/>
          </a:p>
          <a:p>
            <a:pPr marL="109728" indent="0">
              <a:buNone/>
            </a:pPr>
            <a:r>
              <a:rPr lang="en-US" dirty="0" smtClean="0"/>
              <a:t>Seeing first hand when we shadowed 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Dr. Looke individually </a:t>
            </a:r>
          </a:p>
          <a:p>
            <a:r>
              <a:rPr lang="en-US" sz="2300" dirty="0" smtClean="0"/>
              <a:t>Trying to find a way to not let the </a:t>
            </a:r>
          </a:p>
          <a:p>
            <a:pPr marL="109728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blue shield that separates the sterile</a:t>
            </a:r>
          </a:p>
          <a:p>
            <a:pPr marL="109728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field create an inconvenient way to </a:t>
            </a:r>
          </a:p>
          <a:p>
            <a:pPr marL="109728" indent="0">
              <a:buNone/>
            </a:pPr>
            <a:r>
              <a:rPr lang="en-US" sz="2300" dirty="0" smtClean="0"/>
              <a:t>   measure the twitches.</a:t>
            </a:r>
          </a:p>
          <a:p>
            <a:pPr lvl="2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685" y="3581400"/>
            <a:ext cx="359896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6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Optional Sensor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" y="1943588"/>
            <a:ext cx="7392432" cy="4372586"/>
          </a:xfrm>
        </p:spPr>
      </p:pic>
    </p:spTree>
    <p:extLst>
      <p:ext uri="{BB962C8B-B14F-4D97-AF65-F5344CB8AC3E}">
        <p14:creationId xmlns:p14="http://schemas.microsoft.com/office/powerpoint/2010/main" val="1178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Electromyography (EMG)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319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Optional method of monitoring if preferred by the anesthesiologist.</a:t>
            </a:r>
          </a:p>
          <a:p>
            <a:r>
              <a:rPr lang="en-US" sz="2400" dirty="0" smtClean="0"/>
              <a:t>EMG records the electrical activity of a muscle at rest and during contraction.</a:t>
            </a:r>
          </a:p>
          <a:p>
            <a:r>
              <a:rPr lang="en-US" sz="2400" dirty="0" smtClean="0"/>
              <a:t>EMG sensor indirectly measures neuromuscular blockades by finding the compound action potentials produced by stimulation of the peripheral nerve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Kelly\Desktop\School\Senior Design\conference paper\emg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29" y="4572000"/>
            <a:ext cx="8463887" cy="173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3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MCU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" y="1905000"/>
            <a:ext cx="7392432" cy="4372586"/>
          </a:xfrm>
        </p:spPr>
      </p:pic>
    </p:spTree>
    <p:extLst>
      <p:ext uri="{BB962C8B-B14F-4D97-AF65-F5344CB8AC3E}">
        <p14:creationId xmlns:p14="http://schemas.microsoft.com/office/powerpoint/2010/main" val="39318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2023736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Important Features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Large developer support</a:t>
            </a:r>
          </a:p>
          <a:p>
            <a:r>
              <a:rPr lang="en-US" dirty="0" smtClean="0"/>
              <a:t>Enough FLASH memory</a:t>
            </a:r>
          </a:p>
          <a:p>
            <a:r>
              <a:rPr lang="en-US" dirty="0" smtClean="0"/>
              <a:t>Libraries Available</a:t>
            </a:r>
          </a:p>
          <a:p>
            <a:r>
              <a:rPr lang="en-US" dirty="0" smtClean="0"/>
              <a:t>Works with our LCD display</a:t>
            </a:r>
          </a:p>
          <a:p>
            <a:r>
              <a:rPr lang="en-US" dirty="0" smtClean="0"/>
              <a:t>Preferably through-hole package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90600"/>
            <a:ext cx="2819400" cy="2819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3657600"/>
            <a:ext cx="2182509" cy="205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596411"/>
              </p:ext>
            </p:extLst>
          </p:nvPr>
        </p:nvGraphicFramePr>
        <p:xfrm>
          <a:off x="457200" y="1621538"/>
          <a:ext cx="6324600" cy="4855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467"/>
                <a:gridCol w="1698272"/>
                <a:gridCol w="1639711"/>
                <a:gridCol w="1581150"/>
              </a:tblGrid>
              <a:tr h="5661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Features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MSP430F5438A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ATmega328P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PIC32MX150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1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Architecture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16-Bit RISC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8-Bit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AVR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32-Bit RISC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1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Flash Memory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256 KB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32 KB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KB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Frequency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 MHz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MHz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 MHz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KB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KB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 KB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I2C Bus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8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</a:t>
                      </a:r>
                      <a:r>
                        <a:rPr lang="en-US" sz="1400" baseline="0" dirty="0" smtClean="0"/>
                        <a:t> Converter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x16, 12-bit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x8, 10-bit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x10,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10-bit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1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Required Voltage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3.6V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1.8-5.5V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2.3-3.6V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I/O Pins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87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Package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SMD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28DIP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28DIP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1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14.6 x 14.6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x 1.9 mm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34.7 x 7.4 x 4.5 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34.6 x 7.2 x 3.4 mm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5780" y="3397332"/>
            <a:ext cx="2733675" cy="12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LCD Display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" y="1943588"/>
            <a:ext cx="7392432" cy="4372586"/>
          </a:xfrm>
        </p:spPr>
      </p:pic>
    </p:spTree>
    <p:extLst>
      <p:ext uri="{BB962C8B-B14F-4D97-AF65-F5344CB8AC3E}">
        <p14:creationId xmlns:p14="http://schemas.microsoft.com/office/powerpoint/2010/main" val="24486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LCD Display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59352"/>
          </a:xfrm>
          <a:solidFill>
            <a:srgbClr val="B3E0FF"/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4d-systems uLCD-43-PT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572000" y="1676400"/>
            <a:ext cx="4041775" cy="654843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Itead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Studio ITDB02-4.3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286000"/>
            <a:ext cx="4040188" cy="3962400"/>
          </a:xfrm>
          <a:solidFill>
            <a:srgbClr val="B3E0FF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4.3</a:t>
            </a:r>
            <a:r>
              <a:rPr lang="en-US" dirty="0" smtClean="0"/>
              <a:t>” display</a:t>
            </a:r>
            <a:endParaRPr lang="en-US" dirty="0"/>
          </a:p>
          <a:p>
            <a:r>
              <a:rPr lang="en-US" dirty="0" smtClean="0"/>
              <a:t>Easy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/>
              <a:t>-pin </a:t>
            </a:r>
            <a:r>
              <a:rPr lang="en-US" dirty="0" smtClean="0"/>
              <a:t>interface</a:t>
            </a:r>
          </a:p>
          <a:p>
            <a:r>
              <a:rPr lang="en-US" dirty="0" smtClean="0"/>
              <a:t>Built </a:t>
            </a:r>
            <a:r>
              <a:rPr lang="en-US" dirty="0"/>
              <a:t>in graphics </a:t>
            </a:r>
            <a:r>
              <a:rPr lang="en-US" dirty="0" smtClean="0"/>
              <a:t>controls</a:t>
            </a:r>
            <a:endParaRPr lang="en-US" dirty="0"/>
          </a:p>
          <a:p>
            <a:r>
              <a:rPr lang="en-US" dirty="0"/>
              <a:t>Micro SD-card </a:t>
            </a:r>
            <a:r>
              <a:rPr lang="en-US" dirty="0" smtClean="0"/>
              <a:t>adaptor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4.0V to 5.5V </a:t>
            </a:r>
            <a:r>
              <a:rPr lang="en-US" dirty="0" smtClean="0">
                <a:cs typeface="Times New Roman" pitchFamily="18" charset="0"/>
              </a:rPr>
              <a:t>operation range</a:t>
            </a:r>
          </a:p>
          <a:p>
            <a:r>
              <a:rPr lang="en-US" dirty="0" smtClean="0">
                <a:cs typeface="Times New Roman" pitchFamily="18" charset="0"/>
              </a:rPr>
              <a:t>~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en-US" dirty="0" smtClean="0">
                <a:cs typeface="Times New Roman" pitchFamily="18" charset="0"/>
              </a:rPr>
              <a:t>g</a:t>
            </a:r>
            <a:endParaRPr lang="en-US" dirty="0">
              <a:cs typeface="Times New Roman" pitchFamily="18" charset="0"/>
            </a:endParaRPr>
          </a:p>
          <a:p>
            <a:r>
              <a:rPr lang="en-US" dirty="0" smtClean="0"/>
              <a:t>Has </a:t>
            </a:r>
            <a:r>
              <a:rPr lang="en-US" dirty="0"/>
              <a:t>already been used in medical instruments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~$140.00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286000"/>
            <a:ext cx="4041775" cy="384572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4.3</a:t>
            </a:r>
            <a:r>
              <a:rPr lang="en-US" dirty="0" smtClean="0"/>
              <a:t>” display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/>
              <a:t>bit data interface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/>
              <a:t> wire control interface</a:t>
            </a:r>
            <a:endParaRPr lang="en-US" dirty="0"/>
          </a:p>
          <a:p>
            <a:r>
              <a:rPr lang="en-US" dirty="0" smtClean="0"/>
              <a:t>Built in graphics controller</a:t>
            </a:r>
          </a:p>
          <a:p>
            <a:r>
              <a:rPr lang="en-US" dirty="0" smtClean="0"/>
              <a:t>Micro SD card slot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~$40.00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Not enough information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4D-Systems uLCD-43-PT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1481328"/>
            <a:ext cx="4876800" cy="50718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500" dirty="0" smtClean="0"/>
              <a:t>Delivers multiple useful features in a compact and cost effective display.</a:t>
            </a:r>
          </a:p>
          <a:p>
            <a:pPr marL="109728" indent="0">
              <a:buNone/>
            </a:pPr>
            <a:endParaRPr lang="en-US" sz="1000" dirty="0" smtClean="0"/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4.3</a:t>
            </a:r>
            <a:r>
              <a:rPr lang="en-US" sz="2000" dirty="0" smtClean="0"/>
              <a:t>” (diagonal) LCD-TFT resistive screen</a:t>
            </a:r>
          </a:p>
          <a:p>
            <a:r>
              <a:rPr lang="en-US" sz="2000" dirty="0" smtClean="0"/>
              <a:t>Even though it’s more expensive than the other screen we know that this screen works and it has already been used in medical devices. </a:t>
            </a:r>
          </a:p>
          <a:p>
            <a:r>
              <a:rPr lang="en-US" sz="2000" dirty="0" smtClean="0"/>
              <a:t>It can be programmed in 4DGL language which is similar to C.</a:t>
            </a:r>
          </a:p>
          <a:p>
            <a:r>
              <a:rPr lang="en-US" sz="2000" dirty="0" smtClean="0"/>
              <a:t>4D Programming cable and windows based PC is needed to program</a:t>
            </a:r>
          </a:p>
          <a:p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3578">
            <a:off x="1352008" y="5231725"/>
            <a:ext cx="153670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3276600" cy="2350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6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PICASO-GFX2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257800" cy="4389120"/>
          </a:xfrm>
        </p:spPr>
        <p:txBody>
          <a:bodyPr/>
          <a:lstStyle/>
          <a:p>
            <a:r>
              <a:rPr lang="en-US" dirty="0" smtClean="0"/>
              <a:t>Custom Graphics Controller</a:t>
            </a:r>
          </a:p>
          <a:p>
            <a:r>
              <a:rPr lang="en-US" dirty="0" smtClean="0"/>
              <a:t>All functions, including commands that are built into the chip</a:t>
            </a:r>
          </a:p>
          <a:p>
            <a:pPr lvl="1"/>
            <a:r>
              <a:rPr lang="en-US" dirty="0" smtClean="0"/>
              <a:t>Powerful graphics, text, image, animation, etc.</a:t>
            </a:r>
          </a:p>
          <a:p>
            <a:r>
              <a:rPr lang="en-US" dirty="0" smtClean="0"/>
              <a:t>Provides an extremely flexible method of customization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347662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7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" y="1943588"/>
            <a:ext cx="7392432" cy="4372586"/>
          </a:xfrm>
        </p:spPr>
      </p:pic>
    </p:spTree>
    <p:extLst>
      <p:ext uri="{BB962C8B-B14F-4D97-AF65-F5344CB8AC3E}">
        <p14:creationId xmlns:p14="http://schemas.microsoft.com/office/powerpoint/2010/main" val="27737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Medical 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Anesthesia</a:t>
            </a:r>
          </a:p>
          <a:p>
            <a:r>
              <a:rPr lang="en-US" dirty="0" smtClean="0"/>
              <a:t>Nobody is really sure how it works; all that is known about these anesthetics:</a:t>
            </a:r>
          </a:p>
          <a:p>
            <a:pPr lvl="1"/>
            <a:r>
              <a:rPr lang="en-US" sz="2000" dirty="0" smtClean="0"/>
              <a:t>Shuts </a:t>
            </a:r>
            <a:r>
              <a:rPr lang="en-US" sz="2000" dirty="0"/>
              <a:t>off the brain from external stimuli</a:t>
            </a:r>
          </a:p>
          <a:p>
            <a:pPr lvl="1"/>
            <a:r>
              <a:rPr lang="en-US" sz="2000" dirty="0"/>
              <a:t>Brain does not store memories, register pain impulses from other areas of the body, or control involuntary reflexes</a:t>
            </a:r>
          </a:p>
          <a:p>
            <a:pPr lvl="1"/>
            <a:r>
              <a:rPr lang="en-US" sz="2000" dirty="0"/>
              <a:t>Nerve impulses are not </a:t>
            </a:r>
            <a:r>
              <a:rPr lang="en-US" sz="2000" dirty="0" smtClean="0"/>
              <a:t>generated</a:t>
            </a:r>
            <a:endParaRPr lang="en-US" dirty="0" smtClean="0"/>
          </a:p>
          <a:p>
            <a:r>
              <a:rPr lang="en-US" dirty="0" smtClean="0"/>
              <a:t>The results from the neuromuscular blocking agents (NMBAs) are unique to each individual patient. Therefore there is a need for constant monitoring while under anesthesia. </a:t>
            </a:r>
          </a:p>
          <a:p>
            <a:pPr marL="39319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64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/>
          <a:lstStyle/>
          <a:p>
            <a:r>
              <a:rPr lang="en-US" dirty="0" smtClean="0"/>
              <a:t>Initial power from Wall Plug, used for Voltage Multiplier</a:t>
            </a:r>
          </a:p>
          <a:p>
            <a:r>
              <a:rPr lang="en-US" dirty="0" smtClean="0"/>
              <a:t>Converted to 5V and 3.3V for use with ICs</a:t>
            </a:r>
          </a:p>
          <a:p>
            <a:r>
              <a:rPr lang="en-US" dirty="0" smtClean="0"/>
              <a:t>Backup: modified laptop charger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81400"/>
            <a:ext cx="6907008" cy="25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Voltage 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LDO vs. Switching</a:t>
            </a:r>
          </a:p>
          <a:p>
            <a:r>
              <a:rPr lang="en-US" dirty="0" smtClean="0"/>
              <a:t>Both got up to almost 200˚</a:t>
            </a:r>
          </a:p>
          <a:p>
            <a:r>
              <a:rPr lang="en-US" dirty="0" smtClean="0"/>
              <a:t>Decided to go with LDOs for simplicity</a:t>
            </a:r>
          </a:p>
          <a:p>
            <a:pPr marL="0" indent="0">
              <a:buNone/>
            </a:pPr>
            <a:r>
              <a:rPr lang="en-US" dirty="0" smtClean="0"/>
              <a:t>    because power was not an issue.</a:t>
            </a:r>
          </a:p>
          <a:p>
            <a:pPr lvl="1"/>
            <a:r>
              <a:rPr lang="en-US" dirty="0" smtClean="0"/>
              <a:t>LM7805 and LM7812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81200"/>
            <a:ext cx="2190750" cy="30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PCB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17539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smtClean="0"/>
              <a:t>Testing: </a:t>
            </a:r>
            <a:r>
              <a:rPr lang="en-US" dirty="0" err="1" smtClean="0"/>
              <a:t>FlexiForce</a:t>
            </a:r>
            <a:r>
              <a:rPr lang="en-US" dirty="0" smtClean="0"/>
              <a:t> Sensor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5181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Per instruction by </a:t>
            </a:r>
            <a:r>
              <a:rPr lang="en-US" dirty="0" err="1" smtClean="0">
                <a:latin typeface="+mj-lt"/>
              </a:rPr>
              <a:t>Tekscan’s</a:t>
            </a:r>
            <a:r>
              <a:rPr lang="en-US" dirty="0" smtClean="0">
                <a:latin typeface="+mj-lt"/>
              </a:rPr>
              <a:t> website:</a:t>
            </a:r>
          </a:p>
          <a:p>
            <a:r>
              <a:rPr lang="en-US" sz="2200" dirty="0" smtClean="0">
                <a:latin typeface="+mj-lt"/>
              </a:rPr>
              <a:t>Tested sensor on a flat, hard surface.</a:t>
            </a:r>
          </a:p>
          <a:p>
            <a:r>
              <a:rPr lang="en-US" sz="2200" dirty="0" smtClean="0">
                <a:latin typeface="+mj-lt"/>
              </a:rPr>
              <a:t>Calibrated the sensor with 110% of the maximum load until steady output was maintained.</a:t>
            </a:r>
          </a:p>
          <a:p>
            <a:r>
              <a:rPr lang="en-US" sz="2200" dirty="0" smtClean="0">
                <a:latin typeface="+mj-lt"/>
              </a:rPr>
              <a:t>Used a shim between the sensing area and load to ensure that the sensor captures 100% of the applied load  since the thumb is larger than the 0.375-inch sensing area.</a:t>
            </a:r>
          </a:p>
          <a:p>
            <a:r>
              <a:rPr lang="en-US" sz="2200" dirty="0" smtClean="0">
                <a:latin typeface="+mj-lt"/>
              </a:rPr>
              <a:t>Used the recommended circuit shown, with </a:t>
            </a:r>
            <a:r>
              <a:rPr lang="en-US" sz="2200" dirty="0">
                <a:latin typeface="+mj-lt"/>
              </a:rPr>
              <a:t>r</a:t>
            </a:r>
            <a:r>
              <a:rPr lang="en-US" sz="2200" dirty="0" smtClean="0">
                <a:latin typeface="+mj-lt"/>
              </a:rPr>
              <a:t>eference resistance, </a:t>
            </a:r>
            <a:r>
              <a:rPr lang="en-US" sz="2200" dirty="0" smtClean="0"/>
              <a:t>R</a:t>
            </a:r>
            <a:r>
              <a:rPr lang="en-US" sz="2200" baseline="-25000" dirty="0" smtClean="0"/>
              <a:t>F</a:t>
            </a:r>
            <a:r>
              <a:rPr lang="en-US" sz="2200" dirty="0" smtClean="0"/>
              <a:t>, varying between </a:t>
            </a:r>
            <a:r>
              <a:rPr lang="en-US" sz="2200" dirty="0"/>
              <a:t>10kΩ and </a:t>
            </a:r>
            <a:r>
              <a:rPr lang="en-US" sz="2200" dirty="0" smtClean="0"/>
              <a:t>1MΩ.</a:t>
            </a:r>
            <a:endParaRPr lang="en-US" sz="2200" dirty="0" smtClean="0">
              <a:latin typeface="+mj-lt"/>
            </a:endParaRPr>
          </a:p>
          <a:p>
            <a:pPr lvl="1"/>
            <a:endParaRPr lang="en-US" sz="1500" dirty="0" smtClean="0">
              <a:latin typeface="+mj-lt"/>
            </a:endParaRPr>
          </a:p>
          <a:p>
            <a:pPr lvl="1"/>
            <a:endParaRPr lang="en-US" sz="15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593936" y="1828800"/>
            <a:ext cx="3473864" cy="5029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sz="1400" dirty="0" smtClean="0"/>
              <a:t>Metal shim with a 0.325-inch diameter.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14" name="Picture 3" descr="C:\Users\Kelly\Dropbox\Senior Design\Project\4. Final Pwr Point\images\sensors\testing\shim on shot gl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980" y="2390345"/>
            <a:ext cx="1526239" cy="85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10040" y="5925656"/>
            <a:ext cx="33341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Recommended circuit provided by </a:t>
            </a:r>
            <a:r>
              <a:rPr lang="en-US" sz="1400" dirty="0" err="1"/>
              <a:t>Tekscan</a:t>
            </a:r>
            <a:r>
              <a:rPr lang="en-US" sz="1400" dirty="0"/>
              <a:t>.</a:t>
            </a:r>
          </a:p>
        </p:txBody>
      </p:sp>
      <p:pic>
        <p:nvPicPr>
          <p:cNvPr id="1026" name="Picture 2" descr="C:\Users\Kelly\Dropbox\Senior Design\Project\4. Final Pwr Point\images\sensors\recommended circuit by Teksca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2" b="27116"/>
          <a:stretch/>
        </p:blipFill>
        <p:spPr bwMode="auto">
          <a:xfrm>
            <a:off x="5753099" y="4380598"/>
            <a:ext cx="3048000" cy="15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2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smtClean="0"/>
              <a:t>Testing: </a:t>
            </a:r>
            <a:r>
              <a:rPr lang="en-US" dirty="0" err="1" smtClean="0"/>
              <a:t>FlexiForce</a:t>
            </a:r>
            <a:r>
              <a:rPr lang="en-US" dirty="0" smtClean="0"/>
              <a:t>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4196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Attached the shim to the bottom of the center of the metal shot glass.   </a:t>
            </a:r>
          </a:p>
          <a:p>
            <a:r>
              <a:rPr lang="en-US" sz="2400" dirty="0" smtClean="0"/>
              <a:t>Added lead bullet weights to the shot glass in increments of 3 and saw how the output changed with the increasing load.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Shim attached to 		Lead </a:t>
            </a:r>
            <a:r>
              <a:rPr lang="en-US" sz="1400" dirty="0"/>
              <a:t>bullet </a:t>
            </a:r>
            <a:r>
              <a:rPr lang="en-US" sz="1400" dirty="0" smtClean="0"/>
              <a:t>weights</a:t>
            </a:r>
          </a:p>
          <a:p>
            <a:pPr marL="0" indent="0">
              <a:buNone/>
            </a:pPr>
            <a:r>
              <a:rPr lang="en-US" sz="1400" dirty="0" smtClean="0"/>
              <a:t>       shot glass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0"/>
            <a:ext cx="3200400" cy="2676308"/>
          </a:xfrm>
        </p:spPr>
      </p:pic>
      <p:sp>
        <p:nvSpPr>
          <p:cNvPr id="4" name="Rectangle 3"/>
          <p:cNvSpPr/>
          <p:nvPr/>
        </p:nvSpPr>
        <p:spPr>
          <a:xfrm>
            <a:off x="4585138" y="3505200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9" name="Picture 4" descr="C:\Users\Kelly\Dropbox\Senior Design\Project\4. Final Pwr Point\images\sensors\testing\shot glass and sh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66274"/>
            <a:ext cx="880712" cy="105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Kelly\Dropbox\Senior Design\Project\4. Final Pwr Point\images\sensors\testing\lead pellet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3"/>
          <a:stretch/>
        </p:blipFill>
        <p:spPr bwMode="auto">
          <a:xfrm>
            <a:off x="3530898" y="4966274"/>
            <a:ext cx="1017454" cy="105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43105"/>
            <a:ext cx="2349062" cy="18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1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smtClean="0"/>
              <a:t>Testing: Pressure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pressure sensor is connected to an inflatable </a:t>
            </a:r>
            <a:r>
              <a:rPr lang="en-US" dirty="0" err="1" smtClean="0"/>
              <a:t>pessary</a:t>
            </a:r>
            <a:r>
              <a:rPr lang="en-US" dirty="0"/>
              <a:t> </a:t>
            </a:r>
            <a:r>
              <a:rPr lang="en-US" dirty="0" smtClean="0"/>
              <a:t>which is placed in the patient’s hand </a:t>
            </a:r>
          </a:p>
          <a:p>
            <a:r>
              <a:rPr lang="en-US" dirty="0" smtClean="0"/>
              <a:t>The pressure sensor will measure the strength of the muscle response by how much air pressure results from the squeeze of the </a:t>
            </a:r>
            <a:r>
              <a:rPr lang="en-US" dirty="0" err="1" smtClean="0"/>
              <a:t>pessary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elly\Desktop\School\Senior Design\conference paper\measur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4190"/>
            <a:ext cx="350559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smtClean="0"/>
              <a:t>Testing: Pressure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572000" cy="44499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Used a flat surface on top of the </a:t>
            </a:r>
            <a:r>
              <a:rPr lang="en-US" sz="2000" dirty="0" err="1" smtClean="0"/>
              <a:t>pessary</a:t>
            </a:r>
            <a:r>
              <a:rPr lang="en-US" sz="2000" dirty="0" smtClean="0"/>
              <a:t> to evenly distribute the force applied on the </a:t>
            </a:r>
            <a:r>
              <a:rPr lang="en-US" sz="2000" dirty="0" err="1" smtClean="0"/>
              <a:t>pessary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Tested MPXV5010GP pressure sensor in a similar way to the </a:t>
            </a:r>
            <a:r>
              <a:rPr lang="en-US" sz="2000" dirty="0" err="1" smtClean="0"/>
              <a:t>FlexiForce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/>
              <a:t>Measured with a constant force by adding the lead pellets, which were applied evenly over the </a:t>
            </a:r>
            <a:r>
              <a:rPr lang="en-US" sz="1800" dirty="0" err="1"/>
              <a:t>pessary</a:t>
            </a:r>
            <a:endParaRPr lang="en-US" sz="1800" dirty="0"/>
          </a:p>
          <a:p>
            <a:pPr lvl="1"/>
            <a:r>
              <a:rPr lang="en-US" sz="1800" dirty="0"/>
              <a:t>Incremented the force applied to the </a:t>
            </a:r>
            <a:r>
              <a:rPr lang="en-US" sz="1800" dirty="0" err="1"/>
              <a:t>pessary</a:t>
            </a:r>
            <a:r>
              <a:rPr lang="en-US" sz="1800" dirty="0"/>
              <a:t> at a constant rate  </a:t>
            </a:r>
            <a:endParaRPr lang="en-US" sz="1800" dirty="0" smtClean="0"/>
          </a:p>
          <a:p>
            <a:r>
              <a:rPr lang="en-US" sz="2000" dirty="0" smtClean="0"/>
              <a:t>Measurements showed a more linear result than the </a:t>
            </a:r>
            <a:r>
              <a:rPr lang="en-US" sz="2000" dirty="0" err="1" smtClean="0"/>
              <a:t>Flexiforce</a:t>
            </a:r>
            <a:endParaRPr lang="en-US" sz="2000" dirty="0" smtClean="0"/>
          </a:p>
          <a:p>
            <a:pPr lvl="1"/>
            <a:r>
              <a:rPr lang="en-US" sz="1800" dirty="0" smtClean="0"/>
              <a:t>Important for TOF ratio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20043"/>
            <a:ext cx="3294282" cy="224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57" y="1905000"/>
            <a:ext cx="363835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0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smtClean="0"/>
              <a:t>Testing: EMG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User Interface/ testing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Top: </a:t>
            </a:r>
          </a:p>
          <a:p>
            <a:pPr lvl="1"/>
            <a:r>
              <a:rPr lang="en-US" dirty="0" smtClean="0"/>
              <a:t>Screen for adjusting the current level and the interval of the twitches (for single twitches and groups of TOF)</a:t>
            </a:r>
          </a:p>
          <a:p>
            <a:r>
              <a:rPr lang="en-US" dirty="0" smtClean="0"/>
              <a:t>Bottom: </a:t>
            </a:r>
          </a:p>
          <a:p>
            <a:pPr lvl="1"/>
            <a:r>
              <a:rPr lang="en-US" dirty="0" smtClean="0"/>
              <a:t>Choosing which nerve stimulation type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raph of the outputs</a:t>
            </a:r>
          </a:p>
          <a:p>
            <a:pPr lvl="1"/>
            <a:r>
              <a:rPr lang="en-US" dirty="0" smtClean="0"/>
              <a:t>TOF ratio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133600"/>
            <a:ext cx="3657600" cy="194234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4267200"/>
            <a:ext cx="3657600" cy="20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Issues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and demonstrating the final product</a:t>
            </a:r>
          </a:p>
          <a:p>
            <a:r>
              <a:rPr lang="en-US" dirty="0" smtClean="0"/>
              <a:t>Generating  the appropriate voltage </a:t>
            </a:r>
          </a:p>
          <a:p>
            <a:r>
              <a:rPr lang="en-US" dirty="0" smtClean="0"/>
              <a:t>Picking an accurate enough sensor</a:t>
            </a:r>
          </a:p>
          <a:p>
            <a:r>
              <a:rPr lang="en-US" dirty="0" smtClean="0"/>
              <a:t>Inaccurate </a:t>
            </a:r>
            <a:r>
              <a:rPr lang="en-US" dirty="0"/>
              <a:t>information on the datasheet</a:t>
            </a:r>
          </a:p>
          <a:p>
            <a:pPr lvl="1"/>
            <a:r>
              <a:rPr lang="en-US" dirty="0" smtClean="0"/>
              <a:t>The screen pulled 260 mA of current when the </a:t>
            </a:r>
            <a:r>
              <a:rPr lang="en-US" dirty="0"/>
              <a:t>datasheet </a:t>
            </a:r>
            <a:r>
              <a:rPr lang="en-US" dirty="0" smtClean="0"/>
              <a:t>said </a:t>
            </a:r>
            <a:r>
              <a:rPr lang="en-US" dirty="0"/>
              <a:t>it </a:t>
            </a:r>
            <a:r>
              <a:rPr lang="en-US" dirty="0" smtClean="0"/>
              <a:t>would </a:t>
            </a:r>
            <a:r>
              <a:rPr lang="en-US" smtClean="0"/>
              <a:t>only pull a </a:t>
            </a:r>
            <a:r>
              <a:rPr lang="en-US" dirty="0"/>
              <a:t>maximum </a:t>
            </a:r>
            <a:r>
              <a:rPr lang="en-US"/>
              <a:t>of </a:t>
            </a:r>
            <a:r>
              <a:rPr lang="en-US" smtClean="0"/>
              <a:t>150 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Medical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Different types of measuring:</a:t>
            </a:r>
          </a:p>
          <a:p>
            <a:r>
              <a:rPr lang="en-US" b="1" i="1" dirty="0"/>
              <a:t>The thumb (ulnar nerve)</a:t>
            </a:r>
          </a:p>
          <a:p>
            <a:pPr lvl="1"/>
            <a:r>
              <a:rPr lang="en-US" dirty="0"/>
              <a:t>Most </a:t>
            </a:r>
            <a:r>
              <a:rPr lang="en-US" dirty="0" smtClean="0"/>
              <a:t>reliable and accurate site</a:t>
            </a:r>
          </a:p>
          <a:p>
            <a:pPr lvl="1"/>
            <a:r>
              <a:rPr lang="en-US" dirty="0" smtClean="0"/>
              <a:t>Easy to access</a:t>
            </a:r>
            <a:endParaRPr lang="en-US" dirty="0"/>
          </a:p>
          <a:p>
            <a:r>
              <a:rPr lang="en-US" b="1" i="1" dirty="0"/>
              <a:t>The toes (posterior </a:t>
            </a:r>
            <a:r>
              <a:rPr lang="en-US" b="1" i="1" dirty="0" err="1"/>
              <a:t>tibial</a:t>
            </a:r>
            <a:r>
              <a:rPr lang="en-US" b="1" i="1" dirty="0"/>
              <a:t> nerve)</a:t>
            </a:r>
          </a:p>
          <a:p>
            <a:pPr lvl="1"/>
            <a:r>
              <a:rPr lang="en-US" dirty="0" smtClean="0"/>
              <a:t>Fairly accurate alternative</a:t>
            </a:r>
            <a:endParaRPr lang="en-US" dirty="0"/>
          </a:p>
          <a:p>
            <a:pPr lvl="1"/>
            <a:r>
              <a:rPr lang="en-US" dirty="0"/>
              <a:t>Difficult to reach</a:t>
            </a:r>
          </a:p>
          <a:p>
            <a:r>
              <a:rPr lang="en-US" b="1" i="1" dirty="0" smtClean="0"/>
              <a:t>The eye (facial nerve)</a:t>
            </a:r>
          </a:p>
          <a:p>
            <a:pPr lvl="1"/>
            <a:r>
              <a:rPr lang="en-US" dirty="0" smtClean="0"/>
              <a:t>Not an accurate way to measure</a:t>
            </a:r>
          </a:p>
          <a:p>
            <a:pPr marL="393192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305" y="1524000"/>
            <a:ext cx="3238952" cy="1571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70" y="4780400"/>
            <a:ext cx="2265621" cy="2104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31" y="3095844"/>
            <a:ext cx="2366280" cy="176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Administrative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506646"/>
              </p:ext>
            </p:extLst>
          </p:nvPr>
        </p:nvGraphicFramePr>
        <p:xfrm>
          <a:off x="762000" y="1524000"/>
          <a:ext cx="7239000" cy="4937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3250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Part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Price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(projected)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79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PCB Board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$150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79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Batteries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$50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79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Microcontroller/Embedded Board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$125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79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Wiring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$20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79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Display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$140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79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Accelerometer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$15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79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Flexion Sensor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$15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79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Piezoelectric Sensor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$15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79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Force Meter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$45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79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Display Housing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$100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79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Electrodes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$38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79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Experimenter Board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$149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79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Bluetooth</a:t>
                      </a:r>
                      <a:r>
                        <a:rPr lang="en-US" sz="1100" baseline="0" dirty="0" smtClean="0"/>
                        <a:t> Evaluation Kit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$99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79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USB Debugging Interface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$99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795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$1,060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7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804333"/>
              </p:ext>
            </p:extLst>
          </p:nvPr>
        </p:nvGraphicFramePr>
        <p:xfrm>
          <a:off x="685800" y="1524000"/>
          <a:ext cx="7169151" cy="4927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4786"/>
                <a:gridCol w="841367"/>
                <a:gridCol w="1700263"/>
                <a:gridCol w="1682735"/>
              </a:tblGrid>
              <a:tr h="211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Part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Quantity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Price Paid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Actual Price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Screen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LCD Display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$159.44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$159.44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4D-Programing Cable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$26.04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$26.04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SD-Card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$16.47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$16.47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 Cable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$15.90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$15.90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Sensors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TekScan Flexiforce Sensor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$25.81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$42.06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Pressure Sensors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$67.19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$270.13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Flex Sensor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$16.76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$16.76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Triple Axis Accelerometer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$13.64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$13.64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Breakout board (FT232RL)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$63.71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$63.71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ACS712 low current sensor breakout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$29.52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$29.52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Circuitry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ATmega328P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$3.16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Arduino Uno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$33.64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$33.64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Caps, Diodes, Resistors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$176.30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$176.30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Transformer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$27.88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PCB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Advanced Circuits PCB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$358.32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$505.60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Solder Board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$21.59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$21.59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Miscellaneous (wire, headers, ect.)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$177.49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$177.49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$1,201.82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$1,599.33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0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Medical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3 main stimulation patterns that need to be included in the design:</a:t>
            </a:r>
          </a:p>
          <a:p>
            <a:r>
              <a:rPr lang="en-US" sz="2800" dirty="0" smtClean="0"/>
              <a:t>Tetanic</a:t>
            </a:r>
          </a:p>
          <a:p>
            <a:r>
              <a:rPr lang="en-US" sz="2800" dirty="0" smtClean="0"/>
              <a:t>Single-Twitch</a:t>
            </a:r>
          </a:p>
          <a:p>
            <a:r>
              <a:rPr lang="en-US" sz="2800" dirty="0" smtClean="0"/>
              <a:t>Train-of-Four (TOF)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22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/>
              <a:t>Medical 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4040188" cy="457200"/>
          </a:xfrm>
        </p:spPr>
        <p:txBody>
          <a:bodyPr/>
          <a:lstStyle/>
          <a:p>
            <a:r>
              <a:rPr lang="en-US" dirty="0" smtClean="0"/>
              <a:t>Tetanic Stimulation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98999" y="1524000"/>
            <a:ext cx="4041775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2362200"/>
            <a:ext cx="4192588" cy="3998119"/>
          </a:xfrm>
        </p:spPr>
        <p:txBody>
          <a:bodyPr>
            <a:normAutofit/>
          </a:bodyPr>
          <a:lstStyle/>
          <a:p>
            <a:r>
              <a:rPr lang="en-US" dirty="0"/>
              <a:t>The concept of using a very rapid delivery of electrical stimuli at maximum current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Used </a:t>
            </a:r>
            <a:r>
              <a:rPr lang="en-US" dirty="0"/>
              <a:t>once patient is unconscious, before the induction of anesthesia,  to obtain a baseline measurement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Frequency impulse commonly used is 50 Hz for a maximum duration of 5 seconds.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270375" cy="43791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2" descr="C:\Users\Kelly\Dropbox\Senior Design\Project\4. Final Pwr Point\images\stimulation patterns\tetanic stimula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0" t="1415" b="-1"/>
          <a:stretch/>
        </p:blipFill>
        <p:spPr bwMode="auto">
          <a:xfrm>
            <a:off x="6646093" y="2218697"/>
            <a:ext cx="1371600" cy="20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104273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Kelly\Dropbox\Senior Design\Project\4. Final Pwr Point\images\stimulation patterns\tetanic response without NMBA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8"/>
          <a:stretch/>
        </p:blipFill>
        <p:spPr bwMode="auto">
          <a:xfrm>
            <a:off x="6553887" y="4470748"/>
            <a:ext cx="1556011" cy="159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52" y="4174495"/>
            <a:ext cx="928435" cy="32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7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/>
              <a:t>Medical 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4040188" cy="685800"/>
          </a:xfrm>
        </p:spPr>
        <p:txBody>
          <a:bodyPr/>
          <a:lstStyle/>
          <a:p>
            <a:r>
              <a:rPr lang="en-US" dirty="0"/>
              <a:t>Single-twitch </a:t>
            </a:r>
            <a:r>
              <a:rPr lang="en-US" dirty="0" smtClean="0"/>
              <a:t>Stimulation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98999" y="1524000"/>
            <a:ext cx="4041775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2286000"/>
            <a:ext cx="4192588" cy="4074320"/>
          </a:xfrm>
        </p:spPr>
        <p:txBody>
          <a:bodyPr>
            <a:normAutofit fontScale="92500"/>
          </a:bodyPr>
          <a:lstStyle/>
          <a:p>
            <a:r>
              <a:rPr lang="en-US" dirty="0"/>
              <a:t>The simplest form of nerve stimulation; the concept of using a single electrical stimulus at a constant frequency.</a:t>
            </a:r>
          </a:p>
          <a:p>
            <a:r>
              <a:rPr lang="en-US" dirty="0"/>
              <a:t>Used to view the onset of the neuromuscular block up until muscle response is first detected.</a:t>
            </a:r>
          </a:p>
          <a:p>
            <a:r>
              <a:rPr lang="en-US" dirty="0"/>
              <a:t>Stimulation frequency varies between 1 Hz (equivalent to one stimulation every second) and 0.1 Hz (i.e., one stimulus every 10 s).</a:t>
            </a:r>
          </a:p>
          <a:p>
            <a:endParaRPr lang="en-US" sz="1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270375" cy="437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	               Injection</a:t>
            </a:r>
          </a:p>
          <a:p>
            <a:pPr marL="0" indent="0">
              <a:buNone/>
            </a:pPr>
            <a:r>
              <a:rPr lang="en-US" sz="1200" dirty="0"/>
              <a:t>	</a:t>
            </a:r>
            <a:r>
              <a:rPr lang="en-US" sz="1200" dirty="0" smtClean="0"/>
              <a:t>               of NMBA</a:t>
            </a:r>
            <a:endParaRPr lang="en-US" sz="1200" dirty="0"/>
          </a:p>
        </p:txBody>
      </p:sp>
      <p:pic>
        <p:nvPicPr>
          <p:cNvPr id="12" name="Picture 5" descr="C:\Users\Kelly\Dropbox\Senior Design\Project\4. Final Pwr Point\images\stimulation patterns\single twitch stimula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2" r="44452"/>
          <a:stretch/>
        </p:blipFill>
        <p:spPr bwMode="auto">
          <a:xfrm>
            <a:off x="6248400" y="2686050"/>
            <a:ext cx="1618683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95550"/>
            <a:ext cx="1066800" cy="29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244" y="4648200"/>
            <a:ext cx="2177706" cy="8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632" y="4095008"/>
            <a:ext cx="97856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8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Medical Background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09" t="3885" r="8311" b="4055"/>
          <a:stretch/>
        </p:blipFill>
        <p:spPr>
          <a:xfrm>
            <a:off x="4953000" y="2273030"/>
            <a:ext cx="3375498" cy="336577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4800" y="1955442"/>
            <a:ext cx="4038600" cy="443484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2846" y="154130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Train-of-Four (TOF) Stimulation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9600" y="56388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/>
              <a:t>Pattern of electrical stimulation and evoked muscle response before and after injection of neuromuscular blocking agents (NMBA).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57116" y="2133600"/>
            <a:ext cx="4648200" cy="4348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Involves four successive stimuli to the target motor nerve.</a:t>
            </a:r>
          </a:p>
          <a:p>
            <a:r>
              <a:rPr lang="en-US" sz="2200" dirty="0" smtClean="0"/>
              <a:t>Stimulation occurs every 0.5 seconds, resulting in a frequency of 2 Hz, and a 10-second delay between each TOF set.</a:t>
            </a:r>
          </a:p>
          <a:p>
            <a:r>
              <a:rPr lang="en-US" sz="2200" dirty="0" smtClean="0"/>
              <a:t> Used once muscle response is detected. </a:t>
            </a:r>
          </a:p>
          <a:p>
            <a:r>
              <a:rPr lang="en-US" sz="2200" dirty="0" smtClean="0"/>
              <a:t>TOF Ratio: assesses the degree of neuromuscular recovery</a:t>
            </a:r>
          </a:p>
          <a:p>
            <a:pPr lvl="1"/>
            <a:r>
              <a:rPr lang="en-US" sz="2200" dirty="0" smtClean="0"/>
              <a:t>T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/T</a:t>
            </a:r>
            <a:r>
              <a:rPr lang="en-US" sz="2200" baseline="-25000" dirty="0" smtClean="0"/>
              <a:t>1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379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Sensor that is relatively accurate</a:t>
            </a:r>
          </a:p>
          <a:p>
            <a:r>
              <a:rPr lang="en-US" dirty="0" smtClean="0"/>
              <a:t>An interactive LCD touchscreen</a:t>
            </a:r>
          </a:p>
          <a:p>
            <a:r>
              <a:rPr lang="en-US" dirty="0" smtClean="0"/>
              <a:t>Minimal delay between the sensed twitch and the read out</a:t>
            </a:r>
          </a:p>
          <a:p>
            <a:r>
              <a:rPr lang="en-US" dirty="0" smtClean="0"/>
              <a:t>Train-of-Four </a:t>
            </a:r>
            <a:r>
              <a:rPr lang="en-US" dirty="0"/>
              <a:t>(</a:t>
            </a:r>
            <a:r>
              <a:rPr lang="en-US" dirty="0" smtClean="0"/>
              <a:t>TOF</a:t>
            </a:r>
            <a:r>
              <a:rPr lang="en-US" dirty="0"/>
              <a:t>), single twitch and tetanic stimulation </a:t>
            </a:r>
            <a:r>
              <a:rPr lang="en-US" dirty="0" smtClean="0"/>
              <a:t>patterns</a:t>
            </a:r>
          </a:p>
          <a:p>
            <a:r>
              <a:rPr lang="en-US" dirty="0" smtClean="0"/>
              <a:t>Safe to use in the operating room</a:t>
            </a:r>
          </a:p>
          <a:p>
            <a:r>
              <a:rPr lang="en-US" dirty="0" smtClean="0"/>
              <a:t>Any part that touches the patient needs to either be  easily cleaned or inexpensive enough to be disposed of after each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4170</TotalTime>
  <Words>1768</Words>
  <Application>Microsoft Office PowerPoint</Application>
  <PresentationFormat>On-screen Show (4:3)</PresentationFormat>
  <Paragraphs>439</Paragraphs>
  <Slides>43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Flow</vt:lpstr>
      <vt:lpstr>1_Flow</vt:lpstr>
      <vt:lpstr>2_Flow</vt:lpstr>
      <vt:lpstr>5_Flow</vt:lpstr>
      <vt:lpstr>7_Flow</vt:lpstr>
      <vt:lpstr>8_Flow</vt:lpstr>
      <vt:lpstr>Paralytic Twitch Sensor</vt:lpstr>
      <vt:lpstr>Motivation </vt:lpstr>
      <vt:lpstr>Medical Background</vt:lpstr>
      <vt:lpstr>Medical Background</vt:lpstr>
      <vt:lpstr>Medical Background</vt:lpstr>
      <vt:lpstr>Medical Background</vt:lpstr>
      <vt:lpstr>Medical Background</vt:lpstr>
      <vt:lpstr>Medical Background</vt:lpstr>
      <vt:lpstr>Goals</vt:lpstr>
      <vt:lpstr>Specifications</vt:lpstr>
      <vt:lpstr>High Level Block Diagram</vt:lpstr>
      <vt:lpstr>Nerve Stimulator</vt:lpstr>
      <vt:lpstr>Inductive-Boost Converter</vt:lpstr>
      <vt:lpstr>Voltage Multiplier</vt:lpstr>
      <vt:lpstr>Voltage Multiplier</vt:lpstr>
      <vt:lpstr>Sensor</vt:lpstr>
      <vt:lpstr>Force-Sensitive Resistors (FSRs)</vt:lpstr>
      <vt:lpstr>Pressure Sensor</vt:lpstr>
      <vt:lpstr>Pressure Sensor</vt:lpstr>
      <vt:lpstr>Optional Sensor</vt:lpstr>
      <vt:lpstr>Electromyography (EMG) Sensor</vt:lpstr>
      <vt:lpstr>MCU</vt:lpstr>
      <vt:lpstr>Microcontroller</vt:lpstr>
      <vt:lpstr>Microcontroller</vt:lpstr>
      <vt:lpstr>LCD Display</vt:lpstr>
      <vt:lpstr>LCD Display</vt:lpstr>
      <vt:lpstr>4D-Systems uLCD-43-PT</vt:lpstr>
      <vt:lpstr>PICASO-GFX2 Processor</vt:lpstr>
      <vt:lpstr>Power Supply</vt:lpstr>
      <vt:lpstr>Power Supply</vt:lpstr>
      <vt:lpstr>Voltage Regulators</vt:lpstr>
      <vt:lpstr>PCB</vt:lpstr>
      <vt:lpstr>Testing: FlexiForce Sensor</vt:lpstr>
      <vt:lpstr>Testing: FlexiForce Sensor</vt:lpstr>
      <vt:lpstr>Testing: Pressure Sensor</vt:lpstr>
      <vt:lpstr>Testing: Pressure Sensor</vt:lpstr>
      <vt:lpstr>Testing: EMG Sensor</vt:lpstr>
      <vt:lpstr>User Interface/ testing</vt:lpstr>
      <vt:lpstr>Issues </vt:lpstr>
      <vt:lpstr>Administrative Content</vt:lpstr>
      <vt:lpstr>Budget</vt:lpstr>
      <vt:lpstr>Budget</vt:lpstr>
      <vt:lpstr>Questions?</vt:lpstr>
    </vt:vector>
  </TitlesOfParts>
  <Company>Leon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Paralytic Twitch Sensor</dc:title>
  <dc:creator>Kristine</dc:creator>
  <cp:lastModifiedBy>Kristine</cp:lastModifiedBy>
  <cp:revision>206</cp:revision>
  <dcterms:created xsi:type="dcterms:W3CDTF">2013-01-21T16:48:24Z</dcterms:created>
  <dcterms:modified xsi:type="dcterms:W3CDTF">2013-04-10T19:33:50Z</dcterms:modified>
</cp:coreProperties>
</file>