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43"/>
  </p:notesMasterIdLst>
  <p:sldIdLst>
    <p:sldId id="256" r:id="rId2"/>
    <p:sldId id="273" r:id="rId3"/>
    <p:sldId id="274" r:id="rId4"/>
    <p:sldId id="257" r:id="rId5"/>
    <p:sldId id="258" r:id="rId6"/>
    <p:sldId id="286" r:id="rId7"/>
    <p:sldId id="281" r:id="rId8"/>
    <p:sldId id="259" r:id="rId9"/>
    <p:sldId id="276" r:id="rId10"/>
    <p:sldId id="265" r:id="rId11"/>
    <p:sldId id="282" r:id="rId12"/>
    <p:sldId id="264" r:id="rId13"/>
    <p:sldId id="275" r:id="rId14"/>
    <p:sldId id="262" r:id="rId15"/>
    <p:sldId id="272" r:id="rId16"/>
    <p:sldId id="261" r:id="rId17"/>
    <p:sldId id="283" r:id="rId18"/>
    <p:sldId id="296" r:id="rId19"/>
    <p:sldId id="308" r:id="rId20"/>
    <p:sldId id="295" r:id="rId21"/>
    <p:sldId id="288" r:id="rId22"/>
    <p:sldId id="270" r:id="rId23"/>
    <p:sldId id="269" r:id="rId24"/>
    <p:sldId id="271" r:id="rId25"/>
    <p:sldId id="285" r:id="rId26"/>
    <p:sldId id="300" r:id="rId27"/>
    <p:sldId id="298" r:id="rId28"/>
    <p:sldId id="299" r:id="rId29"/>
    <p:sldId id="297" r:id="rId30"/>
    <p:sldId id="302" r:id="rId31"/>
    <p:sldId id="301" r:id="rId32"/>
    <p:sldId id="303" r:id="rId33"/>
    <p:sldId id="305" r:id="rId34"/>
    <p:sldId id="287" r:id="rId35"/>
    <p:sldId id="291" r:id="rId36"/>
    <p:sldId id="306" r:id="rId37"/>
    <p:sldId id="293" r:id="rId38"/>
    <p:sldId id="307" r:id="rId39"/>
    <p:sldId id="294" r:id="rId40"/>
    <p:sldId id="292" r:id="rId41"/>
    <p:sldId id="26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3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Sheet1!$A$7:$A$14</c:f>
              <c:strCache>
                <c:ptCount val="8"/>
                <c:pt idx="0">
                  <c:v>Camera</c:v>
                </c:pt>
                <c:pt idx="1">
                  <c:v>FPGA</c:v>
                </c:pt>
                <c:pt idx="2">
                  <c:v>Asthetics of Gloves</c:v>
                </c:pt>
                <c:pt idx="3">
                  <c:v>Driver</c:v>
                </c:pt>
                <c:pt idx="4">
                  <c:v>Power Circuitry</c:v>
                </c:pt>
                <c:pt idx="5">
                  <c:v>Bluetooth</c:v>
                </c:pt>
                <c:pt idx="6">
                  <c:v>Dynamic Time Wrapping</c:v>
                </c:pt>
                <c:pt idx="7">
                  <c:v>MPU6050</c:v>
                </c:pt>
              </c:strCache>
            </c:strRef>
          </c:cat>
          <c:val>
            <c:numRef>
              <c:f>Sheet1!$B$7:$B$14</c:f>
              <c:numCache>
                <c:formatCode>General</c:formatCode>
                <c:ptCount val="8"/>
                <c:pt idx="0">
                  <c:v>40.0</c:v>
                </c:pt>
                <c:pt idx="1">
                  <c:v>5.0</c:v>
                </c:pt>
                <c:pt idx="2">
                  <c:v>0.0</c:v>
                </c:pt>
                <c:pt idx="3">
                  <c:v>45.0</c:v>
                </c:pt>
                <c:pt idx="4">
                  <c:v>50.0</c:v>
                </c:pt>
                <c:pt idx="5">
                  <c:v>90.0</c:v>
                </c:pt>
                <c:pt idx="6">
                  <c:v>70.0</c:v>
                </c:pt>
                <c:pt idx="7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411880"/>
        <c:axId val="933403160"/>
      </c:barChart>
      <c:catAx>
        <c:axId val="9334118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en-US"/>
          </a:p>
        </c:txPr>
        <c:crossAx val="933403160"/>
        <c:crosses val="autoZero"/>
        <c:auto val="1"/>
        <c:lblAlgn val="ctr"/>
        <c:lblOffset val="100"/>
        <c:noMultiLvlLbl val="0"/>
      </c:catAx>
      <c:valAx>
        <c:axId val="933403160"/>
        <c:scaling>
          <c:orientation val="minMax"/>
          <c:max val="10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r>
                  <a:rPr lang="en-US">
                    <a:latin typeface="Arial"/>
                    <a:cs typeface="Arial"/>
                  </a:rPr>
                  <a:t>Percent Change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en-US"/>
          </a:p>
        </c:txPr>
        <c:crossAx val="933411880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EB054-1D40-8A47-829C-3D07FB195FFF}" type="doc">
      <dgm:prSet loTypeId="urn:microsoft.com/office/officeart/2005/8/layout/process1" loCatId="" qsTypeId="urn:microsoft.com/office/officeart/2005/8/quickstyle/simple4" qsCatId="simple" csTypeId="urn:microsoft.com/office/officeart/2005/8/colors/colorful1#1" csCatId="colorful" phldr="1"/>
      <dgm:spPr/>
    </dgm:pt>
    <dgm:pt modelId="{D1B058F8-D586-6946-8B3D-4CD6F37134D7}">
      <dgm:prSet phldrT="[Text]" custT="1"/>
      <dgm:spPr>
        <a:xfrm>
          <a:off x="0" y="2029569"/>
          <a:ext cx="681450" cy="466823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3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RGB</a:t>
          </a:r>
        </a:p>
        <a:p>
          <a:r>
            <a:rPr lang="en-US" sz="13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Image</a:t>
          </a:r>
        </a:p>
      </dgm:t>
    </dgm:pt>
    <dgm:pt modelId="{FC8A4D9C-68C6-3A47-93F8-4A0507F3BF34}" type="parTrans" cxnId="{902EFD27-C300-A44E-ADB6-4420614BE977}">
      <dgm:prSet/>
      <dgm:spPr/>
      <dgm:t>
        <a:bodyPr/>
        <a:lstStyle/>
        <a:p>
          <a:endParaRPr lang="en-US"/>
        </a:p>
      </dgm:t>
    </dgm:pt>
    <dgm:pt modelId="{524B33DE-D42F-3443-94FA-28D5A8FA3C8A}" type="sibTrans" cxnId="{902EFD27-C300-A44E-ADB6-4420614BE977}">
      <dgm:prSet/>
      <dgm:spPr>
        <a:xfrm>
          <a:off x="751526" y="2178481"/>
          <a:ext cx="148562" cy="168999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5A2EE51-AB72-EC48-85C2-B48D8C6F0F8A}">
      <dgm:prSet phldrT="[Text]" custT="1"/>
      <dgm:spPr>
        <a:xfrm>
          <a:off x="961756" y="2029569"/>
          <a:ext cx="981445" cy="466823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3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Gray Scale Conversion</a:t>
          </a:r>
        </a:p>
      </dgm:t>
    </dgm:pt>
    <dgm:pt modelId="{83BCD517-DF8D-9445-B64C-FC4D79E5B011}" type="parTrans" cxnId="{D20F04A2-6D19-6748-8809-06B25BF98187}">
      <dgm:prSet/>
      <dgm:spPr/>
      <dgm:t>
        <a:bodyPr/>
        <a:lstStyle/>
        <a:p>
          <a:endParaRPr lang="en-US"/>
        </a:p>
      </dgm:t>
    </dgm:pt>
    <dgm:pt modelId="{D1713FD7-6862-A44F-9267-939CBF8AF643}" type="sibTrans" cxnId="{D20F04A2-6D19-6748-8809-06B25BF98187}">
      <dgm:prSet/>
      <dgm:spPr>
        <a:xfrm>
          <a:off x="2011346" y="2178481"/>
          <a:ext cx="144467" cy="168999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74527ED-9E15-7A4C-A08E-E2941191D8DB}">
      <dgm:prSet phldrT="[Text]" custT="1"/>
      <dgm:spPr>
        <a:xfrm>
          <a:off x="7540423" y="2029569"/>
          <a:ext cx="681450" cy="466823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3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</a:t>
          </a:r>
        </a:p>
      </dgm:t>
    </dgm:pt>
    <dgm:pt modelId="{2B03379E-2A13-FB41-A2F8-445802A8F960}" type="parTrans" cxnId="{D131F5D3-9C3E-184D-B79F-2630DD45D8D8}">
      <dgm:prSet/>
      <dgm:spPr/>
      <dgm:t>
        <a:bodyPr/>
        <a:lstStyle/>
        <a:p>
          <a:endParaRPr lang="en-US"/>
        </a:p>
      </dgm:t>
    </dgm:pt>
    <dgm:pt modelId="{6DFEEA90-AA9B-2242-8FBE-38DFA2650291}" type="sibTrans" cxnId="{D131F5D3-9C3E-184D-B79F-2630DD45D8D8}">
      <dgm:prSet/>
      <dgm:spPr/>
      <dgm:t>
        <a:bodyPr/>
        <a:lstStyle/>
        <a:p>
          <a:endParaRPr lang="en-US"/>
        </a:p>
      </dgm:t>
    </dgm:pt>
    <dgm:pt modelId="{F820CFD0-210B-BD4D-9D63-73B96A97136E}">
      <dgm:prSet phldrT="[Text]" custT="1"/>
      <dgm:spPr>
        <a:xfrm>
          <a:off x="2215781" y="2029569"/>
          <a:ext cx="843860" cy="466823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3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Median Filter</a:t>
          </a:r>
          <a:endParaRPr lang="en-US" sz="13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76813F9-22D8-3A41-BE2A-E39A9AF120C5}" type="parTrans" cxnId="{4D712483-4FD0-164B-A208-F086CFBF9FB4}">
      <dgm:prSet/>
      <dgm:spPr/>
      <dgm:t>
        <a:bodyPr/>
        <a:lstStyle/>
        <a:p>
          <a:endParaRPr lang="en-US"/>
        </a:p>
      </dgm:t>
    </dgm:pt>
    <dgm:pt modelId="{CBE81846-D545-9645-88A0-B470C0F2B44F}" type="sibTrans" cxnId="{4D712483-4FD0-164B-A208-F086CFBF9FB4}">
      <dgm:prSet/>
      <dgm:spPr>
        <a:xfrm rot="21509420">
          <a:off x="3124687" y="2163829"/>
          <a:ext cx="137994" cy="168999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E5020AB-016B-3A49-BD88-1199E9563C35}">
      <dgm:prSet phldrT="[Text]" custT="1"/>
      <dgm:spPr>
        <a:xfrm>
          <a:off x="3319918" y="1997288"/>
          <a:ext cx="1085311" cy="466823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Thresholding</a:t>
          </a:r>
        </a:p>
      </dgm:t>
    </dgm:pt>
    <dgm:pt modelId="{7E130402-DF9F-6645-9CBC-BC033D497711}" type="parTrans" cxnId="{8F3117F7-357D-FA42-B296-0F9B2D7CC622}">
      <dgm:prSet/>
      <dgm:spPr/>
      <dgm:t>
        <a:bodyPr/>
        <a:lstStyle/>
        <a:p>
          <a:endParaRPr lang="en-US"/>
        </a:p>
      </dgm:t>
    </dgm:pt>
    <dgm:pt modelId="{EBE9373F-987C-C14D-853E-6326C3AC3C4A}" type="sibTrans" cxnId="{8F3117F7-357D-FA42-B296-0F9B2D7CC622}">
      <dgm:prSet/>
      <dgm:spPr>
        <a:xfrm rot="77575">
          <a:off x="4476431" y="2161759"/>
          <a:ext cx="151027" cy="168999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87052F1-FBED-1140-BC37-5FDF4945885C}">
      <dgm:prSet phldrT="[Text]" custT="1"/>
      <dgm:spPr>
        <a:xfrm>
          <a:off x="6168180" y="2029569"/>
          <a:ext cx="1099663" cy="466823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3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Geometry Calculations</a:t>
          </a:r>
          <a:endParaRPr lang="en-US" sz="13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030DA2D-F51A-ED4E-9FA3-06BE3912A1E0}" type="parTrans" cxnId="{1A4076A6-AFE3-4F45-A987-AA5216B25950}">
      <dgm:prSet/>
      <dgm:spPr/>
      <dgm:t>
        <a:bodyPr/>
        <a:lstStyle/>
        <a:p>
          <a:endParaRPr lang="en-US"/>
        </a:p>
      </dgm:t>
    </dgm:pt>
    <dgm:pt modelId="{FCB4D06A-9AAC-A046-B4BE-505314A84320}" type="sibTrans" cxnId="{1A4076A6-AFE3-4F45-A987-AA5216B25950}">
      <dgm:prSet/>
      <dgm:spPr>
        <a:xfrm>
          <a:off x="7335988" y="2178481"/>
          <a:ext cx="144467" cy="168999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78596E-E305-9C40-8849-B4B9C228B490}">
      <dgm:prSet phldrT="[Text]" custT="1"/>
      <dgm:spPr>
        <a:xfrm>
          <a:off x="4690114" y="2029569"/>
          <a:ext cx="1205485" cy="466823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3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Object Identification</a:t>
          </a:r>
          <a:endParaRPr lang="en-US" sz="13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590CC4F-C07A-074B-A063-BC85B29B12CA}" type="sibTrans" cxnId="{9CD01430-25D1-A047-B5C0-AC3CCB813581}">
      <dgm:prSet/>
      <dgm:spPr>
        <a:xfrm>
          <a:off x="5963745" y="2178481"/>
          <a:ext cx="144467" cy="168999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FE8105-F7FB-2E4C-9675-51DC7C5EB90D}" type="parTrans" cxnId="{9CD01430-25D1-A047-B5C0-AC3CCB813581}">
      <dgm:prSet/>
      <dgm:spPr/>
      <dgm:t>
        <a:bodyPr/>
        <a:lstStyle/>
        <a:p>
          <a:endParaRPr lang="en-US"/>
        </a:p>
      </dgm:t>
    </dgm:pt>
    <dgm:pt modelId="{C15A56D9-0CAD-A14B-8EA5-AD2A81A22E04}" type="pres">
      <dgm:prSet presAssocID="{CB3EB054-1D40-8A47-829C-3D07FB195FFF}" presName="Name0" presStyleCnt="0">
        <dgm:presLayoutVars>
          <dgm:dir/>
          <dgm:resizeHandles val="exact"/>
        </dgm:presLayoutVars>
      </dgm:prSet>
      <dgm:spPr/>
    </dgm:pt>
    <dgm:pt modelId="{30DAE342-0B38-AA4F-B2D1-B1EDC4D3D8CD}" type="pres">
      <dgm:prSet presAssocID="{D1B058F8-D586-6946-8B3D-4CD6F37134D7}" presName="node" presStyleLbl="node1" presStyleIdx="0" presStyleCnt="7" custLinFactNeighborX="-1624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CA7D862-7CAB-114F-A1F0-9DD381A3872A}" type="pres">
      <dgm:prSet presAssocID="{524B33DE-D42F-3443-94FA-28D5A8FA3C8A}" presName="sibTrans" presStyleLbl="sibTrans2D1" presStyleIdx="0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E745290-42A3-D644-9770-E58F120ED245}" type="pres">
      <dgm:prSet presAssocID="{524B33DE-D42F-3443-94FA-28D5A8FA3C8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E3E6055-6C20-3748-915B-66C5BE0BF606}" type="pres">
      <dgm:prSet presAssocID="{15A2EE51-AB72-EC48-85C2-B48D8C6F0F8A}" presName="node" presStyleLbl="node1" presStyleIdx="1" presStyleCnt="7" custScaleX="14402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97F6DC4-C17F-0B4E-8812-CE9ED3B6B1E8}" type="pres">
      <dgm:prSet presAssocID="{D1713FD7-6862-A44F-9267-939CBF8AF643}" presName="sibTrans" presStyleLbl="sibTrans2D1" presStyleIdx="1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C33D161-CA91-8B4A-944A-143C6EDB1B3A}" type="pres">
      <dgm:prSet presAssocID="{D1713FD7-6862-A44F-9267-939CBF8AF64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4BF8384D-2161-4E40-B983-B0DB6BA53F9F}" type="pres">
      <dgm:prSet presAssocID="{F820CFD0-210B-BD4D-9D63-73B96A97136E}" presName="node" presStyleLbl="node1" presStyleIdx="2" presStyleCnt="7" custScaleX="13444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5DD075F-C2F2-AE43-980A-EF99FB7C8EE2}" type="pres">
      <dgm:prSet presAssocID="{CBE81846-D545-9645-88A0-B470C0F2B44F}" presName="sibTrans" presStyleLbl="sibTrans2D1" presStyleIdx="2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EFA96D5-9979-2748-83EA-B54DE63B9435}" type="pres">
      <dgm:prSet presAssocID="{CBE81846-D545-9645-88A0-B470C0F2B44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7FB4F5E-2DE6-FE48-8EF9-F4B941BDA8D7}" type="pres">
      <dgm:prSet presAssocID="{3E5020AB-016B-3A49-BD88-1199E9563C35}" presName="node" presStyleLbl="node1" presStyleIdx="3" presStyleCnt="7" custScaleX="159265" custLinFactNeighborX="-4514" custLinFactNeighborY="-691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D1283AE-2DD2-444F-BAE7-1B79D49CFA29}" type="pres">
      <dgm:prSet presAssocID="{EBE9373F-987C-C14D-853E-6326C3AC3C4A}" presName="sibTrans" presStyleLbl="sibTrans2D1" presStyleIdx="3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AC99B00B-24E5-AE4F-B1E1-4F036A79BF83}" type="pres">
      <dgm:prSet presAssocID="{EBE9373F-987C-C14D-853E-6326C3AC3C4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EB1C623-A789-854F-84E7-C98D04A7D55D}" type="pres">
      <dgm:prSet presAssocID="{4E78596E-E305-9C40-8849-B4B9C228B490}" presName="node" presStyleLbl="node1" presStyleIdx="4" presStyleCnt="7" custScaleX="1769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937C22D-C356-6C42-9759-004808C7E9F2}" type="pres">
      <dgm:prSet presAssocID="{6590CC4F-C07A-074B-A063-BC85B29B12CA}" presName="sibTrans" presStyleLbl="sibTrans2D1" presStyleIdx="4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3B8C9AB-FCC3-D94D-AF1D-9198389C68F8}" type="pres">
      <dgm:prSet presAssocID="{6590CC4F-C07A-074B-A063-BC85B29B12C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FDDB8D9-4B8F-4346-BD35-76E241C1ABE3}" type="pres">
      <dgm:prSet presAssocID="{E87052F1-FBED-1140-BC37-5FDF4945885C}" presName="node" presStyleLbl="node1" presStyleIdx="5" presStyleCnt="7" custScaleX="16137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D4F8404-A242-E249-91B1-4D92395652E7}" type="pres">
      <dgm:prSet presAssocID="{FCB4D06A-9AAC-A046-B4BE-505314A84320}" presName="sibTrans" presStyleLbl="sibTrans2D1" presStyleIdx="5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1C4AF3D-4FE4-0444-A520-8D62FE615041}" type="pres">
      <dgm:prSet presAssocID="{FCB4D06A-9AAC-A046-B4BE-505314A8432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02520E86-61F3-7443-AF16-D2DA14324A92}" type="pres">
      <dgm:prSet presAssocID="{674527ED-9E15-7A4C-A08E-E2941191D8DB}" presName="node" presStyleLbl="node1" presStyleIdx="6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8B74BDF6-0C81-4BB2-BA47-9868CB6778E8}" type="presOf" srcId="{FCB4D06A-9AAC-A046-B4BE-505314A84320}" destId="{F1C4AF3D-4FE4-0444-A520-8D62FE615041}" srcOrd="1" destOrd="0" presId="urn:microsoft.com/office/officeart/2005/8/layout/process1"/>
    <dgm:cxn modelId="{902EFD27-C300-A44E-ADB6-4420614BE977}" srcId="{CB3EB054-1D40-8A47-829C-3D07FB195FFF}" destId="{D1B058F8-D586-6946-8B3D-4CD6F37134D7}" srcOrd="0" destOrd="0" parTransId="{FC8A4D9C-68C6-3A47-93F8-4A0507F3BF34}" sibTransId="{524B33DE-D42F-3443-94FA-28D5A8FA3C8A}"/>
    <dgm:cxn modelId="{4D712483-4FD0-164B-A208-F086CFBF9FB4}" srcId="{CB3EB054-1D40-8A47-829C-3D07FB195FFF}" destId="{F820CFD0-210B-BD4D-9D63-73B96A97136E}" srcOrd="2" destOrd="0" parTransId="{676813F9-22D8-3A41-BE2A-E39A9AF120C5}" sibTransId="{CBE81846-D545-9645-88A0-B470C0F2B44F}"/>
    <dgm:cxn modelId="{760ED5DC-F051-4BE7-B8AA-49263A29AAFB}" type="presOf" srcId="{524B33DE-D42F-3443-94FA-28D5A8FA3C8A}" destId="{3CA7D862-7CAB-114F-A1F0-9DD381A3872A}" srcOrd="0" destOrd="0" presId="urn:microsoft.com/office/officeart/2005/8/layout/process1"/>
    <dgm:cxn modelId="{08383CB0-716C-441B-A31A-272EF5C2D6CC}" type="presOf" srcId="{3E5020AB-016B-3A49-BD88-1199E9563C35}" destId="{47FB4F5E-2DE6-FE48-8EF9-F4B941BDA8D7}" srcOrd="0" destOrd="0" presId="urn:microsoft.com/office/officeart/2005/8/layout/process1"/>
    <dgm:cxn modelId="{8F3117F7-357D-FA42-B296-0F9B2D7CC622}" srcId="{CB3EB054-1D40-8A47-829C-3D07FB195FFF}" destId="{3E5020AB-016B-3A49-BD88-1199E9563C35}" srcOrd="3" destOrd="0" parTransId="{7E130402-DF9F-6645-9CBC-BC033D497711}" sibTransId="{EBE9373F-987C-C14D-853E-6326C3AC3C4A}"/>
    <dgm:cxn modelId="{9CD01430-25D1-A047-B5C0-AC3CCB813581}" srcId="{CB3EB054-1D40-8A47-829C-3D07FB195FFF}" destId="{4E78596E-E305-9C40-8849-B4B9C228B490}" srcOrd="4" destOrd="0" parTransId="{DBFE8105-F7FB-2E4C-9675-51DC7C5EB90D}" sibTransId="{6590CC4F-C07A-074B-A063-BC85B29B12CA}"/>
    <dgm:cxn modelId="{93E120C3-EE66-44A2-B85E-08D8718B99A4}" type="presOf" srcId="{EBE9373F-987C-C14D-853E-6326C3AC3C4A}" destId="{5D1283AE-2DD2-444F-BAE7-1B79D49CFA29}" srcOrd="0" destOrd="0" presId="urn:microsoft.com/office/officeart/2005/8/layout/process1"/>
    <dgm:cxn modelId="{F1CBDAE8-3300-4BF0-8E74-CC4F616861A0}" type="presOf" srcId="{6590CC4F-C07A-074B-A063-BC85B29B12CA}" destId="{23B8C9AB-FCC3-D94D-AF1D-9198389C68F8}" srcOrd="1" destOrd="0" presId="urn:microsoft.com/office/officeart/2005/8/layout/process1"/>
    <dgm:cxn modelId="{1A4076A6-AFE3-4F45-A987-AA5216B25950}" srcId="{CB3EB054-1D40-8A47-829C-3D07FB195FFF}" destId="{E87052F1-FBED-1140-BC37-5FDF4945885C}" srcOrd="5" destOrd="0" parTransId="{A030DA2D-F51A-ED4E-9FA3-06BE3912A1E0}" sibTransId="{FCB4D06A-9AAC-A046-B4BE-505314A84320}"/>
    <dgm:cxn modelId="{D20F04A2-6D19-6748-8809-06B25BF98187}" srcId="{CB3EB054-1D40-8A47-829C-3D07FB195FFF}" destId="{15A2EE51-AB72-EC48-85C2-B48D8C6F0F8A}" srcOrd="1" destOrd="0" parTransId="{83BCD517-DF8D-9445-B64C-FC4D79E5B011}" sibTransId="{D1713FD7-6862-A44F-9267-939CBF8AF643}"/>
    <dgm:cxn modelId="{DC41D959-92E7-4136-8189-5F40B6CB4F1B}" type="presOf" srcId="{D1713FD7-6862-A44F-9267-939CBF8AF643}" destId="{197F6DC4-C17F-0B4E-8812-CE9ED3B6B1E8}" srcOrd="0" destOrd="0" presId="urn:microsoft.com/office/officeart/2005/8/layout/process1"/>
    <dgm:cxn modelId="{B677DD36-8E6C-4A51-A36C-4EE949F28983}" type="presOf" srcId="{F820CFD0-210B-BD4D-9D63-73B96A97136E}" destId="{4BF8384D-2161-4E40-B983-B0DB6BA53F9F}" srcOrd="0" destOrd="0" presId="urn:microsoft.com/office/officeart/2005/8/layout/process1"/>
    <dgm:cxn modelId="{0B040F75-2B41-4446-9900-964657A4748E}" type="presOf" srcId="{EBE9373F-987C-C14D-853E-6326C3AC3C4A}" destId="{AC99B00B-24E5-AE4F-B1E1-4F036A79BF83}" srcOrd="1" destOrd="0" presId="urn:microsoft.com/office/officeart/2005/8/layout/process1"/>
    <dgm:cxn modelId="{89E82F13-30DD-4D00-A3D9-F61FEBF3522C}" type="presOf" srcId="{674527ED-9E15-7A4C-A08E-E2941191D8DB}" destId="{02520E86-61F3-7443-AF16-D2DA14324A92}" srcOrd="0" destOrd="0" presId="urn:microsoft.com/office/officeart/2005/8/layout/process1"/>
    <dgm:cxn modelId="{5E979C7C-BE99-45CC-B03E-35596F1469AF}" type="presOf" srcId="{15A2EE51-AB72-EC48-85C2-B48D8C6F0F8A}" destId="{2E3E6055-6C20-3748-915B-66C5BE0BF606}" srcOrd="0" destOrd="0" presId="urn:microsoft.com/office/officeart/2005/8/layout/process1"/>
    <dgm:cxn modelId="{6C4CB852-CB03-4A0D-8CFA-68E023409198}" type="presOf" srcId="{4E78596E-E305-9C40-8849-B4B9C228B490}" destId="{AEB1C623-A789-854F-84E7-C98D04A7D55D}" srcOrd="0" destOrd="0" presId="urn:microsoft.com/office/officeart/2005/8/layout/process1"/>
    <dgm:cxn modelId="{D131F5D3-9C3E-184D-B79F-2630DD45D8D8}" srcId="{CB3EB054-1D40-8A47-829C-3D07FB195FFF}" destId="{674527ED-9E15-7A4C-A08E-E2941191D8DB}" srcOrd="6" destOrd="0" parTransId="{2B03379E-2A13-FB41-A2F8-445802A8F960}" sibTransId="{6DFEEA90-AA9B-2242-8FBE-38DFA2650291}"/>
    <dgm:cxn modelId="{B27AF096-1CC1-42F1-98EA-C6FC243DD0B0}" type="presOf" srcId="{524B33DE-D42F-3443-94FA-28D5A8FA3C8A}" destId="{FE745290-42A3-D644-9770-E58F120ED245}" srcOrd="1" destOrd="0" presId="urn:microsoft.com/office/officeart/2005/8/layout/process1"/>
    <dgm:cxn modelId="{1320066A-3C05-4F74-97F8-21AE4348276B}" type="presOf" srcId="{6590CC4F-C07A-074B-A063-BC85B29B12CA}" destId="{9937C22D-C356-6C42-9759-004808C7E9F2}" srcOrd="0" destOrd="0" presId="urn:microsoft.com/office/officeart/2005/8/layout/process1"/>
    <dgm:cxn modelId="{2E930D4E-A35B-4825-90EA-281BB279340E}" type="presOf" srcId="{E87052F1-FBED-1140-BC37-5FDF4945885C}" destId="{8FDDB8D9-4B8F-4346-BD35-76E241C1ABE3}" srcOrd="0" destOrd="0" presId="urn:microsoft.com/office/officeart/2005/8/layout/process1"/>
    <dgm:cxn modelId="{F25EBFA7-59F4-4E43-A51B-DDDA48814EAC}" type="presOf" srcId="{CBE81846-D545-9645-88A0-B470C0F2B44F}" destId="{35DD075F-C2F2-AE43-980A-EF99FB7C8EE2}" srcOrd="0" destOrd="0" presId="urn:microsoft.com/office/officeart/2005/8/layout/process1"/>
    <dgm:cxn modelId="{49FEA746-CD00-4332-B973-A7481B4D738D}" type="presOf" srcId="{FCB4D06A-9AAC-A046-B4BE-505314A84320}" destId="{8D4F8404-A242-E249-91B1-4D92395652E7}" srcOrd="0" destOrd="0" presId="urn:microsoft.com/office/officeart/2005/8/layout/process1"/>
    <dgm:cxn modelId="{6D04C43C-273D-429B-AAEE-FA6A9343574D}" type="presOf" srcId="{CBE81846-D545-9645-88A0-B470C0F2B44F}" destId="{EEFA96D5-9979-2748-83EA-B54DE63B9435}" srcOrd="1" destOrd="0" presId="urn:microsoft.com/office/officeart/2005/8/layout/process1"/>
    <dgm:cxn modelId="{80D08EE9-F4C6-48F0-B24C-1FBF12D79F27}" type="presOf" srcId="{CB3EB054-1D40-8A47-829C-3D07FB195FFF}" destId="{C15A56D9-0CAD-A14B-8EA5-AD2A81A22E04}" srcOrd="0" destOrd="0" presId="urn:microsoft.com/office/officeart/2005/8/layout/process1"/>
    <dgm:cxn modelId="{D3FFD71B-BA57-4DE1-85ED-C75FE5162913}" type="presOf" srcId="{D1713FD7-6862-A44F-9267-939CBF8AF643}" destId="{2C33D161-CA91-8B4A-944A-143C6EDB1B3A}" srcOrd="1" destOrd="0" presId="urn:microsoft.com/office/officeart/2005/8/layout/process1"/>
    <dgm:cxn modelId="{8545CFBE-6146-447D-94E2-29B6B312425A}" type="presOf" srcId="{D1B058F8-D586-6946-8B3D-4CD6F37134D7}" destId="{30DAE342-0B38-AA4F-B2D1-B1EDC4D3D8CD}" srcOrd="0" destOrd="0" presId="urn:microsoft.com/office/officeart/2005/8/layout/process1"/>
    <dgm:cxn modelId="{FC90DE26-7B98-41BC-AD14-6FBE6092D482}" type="presParOf" srcId="{C15A56D9-0CAD-A14B-8EA5-AD2A81A22E04}" destId="{30DAE342-0B38-AA4F-B2D1-B1EDC4D3D8CD}" srcOrd="0" destOrd="0" presId="urn:microsoft.com/office/officeart/2005/8/layout/process1"/>
    <dgm:cxn modelId="{D91A4FDA-9B01-4E87-9E63-39E1CE71BDB6}" type="presParOf" srcId="{C15A56D9-0CAD-A14B-8EA5-AD2A81A22E04}" destId="{3CA7D862-7CAB-114F-A1F0-9DD381A3872A}" srcOrd="1" destOrd="0" presId="urn:microsoft.com/office/officeart/2005/8/layout/process1"/>
    <dgm:cxn modelId="{B1396B43-B2CA-4B6F-BECB-1591EE1C801F}" type="presParOf" srcId="{3CA7D862-7CAB-114F-A1F0-9DD381A3872A}" destId="{FE745290-42A3-D644-9770-E58F120ED245}" srcOrd="0" destOrd="0" presId="urn:microsoft.com/office/officeart/2005/8/layout/process1"/>
    <dgm:cxn modelId="{E8629C8E-C51C-4BF7-87E3-8C8BF962A737}" type="presParOf" srcId="{C15A56D9-0CAD-A14B-8EA5-AD2A81A22E04}" destId="{2E3E6055-6C20-3748-915B-66C5BE0BF606}" srcOrd="2" destOrd="0" presId="urn:microsoft.com/office/officeart/2005/8/layout/process1"/>
    <dgm:cxn modelId="{2D63B81A-C7DD-49FD-8815-72A1C184BF91}" type="presParOf" srcId="{C15A56D9-0CAD-A14B-8EA5-AD2A81A22E04}" destId="{197F6DC4-C17F-0B4E-8812-CE9ED3B6B1E8}" srcOrd="3" destOrd="0" presId="urn:microsoft.com/office/officeart/2005/8/layout/process1"/>
    <dgm:cxn modelId="{915A4CA1-E1D0-4BF5-BBD9-3A4D8BF51E39}" type="presParOf" srcId="{197F6DC4-C17F-0B4E-8812-CE9ED3B6B1E8}" destId="{2C33D161-CA91-8B4A-944A-143C6EDB1B3A}" srcOrd="0" destOrd="0" presId="urn:microsoft.com/office/officeart/2005/8/layout/process1"/>
    <dgm:cxn modelId="{2F0C7E2C-CF72-4C98-BDC5-9C73711FE351}" type="presParOf" srcId="{C15A56D9-0CAD-A14B-8EA5-AD2A81A22E04}" destId="{4BF8384D-2161-4E40-B983-B0DB6BA53F9F}" srcOrd="4" destOrd="0" presId="urn:microsoft.com/office/officeart/2005/8/layout/process1"/>
    <dgm:cxn modelId="{9377B1FE-36E5-4979-96AB-D6EA6C0894B8}" type="presParOf" srcId="{C15A56D9-0CAD-A14B-8EA5-AD2A81A22E04}" destId="{35DD075F-C2F2-AE43-980A-EF99FB7C8EE2}" srcOrd="5" destOrd="0" presId="urn:microsoft.com/office/officeart/2005/8/layout/process1"/>
    <dgm:cxn modelId="{DE7E2E0E-AC39-428D-972E-50AB73703C3D}" type="presParOf" srcId="{35DD075F-C2F2-AE43-980A-EF99FB7C8EE2}" destId="{EEFA96D5-9979-2748-83EA-B54DE63B9435}" srcOrd="0" destOrd="0" presId="urn:microsoft.com/office/officeart/2005/8/layout/process1"/>
    <dgm:cxn modelId="{99EB0642-CFD7-483F-995D-9627A5E6DFA9}" type="presParOf" srcId="{C15A56D9-0CAD-A14B-8EA5-AD2A81A22E04}" destId="{47FB4F5E-2DE6-FE48-8EF9-F4B941BDA8D7}" srcOrd="6" destOrd="0" presId="urn:microsoft.com/office/officeart/2005/8/layout/process1"/>
    <dgm:cxn modelId="{071AFFAB-3328-49B2-AC73-D5293F75A4E6}" type="presParOf" srcId="{C15A56D9-0CAD-A14B-8EA5-AD2A81A22E04}" destId="{5D1283AE-2DD2-444F-BAE7-1B79D49CFA29}" srcOrd="7" destOrd="0" presId="urn:microsoft.com/office/officeart/2005/8/layout/process1"/>
    <dgm:cxn modelId="{28FF7606-0DE6-4608-952C-691377AAF19C}" type="presParOf" srcId="{5D1283AE-2DD2-444F-BAE7-1B79D49CFA29}" destId="{AC99B00B-24E5-AE4F-B1E1-4F036A79BF83}" srcOrd="0" destOrd="0" presId="urn:microsoft.com/office/officeart/2005/8/layout/process1"/>
    <dgm:cxn modelId="{15226CF7-EA1A-49A2-9284-B6FCC355123C}" type="presParOf" srcId="{C15A56D9-0CAD-A14B-8EA5-AD2A81A22E04}" destId="{AEB1C623-A789-854F-84E7-C98D04A7D55D}" srcOrd="8" destOrd="0" presId="urn:microsoft.com/office/officeart/2005/8/layout/process1"/>
    <dgm:cxn modelId="{ADD8CFF6-8507-4406-969B-DF8378A3A5DC}" type="presParOf" srcId="{C15A56D9-0CAD-A14B-8EA5-AD2A81A22E04}" destId="{9937C22D-C356-6C42-9759-004808C7E9F2}" srcOrd="9" destOrd="0" presId="urn:microsoft.com/office/officeart/2005/8/layout/process1"/>
    <dgm:cxn modelId="{387FB987-8B32-4A19-B297-E9087ED42388}" type="presParOf" srcId="{9937C22D-C356-6C42-9759-004808C7E9F2}" destId="{23B8C9AB-FCC3-D94D-AF1D-9198389C68F8}" srcOrd="0" destOrd="0" presId="urn:microsoft.com/office/officeart/2005/8/layout/process1"/>
    <dgm:cxn modelId="{2732C7A2-40BA-48EE-B90E-24A61245FE35}" type="presParOf" srcId="{C15A56D9-0CAD-A14B-8EA5-AD2A81A22E04}" destId="{8FDDB8D9-4B8F-4346-BD35-76E241C1ABE3}" srcOrd="10" destOrd="0" presId="urn:microsoft.com/office/officeart/2005/8/layout/process1"/>
    <dgm:cxn modelId="{6806400C-7A6C-489C-BC31-AF53CAEEB85D}" type="presParOf" srcId="{C15A56D9-0CAD-A14B-8EA5-AD2A81A22E04}" destId="{8D4F8404-A242-E249-91B1-4D92395652E7}" srcOrd="11" destOrd="0" presId="urn:microsoft.com/office/officeart/2005/8/layout/process1"/>
    <dgm:cxn modelId="{2FCF5A1F-1E83-4FD0-9348-164810C22C28}" type="presParOf" srcId="{8D4F8404-A242-E249-91B1-4D92395652E7}" destId="{F1C4AF3D-4FE4-0444-A520-8D62FE615041}" srcOrd="0" destOrd="0" presId="urn:microsoft.com/office/officeart/2005/8/layout/process1"/>
    <dgm:cxn modelId="{FC7EB6AD-29F3-4EDD-AAD1-DB6305DAC1DF}" type="presParOf" srcId="{C15A56D9-0CAD-A14B-8EA5-AD2A81A22E04}" destId="{02520E86-61F3-7443-AF16-D2DA14324A92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AE342-0B38-AA4F-B2D1-B1EDC4D3D8CD}">
      <dsp:nvSpPr>
        <dsp:cNvPr id="0" name=""/>
        <dsp:cNvSpPr/>
      </dsp:nvSpPr>
      <dsp:spPr>
        <a:xfrm>
          <a:off x="0" y="998325"/>
          <a:ext cx="703476" cy="580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RGB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Image</a:t>
          </a:r>
        </a:p>
      </dsp:txBody>
      <dsp:txXfrm>
        <a:off x="17015" y="1015340"/>
        <a:ext cx="669446" cy="546905"/>
      </dsp:txXfrm>
    </dsp:sp>
    <dsp:sp modelId="{3CA7D862-7CAB-114F-A1F0-9DD381A3872A}">
      <dsp:nvSpPr>
        <dsp:cNvPr id="0" name=""/>
        <dsp:cNvSpPr/>
      </dsp:nvSpPr>
      <dsp:spPr>
        <a:xfrm>
          <a:off x="775957" y="1201562"/>
          <a:ext cx="153659" cy="174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75957" y="1236454"/>
        <a:ext cx="107561" cy="104678"/>
      </dsp:txXfrm>
    </dsp:sp>
    <dsp:sp modelId="{2E3E6055-6C20-3748-915B-66C5BE0BF606}">
      <dsp:nvSpPr>
        <dsp:cNvPr id="0" name=""/>
        <dsp:cNvSpPr/>
      </dsp:nvSpPr>
      <dsp:spPr>
        <a:xfrm>
          <a:off x="993400" y="998325"/>
          <a:ext cx="1013167" cy="580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Gray Scale Conversion</a:t>
          </a:r>
        </a:p>
      </dsp:txBody>
      <dsp:txXfrm>
        <a:off x="1010415" y="1015340"/>
        <a:ext cx="979137" cy="546905"/>
      </dsp:txXfrm>
    </dsp:sp>
    <dsp:sp modelId="{197F6DC4-C17F-0B4E-8812-CE9ED3B6B1E8}">
      <dsp:nvSpPr>
        <dsp:cNvPr id="0" name=""/>
        <dsp:cNvSpPr/>
      </dsp:nvSpPr>
      <dsp:spPr>
        <a:xfrm>
          <a:off x="2076915" y="1201562"/>
          <a:ext cx="149136" cy="174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076915" y="1236454"/>
        <a:ext cx="104395" cy="104678"/>
      </dsp:txXfrm>
    </dsp:sp>
    <dsp:sp modelId="{4BF8384D-2161-4E40-B983-B0DB6BA53F9F}">
      <dsp:nvSpPr>
        <dsp:cNvPr id="0" name=""/>
        <dsp:cNvSpPr/>
      </dsp:nvSpPr>
      <dsp:spPr>
        <a:xfrm>
          <a:off x="2287958" y="998325"/>
          <a:ext cx="945760" cy="580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Median Filter</a:t>
          </a:r>
          <a:endParaRPr lang="en-US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04973" y="1015340"/>
        <a:ext cx="911730" cy="546905"/>
      </dsp:txXfrm>
    </dsp:sp>
    <dsp:sp modelId="{35DD075F-C2F2-AE43-980A-EF99FB7C8EE2}">
      <dsp:nvSpPr>
        <dsp:cNvPr id="0" name=""/>
        <dsp:cNvSpPr/>
      </dsp:nvSpPr>
      <dsp:spPr>
        <a:xfrm rot="21493947">
          <a:off x="3300856" y="1182699"/>
          <a:ext cx="142472" cy="174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00866" y="1218250"/>
        <a:ext cx="99730" cy="104678"/>
      </dsp:txXfrm>
    </dsp:sp>
    <dsp:sp modelId="{47FB4F5E-2DE6-FE48-8EF9-F4B941BDA8D7}">
      <dsp:nvSpPr>
        <dsp:cNvPr id="0" name=""/>
        <dsp:cNvSpPr/>
      </dsp:nvSpPr>
      <dsp:spPr>
        <a:xfrm>
          <a:off x="3502406" y="958154"/>
          <a:ext cx="1120391" cy="580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Thresholding</a:t>
          </a:r>
        </a:p>
      </dsp:txBody>
      <dsp:txXfrm>
        <a:off x="3519421" y="975169"/>
        <a:ext cx="1086361" cy="546905"/>
      </dsp:txXfrm>
    </dsp:sp>
    <dsp:sp modelId="{5D1283AE-2DD2-444F-BAE7-1B79D49CFA29}">
      <dsp:nvSpPr>
        <dsp:cNvPr id="0" name=""/>
        <dsp:cNvSpPr/>
      </dsp:nvSpPr>
      <dsp:spPr>
        <a:xfrm rot="93508">
          <a:off x="4696292" y="1180752"/>
          <a:ext cx="155926" cy="174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96301" y="1215008"/>
        <a:ext cx="109148" cy="104678"/>
      </dsp:txXfrm>
    </dsp:sp>
    <dsp:sp modelId="{AEB1C623-A789-854F-84E7-C98D04A7D55D}">
      <dsp:nvSpPr>
        <dsp:cNvPr id="0" name=""/>
        <dsp:cNvSpPr/>
      </dsp:nvSpPr>
      <dsp:spPr>
        <a:xfrm>
          <a:off x="4916890" y="998325"/>
          <a:ext cx="1244449" cy="580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Object Identification</a:t>
          </a:r>
          <a:endParaRPr lang="en-US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933905" y="1015340"/>
        <a:ext cx="1210419" cy="546905"/>
      </dsp:txXfrm>
    </dsp:sp>
    <dsp:sp modelId="{9937C22D-C356-6C42-9759-004808C7E9F2}">
      <dsp:nvSpPr>
        <dsp:cNvPr id="0" name=""/>
        <dsp:cNvSpPr/>
      </dsp:nvSpPr>
      <dsp:spPr>
        <a:xfrm>
          <a:off x="6231687" y="1201562"/>
          <a:ext cx="149136" cy="174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231687" y="1236454"/>
        <a:ext cx="104395" cy="104678"/>
      </dsp:txXfrm>
    </dsp:sp>
    <dsp:sp modelId="{8FDDB8D9-4B8F-4346-BD35-76E241C1ABE3}">
      <dsp:nvSpPr>
        <dsp:cNvPr id="0" name=""/>
        <dsp:cNvSpPr/>
      </dsp:nvSpPr>
      <dsp:spPr>
        <a:xfrm>
          <a:off x="6442730" y="998325"/>
          <a:ext cx="1135206" cy="580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Geometry Calculations</a:t>
          </a:r>
          <a:endParaRPr lang="en-US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459745" y="1015340"/>
        <a:ext cx="1101176" cy="546905"/>
      </dsp:txXfrm>
    </dsp:sp>
    <dsp:sp modelId="{8D4F8404-A242-E249-91B1-4D92395652E7}">
      <dsp:nvSpPr>
        <dsp:cNvPr id="0" name=""/>
        <dsp:cNvSpPr/>
      </dsp:nvSpPr>
      <dsp:spPr>
        <a:xfrm>
          <a:off x="7648284" y="1201562"/>
          <a:ext cx="149136" cy="174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648284" y="1236454"/>
        <a:ext cx="104395" cy="104678"/>
      </dsp:txXfrm>
    </dsp:sp>
    <dsp:sp modelId="{02520E86-61F3-7443-AF16-D2DA14324A92}">
      <dsp:nvSpPr>
        <dsp:cNvPr id="0" name=""/>
        <dsp:cNvSpPr/>
      </dsp:nvSpPr>
      <dsp:spPr>
        <a:xfrm>
          <a:off x="7859327" y="998325"/>
          <a:ext cx="703476" cy="580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</a:t>
          </a:r>
        </a:p>
      </dsp:txBody>
      <dsp:txXfrm>
        <a:off x="7876342" y="1015340"/>
        <a:ext cx="669446" cy="546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52394-A9B2-4687-BA62-B9A169850E15}" type="datetimeFigureOut">
              <a:rPr lang="en-US" smtClean="0"/>
              <a:pPr/>
              <a:t>1/25/13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22F9D-A351-47D3-BB82-C3A8C0D1D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4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251665B-C24A-4702-B522-6A4334602E03}" type="datetimeFigureOut">
              <a:rPr lang="en-US" smtClean="0"/>
              <a:pPr/>
              <a:t>1/25/13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51665B-C24A-4702-B522-6A4334602E03}" type="datetimeFigureOut">
              <a:rPr lang="en-US" smtClean="0"/>
              <a:pPr/>
              <a:t>1/25/13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251665B-C24A-4702-B522-6A4334602E03}" type="datetimeFigureOut">
              <a:rPr lang="en-US" smtClean="0"/>
              <a:pPr/>
              <a:t>1/25/13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1/25/13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629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Gesture </a:t>
            </a:r>
            <a:r>
              <a:rPr lang="en-US" dirty="0" smtClean="0"/>
              <a:t>Recognition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Interface Device</a:t>
            </a:r>
          </a:p>
        </p:txBody>
      </p:sp>
      <p:pic>
        <p:nvPicPr>
          <p:cNvPr id="5" name="Picture 4" descr="GRI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09" y="1872966"/>
            <a:ext cx="4417061" cy="3315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6934" y="6119446"/>
            <a:ext cx="238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Group 22</a:t>
            </a:r>
            <a:endParaRPr lang="en-US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9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702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SS1: Visible Light Filter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702"/>
            <a:ext cx="8504605" cy="5346248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Goal: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Block background noise (visible light) and allow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the near-IR wavelengths to reach the camera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sensor. </a:t>
            </a:r>
            <a:endParaRPr lang="en-US" sz="1000" dirty="0" smtClean="0">
              <a:latin typeface="Arial"/>
              <a:cs typeface="Arial"/>
            </a:endParaRPr>
          </a:p>
          <a:p>
            <a:pPr>
              <a:buNone/>
            </a:pPr>
            <a:endParaRPr lang="en-US" sz="1600" dirty="0" smtClean="0">
              <a:latin typeface="Arial"/>
              <a:cs typeface="Arial"/>
            </a:endParaRPr>
          </a:p>
          <a:p>
            <a:pPr>
              <a:buNone/>
            </a:pPr>
            <a:endParaRPr lang="en-US" sz="1600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Approach:</a:t>
            </a:r>
            <a:endParaRPr lang="en-US" dirty="0">
              <a:latin typeface="Arial"/>
              <a:cs typeface="Arial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Install visible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light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(magnetic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disk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of a floppy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disk or film).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http://labs.sypherus.com/access/repository/resource/thumbnail/aa4b6436-a629-102c-be91-00080216804a/Visible%20Light%20Filter%201.jpg?width=320&amp;height=2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077" y="3165230"/>
            <a:ext cx="3059723" cy="312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1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68082"/>
            <a:ext cx="8236634" cy="504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25083"/>
            <a:ext cx="7467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SS2: FPGA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11260" y="2060916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SS2</a:t>
            </a:r>
            <a:endParaRPr lang="en-US" sz="1000" b="1" dirty="0"/>
          </a:p>
        </p:txBody>
      </p:sp>
      <p:sp>
        <p:nvSpPr>
          <p:cNvPr id="21" name="Oval 20"/>
          <p:cNvSpPr/>
          <p:nvPr/>
        </p:nvSpPr>
        <p:spPr>
          <a:xfrm>
            <a:off x="3226190" y="4642338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SS3</a:t>
            </a:r>
            <a:endParaRPr lang="en-US" sz="1000" b="1" dirty="0"/>
          </a:p>
        </p:txBody>
      </p:sp>
      <p:sp>
        <p:nvSpPr>
          <p:cNvPr id="19" name="Oval 18"/>
          <p:cNvSpPr/>
          <p:nvPr/>
        </p:nvSpPr>
        <p:spPr>
          <a:xfrm>
            <a:off x="7017433" y="2060916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SS1</a:t>
            </a:r>
            <a:endParaRPr lang="en-US" sz="1000" b="1" dirty="0"/>
          </a:p>
        </p:txBody>
      </p:sp>
      <p:sp>
        <p:nvSpPr>
          <p:cNvPr id="22" name="Oval 21"/>
          <p:cNvSpPr/>
          <p:nvPr/>
        </p:nvSpPr>
        <p:spPr>
          <a:xfrm>
            <a:off x="759655" y="2060916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 smtClean="0"/>
              <a:t>SS4</a:t>
            </a:r>
            <a:endParaRPr lang="en-US" sz="950" b="1" dirty="0"/>
          </a:p>
        </p:txBody>
      </p:sp>
      <p:sp>
        <p:nvSpPr>
          <p:cNvPr id="12" name="Rectangle 11"/>
          <p:cNvSpPr/>
          <p:nvPr/>
        </p:nvSpPr>
        <p:spPr>
          <a:xfrm>
            <a:off x="4797083" y="1885072"/>
            <a:ext cx="1983545" cy="45297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8445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SS2: </a:t>
            </a:r>
            <a:r>
              <a:rPr lang="en-US" u="sng" dirty="0" smtClean="0">
                <a:solidFill>
                  <a:srgbClr val="000000"/>
                </a:solidFill>
                <a:latin typeface="Arial"/>
                <a:cs typeface="Arial"/>
              </a:rPr>
              <a:t>FPGA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vs. DSP Processor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64899"/>
            <a:ext cx="4040188" cy="411057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382588" y="2157984"/>
          <a:ext cx="8229600" cy="353034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743200"/>
                <a:gridCol w="2743200"/>
                <a:gridCol w="2743200"/>
              </a:tblGrid>
              <a:tr h="61500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FPGA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DSP</a:t>
                      </a:r>
                      <a:endParaRPr lang="en-US" dirty="0"/>
                    </a:p>
                  </a:txBody>
                  <a:tcPr/>
                </a:tc>
              </a:tr>
              <a:tr h="455053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053">
                <a:tc>
                  <a:txBody>
                    <a:bodyPr/>
                    <a:lstStyle/>
                    <a:p>
                      <a:r>
                        <a:rPr lang="en-US" dirty="0" smtClean="0"/>
                        <a:t>Parallelism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5053">
                <a:tc>
                  <a:txBody>
                    <a:bodyPr/>
                    <a:lstStyle/>
                    <a:p>
                      <a:r>
                        <a:rPr lang="en-US" dirty="0" smtClean="0"/>
                        <a:t>Power 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4826">
                <a:tc>
                  <a:txBody>
                    <a:bodyPr/>
                    <a:lstStyle/>
                    <a:p>
                      <a:r>
                        <a:rPr lang="en-US" dirty="0" smtClean="0"/>
                        <a:t>Reliability</a:t>
                      </a:r>
                      <a:r>
                        <a:rPr lang="en-US" baseline="0" dirty="0" smtClean="0"/>
                        <a:t> and ease of maintenance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55053">
                <a:tc>
                  <a:txBody>
                    <a:bodyPr/>
                    <a:lstStyle/>
                    <a:p>
                      <a:r>
                        <a:rPr lang="en-US" dirty="0" smtClean="0"/>
                        <a:t>Low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5053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 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76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608076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SS2: Image Acquisition via FPGA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3100" dirty="0" smtClean="0">
                <a:latin typeface="Arial"/>
                <a:cs typeface="Arial"/>
              </a:rPr>
              <a:t>Basys2- Xilinx Spartan 3E</a:t>
            </a:r>
            <a:endParaRPr lang="en-US" sz="310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66544"/>
            <a:ext cx="4040188" cy="4554704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Arial"/>
                <a:cs typeface="Arial"/>
              </a:rPr>
              <a:t>100,000 Logic Gates</a:t>
            </a:r>
          </a:p>
          <a:p>
            <a:pPr lvl="0"/>
            <a:r>
              <a:rPr lang="en-US" dirty="0" smtClean="0">
                <a:latin typeface="Arial"/>
                <a:cs typeface="Arial"/>
              </a:rPr>
              <a:t>Full-speed USB2</a:t>
            </a:r>
          </a:p>
          <a:p>
            <a:pPr lvl="0"/>
            <a:r>
              <a:rPr lang="en-US" dirty="0">
                <a:latin typeface="Arial"/>
                <a:cs typeface="Arial"/>
              </a:rPr>
              <a:t>F</a:t>
            </a:r>
            <a:r>
              <a:rPr lang="en-US" dirty="0" smtClean="0">
                <a:latin typeface="Arial"/>
                <a:cs typeface="Arial"/>
              </a:rPr>
              <a:t>lash </a:t>
            </a:r>
            <a:r>
              <a:rPr lang="en-US" dirty="0" smtClean="0">
                <a:latin typeface="Arial"/>
                <a:cs typeface="Arial"/>
              </a:rPr>
              <a:t>ROM to store FPGA configurations</a:t>
            </a:r>
          </a:p>
          <a:p>
            <a:pPr lvl="0"/>
            <a:r>
              <a:rPr lang="en-US" dirty="0" smtClean="0">
                <a:latin typeface="Arial"/>
                <a:cs typeface="Arial"/>
              </a:rPr>
              <a:t>User-settable clock (25/50/100MHz) </a:t>
            </a:r>
          </a:p>
          <a:p>
            <a:pPr lvl="0"/>
            <a:r>
              <a:rPr lang="en-US" dirty="0" smtClean="0">
                <a:latin typeface="Arial"/>
                <a:cs typeface="Arial"/>
              </a:rPr>
              <a:t>Socket for a 2nd clock</a:t>
            </a:r>
          </a:p>
          <a:p>
            <a:pPr lvl="0"/>
            <a:r>
              <a:rPr lang="en-US" dirty="0" smtClean="0">
                <a:latin typeface="Arial"/>
                <a:cs typeface="Arial"/>
              </a:rPr>
              <a:t>Four e</a:t>
            </a:r>
            <a:r>
              <a:rPr lang="en-US" dirty="0" smtClean="0">
                <a:latin typeface="Arial"/>
                <a:cs typeface="Arial"/>
              </a:rPr>
              <a:t>xpansion </a:t>
            </a:r>
            <a:r>
              <a:rPr lang="en-US" dirty="0" smtClean="0">
                <a:latin typeface="Arial"/>
                <a:cs typeface="Arial"/>
              </a:rPr>
              <a:t>connectors</a:t>
            </a:r>
          </a:p>
          <a:p>
            <a:pPr lvl="0"/>
            <a:r>
              <a:rPr lang="en-US" dirty="0" smtClean="0">
                <a:latin typeface="Arial"/>
                <a:cs typeface="Arial"/>
              </a:rPr>
              <a:t>ESD and short circuit expansion on all I/O signals</a:t>
            </a: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388" y="2376487"/>
            <a:ext cx="4427156" cy="298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0823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SS2: Image Acquisition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FPGA Pre-processing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743823"/>
            <a:ext cx="8229600" cy="53934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latin typeface="Arial"/>
                <a:cs typeface="Arial"/>
              </a:rPr>
              <a:t>Stream video from camera through FPGA</a:t>
            </a:r>
          </a:p>
          <a:p>
            <a:r>
              <a:rPr lang="en-US" sz="2400" dirty="0" smtClean="0">
                <a:latin typeface="Arial"/>
                <a:cs typeface="Arial"/>
              </a:rPr>
              <a:t>Calculate location of LED 1 (cursor location)</a:t>
            </a:r>
          </a:p>
          <a:p>
            <a:r>
              <a:rPr lang="en-US" sz="2400" dirty="0" smtClean="0">
                <a:latin typeface="Arial"/>
                <a:cs typeface="Arial"/>
              </a:rPr>
              <a:t>If a second LED comes on calculate centroid between the two points.</a:t>
            </a:r>
          </a:p>
          <a:p>
            <a:r>
              <a:rPr lang="en-US" sz="2400" dirty="0" smtClean="0">
                <a:latin typeface="Arial"/>
                <a:cs typeface="Arial"/>
              </a:rPr>
              <a:t>Does the movement </a:t>
            </a:r>
          </a:p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correspond to a gesture?</a:t>
            </a:r>
          </a:p>
          <a:p>
            <a:r>
              <a:rPr lang="en-US" sz="2400" dirty="0" smtClean="0">
                <a:latin typeface="Arial"/>
                <a:cs typeface="Arial"/>
              </a:rPr>
              <a:t>FPGA outputs frame </a:t>
            </a:r>
          </a:p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coordinates to </a:t>
            </a:r>
            <a:r>
              <a:rPr lang="en-US" sz="2400" dirty="0" smtClean="0">
                <a:latin typeface="Arial"/>
                <a:cs typeface="Arial"/>
              </a:rPr>
              <a:t>host</a:t>
            </a:r>
          </a:p>
          <a:p>
            <a:pPr>
              <a:buNone/>
            </a:pPr>
            <a:r>
              <a:rPr lang="en-US" sz="240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computer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13" y="3621024"/>
            <a:ext cx="4759900" cy="295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8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SS2: Image Processing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sz="2700" dirty="0" smtClean="0">
                <a:latin typeface="Arial"/>
                <a:cs typeface="Arial"/>
              </a:rPr>
              <a:t>Output of FPGA</a:t>
            </a:r>
            <a:endParaRPr lang="en-US" sz="2700" dirty="0">
              <a:latin typeface="Arial"/>
              <a:cs typeface="Arial"/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3699683"/>
              </p:ext>
            </p:extLst>
          </p:nvPr>
        </p:nvGraphicFramePr>
        <p:xfrm>
          <a:off x="320730" y="2180492"/>
          <a:ext cx="8571337" cy="257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876363"/>
            <a:ext cx="547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Development Software: Simulink &amp; HDL Coder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Image </a:t>
            </a:r>
            <a:r>
              <a:rPr lang="en-US" dirty="0" smtClean="0">
                <a:latin typeface="Arial"/>
                <a:cs typeface="Arial"/>
              </a:rPr>
              <a:t>Acquisition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4128"/>
            <a:ext cx="3712464" cy="468172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Arial"/>
                <a:cs typeface="Arial"/>
              </a:rPr>
              <a:t>Stream Video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Test FPGA functionality</a:t>
            </a:r>
          </a:p>
          <a:p>
            <a:r>
              <a:rPr lang="en-US" dirty="0" smtClean="0">
                <a:latin typeface="Arial"/>
                <a:cs typeface="Arial"/>
              </a:rPr>
              <a:t>Test a Simulink model with some filtering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65085" y="1959828"/>
            <a:ext cx="4401312" cy="4681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Interfacing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the camera with FPGA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HDL coder from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Simulink model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Arial"/>
                <a:cs typeface="Arial"/>
              </a:rPr>
              <a:t>FPGA </a:t>
            </a:r>
            <a:r>
              <a:rPr lang="en-US" sz="2800" dirty="0" smtClean="0">
                <a:latin typeface="Arial"/>
                <a:cs typeface="Arial"/>
              </a:rPr>
              <a:t>Logic </a:t>
            </a:r>
            <a:r>
              <a:rPr lang="en-US" sz="2800" dirty="0" smtClean="0">
                <a:latin typeface="Arial"/>
                <a:cs typeface="Arial"/>
              </a:rPr>
              <a:t>Gates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Clock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Speed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3856" y="1550908"/>
            <a:ext cx="173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Arial"/>
                <a:cs typeface="Arial"/>
              </a:rPr>
              <a:t>Success</a:t>
            </a:r>
            <a:endParaRPr lang="en-US" sz="2800" u="sng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9693" y="1550908"/>
            <a:ext cx="1814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latin typeface="Arial"/>
                <a:cs typeface="Arial"/>
              </a:rPr>
              <a:t>Difficulties</a:t>
            </a:r>
            <a:endParaRPr lang="en-US" sz="2800" u="sng" dirty="0"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69664" y="1414272"/>
            <a:ext cx="0" cy="50850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6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89649"/>
            <a:ext cx="8236634" cy="504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25083"/>
            <a:ext cx="7467600" cy="1143000"/>
          </a:xfrm>
        </p:spPr>
        <p:txBody>
          <a:bodyPr/>
          <a:lstStyle/>
          <a:p>
            <a:r>
              <a:rPr lang="en-US" dirty="0" smtClean="0"/>
              <a:t>SS3: Host Computer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111260" y="2060916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SS2</a:t>
            </a:r>
            <a:endParaRPr lang="en-US" sz="1000" b="1" dirty="0"/>
          </a:p>
        </p:txBody>
      </p:sp>
      <p:sp>
        <p:nvSpPr>
          <p:cNvPr id="21" name="Oval 20"/>
          <p:cNvSpPr/>
          <p:nvPr/>
        </p:nvSpPr>
        <p:spPr>
          <a:xfrm>
            <a:off x="3160204" y="5020658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SS3</a:t>
            </a:r>
            <a:endParaRPr lang="en-US" sz="1000" b="1" dirty="0"/>
          </a:p>
        </p:txBody>
      </p:sp>
      <p:sp>
        <p:nvSpPr>
          <p:cNvPr id="19" name="Oval 18"/>
          <p:cNvSpPr/>
          <p:nvPr/>
        </p:nvSpPr>
        <p:spPr>
          <a:xfrm>
            <a:off x="7017433" y="2060916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SS1</a:t>
            </a:r>
            <a:endParaRPr lang="en-US" sz="1000" b="1" dirty="0"/>
          </a:p>
        </p:txBody>
      </p:sp>
      <p:sp>
        <p:nvSpPr>
          <p:cNvPr id="22" name="Oval 21"/>
          <p:cNvSpPr/>
          <p:nvPr/>
        </p:nvSpPr>
        <p:spPr>
          <a:xfrm>
            <a:off x="759655" y="2060916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 smtClean="0"/>
              <a:t>SS4</a:t>
            </a:r>
            <a:endParaRPr lang="en-US" sz="950" b="1" dirty="0"/>
          </a:p>
        </p:txBody>
      </p:sp>
      <p:sp>
        <p:nvSpPr>
          <p:cNvPr id="12" name="Rectangle 11"/>
          <p:cNvSpPr/>
          <p:nvPr/>
        </p:nvSpPr>
        <p:spPr>
          <a:xfrm>
            <a:off x="2471226" y="1368083"/>
            <a:ext cx="1988231" cy="412183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3352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"/>
              </a:rPr>
              <a:t>SS3: Host Computer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Requirements: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Current consumer grade PC with Windows OS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Free USB/Serial ports</a:t>
            </a: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Goals: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Plug N Play style system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All heavy computing not on PCs CPU</a:t>
            </a:r>
          </a:p>
        </p:txBody>
      </p:sp>
      <p:pic>
        <p:nvPicPr>
          <p:cNvPr id="5" name="Picture 4" descr="j0289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71" y="3297042"/>
            <a:ext cx="3245029" cy="21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0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365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SS3: Driver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Coding in C++</a:t>
            </a:r>
          </a:p>
          <a:p>
            <a:r>
              <a:rPr lang="en-US" dirty="0" smtClean="0">
                <a:latin typeface="Arial"/>
                <a:cs typeface="Arial"/>
              </a:rPr>
              <a:t>Takes input from two I/</a:t>
            </a:r>
            <a:r>
              <a:rPr lang="en-US" dirty="0" err="1" smtClean="0">
                <a:latin typeface="Arial"/>
                <a:cs typeface="Arial"/>
              </a:rPr>
              <a:t>Os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Handles movement and gestures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10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Group 22 Members: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4726"/>
            <a:ext cx="7467600" cy="4525963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Martin Rodriguez- EE</a:t>
            </a:r>
          </a:p>
          <a:p>
            <a:r>
              <a:rPr lang="en-US" dirty="0" smtClean="0">
                <a:latin typeface="Arial"/>
                <a:cs typeface="Arial"/>
              </a:rPr>
              <a:t>Landon Splitter- CE</a:t>
            </a:r>
          </a:p>
          <a:p>
            <a:r>
              <a:rPr lang="en-US" dirty="0" smtClean="0">
                <a:latin typeface="Arial"/>
                <a:cs typeface="Arial"/>
              </a:rPr>
              <a:t>Evianis Cruz- EE</a:t>
            </a:r>
          </a:p>
          <a:p>
            <a:r>
              <a:rPr lang="en-US" dirty="0" smtClean="0">
                <a:latin typeface="Arial"/>
                <a:cs typeface="Arial"/>
              </a:rPr>
              <a:t>Pamela Garcia- EE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353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"/>
              </a:rPr>
              <a:t>Class Diagram Mouse Driver</a:t>
            </a:r>
            <a:endParaRPr lang="en-US" dirty="0">
              <a:latin typeface="Arial"/>
            </a:endParaRPr>
          </a:p>
        </p:txBody>
      </p:sp>
      <p:pic>
        <p:nvPicPr>
          <p:cNvPr id="4" name="Content Placeholder 11" descr="Screen shot 2013-01-22 at 7.22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5" r="-6415"/>
          <a:stretch>
            <a:fillRect/>
          </a:stretch>
        </p:blipFill>
        <p:spPr>
          <a:xfrm>
            <a:off x="457200" y="1812153"/>
            <a:ext cx="8229600" cy="4761685"/>
          </a:xfrm>
        </p:spPr>
      </p:pic>
    </p:spTree>
    <p:extLst>
      <p:ext uri="{BB962C8B-B14F-4D97-AF65-F5344CB8AC3E}">
        <p14:creationId xmlns:p14="http://schemas.microsoft.com/office/powerpoint/2010/main" val="323677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rial"/>
                <a:cs typeface="Arial"/>
              </a:rPr>
              <a:t>Host Computer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4128"/>
            <a:ext cx="3712464" cy="4681728"/>
          </a:xfrm>
        </p:spPr>
        <p:txBody>
          <a:bodyPr>
            <a:normAutofit/>
          </a:bodyPr>
          <a:lstStyle/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Integrate driver with USB ports</a:t>
            </a:r>
          </a:p>
          <a:p>
            <a:r>
              <a:rPr lang="en-US" dirty="0" smtClean="0">
                <a:latin typeface="Arial"/>
                <a:cs typeface="Arial"/>
              </a:rPr>
              <a:t>Read in and modify information from I/O ports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65085" y="2074128"/>
            <a:ext cx="4401312" cy="4681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Arial"/>
                <a:cs typeface="Arial"/>
              </a:rPr>
              <a:t>Listening to two ports simultaneously 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Arial"/>
                <a:cs typeface="Arial"/>
              </a:rPr>
              <a:t>Integrating gestures that will flag different commands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3856" y="1550908"/>
            <a:ext cx="173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Arial"/>
                <a:cs typeface="Arial"/>
              </a:rPr>
              <a:t>Success</a:t>
            </a:r>
            <a:endParaRPr lang="en-US" sz="2800" u="sng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9693" y="1550908"/>
            <a:ext cx="1814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latin typeface="Arial"/>
                <a:cs typeface="Arial"/>
              </a:rPr>
              <a:t>Difficulties</a:t>
            </a:r>
            <a:endParaRPr lang="en-US" sz="2800" u="sng" dirty="0"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69664" y="1414272"/>
            <a:ext cx="0" cy="50850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6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68082"/>
            <a:ext cx="8236634" cy="504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25083"/>
            <a:ext cx="7467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Design Overview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11260" y="2060916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SS2</a:t>
            </a:r>
            <a:endParaRPr lang="en-US" sz="1000" b="1" dirty="0"/>
          </a:p>
        </p:txBody>
      </p:sp>
      <p:sp>
        <p:nvSpPr>
          <p:cNvPr id="21" name="Oval 20"/>
          <p:cNvSpPr/>
          <p:nvPr/>
        </p:nvSpPr>
        <p:spPr>
          <a:xfrm>
            <a:off x="3226190" y="4642338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SS3</a:t>
            </a:r>
            <a:endParaRPr lang="en-US" sz="1000" b="1" dirty="0"/>
          </a:p>
        </p:txBody>
      </p:sp>
      <p:sp>
        <p:nvSpPr>
          <p:cNvPr id="19" name="Oval 18"/>
          <p:cNvSpPr/>
          <p:nvPr/>
        </p:nvSpPr>
        <p:spPr>
          <a:xfrm>
            <a:off x="7017433" y="2060916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SS1</a:t>
            </a:r>
            <a:endParaRPr lang="en-US" sz="1000" b="1" dirty="0"/>
          </a:p>
        </p:txBody>
      </p:sp>
      <p:sp>
        <p:nvSpPr>
          <p:cNvPr id="22" name="Oval 21"/>
          <p:cNvSpPr/>
          <p:nvPr/>
        </p:nvSpPr>
        <p:spPr>
          <a:xfrm>
            <a:off x="759655" y="2060916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 smtClean="0"/>
              <a:t>SS4</a:t>
            </a:r>
            <a:endParaRPr lang="en-US" sz="950" b="1" dirty="0"/>
          </a:p>
        </p:txBody>
      </p:sp>
      <p:sp>
        <p:nvSpPr>
          <p:cNvPr id="12" name="Rectangle 11"/>
          <p:cNvSpPr/>
          <p:nvPr/>
        </p:nvSpPr>
        <p:spPr>
          <a:xfrm>
            <a:off x="482995" y="1856934"/>
            <a:ext cx="2161731" cy="47267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363"/>
            <a:ext cx="7467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SS4: Gloves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22363"/>
            <a:ext cx="4300806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300" b="1" dirty="0" smtClean="0">
                <a:latin typeface="Arial"/>
                <a:cs typeface="Arial"/>
              </a:rPr>
              <a:t>Master Hand</a:t>
            </a:r>
          </a:p>
          <a:p>
            <a:r>
              <a:rPr lang="en-US" sz="2300" dirty="0" smtClean="0">
                <a:latin typeface="Arial"/>
                <a:cs typeface="Arial"/>
              </a:rPr>
              <a:t>Bluetooth Module</a:t>
            </a:r>
          </a:p>
          <a:p>
            <a:r>
              <a:rPr lang="en-US" sz="2300" dirty="0" smtClean="0">
                <a:latin typeface="Arial"/>
                <a:cs typeface="Arial"/>
              </a:rPr>
              <a:t>Gyroscope and Accelerometer: </a:t>
            </a:r>
            <a:r>
              <a:rPr lang="fr-FR" sz="2300" dirty="0" smtClean="0">
                <a:latin typeface="Arial"/>
                <a:cs typeface="Arial"/>
              </a:rPr>
              <a:t>MPU-6050 by </a:t>
            </a:r>
            <a:r>
              <a:rPr lang="fr-FR" sz="2300" dirty="0" err="1" smtClean="0">
                <a:latin typeface="Arial"/>
                <a:cs typeface="Arial"/>
              </a:rPr>
              <a:t>InvenSense</a:t>
            </a:r>
            <a:r>
              <a:rPr lang="fr-FR" sz="2300" dirty="0" smtClean="0">
                <a:latin typeface="Arial"/>
                <a:cs typeface="Arial"/>
              </a:rPr>
              <a:t> </a:t>
            </a:r>
            <a:r>
              <a:rPr lang="en-US" sz="2300" dirty="0" smtClean="0">
                <a:latin typeface="Arial"/>
                <a:cs typeface="Arial"/>
              </a:rPr>
              <a:t> </a:t>
            </a:r>
          </a:p>
          <a:p>
            <a:r>
              <a:rPr lang="en-US" sz="2300" dirty="0" smtClean="0">
                <a:latin typeface="Arial"/>
                <a:cs typeface="Arial"/>
              </a:rPr>
              <a:t>Microcontroller: Stellaris LM4F120</a:t>
            </a:r>
          </a:p>
          <a:p>
            <a:r>
              <a:rPr lang="en-US" sz="2300" dirty="0" smtClean="0">
                <a:latin typeface="Arial"/>
                <a:cs typeface="Arial"/>
              </a:rPr>
              <a:t>Near-IR LED (940nm &amp; 30˚ viewing angle)</a:t>
            </a:r>
          </a:p>
          <a:p>
            <a:r>
              <a:rPr lang="en-US" sz="2300" dirty="0" smtClean="0">
                <a:latin typeface="Arial"/>
                <a:cs typeface="Arial"/>
              </a:rPr>
              <a:t>Touch sensor  </a:t>
            </a:r>
          </a:p>
          <a:p>
            <a:r>
              <a:rPr lang="en-US" sz="2300" dirty="0" smtClean="0">
                <a:latin typeface="Arial"/>
                <a:cs typeface="Arial"/>
              </a:rPr>
              <a:t>Battery and Voltage regulating circuit</a:t>
            </a:r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006" y="1322363"/>
            <a:ext cx="4030394" cy="48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410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9201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SS4: Gloves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457200" y="1417638"/>
            <a:ext cx="4300806" cy="470852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006" y="1417639"/>
            <a:ext cx="3933825" cy="450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9"/>
          <p:cNvSpPr txBox="1">
            <a:spLocks/>
          </p:cNvSpPr>
          <p:nvPr/>
        </p:nvSpPr>
        <p:spPr>
          <a:xfrm>
            <a:off x="457200" y="2209800"/>
            <a:ext cx="4300806" cy="4983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300" b="1" dirty="0" smtClean="0">
                <a:latin typeface="Arial"/>
                <a:cs typeface="Arial"/>
              </a:rPr>
              <a:t>Secondary Hand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Near-IR LED (940nm &amp; 30˚ viewing angle)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Touch sensor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Battery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\Desktop\Logo_arduin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71" y="1166679"/>
            <a:ext cx="2909556" cy="20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544513"/>
            <a:ext cx="8382000" cy="1069848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Development Environment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013563"/>
            <a:ext cx="4041648" cy="4572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Code Composer Studio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3013563"/>
            <a:ext cx="4041775" cy="457200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Arduino</a:t>
            </a:r>
            <a:r>
              <a:rPr lang="en-US" dirty="0" smtClean="0">
                <a:latin typeface="Arial"/>
                <a:cs typeface="Arial"/>
              </a:rPr>
              <a:t> IDE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3470763"/>
            <a:ext cx="4041648" cy="3123956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C/C++ and Assembly</a:t>
            </a:r>
          </a:p>
          <a:p>
            <a:r>
              <a:rPr lang="en-US" dirty="0" smtClean="0">
                <a:latin typeface="Arial"/>
                <a:cs typeface="Arial"/>
              </a:rPr>
              <a:t>More Debugging options.</a:t>
            </a:r>
          </a:p>
          <a:p>
            <a:r>
              <a:rPr lang="en-US" dirty="0" smtClean="0">
                <a:latin typeface="Arial"/>
                <a:cs typeface="Arial"/>
              </a:rPr>
              <a:t>Direct access to control registers</a:t>
            </a:r>
          </a:p>
          <a:p>
            <a:r>
              <a:rPr lang="en-US" dirty="0" smtClean="0">
                <a:latin typeface="Arial"/>
                <a:cs typeface="Arial"/>
              </a:rPr>
              <a:t>Flexible clock system, Low power options, interrupt friendly</a:t>
            </a:r>
          </a:p>
          <a:p>
            <a:r>
              <a:rPr lang="en-US" dirty="0" smtClean="0">
                <a:latin typeface="Arial"/>
                <a:cs typeface="Arial"/>
              </a:rPr>
              <a:t>Limited support</a:t>
            </a:r>
          </a:p>
          <a:p>
            <a:r>
              <a:rPr lang="en-US" dirty="0" smtClean="0">
                <a:latin typeface="Arial"/>
                <a:cs typeface="Arial"/>
              </a:rPr>
              <a:t>Free (Code limited)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3470763"/>
            <a:ext cx="4041775" cy="3123956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Arduino</a:t>
            </a:r>
            <a:r>
              <a:rPr lang="en-US" dirty="0" smtClean="0">
                <a:latin typeface="Arial"/>
                <a:cs typeface="Arial"/>
              </a:rPr>
              <a:t> wiring language</a:t>
            </a:r>
          </a:p>
          <a:p>
            <a:r>
              <a:rPr lang="en-US" dirty="0" smtClean="0">
                <a:latin typeface="Arial"/>
                <a:cs typeface="Arial"/>
              </a:rPr>
              <a:t>Simple and easy to use, but limited Debugging options</a:t>
            </a:r>
          </a:p>
          <a:p>
            <a:r>
              <a:rPr lang="en-US" dirty="0" smtClean="0">
                <a:latin typeface="Arial"/>
                <a:cs typeface="Arial"/>
              </a:rPr>
              <a:t>Fixed Clock speed and no power options</a:t>
            </a:r>
          </a:p>
          <a:p>
            <a:r>
              <a:rPr lang="en-US" dirty="0">
                <a:latin typeface="Arial"/>
                <a:cs typeface="Arial"/>
              </a:rPr>
              <a:t>Wealth of user support and existing code libraries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Free</a:t>
            </a:r>
          </a:p>
          <a:p>
            <a:endParaRPr lang="en-US" dirty="0"/>
          </a:p>
        </p:txBody>
      </p:sp>
      <p:pic>
        <p:nvPicPr>
          <p:cNvPr id="34818" name="Picture 2" descr="F:\codecomposerstudioidev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321" y="1398049"/>
            <a:ext cx="1463167" cy="1615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\Desktop\Logo_arduin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71" y="1166679"/>
            <a:ext cx="2909556" cy="20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544513"/>
            <a:ext cx="8382000" cy="1069848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Development Environment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013563"/>
            <a:ext cx="4041648" cy="4572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Code Composer Studio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3013563"/>
            <a:ext cx="4041775" cy="457200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Arduino</a:t>
            </a:r>
            <a:r>
              <a:rPr lang="en-US" dirty="0" smtClean="0">
                <a:latin typeface="Arial"/>
                <a:cs typeface="Arial"/>
              </a:rPr>
              <a:t> IDE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3470763"/>
            <a:ext cx="4041648" cy="3123956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C/C++ and Assembly</a:t>
            </a:r>
          </a:p>
          <a:p>
            <a:r>
              <a:rPr lang="en-US" dirty="0" smtClean="0">
                <a:latin typeface="Arial"/>
                <a:cs typeface="Arial"/>
              </a:rPr>
              <a:t>More Debugging options.</a:t>
            </a:r>
          </a:p>
          <a:p>
            <a:r>
              <a:rPr lang="en-US" dirty="0" smtClean="0">
                <a:latin typeface="Arial"/>
                <a:cs typeface="Arial"/>
              </a:rPr>
              <a:t>Direct access to control registers</a:t>
            </a:r>
          </a:p>
          <a:p>
            <a:r>
              <a:rPr lang="en-US" dirty="0" smtClean="0">
                <a:latin typeface="Arial"/>
                <a:cs typeface="Arial"/>
              </a:rPr>
              <a:t>Flexible clock system, Low power options, interrupt friendly</a:t>
            </a:r>
          </a:p>
          <a:p>
            <a:r>
              <a:rPr lang="en-US" dirty="0" smtClean="0">
                <a:latin typeface="Arial"/>
                <a:cs typeface="Arial"/>
              </a:rPr>
              <a:t>Limited support</a:t>
            </a:r>
          </a:p>
          <a:p>
            <a:r>
              <a:rPr lang="en-US" dirty="0" smtClean="0">
                <a:latin typeface="Arial"/>
                <a:cs typeface="Arial"/>
              </a:rPr>
              <a:t>Free (Code limited)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3470763"/>
            <a:ext cx="4041775" cy="3123956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Arduino</a:t>
            </a:r>
            <a:r>
              <a:rPr lang="en-US" dirty="0" smtClean="0">
                <a:latin typeface="Arial"/>
                <a:cs typeface="Arial"/>
              </a:rPr>
              <a:t> wiring language</a:t>
            </a:r>
          </a:p>
          <a:p>
            <a:r>
              <a:rPr lang="en-US" dirty="0" smtClean="0">
                <a:latin typeface="Arial"/>
                <a:cs typeface="Arial"/>
              </a:rPr>
              <a:t>Simple and easy to use, but limited Debugging options</a:t>
            </a:r>
          </a:p>
          <a:p>
            <a:r>
              <a:rPr lang="en-US" dirty="0" smtClean="0">
                <a:latin typeface="Arial"/>
                <a:cs typeface="Arial"/>
              </a:rPr>
              <a:t>Fixed Clock speed and no power options</a:t>
            </a:r>
          </a:p>
          <a:p>
            <a:r>
              <a:rPr lang="en-US" dirty="0">
                <a:latin typeface="Arial"/>
                <a:cs typeface="Arial"/>
              </a:rPr>
              <a:t>Wealth of user support and existing code libraries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Free</a:t>
            </a:r>
          </a:p>
          <a:p>
            <a:endParaRPr lang="en-US" dirty="0"/>
          </a:p>
        </p:txBody>
      </p:sp>
      <p:pic>
        <p:nvPicPr>
          <p:cNvPr id="34818" name="Picture 2" descr="F:\codecomposerstudioidev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321" y="1398049"/>
            <a:ext cx="1463167" cy="1615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81000" y="3022284"/>
            <a:ext cx="4041648" cy="36254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9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\Desktop\Logo_arduin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71" y="1166679"/>
            <a:ext cx="2909556" cy="20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544513"/>
            <a:ext cx="8382000" cy="1069848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MCU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013563"/>
            <a:ext cx="2001253" cy="4572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MSP430g2553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417679" y="2995168"/>
            <a:ext cx="1873124" cy="457200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Arduino</a:t>
            </a:r>
            <a:r>
              <a:rPr lang="en-US" dirty="0" smtClean="0">
                <a:latin typeface="Arial"/>
                <a:cs typeface="Arial"/>
              </a:rPr>
              <a:t> UNO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3470763"/>
            <a:ext cx="2001253" cy="3123956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3.3V</a:t>
            </a:r>
          </a:p>
          <a:p>
            <a:r>
              <a:rPr lang="en-US" dirty="0" smtClean="0">
                <a:latin typeface="Arial"/>
                <a:cs typeface="Arial"/>
              </a:rPr>
              <a:t>16 MHz</a:t>
            </a:r>
          </a:p>
          <a:p>
            <a:r>
              <a:rPr lang="en-US" dirty="0" smtClean="0">
                <a:latin typeface="Arial"/>
                <a:cs typeface="Arial"/>
              </a:rPr>
              <a:t>UART, I2C, SPI</a:t>
            </a:r>
          </a:p>
          <a:p>
            <a:r>
              <a:rPr lang="en-US" dirty="0" smtClean="0">
                <a:latin typeface="Arial"/>
                <a:cs typeface="Arial"/>
              </a:rPr>
              <a:t>4.30$</a:t>
            </a:r>
          </a:p>
          <a:p>
            <a:r>
              <a:rPr lang="en-US" dirty="0" smtClean="0">
                <a:latin typeface="Arial"/>
                <a:cs typeface="Arial"/>
              </a:rPr>
              <a:t>DIP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7679" y="3470763"/>
            <a:ext cx="2057400" cy="3123956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5v</a:t>
            </a:r>
          </a:p>
          <a:p>
            <a:r>
              <a:rPr lang="en-US" dirty="0" smtClean="0">
                <a:latin typeface="Arial"/>
                <a:cs typeface="Arial"/>
              </a:rPr>
              <a:t>16 MHZ</a:t>
            </a:r>
          </a:p>
          <a:p>
            <a:r>
              <a:rPr lang="en-US" dirty="0">
                <a:latin typeface="Arial"/>
                <a:cs typeface="Arial"/>
              </a:rPr>
              <a:t>UART, I2C, SPI</a:t>
            </a:r>
          </a:p>
          <a:p>
            <a:r>
              <a:rPr lang="en-US" dirty="0" smtClean="0">
                <a:latin typeface="Arial"/>
                <a:cs typeface="Arial"/>
              </a:rPr>
              <a:t>29.95$</a:t>
            </a:r>
          </a:p>
          <a:p>
            <a:r>
              <a:rPr lang="en-US" dirty="0" smtClean="0">
                <a:latin typeface="Arial"/>
                <a:cs typeface="Arial"/>
              </a:rPr>
              <a:t>DIP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138318" y="3039949"/>
            <a:ext cx="2420271" cy="412419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>
            <a:lvl1pPr marL="45720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/>
                <a:cs typeface="Arial"/>
              </a:rPr>
              <a:t>Stellaris LM4F120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050" name="Picture 2" descr="C:\Users\martin\Desktop\Texas-Instruments-logo-desig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438285"/>
            <a:ext cx="4152982" cy="15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2774001" y="3244933"/>
            <a:ext cx="1" cy="33261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910233" y="3268549"/>
            <a:ext cx="1" cy="33261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4"/>
          <p:cNvSpPr txBox="1">
            <a:spLocks/>
          </p:cNvSpPr>
          <p:nvPr/>
        </p:nvSpPr>
        <p:spPr>
          <a:xfrm>
            <a:off x="3138317" y="3470763"/>
            <a:ext cx="2001253" cy="31239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/>
                <a:cs typeface="Arial"/>
              </a:rPr>
              <a:t>3.3V</a:t>
            </a:r>
          </a:p>
          <a:p>
            <a:r>
              <a:rPr lang="en-US" dirty="0" smtClean="0">
                <a:latin typeface="Arial"/>
                <a:cs typeface="Arial"/>
              </a:rPr>
              <a:t>80 MHz</a:t>
            </a:r>
          </a:p>
          <a:p>
            <a:r>
              <a:rPr lang="en-US" dirty="0" smtClean="0">
                <a:latin typeface="Arial"/>
                <a:cs typeface="Arial"/>
              </a:rPr>
              <a:t>UART, I2C, SPI</a:t>
            </a:r>
          </a:p>
          <a:p>
            <a:r>
              <a:rPr lang="en-US" dirty="0" smtClean="0">
                <a:latin typeface="Arial"/>
                <a:cs typeface="Arial"/>
              </a:rPr>
              <a:t>12.99$</a:t>
            </a:r>
          </a:p>
          <a:p>
            <a:r>
              <a:rPr lang="en-US" dirty="0" smtClean="0">
                <a:latin typeface="Arial"/>
                <a:cs typeface="Arial"/>
              </a:rPr>
              <a:t>LQFP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6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\Desktop\Logo_arduin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71" y="1166679"/>
            <a:ext cx="2909556" cy="20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544513"/>
            <a:ext cx="8382000" cy="1069848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MCU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013563"/>
            <a:ext cx="2001253" cy="4572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MSP430g2553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417679" y="2995168"/>
            <a:ext cx="1873124" cy="457200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Arduino</a:t>
            </a:r>
            <a:r>
              <a:rPr lang="en-US" dirty="0" smtClean="0">
                <a:latin typeface="Arial"/>
                <a:cs typeface="Arial"/>
              </a:rPr>
              <a:t> UNO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3470763"/>
            <a:ext cx="2001253" cy="3123956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3.3V</a:t>
            </a:r>
          </a:p>
          <a:p>
            <a:r>
              <a:rPr lang="en-US" dirty="0" smtClean="0">
                <a:latin typeface="Arial"/>
                <a:cs typeface="Arial"/>
              </a:rPr>
              <a:t>16 MHz</a:t>
            </a:r>
          </a:p>
          <a:p>
            <a:r>
              <a:rPr lang="en-US" dirty="0" smtClean="0">
                <a:latin typeface="Arial"/>
                <a:cs typeface="Arial"/>
              </a:rPr>
              <a:t>UART, I2C, SPI</a:t>
            </a:r>
          </a:p>
          <a:p>
            <a:r>
              <a:rPr lang="en-US" dirty="0" smtClean="0">
                <a:latin typeface="Arial"/>
                <a:cs typeface="Arial"/>
              </a:rPr>
              <a:t>4.30$</a:t>
            </a:r>
          </a:p>
          <a:p>
            <a:r>
              <a:rPr lang="en-US" dirty="0" smtClean="0">
                <a:latin typeface="Arial"/>
                <a:cs typeface="Arial"/>
              </a:rPr>
              <a:t>DIP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7679" y="3470763"/>
            <a:ext cx="2057400" cy="3123956"/>
          </a:xfrm>
        </p:spPr>
        <p:txBody>
          <a:bodyPr/>
          <a:lstStyle/>
          <a:p>
            <a:r>
              <a:rPr lang="en-US" dirty="0" smtClean="0"/>
              <a:t>5v</a:t>
            </a:r>
          </a:p>
          <a:p>
            <a:r>
              <a:rPr lang="en-US" dirty="0" smtClean="0"/>
              <a:t>16 MHZ</a:t>
            </a:r>
          </a:p>
          <a:p>
            <a:r>
              <a:rPr lang="en-US" dirty="0"/>
              <a:t>UART, I2C, SPI</a:t>
            </a:r>
          </a:p>
          <a:p>
            <a:r>
              <a:rPr lang="en-US" dirty="0" smtClean="0"/>
              <a:t>29.95$</a:t>
            </a:r>
          </a:p>
          <a:p>
            <a:r>
              <a:rPr lang="en-US" dirty="0" smtClean="0"/>
              <a:t>DIP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138318" y="3039949"/>
            <a:ext cx="2420271" cy="412419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>
            <a:lvl1pPr marL="45720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/>
                <a:cs typeface="Arial"/>
              </a:rPr>
              <a:t>Stellaris LM4F120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050" name="Picture 2" descr="C:\Users\martin\Desktop\Texas-Instruments-logo-desig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438285"/>
            <a:ext cx="4152982" cy="15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2774001" y="3244933"/>
            <a:ext cx="1" cy="33261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910233" y="3268549"/>
            <a:ext cx="1" cy="33261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4"/>
          <p:cNvSpPr txBox="1">
            <a:spLocks/>
          </p:cNvSpPr>
          <p:nvPr/>
        </p:nvSpPr>
        <p:spPr>
          <a:xfrm>
            <a:off x="3138317" y="3470763"/>
            <a:ext cx="2001253" cy="31239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/>
                <a:cs typeface="Arial"/>
              </a:rPr>
              <a:t>3.3V</a:t>
            </a:r>
          </a:p>
          <a:p>
            <a:r>
              <a:rPr lang="en-US" dirty="0" smtClean="0">
                <a:latin typeface="Arial"/>
                <a:cs typeface="Arial"/>
              </a:rPr>
              <a:t>80 MHz</a:t>
            </a:r>
          </a:p>
          <a:p>
            <a:r>
              <a:rPr lang="en-US" dirty="0" smtClean="0">
                <a:latin typeface="Arial"/>
                <a:cs typeface="Arial"/>
              </a:rPr>
              <a:t>UART, I2C, SPI</a:t>
            </a:r>
          </a:p>
          <a:p>
            <a:r>
              <a:rPr lang="en-US" dirty="0" smtClean="0">
                <a:latin typeface="Arial"/>
                <a:cs typeface="Arial"/>
              </a:rPr>
              <a:t>12.99$</a:t>
            </a:r>
          </a:p>
          <a:p>
            <a:r>
              <a:rPr lang="en-US" dirty="0" smtClean="0">
                <a:latin typeface="Arial"/>
                <a:cs typeface="Arial"/>
              </a:rPr>
              <a:t>LQFP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138318" y="3051184"/>
            <a:ext cx="2420271" cy="36254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5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rtin\Desktop\466px-BTModule807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26" y="2249424"/>
            <a:ext cx="3126305" cy="40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rtin\Desktop\UARTfr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7" y="5233737"/>
            <a:ext cx="5487166" cy="120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Bluetooth TTL transceiver module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Bluetooth V2.0</a:t>
            </a:r>
          </a:p>
          <a:p>
            <a:r>
              <a:rPr lang="en-US" dirty="0" smtClean="0">
                <a:latin typeface="Arial"/>
                <a:cs typeface="Arial"/>
              </a:rPr>
              <a:t>3.3V input voltage</a:t>
            </a:r>
          </a:p>
          <a:p>
            <a:r>
              <a:rPr lang="en-US" dirty="0" smtClean="0">
                <a:latin typeface="Arial"/>
                <a:cs typeface="Arial"/>
              </a:rPr>
              <a:t>8mA once connected</a:t>
            </a:r>
          </a:p>
          <a:p>
            <a:r>
              <a:rPr lang="en-US" dirty="0" smtClean="0">
                <a:latin typeface="Arial"/>
                <a:cs typeface="Arial"/>
              </a:rPr>
              <a:t>UART w/ Baud rate up to 115200 </a:t>
            </a:r>
          </a:p>
          <a:p>
            <a:r>
              <a:rPr lang="en-US" dirty="0" smtClean="0">
                <a:latin typeface="Arial"/>
                <a:cs typeface="Arial"/>
              </a:rPr>
              <a:t>Low cost. 10$</a:t>
            </a:r>
          </a:p>
          <a:p>
            <a:r>
              <a:rPr lang="en-US" dirty="0" smtClean="0">
                <a:latin typeface="Arial"/>
                <a:cs typeface="Arial"/>
              </a:rPr>
              <a:t>2 wires RXD, TXD.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09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983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Project Introduction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7" descr="http://farm3.static.flickr.com/2736/4032575926_ee5177c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152" y="2097179"/>
            <a:ext cx="3962847" cy="3730683"/>
          </a:xfrm>
          <a:prstGeom prst="rect">
            <a:avLst/>
          </a:prstGeom>
          <a:noFill/>
        </p:spPr>
      </p:pic>
      <p:pic>
        <p:nvPicPr>
          <p:cNvPr id="5" name="Picture 4" descr="C:\Users\Pamela\AppData\Local\Microsoft\Windows\Temporary Internet Files\Content.IE5\ECWKL9H5\MC90043263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9776" y="2199798"/>
            <a:ext cx="1413048" cy="1413048"/>
          </a:xfrm>
          <a:prstGeom prst="rect">
            <a:avLst/>
          </a:prstGeom>
          <a:noFill/>
        </p:spPr>
      </p:pic>
      <p:pic>
        <p:nvPicPr>
          <p:cNvPr id="6" name="Picture 5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4575" y="3612846"/>
            <a:ext cx="2543138" cy="214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27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tin\Desktop\Invensense_mpu6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84" y="936123"/>
            <a:ext cx="20828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53" y="4668049"/>
            <a:ext cx="4355431" cy="169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" y="4788634"/>
            <a:ext cx="4584031" cy="17859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6123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MPU-6050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Tri-Axis gyroscope and accelerometer</a:t>
            </a:r>
          </a:p>
          <a:p>
            <a:r>
              <a:rPr lang="en-US" dirty="0" smtClean="0">
                <a:latin typeface="Arial"/>
                <a:cs typeface="Arial"/>
              </a:rPr>
              <a:t>3.3V input voltage</a:t>
            </a:r>
          </a:p>
          <a:p>
            <a:r>
              <a:rPr lang="en-US" dirty="0" smtClean="0">
                <a:latin typeface="Arial"/>
                <a:cs typeface="Arial"/>
              </a:rPr>
              <a:t>3.8 mA (Gyro + </a:t>
            </a:r>
            <a:r>
              <a:rPr lang="en-US" dirty="0" err="1" smtClean="0">
                <a:latin typeface="Arial"/>
                <a:cs typeface="Arial"/>
              </a:rPr>
              <a:t>Accel</a:t>
            </a:r>
            <a:r>
              <a:rPr lang="en-US" dirty="0" smtClean="0">
                <a:latin typeface="Arial"/>
                <a:cs typeface="Arial"/>
              </a:rPr>
              <a:t> No DMP)</a:t>
            </a:r>
          </a:p>
          <a:p>
            <a:r>
              <a:rPr lang="en-US" dirty="0" smtClean="0">
                <a:latin typeface="Arial"/>
                <a:cs typeface="Arial"/>
              </a:rPr>
              <a:t>Programmable interrupts</a:t>
            </a:r>
          </a:p>
          <a:p>
            <a:r>
              <a:rPr lang="en-US" dirty="0" smtClean="0">
                <a:latin typeface="Arial"/>
                <a:cs typeface="Arial"/>
              </a:rPr>
              <a:t>Fast I2C communications (400kHz)</a:t>
            </a:r>
          </a:p>
        </p:txBody>
      </p:sp>
    </p:spTree>
    <p:extLst>
      <p:ext uri="{BB962C8B-B14F-4D97-AF65-F5344CB8AC3E}">
        <p14:creationId xmlns:p14="http://schemas.microsoft.com/office/powerpoint/2010/main" val="397359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artin\Desktop\mpu schem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1143000"/>
            <a:ext cx="8545118" cy="460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7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37" y="5715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Dynamic Time Warping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04605" cy="5595950"/>
          </a:xfrm>
        </p:spPr>
        <p:txBody>
          <a:bodyPr/>
          <a:lstStyle/>
          <a:p>
            <a:pPr lvl="1"/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45579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rial"/>
                <a:cs typeface="Arial"/>
              </a:rPr>
              <a:t>Compare two time-signals with variable speeds.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rial"/>
                <a:cs typeface="Arial"/>
              </a:rPr>
              <a:t>Algorithm is of O(n</a:t>
            </a:r>
            <a:r>
              <a:rPr lang="en-US" sz="2800" baseline="30000" dirty="0" smtClean="0">
                <a:latin typeface="Arial"/>
                <a:cs typeface="Arial"/>
              </a:rPr>
              <a:t>2</a:t>
            </a:r>
            <a:r>
              <a:rPr lang="en-US" sz="2800" dirty="0" smtClean="0">
                <a:latin typeface="Arial"/>
                <a:cs typeface="Arial"/>
              </a:rPr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rial"/>
                <a:cs typeface="Arial"/>
              </a:rPr>
              <a:t>Modifications to better perform in MCU RISC structures.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0705" y="3674785"/>
            <a:ext cx="2646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During algorithm execution the Stellaris’ Master clock is ramped up to 80MHz.</a:t>
            </a:r>
            <a:endParaRPr lang="en-US" dirty="0"/>
          </a:p>
        </p:txBody>
      </p:sp>
      <p:pic>
        <p:nvPicPr>
          <p:cNvPr id="7170" name="Picture 2" descr="http://www.learnartificialneuralnetworks.com/images/srfig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61461"/>
            <a:ext cx="5446859" cy="30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1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rial"/>
                <a:cs typeface="Arial"/>
              </a:rPr>
              <a:t>Gloves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4128"/>
            <a:ext cx="3712464" cy="468172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Arial"/>
                <a:cs typeface="Arial"/>
              </a:rPr>
              <a:t>Dynamic </a:t>
            </a:r>
            <a:r>
              <a:rPr lang="en-US" dirty="0" smtClean="0">
                <a:latin typeface="Arial"/>
                <a:cs typeface="Arial"/>
              </a:rPr>
              <a:t>time warping algorithm ported to C language</a:t>
            </a:r>
          </a:p>
          <a:p>
            <a:r>
              <a:rPr lang="en-US" dirty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nterface </a:t>
            </a:r>
            <a:r>
              <a:rPr lang="en-US" dirty="0" smtClean="0">
                <a:latin typeface="Arial"/>
                <a:cs typeface="Arial"/>
              </a:rPr>
              <a:t>with </a:t>
            </a:r>
            <a:r>
              <a:rPr lang="en-US" dirty="0"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luetooth module</a:t>
            </a:r>
          </a:p>
          <a:p>
            <a:r>
              <a:rPr lang="en-US" dirty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onfiguring </a:t>
            </a:r>
            <a:r>
              <a:rPr lang="en-US" dirty="0" smtClean="0">
                <a:latin typeface="Arial"/>
                <a:cs typeface="Arial"/>
              </a:rPr>
              <a:t>MPU’s basic functions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65085" y="2074128"/>
            <a:ext cx="4401312" cy="4681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93776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/>
            </a:pPr>
            <a:r>
              <a:rPr lang="en-US" sz="2800" dirty="0">
                <a:latin typeface="Arial"/>
                <a:cs typeface="Arial"/>
              </a:rPr>
              <a:t>I</a:t>
            </a:r>
            <a:r>
              <a:rPr lang="en-US" sz="2800" dirty="0" smtClean="0">
                <a:latin typeface="Arial"/>
                <a:cs typeface="Arial"/>
              </a:rPr>
              <a:t>nconsistent </a:t>
            </a:r>
            <a:r>
              <a:rPr lang="en-US" sz="2800" dirty="0" smtClean="0">
                <a:latin typeface="Arial"/>
                <a:cs typeface="Arial"/>
              </a:rPr>
              <a:t>results with I2C.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Arial"/>
                <a:cs typeface="Arial"/>
              </a:rPr>
              <a:t>T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esting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the efficiency of DTW algorithm on Gyro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data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>
                <a:latin typeface="Arial"/>
                <a:cs typeface="Arial"/>
              </a:rPr>
              <a:t>Optimize</a:t>
            </a:r>
            <a:r>
              <a:rPr lang="en-US" sz="2800" dirty="0" smtClean="0">
                <a:latin typeface="Arial"/>
                <a:cs typeface="Arial"/>
              </a:rPr>
              <a:t> code for low power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3856" y="1550908"/>
            <a:ext cx="173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Arial"/>
                <a:cs typeface="Arial"/>
              </a:rPr>
              <a:t>Success</a:t>
            </a:r>
            <a:endParaRPr lang="en-US" sz="2800" u="sng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9693" y="1550908"/>
            <a:ext cx="1814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latin typeface="Arial"/>
                <a:cs typeface="Arial"/>
              </a:rPr>
              <a:t>Difficulties</a:t>
            </a:r>
            <a:endParaRPr lang="en-US" sz="2800" u="sng" dirty="0"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69664" y="1414272"/>
            <a:ext cx="0" cy="50850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6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86159"/>
            <a:ext cx="8382000" cy="1069848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Stellaris </a:t>
            </a:r>
            <a:r>
              <a:rPr lang="en-US" dirty="0">
                <a:latin typeface="Arial"/>
                <a:cs typeface="Arial"/>
              </a:rPr>
              <a:t>Power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16370"/>
            <a:ext cx="4041648" cy="4572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Power </a:t>
            </a:r>
            <a:r>
              <a:rPr lang="en-US" dirty="0" err="1" smtClean="0">
                <a:latin typeface="Arial"/>
                <a:cs typeface="Arial"/>
              </a:rPr>
              <a:t>Reqs</a:t>
            </a:r>
            <a:r>
              <a:rPr lang="en-US" dirty="0" smtClean="0">
                <a:latin typeface="Arial"/>
                <a:cs typeface="Arial"/>
              </a:rPr>
              <a:t> for Stellaris LM4F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Power source: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3.7v Lithium-ion battery.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Buck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step-down</a:t>
            </a:r>
            <a:r>
              <a:rPr lang="en-US" dirty="0">
                <a:latin typeface="Arial"/>
                <a:cs typeface="Arial"/>
              </a:rPr>
              <a:t>)-Boost(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step-up</a:t>
            </a:r>
            <a:r>
              <a:rPr lang="en-US" dirty="0">
                <a:latin typeface="Arial"/>
                <a:cs typeface="Arial"/>
              </a:rPr>
              <a:t>) Converter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3.3v </a:t>
            </a:r>
            <a:r>
              <a:rPr lang="en-US" dirty="0" err="1" smtClean="0">
                <a:latin typeface="Arial"/>
                <a:cs typeface="Arial"/>
              </a:rPr>
              <a:t>Vcc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Run mode 1 (Flash loop): nominal 50 mA w/ all </a:t>
            </a:r>
            <a:r>
              <a:rPr lang="en-US" dirty="0" err="1" smtClean="0">
                <a:latin typeface="Arial"/>
                <a:cs typeface="Arial"/>
              </a:rPr>
              <a:t>peropherals</a:t>
            </a:r>
            <a:r>
              <a:rPr lang="en-US" dirty="0" smtClean="0">
                <a:latin typeface="Arial"/>
                <a:cs typeface="Arial"/>
              </a:rPr>
              <a:t> ON and System clock = 80 MHz</a:t>
            </a:r>
          </a:p>
          <a:p>
            <a:r>
              <a:rPr lang="en-US" dirty="0" smtClean="0">
                <a:latin typeface="Arial"/>
                <a:cs typeface="Arial"/>
              </a:rPr>
              <a:t>Sleep mode: 4.5 mA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52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martin\Desktop\tenergydisch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64" y="2321132"/>
            <a:ext cx="5354435" cy="416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74558"/>
            <a:ext cx="8382000" cy="1069848"/>
          </a:xfrm>
        </p:spPr>
        <p:txBody>
          <a:bodyPr/>
          <a:lstStyle/>
          <a:p>
            <a:r>
              <a:rPr lang="en-US" dirty="0" smtClean="0"/>
              <a:t>Li-</a:t>
            </a:r>
            <a:r>
              <a:rPr lang="en-US" dirty="0" smtClean="0">
                <a:latin typeface="Arial"/>
                <a:cs typeface="Arial"/>
              </a:rPr>
              <a:t>ion</a:t>
            </a:r>
            <a:r>
              <a:rPr lang="en-US" dirty="0" smtClean="0"/>
              <a:t> Battery characteristics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40369" y="2044406"/>
            <a:ext cx="4041648" cy="38862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Variable voltage throughout battery discharge cycle</a:t>
            </a:r>
          </a:p>
          <a:p>
            <a:r>
              <a:rPr lang="en-US" dirty="0" smtClean="0">
                <a:latin typeface="Arial"/>
                <a:cs typeface="Arial"/>
              </a:rPr>
              <a:t>Can drop below regulated voltage 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6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0796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Voltage regulation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4421"/>
            <a:ext cx="8229600" cy="465011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LTC3531 - 200mA Buck-Boost Synchronous DC/DC Converters Features: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Regulated Output with Input Above, Below or Equal to the Output</a:t>
            </a:r>
          </a:p>
          <a:p>
            <a:pPr lvl="1"/>
            <a:r>
              <a:rPr lang="es-ES_tradnl" dirty="0">
                <a:solidFill>
                  <a:srgbClr val="000000"/>
                </a:solidFill>
                <a:latin typeface="Arial"/>
                <a:cs typeface="Arial"/>
              </a:rPr>
              <a:t>Single Inductor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Up to 90% Efficiency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VIN Range: 1.8V to 5.5V</a:t>
            </a:r>
          </a:p>
          <a:p>
            <a:endParaRPr lang="en-US" dirty="0"/>
          </a:p>
        </p:txBody>
      </p:sp>
      <p:pic>
        <p:nvPicPr>
          <p:cNvPr id="4" name="Content Placeholder 4" descr="Buck n boos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99" b="-28599"/>
          <a:stretch/>
        </p:blipFill>
        <p:spPr>
          <a:xfrm>
            <a:off x="4852064" y="2841737"/>
            <a:ext cx="4291936" cy="41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9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ocuments\Senior Design\Schematics and Diagrams\regulator ltsp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10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34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Budget and Financing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4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2452"/>
              </p:ext>
            </p:extLst>
          </p:nvPr>
        </p:nvGraphicFramePr>
        <p:xfrm>
          <a:off x="586387" y="1640923"/>
          <a:ext cx="8100412" cy="4214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841"/>
                <a:gridCol w="2260502"/>
                <a:gridCol w="2174966"/>
                <a:gridCol w="2025103"/>
              </a:tblGrid>
              <a:tr h="31134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Date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Name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Part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Price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3558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Sep 3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Pamela G./Martin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R.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MPU 6050 x 2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$21.00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54581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Sep 3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Evianis Cruz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Bluetooth Module r2232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$11.96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31134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Nov 18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Pamela Garcia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Basys2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$58.89</a:t>
                      </a:r>
                    </a:p>
                  </a:txBody>
                  <a:tcPr marL="79948" marR="79948" marT="39972" marB="39972"/>
                </a:tc>
              </a:tr>
              <a:tr h="31134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Oct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5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Martin R./Landon S.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Stellaris Launchpadx2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$4.78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31134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Jan 20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Martin Rodriguez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MPU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6050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$12.86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31134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Nov 18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Pamela Garcia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Near-IR LEDs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$9.92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37668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Jan 20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/>
                          <a:cs typeface="Arial"/>
                        </a:rPr>
                        <a:t>Evianis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Crus.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Li-Ion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Battery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$13.95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31134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Jan 21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Martin Rodriguez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LTC1147-3.3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$5.25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31134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Jan 21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Martin Rodriguez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EEPROMs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7.98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311346"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endParaRPr lang="en-US" sz="160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Other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$50.00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311346"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endParaRPr lang="en-US" sz="160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Total: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$196.59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30766" y="6003500"/>
            <a:ext cx="7602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Total Spent so Far: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$196.59 </a:t>
            </a:r>
            <a:r>
              <a:rPr lang="en-US" dirty="0" smtClean="0">
                <a:latin typeface="Arial"/>
                <a:cs typeface="Arial"/>
              </a:rPr>
              <a:t>Expected </a:t>
            </a:r>
            <a:r>
              <a:rPr lang="en-US" dirty="0">
                <a:latin typeface="Arial"/>
                <a:cs typeface="Arial"/>
              </a:rPr>
              <a:t>Budget: </a:t>
            </a:r>
            <a:r>
              <a:rPr lang="en-US" b="1" dirty="0">
                <a:solidFill>
                  <a:srgbClr val="008000"/>
                </a:solidFill>
                <a:latin typeface="Arial"/>
                <a:cs typeface="Arial"/>
              </a:rPr>
              <a:t>$400.00</a:t>
            </a:r>
          </a:p>
          <a:p>
            <a:r>
              <a:rPr lang="en-US" dirty="0">
                <a:latin typeface="Arial"/>
                <a:cs typeface="Arial"/>
              </a:rPr>
              <a:t>Self-Funded: $100 per member</a:t>
            </a:r>
          </a:p>
        </p:txBody>
      </p:sp>
    </p:spTree>
    <p:extLst>
      <p:ext uri="{BB962C8B-B14F-4D97-AF65-F5344CB8AC3E}">
        <p14:creationId xmlns:p14="http://schemas.microsoft.com/office/powerpoint/2010/main" val="308028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36098"/>
            <a:ext cx="8229600" cy="106680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Motivation and Goals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071"/>
            <a:ext cx="8178800" cy="431729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Motivation-</a:t>
            </a:r>
            <a:r>
              <a:rPr lang="en-US" sz="3200" dirty="0" smtClean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To provide the user with </a:t>
            </a:r>
            <a:r>
              <a:rPr lang="en-US" dirty="0" smtClean="0">
                <a:latin typeface="Arial"/>
                <a:cs typeface="Arial"/>
              </a:rPr>
              <a:t>a natural </a:t>
            </a:r>
            <a:r>
              <a:rPr lang="en-US" dirty="0" smtClean="0">
                <a:latin typeface="Arial"/>
                <a:cs typeface="Arial"/>
              </a:rPr>
              <a:t>and less restrictive way to communicate with the computer</a:t>
            </a:r>
            <a:r>
              <a:rPr lang="en-US" sz="3200" dirty="0" smtClean="0">
                <a:latin typeface="Arial"/>
                <a:cs typeface="Arial"/>
              </a:rPr>
              <a:t>.</a:t>
            </a:r>
          </a:p>
          <a:p>
            <a:pPr>
              <a:buNone/>
            </a:pPr>
            <a:endParaRPr lang="en-US" b="1" dirty="0" smtClean="0">
              <a:latin typeface="Arial"/>
              <a:cs typeface="Arial"/>
            </a:endParaRPr>
          </a:p>
          <a:p>
            <a:pPr>
              <a:buNone/>
            </a:pPr>
            <a:endParaRPr lang="en-US" b="1" dirty="0" smtClean="0">
              <a:latin typeface="Arial"/>
              <a:cs typeface="Arial"/>
            </a:endParaRPr>
          </a:p>
          <a:p>
            <a:pPr marL="155448" indent="0"/>
            <a:r>
              <a:rPr lang="en-US" b="1" dirty="0" smtClean="0">
                <a:latin typeface="Arial"/>
                <a:cs typeface="Arial"/>
              </a:rPr>
              <a:t> Goal</a:t>
            </a:r>
            <a:r>
              <a:rPr lang="en-US" dirty="0" smtClean="0">
                <a:latin typeface="Arial"/>
                <a:cs typeface="Arial"/>
              </a:rPr>
              <a:t> – To design an intuitive device with high responsiveness to make the experience continuous, as opposed to fragmented.</a:t>
            </a:r>
            <a:endParaRPr lang="en-US" b="1" dirty="0" smtClean="0">
              <a:latin typeface="Arial"/>
              <a:cs typeface="Arial"/>
            </a:endParaRPr>
          </a:p>
          <a:p>
            <a:pPr marL="914400" lvl="1" indent="-45720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14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47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Project Progress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959984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336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482748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9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197"/>
            <a:ext cx="8229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Project Requirements and Specifications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3472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Operating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Range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up to 20ft.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Weight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&lt; 250g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Battery Life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 10 hrs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FPGA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Real Time Image Processing (30 fps)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Response Time/Gesture Recognition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&lt; 2 sec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Low Cost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&lt;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$400.00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3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68082"/>
            <a:ext cx="8236634" cy="504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25083"/>
            <a:ext cx="7467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Design Overview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11260" y="2060916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SS2</a:t>
            </a:r>
            <a:endParaRPr lang="en-US" sz="1000" b="1" dirty="0"/>
          </a:p>
        </p:txBody>
      </p:sp>
      <p:sp>
        <p:nvSpPr>
          <p:cNvPr id="21" name="Oval 20"/>
          <p:cNvSpPr/>
          <p:nvPr/>
        </p:nvSpPr>
        <p:spPr>
          <a:xfrm>
            <a:off x="3226190" y="4642338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SS3</a:t>
            </a:r>
            <a:endParaRPr lang="en-US" sz="1000" b="1" dirty="0"/>
          </a:p>
        </p:txBody>
      </p:sp>
      <p:sp>
        <p:nvSpPr>
          <p:cNvPr id="19" name="Oval 18"/>
          <p:cNvSpPr/>
          <p:nvPr/>
        </p:nvSpPr>
        <p:spPr>
          <a:xfrm>
            <a:off x="7017433" y="2060916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SS1</a:t>
            </a:r>
            <a:endParaRPr lang="en-US" sz="1000" b="1" dirty="0"/>
          </a:p>
        </p:txBody>
      </p:sp>
      <p:sp>
        <p:nvSpPr>
          <p:cNvPr id="22" name="Oval 21"/>
          <p:cNvSpPr/>
          <p:nvPr/>
        </p:nvSpPr>
        <p:spPr>
          <a:xfrm>
            <a:off x="759655" y="2060916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 smtClean="0"/>
              <a:t>SS4</a:t>
            </a:r>
            <a:endParaRPr lang="en-US" sz="95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68082"/>
            <a:ext cx="8236634" cy="504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25083"/>
            <a:ext cx="7467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SS1: Camera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11260" y="2060916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SS2</a:t>
            </a:r>
            <a:endParaRPr lang="en-US" sz="1000" b="1" dirty="0"/>
          </a:p>
        </p:txBody>
      </p:sp>
      <p:sp>
        <p:nvSpPr>
          <p:cNvPr id="21" name="Oval 20"/>
          <p:cNvSpPr/>
          <p:nvPr/>
        </p:nvSpPr>
        <p:spPr>
          <a:xfrm>
            <a:off x="3226190" y="4642338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SS3</a:t>
            </a:r>
            <a:endParaRPr lang="en-US" sz="1000" b="1" dirty="0"/>
          </a:p>
        </p:txBody>
      </p:sp>
      <p:sp>
        <p:nvSpPr>
          <p:cNvPr id="19" name="Oval 18"/>
          <p:cNvSpPr/>
          <p:nvPr/>
        </p:nvSpPr>
        <p:spPr>
          <a:xfrm>
            <a:off x="7017433" y="2060916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SS1</a:t>
            </a:r>
            <a:endParaRPr lang="en-US" sz="1000" b="1" dirty="0"/>
          </a:p>
        </p:txBody>
      </p:sp>
      <p:sp>
        <p:nvSpPr>
          <p:cNvPr id="22" name="Oval 21"/>
          <p:cNvSpPr/>
          <p:nvPr/>
        </p:nvSpPr>
        <p:spPr>
          <a:xfrm>
            <a:off x="759655" y="2060916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 smtClean="0"/>
              <a:t>SS4</a:t>
            </a:r>
            <a:endParaRPr lang="en-US" sz="950" b="1" dirty="0"/>
          </a:p>
        </p:txBody>
      </p:sp>
      <p:sp>
        <p:nvSpPr>
          <p:cNvPr id="11" name="Rectangle 10"/>
          <p:cNvSpPr/>
          <p:nvPr/>
        </p:nvSpPr>
        <p:spPr>
          <a:xfrm>
            <a:off x="6784143" y="1871003"/>
            <a:ext cx="1909691" cy="34184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SS1: Camera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2511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Module size: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32mm x 32mm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Image sensor: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CMOS 1/4 inch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Output format: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Standard JPEG/M-JPEG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Frame speed: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30fps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640*480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Monitoring distance: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Up to 15m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Operating voltage: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5V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Communication: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TTL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 descr="https://dlnmh9ip6v2uc.cloudfront.net/images/products/1/0/0/6/1/10061-0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752" y="3310128"/>
            <a:ext cx="2738042" cy="2598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465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Near-IR LED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sz="2200" b="1" dirty="0" err="1" smtClean="0">
                <a:latin typeface="Arial"/>
                <a:cs typeface="Arial"/>
              </a:rPr>
              <a:t>Multicomp</a:t>
            </a:r>
            <a:endParaRPr lang="en-US" sz="2200" b="1" dirty="0"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13009" y="1676400"/>
            <a:ext cx="2729133" cy="255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4148" y="2263967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r>
              <a:rPr lang="en-US" sz="2800" dirty="0" smtClean="0">
                <a:latin typeface="Times New Roman"/>
                <a:cs typeface="Times New Roman"/>
              </a:rPr>
              <a:t/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 </a:t>
            </a:r>
            <a:br>
              <a:rPr lang="en-US" sz="2800" dirty="0" smtClean="0">
                <a:latin typeface="Times New Roman"/>
                <a:cs typeface="Times New Roman"/>
              </a:rPr>
            </a:br>
            <a:endParaRPr lang="en-US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150" y="4501662"/>
            <a:ext cx="7747780" cy="1857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149" y="2067951"/>
            <a:ext cx="4754880" cy="201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7547316" y="5950634"/>
            <a:ext cx="569742" cy="196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32717" y="5950634"/>
            <a:ext cx="580292" cy="196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9131</TotalTime>
  <Words>1176</Words>
  <Application>Microsoft Macintosh PowerPoint</Application>
  <PresentationFormat>On-screen Show (4:3)</PresentationFormat>
  <Paragraphs>331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Urban</vt:lpstr>
      <vt:lpstr>Gesture Recognition  Interface Device</vt:lpstr>
      <vt:lpstr>Group 22 Members:</vt:lpstr>
      <vt:lpstr>Project Introduction</vt:lpstr>
      <vt:lpstr>Motivation and Goals</vt:lpstr>
      <vt:lpstr>Project Requirements and Specifications</vt:lpstr>
      <vt:lpstr>Design Overview</vt:lpstr>
      <vt:lpstr>SS1: Camera </vt:lpstr>
      <vt:lpstr>SS1: Camera</vt:lpstr>
      <vt:lpstr>Near-IR LED Multicomp</vt:lpstr>
      <vt:lpstr>SS1: Visible Light Filter</vt:lpstr>
      <vt:lpstr>SS2: FPGA</vt:lpstr>
      <vt:lpstr>SS2: FPGA vs. DSP Processor  </vt:lpstr>
      <vt:lpstr>SS2: Image Acquisition via FPGA Basys2- Xilinx Spartan 3E</vt:lpstr>
      <vt:lpstr>SS2: Image Acquisition FPGA Pre-processing</vt:lpstr>
      <vt:lpstr>SS2: Image Processing  Output of FPGA</vt:lpstr>
      <vt:lpstr>Image Acquisition System</vt:lpstr>
      <vt:lpstr>SS3: Host Computer</vt:lpstr>
      <vt:lpstr>SS3: Host Computer</vt:lpstr>
      <vt:lpstr>SS3: Driver</vt:lpstr>
      <vt:lpstr>Class Diagram Mouse Driver</vt:lpstr>
      <vt:lpstr>Host Computer</vt:lpstr>
      <vt:lpstr>Design Overview</vt:lpstr>
      <vt:lpstr>SS4: Gloves</vt:lpstr>
      <vt:lpstr>SS4: Gloves</vt:lpstr>
      <vt:lpstr>Development Environment</vt:lpstr>
      <vt:lpstr>Development Environment</vt:lpstr>
      <vt:lpstr>MCU</vt:lpstr>
      <vt:lpstr>MCU</vt:lpstr>
      <vt:lpstr>Bluetooth TTL transceiver module</vt:lpstr>
      <vt:lpstr>PowerPoint Presentation</vt:lpstr>
      <vt:lpstr>MPU-6050</vt:lpstr>
      <vt:lpstr>PowerPoint Presentation</vt:lpstr>
      <vt:lpstr>Dynamic Time Warping</vt:lpstr>
      <vt:lpstr>Gloves</vt:lpstr>
      <vt:lpstr>Stellaris Power Requirements</vt:lpstr>
      <vt:lpstr>Li-ion Battery characteristics</vt:lpstr>
      <vt:lpstr>Voltage regulation </vt:lpstr>
      <vt:lpstr>PowerPoint Presentation</vt:lpstr>
      <vt:lpstr>Budget and Financing</vt:lpstr>
      <vt:lpstr>Project Progress</vt:lpstr>
      <vt:lpstr>Questions? </vt:lpstr>
    </vt:vector>
  </TitlesOfParts>
  <Company>University of Central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Gesture Recognition Interface Device</dc:title>
  <dc:creator>Evianis Cruz</dc:creator>
  <cp:lastModifiedBy>Evianis Cruz</cp:lastModifiedBy>
  <cp:revision>835</cp:revision>
  <dcterms:created xsi:type="dcterms:W3CDTF">2012-11-13T01:42:03Z</dcterms:created>
  <dcterms:modified xsi:type="dcterms:W3CDTF">2013-01-25T06:07:15Z</dcterms:modified>
</cp:coreProperties>
</file>