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38"/>
  </p:notesMasterIdLst>
  <p:sldIdLst>
    <p:sldId id="256" r:id="rId2"/>
    <p:sldId id="274" r:id="rId3"/>
    <p:sldId id="257" r:id="rId4"/>
    <p:sldId id="258" r:id="rId5"/>
    <p:sldId id="312" r:id="rId6"/>
    <p:sldId id="314" r:id="rId7"/>
    <p:sldId id="332" r:id="rId8"/>
    <p:sldId id="259" r:id="rId9"/>
    <p:sldId id="265" r:id="rId10"/>
    <p:sldId id="318" r:id="rId11"/>
    <p:sldId id="297" r:id="rId12"/>
    <p:sldId id="317" r:id="rId13"/>
    <p:sldId id="316" r:id="rId14"/>
    <p:sldId id="296" r:id="rId15"/>
    <p:sldId id="308" r:id="rId16"/>
    <p:sldId id="295" r:id="rId17"/>
    <p:sldId id="324" r:id="rId18"/>
    <p:sldId id="288" r:id="rId19"/>
    <p:sldId id="270" r:id="rId20"/>
    <p:sldId id="269" r:id="rId21"/>
    <p:sldId id="322" r:id="rId22"/>
    <p:sldId id="321" r:id="rId23"/>
    <p:sldId id="302" r:id="rId24"/>
    <p:sldId id="301" r:id="rId25"/>
    <p:sldId id="303" r:id="rId26"/>
    <p:sldId id="305" r:id="rId27"/>
    <p:sldId id="287" r:id="rId28"/>
    <p:sldId id="330" r:id="rId29"/>
    <p:sldId id="329" r:id="rId30"/>
    <p:sldId id="331" r:id="rId31"/>
    <p:sldId id="328" r:id="rId32"/>
    <p:sldId id="327" r:id="rId33"/>
    <p:sldId id="319" r:id="rId34"/>
    <p:sldId id="320" r:id="rId35"/>
    <p:sldId id="294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3" autoAdjust="0"/>
    <p:restoredTop sz="97204" autoAdjust="0"/>
  </p:normalViewPr>
  <p:slideViewPr>
    <p:cSldViewPr snapToGrid="0" snapToObjects="1">
      <p:cViewPr>
        <p:scale>
          <a:sx n="77" d="100"/>
          <a:sy n="77" d="100"/>
        </p:scale>
        <p:origin x="-133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66018-EAA2-40E7-95E0-C4DAD6A01B3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3376E-8FD9-477B-8766-FCCEB49C1493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USB Power Supply</a:t>
          </a:r>
        </a:p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(5V)</a:t>
          </a:r>
        </a:p>
      </dgm:t>
    </dgm:pt>
    <dgm:pt modelId="{354B593B-98BA-4B65-A335-5A9ECC85268A}" type="parTrans" cxnId="{2C09A635-AB92-4249-B700-2D80391F7CFB}">
      <dgm:prSet/>
      <dgm:spPr/>
      <dgm:t>
        <a:bodyPr/>
        <a:lstStyle/>
        <a:p>
          <a:endParaRPr lang="en-US"/>
        </a:p>
      </dgm:t>
    </dgm:pt>
    <dgm:pt modelId="{42BB5D26-90AD-47BE-8A7A-56FB161F7D72}" type="sibTrans" cxnId="{2C09A635-AB92-4249-B700-2D80391F7C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32CBBE9-68F9-4C96-9C50-F5D5627EB056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BQ24090</a:t>
          </a:r>
        </a:p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Battery Charger</a:t>
          </a:r>
        </a:p>
      </dgm:t>
    </dgm:pt>
    <dgm:pt modelId="{22E446F3-F821-4DA4-9152-A460702097F6}" type="parTrans" cxnId="{8C6D17C9-7C9B-460C-9557-055E7841F019}">
      <dgm:prSet/>
      <dgm:spPr/>
      <dgm:t>
        <a:bodyPr/>
        <a:lstStyle/>
        <a:p>
          <a:endParaRPr lang="en-US"/>
        </a:p>
      </dgm:t>
    </dgm:pt>
    <dgm:pt modelId="{58348EF5-3976-4B30-A677-85322F4AF27D}" type="sibTrans" cxnId="{8C6D17C9-7C9B-460C-9557-055E7841F01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3071A0-A38E-4F33-85F8-6F83564BDF45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Li-Ion</a:t>
          </a:r>
        </a:p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Battery (</a:t>
          </a:r>
          <a:r>
            <a:rPr lang="en-US" sz="900" b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3.7V</a:t>
          </a:r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</a:p>
      </dgm:t>
    </dgm:pt>
    <dgm:pt modelId="{F3244891-8872-474F-904C-A1563AB8D47A}" type="parTrans" cxnId="{E0F8ACC9-C991-4855-9980-F3018FFFA683}">
      <dgm:prSet/>
      <dgm:spPr/>
      <dgm:t>
        <a:bodyPr/>
        <a:lstStyle/>
        <a:p>
          <a:endParaRPr lang="en-US"/>
        </a:p>
      </dgm:t>
    </dgm:pt>
    <dgm:pt modelId="{0D6C9485-244F-4AF3-A460-3C56C00A7917}" type="sibTrans" cxnId="{E0F8ACC9-C991-4855-9980-F3018FFFA68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585ABB1-61E8-4444-A1F8-B1CFACBF2B3F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SPDT</a:t>
          </a:r>
        </a:p>
        <a:p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Switch</a:t>
          </a:r>
        </a:p>
      </dgm:t>
    </dgm:pt>
    <dgm:pt modelId="{FB2CC198-F753-48CC-A7C0-8A22DD69392E}" type="parTrans" cxnId="{8C72AEF7-A0CE-4038-A980-BC49A26BAF83}">
      <dgm:prSet/>
      <dgm:spPr/>
      <dgm:t>
        <a:bodyPr/>
        <a:lstStyle/>
        <a:p>
          <a:endParaRPr lang="en-US"/>
        </a:p>
      </dgm:t>
    </dgm:pt>
    <dgm:pt modelId="{E4A10E31-CD87-46EB-AAEA-42494A9B3FFC}" type="sibTrans" cxnId="{8C72AEF7-A0CE-4038-A980-BC49A26BAF8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4B59AB1-70A5-4330-8A5A-C02DE17C7458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>
              <a:solidFill>
                <a:schemeClr val="tx1"/>
              </a:solidFill>
              <a:latin typeface="Arial"/>
              <a:cs typeface="Arial"/>
            </a:rPr>
            <a:t>MCP1252</a:t>
          </a:r>
          <a:endParaRPr lang="en-US" sz="9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b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Charge </a:t>
          </a:r>
          <a:r>
            <a:rPr lang="en-US" sz="900" b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Controller</a:t>
          </a:r>
        </a:p>
      </dgm:t>
    </dgm:pt>
    <dgm:pt modelId="{10655E91-C8A8-427D-AD21-659344F71626}" type="parTrans" cxnId="{54D24844-C0B0-490E-A6DC-A9A76A5E9E9E}">
      <dgm:prSet/>
      <dgm:spPr/>
      <dgm:t>
        <a:bodyPr/>
        <a:lstStyle/>
        <a:p>
          <a:endParaRPr lang="en-US"/>
        </a:p>
      </dgm:t>
    </dgm:pt>
    <dgm:pt modelId="{9A907CF7-3A62-4901-8772-0C5521650DBA}" type="sibTrans" cxnId="{54D24844-C0B0-490E-A6DC-A9A76A5E9E9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3B9CB29-509D-46E7-89F9-ED97B7F53243}">
      <dgm:prSet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900" b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Output regulated to 3.3V</a:t>
          </a:r>
        </a:p>
      </dgm:t>
    </dgm:pt>
    <dgm:pt modelId="{A14BDEEF-33F3-4A4A-B8F9-8D40E44EDBC1}" type="parTrans" cxnId="{9A1BF41A-C636-4114-96C4-CA607A887563}">
      <dgm:prSet/>
      <dgm:spPr/>
      <dgm:t>
        <a:bodyPr/>
        <a:lstStyle/>
        <a:p>
          <a:endParaRPr lang="en-US"/>
        </a:p>
      </dgm:t>
    </dgm:pt>
    <dgm:pt modelId="{9579B76D-530B-42BA-8BAC-2C240BC3D950}" type="sibTrans" cxnId="{9A1BF41A-C636-4114-96C4-CA607A887563}">
      <dgm:prSet/>
      <dgm:spPr/>
      <dgm:t>
        <a:bodyPr/>
        <a:lstStyle/>
        <a:p>
          <a:endParaRPr lang="en-US"/>
        </a:p>
      </dgm:t>
    </dgm:pt>
    <dgm:pt modelId="{DC1D69B9-FC5D-462F-84B4-1410F0E12430}" type="pres">
      <dgm:prSet presAssocID="{67366018-EAA2-40E7-95E0-C4DAD6A01B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B2FA6-962C-46C8-B1AC-5D355A730435}" type="pres">
      <dgm:prSet presAssocID="{4ED3376E-8FD9-477B-8766-FCCEB49C14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D1114-6E9E-4924-B032-B119B802F52C}" type="pres">
      <dgm:prSet presAssocID="{42BB5D26-90AD-47BE-8A7A-56FB161F7D7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9BD60E6-8D44-442B-BE25-C6EA32BA85F9}" type="pres">
      <dgm:prSet presAssocID="{42BB5D26-90AD-47BE-8A7A-56FB161F7D7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2D622EA-7B1A-43B2-AD5E-F2A04D047525}" type="pres">
      <dgm:prSet presAssocID="{332CBBE9-68F9-4C96-9C50-F5D5627EB0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A2DCE-16CA-412A-A7BE-E9D4D50C15A9}" type="pres">
      <dgm:prSet presAssocID="{58348EF5-3976-4B30-A677-85322F4AF27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D00CAA8-4CE9-4B46-80A7-E7CD4BCF61AB}" type="pres">
      <dgm:prSet presAssocID="{58348EF5-3976-4B30-A677-85322F4AF27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525D98E-7A92-45E8-8589-B916EFD36BCE}" type="pres">
      <dgm:prSet presAssocID="{A13071A0-A38E-4F33-85F8-6F83564BDF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A384A-60A5-4CA0-8EE8-50128D3FBCFC}" type="pres">
      <dgm:prSet presAssocID="{0D6C9485-244F-4AF3-A460-3C56C00A791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FFDF025-D257-4B23-835C-4656DBCBDB58}" type="pres">
      <dgm:prSet presAssocID="{0D6C9485-244F-4AF3-A460-3C56C00A79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856A973-67D4-48ED-9A6F-17A5893E5EF4}" type="pres">
      <dgm:prSet presAssocID="{2585ABB1-61E8-4444-A1F8-B1CFACBF2B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69DB2-46AE-47DE-B140-0ED1EA40904F}" type="pres">
      <dgm:prSet presAssocID="{E4A10E31-CD87-46EB-AAEA-42494A9B3FF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E10D16F-A1AB-4300-AD40-496973DEE37A}" type="pres">
      <dgm:prSet presAssocID="{E4A10E31-CD87-46EB-AAEA-42494A9B3FF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9F7F50F-0B56-4A11-888B-A607D486557F}" type="pres">
      <dgm:prSet presAssocID="{54B59AB1-70A5-4330-8A5A-C02DE17C745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B8F36-00C1-423A-8844-0B36D98E63D4}" type="pres">
      <dgm:prSet presAssocID="{9A907CF7-3A62-4901-8772-0C5521650DB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58C9BF0-6496-4519-8F3F-33A3E8B2F465}" type="pres">
      <dgm:prSet presAssocID="{9A907CF7-3A62-4901-8772-0C5521650DB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C6EAFB4-F4A4-486C-B8F4-4B3282E1709E}" type="pres">
      <dgm:prSet presAssocID="{D3B9CB29-509D-46E7-89F9-ED97B7F532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43A332-BCB7-5641-8A41-3003370863C1}" type="presOf" srcId="{D3B9CB29-509D-46E7-89F9-ED97B7F53243}" destId="{9C6EAFB4-F4A4-486C-B8F4-4B3282E1709E}" srcOrd="0" destOrd="0" presId="urn:microsoft.com/office/officeart/2005/8/layout/process5"/>
    <dgm:cxn modelId="{14F0515D-2999-304F-8C89-2AE2451AA50F}" type="presOf" srcId="{58348EF5-3976-4B30-A677-85322F4AF27D}" destId="{6ACA2DCE-16CA-412A-A7BE-E9D4D50C15A9}" srcOrd="0" destOrd="0" presId="urn:microsoft.com/office/officeart/2005/8/layout/process5"/>
    <dgm:cxn modelId="{14A6E325-1DEF-3147-ACF7-2B8A7DC7C219}" type="presOf" srcId="{2585ABB1-61E8-4444-A1F8-B1CFACBF2B3F}" destId="{5856A973-67D4-48ED-9A6F-17A5893E5EF4}" srcOrd="0" destOrd="0" presId="urn:microsoft.com/office/officeart/2005/8/layout/process5"/>
    <dgm:cxn modelId="{32146487-58BA-A246-9875-8D160EA4FF05}" type="presOf" srcId="{58348EF5-3976-4B30-A677-85322F4AF27D}" destId="{9D00CAA8-4CE9-4B46-80A7-E7CD4BCF61AB}" srcOrd="1" destOrd="0" presId="urn:microsoft.com/office/officeart/2005/8/layout/process5"/>
    <dgm:cxn modelId="{E35FD668-7BDC-CE42-A645-BC29C09688A9}" type="presOf" srcId="{54B59AB1-70A5-4330-8A5A-C02DE17C7458}" destId="{09F7F50F-0B56-4A11-888B-A607D486557F}" srcOrd="0" destOrd="0" presId="urn:microsoft.com/office/officeart/2005/8/layout/process5"/>
    <dgm:cxn modelId="{E0F8ACC9-C991-4855-9980-F3018FFFA683}" srcId="{67366018-EAA2-40E7-95E0-C4DAD6A01B33}" destId="{A13071A0-A38E-4F33-85F8-6F83564BDF45}" srcOrd="2" destOrd="0" parTransId="{F3244891-8872-474F-904C-A1563AB8D47A}" sibTransId="{0D6C9485-244F-4AF3-A460-3C56C00A7917}"/>
    <dgm:cxn modelId="{9A1BF41A-C636-4114-96C4-CA607A887563}" srcId="{67366018-EAA2-40E7-95E0-C4DAD6A01B33}" destId="{D3B9CB29-509D-46E7-89F9-ED97B7F53243}" srcOrd="5" destOrd="0" parTransId="{A14BDEEF-33F3-4A4A-B8F9-8D40E44EDBC1}" sibTransId="{9579B76D-530B-42BA-8BAC-2C240BC3D950}"/>
    <dgm:cxn modelId="{54D24844-C0B0-490E-A6DC-A9A76A5E9E9E}" srcId="{67366018-EAA2-40E7-95E0-C4DAD6A01B33}" destId="{54B59AB1-70A5-4330-8A5A-C02DE17C7458}" srcOrd="4" destOrd="0" parTransId="{10655E91-C8A8-427D-AD21-659344F71626}" sibTransId="{9A907CF7-3A62-4901-8772-0C5521650DBA}"/>
    <dgm:cxn modelId="{2C09A635-AB92-4249-B700-2D80391F7CFB}" srcId="{67366018-EAA2-40E7-95E0-C4DAD6A01B33}" destId="{4ED3376E-8FD9-477B-8766-FCCEB49C1493}" srcOrd="0" destOrd="0" parTransId="{354B593B-98BA-4B65-A335-5A9ECC85268A}" sibTransId="{42BB5D26-90AD-47BE-8A7A-56FB161F7D72}"/>
    <dgm:cxn modelId="{BA06D88D-C928-6747-9807-301A3CF461B4}" type="presOf" srcId="{0D6C9485-244F-4AF3-A460-3C56C00A7917}" destId="{AFFDF025-D257-4B23-835C-4656DBCBDB58}" srcOrd="1" destOrd="0" presId="urn:microsoft.com/office/officeart/2005/8/layout/process5"/>
    <dgm:cxn modelId="{8C72AEF7-A0CE-4038-A980-BC49A26BAF83}" srcId="{67366018-EAA2-40E7-95E0-C4DAD6A01B33}" destId="{2585ABB1-61E8-4444-A1F8-B1CFACBF2B3F}" srcOrd="3" destOrd="0" parTransId="{FB2CC198-F753-48CC-A7C0-8A22DD69392E}" sibTransId="{E4A10E31-CD87-46EB-AAEA-42494A9B3FFC}"/>
    <dgm:cxn modelId="{626FC2B3-EA8D-5F4A-9273-3C867995B2CC}" type="presOf" srcId="{42BB5D26-90AD-47BE-8A7A-56FB161F7D72}" destId="{49BD60E6-8D44-442B-BE25-C6EA32BA85F9}" srcOrd="1" destOrd="0" presId="urn:microsoft.com/office/officeart/2005/8/layout/process5"/>
    <dgm:cxn modelId="{5397D46E-BB8F-634F-8D57-5E1F58BF3C7C}" type="presOf" srcId="{42BB5D26-90AD-47BE-8A7A-56FB161F7D72}" destId="{C8FD1114-6E9E-4924-B032-B119B802F52C}" srcOrd="0" destOrd="0" presId="urn:microsoft.com/office/officeart/2005/8/layout/process5"/>
    <dgm:cxn modelId="{3633355A-73E5-604B-B843-222BA705CE71}" type="presOf" srcId="{A13071A0-A38E-4F33-85F8-6F83564BDF45}" destId="{4525D98E-7A92-45E8-8589-B916EFD36BCE}" srcOrd="0" destOrd="0" presId="urn:microsoft.com/office/officeart/2005/8/layout/process5"/>
    <dgm:cxn modelId="{9AE20FCC-63D1-1740-9CB1-CEC1ABAF3F5C}" type="presOf" srcId="{9A907CF7-3A62-4901-8772-0C5521650DBA}" destId="{F2CB8F36-00C1-423A-8844-0B36D98E63D4}" srcOrd="0" destOrd="0" presId="urn:microsoft.com/office/officeart/2005/8/layout/process5"/>
    <dgm:cxn modelId="{89432B1D-C407-F143-AABE-F012FEF00ACC}" type="presOf" srcId="{332CBBE9-68F9-4C96-9C50-F5D5627EB056}" destId="{B2D622EA-7B1A-43B2-AD5E-F2A04D047525}" srcOrd="0" destOrd="0" presId="urn:microsoft.com/office/officeart/2005/8/layout/process5"/>
    <dgm:cxn modelId="{5BDF3300-8F03-7748-9933-C8ECD0DC8795}" type="presOf" srcId="{0D6C9485-244F-4AF3-A460-3C56C00A7917}" destId="{1C8A384A-60A5-4CA0-8EE8-50128D3FBCFC}" srcOrd="0" destOrd="0" presId="urn:microsoft.com/office/officeart/2005/8/layout/process5"/>
    <dgm:cxn modelId="{06883A1A-AEA3-1645-A820-FCD827B20A45}" type="presOf" srcId="{E4A10E31-CD87-46EB-AAEA-42494A9B3FFC}" destId="{F2C69DB2-46AE-47DE-B140-0ED1EA40904F}" srcOrd="0" destOrd="0" presId="urn:microsoft.com/office/officeart/2005/8/layout/process5"/>
    <dgm:cxn modelId="{86FC2679-F02E-F740-AFF7-F322F6A45896}" type="presOf" srcId="{67366018-EAA2-40E7-95E0-C4DAD6A01B33}" destId="{DC1D69B9-FC5D-462F-84B4-1410F0E12430}" srcOrd="0" destOrd="0" presId="urn:microsoft.com/office/officeart/2005/8/layout/process5"/>
    <dgm:cxn modelId="{D9AB29AF-25D8-184F-958A-AE04EE18107E}" type="presOf" srcId="{9A907CF7-3A62-4901-8772-0C5521650DBA}" destId="{158C9BF0-6496-4519-8F3F-33A3E8B2F465}" srcOrd="1" destOrd="0" presId="urn:microsoft.com/office/officeart/2005/8/layout/process5"/>
    <dgm:cxn modelId="{8C6D17C9-7C9B-460C-9557-055E7841F019}" srcId="{67366018-EAA2-40E7-95E0-C4DAD6A01B33}" destId="{332CBBE9-68F9-4C96-9C50-F5D5627EB056}" srcOrd="1" destOrd="0" parTransId="{22E446F3-F821-4DA4-9152-A460702097F6}" sibTransId="{58348EF5-3976-4B30-A677-85322F4AF27D}"/>
    <dgm:cxn modelId="{38F371CE-338A-DB46-B981-688D691050D6}" type="presOf" srcId="{E4A10E31-CD87-46EB-AAEA-42494A9B3FFC}" destId="{DE10D16F-A1AB-4300-AD40-496973DEE37A}" srcOrd="1" destOrd="0" presId="urn:microsoft.com/office/officeart/2005/8/layout/process5"/>
    <dgm:cxn modelId="{B3225CE5-1913-AB4E-A419-111450BD12A4}" type="presOf" srcId="{4ED3376E-8FD9-477B-8766-FCCEB49C1493}" destId="{5ADB2FA6-962C-46C8-B1AC-5D355A730435}" srcOrd="0" destOrd="0" presId="urn:microsoft.com/office/officeart/2005/8/layout/process5"/>
    <dgm:cxn modelId="{F5FF669B-37DD-3B40-9172-E32D63975412}" type="presParOf" srcId="{DC1D69B9-FC5D-462F-84B4-1410F0E12430}" destId="{5ADB2FA6-962C-46C8-B1AC-5D355A730435}" srcOrd="0" destOrd="0" presId="urn:microsoft.com/office/officeart/2005/8/layout/process5"/>
    <dgm:cxn modelId="{38695918-5B01-2842-91FC-E9984DB9DF99}" type="presParOf" srcId="{DC1D69B9-FC5D-462F-84B4-1410F0E12430}" destId="{C8FD1114-6E9E-4924-B032-B119B802F52C}" srcOrd="1" destOrd="0" presId="urn:microsoft.com/office/officeart/2005/8/layout/process5"/>
    <dgm:cxn modelId="{4B221C30-DE1A-AE48-B66D-75C84C72D6F0}" type="presParOf" srcId="{C8FD1114-6E9E-4924-B032-B119B802F52C}" destId="{49BD60E6-8D44-442B-BE25-C6EA32BA85F9}" srcOrd="0" destOrd="0" presId="urn:microsoft.com/office/officeart/2005/8/layout/process5"/>
    <dgm:cxn modelId="{EC558D04-7693-0C40-A512-93043ECCA07F}" type="presParOf" srcId="{DC1D69B9-FC5D-462F-84B4-1410F0E12430}" destId="{B2D622EA-7B1A-43B2-AD5E-F2A04D047525}" srcOrd="2" destOrd="0" presId="urn:microsoft.com/office/officeart/2005/8/layout/process5"/>
    <dgm:cxn modelId="{A120DAD2-526A-7A45-8A09-75443EC33039}" type="presParOf" srcId="{DC1D69B9-FC5D-462F-84B4-1410F0E12430}" destId="{6ACA2DCE-16CA-412A-A7BE-E9D4D50C15A9}" srcOrd="3" destOrd="0" presId="urn:microsoft.com/office/officeart/2005/8/layout/process5"/>
    <dgm:cxn modelId="{67867783-17F6-CF4C-98E2-1FA94C7BA79C}" type="presParOf" srcId="{6ACA2DCE-16CA-412A-A7BE-E9D4D50C15A9}" destId="{9D00CAA8-4CE9-4B46-80A7-E7CD4BCF61AB}" srcOrd="0" destOrd="0" presId="urn:microsoft.com/office/officeart/2005/8/layout/process5"/>
    <dgm:cxn modelId="{03EB3E20-76D7-6B40-B4F8-2817EE7CD57A}" type="presParOf" srcId="{DC1D69B9-FC5D-462F-84B4-1410F0E12430}" destId="{4525D98E-7A92-45E8-8589-B916EFD36BCE}" srcOrd="4" destOrd="0" presId="urn:microsoft.com/office/officeart/2005/8/layout/process5"/>
    <dgm:cxn modelId="{64E6F02F-B9AE-944C-B399-F29A4419FE56}" type="presParOf" srcId="{DC1D69B9-FC5D-462F-84B4-1410F0E12430}" destId="{1C8A384A-60A5-4CA0-8EE8-50128D3FBCFC}" srcOrd="5" destOrd="0" presId="urn:microsoft.com/office/officeart/2005/8/layout/process5"/>
    <dgm:cxn modelId="{6F6A55B7-5453-8349-B53B-FE9A713BE979}" type="presParOf" srcId="{1C8A384A-60A5-4CA0-8EE8-50128D3FBCFC}" destId="{AFFDF025-D257-4B23-835C-4656DBCBDB58}" srcOrd="0" destOrd="0" presId="urn:microsoft.com/office/officeart/2005/8/layout/process5"/>
    <dgm:cxn modelId="{121AF449-EDAC-F44A-90D4-C8BD0396DE9A}" type="presParOf" srcId="{DC1D69B9-FC5D-462F-84B4-1410F0E12430}" destId="{5856A973-67D4-48ED-9A6F-17A5893E5EF4}" srcOrd="6" destOrd="0" presId="urn:microsoft.com/office/officeart/2005/8/layout/process5"/>
    <dgm:cxn modelId="{00D08B45-963B-A940-8A30-820C968CC45B}" type="presParOf" srcId="{DC1D69B9-FC5D-462F-84B4-1410F0E12430}" destId="{F2C69DB2-46AE-47DE-B140-0ED1EA40904F}" srcOrd="7" destOrd="0" presId="urn:microsoft.com/office/officeart/2005/8/layout/process5"/>
    <dgm:cxn modelId="{8AB51352-1513-E242-A15E-B172C6EACD21}" type="presParOf" srcId="{F2C69DB2-46AE-47DE-B140-0ED1EA40904F}" destId="{DE10D16F-A1AB-4300-AD40-496973DEE37A}" srcOrd="0" destOrd="0" presId="urn:microsoft.com/office/officeart/2005/8/layout/process5"/>
    <dgm:cxn modelId="{2257D0EC-664D-5E44-A435-FC649F56D9C9}" type="presParOf" srcId="{DC1D69B9-FC5D-462F-84B4-1410F0E12430}" destId="{09F7F50F-0B56-4A11-888B-A607D486557F}" srcOrd="8" destOrd="0" presId="urn:microsoft.com/office/officeart/2005/8/layout/process5"/>
    <dgm:cxn modelId="{88E2A65C-9D31-904C-A083-E6477D43A3EA}" type="presParOf" srcId="{DC1D69B9-FC5D-462F-84B4-1410F0E12430}" destId="{F2CB8F36-00C1-423A-8844-0B36D98E63D4}" srcOrd="9" destOrd="0" presId="urn:microsoft.com/office/officeart/2005/8/layout/process5"/>
    <dgm:cxn modelId="{00AC0DC0-0167-DC49-98A6-C30FD36AC5C8}" type="presParOf" srcId="{F2CB8F36-00C1-423A-8844-0B36D98E63D4}" destId="{158C9BF0-6496-4519-8F3F-33A3E8B2F465}" srcOrd="0" destOrd="0" presId="urn:microsoft.com/office/officeart/2005/8/layout/process5"/>
    <dgm:cxn modelId="{7A3F41D3-3B4A-974B-9F63-D664906BEB9E}" type="presParOf" srcId="{DC1D69B9-FC5D-462F-84B4-1410F0E12430}" destId="{9C6EAFB4-F4A4-486C-B8F4-4B3282E1709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B2FA6-962C-46C8-B1AC-5D355A730435}">
      <dsp:nvSpPr>
        <dsp:cNvPr id="0" name=""/>
        <dsp:cNvSpPr/>
      </dsp:nvSpPr>
      <dsp:spPr>
        <a:xfrm>
          <a:off x="0" y="489442"/>
          <a:ext cx="1007810" cy="60468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USB Power Supply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(5V)</a:t>
          </a:r>
        </a:p>
      </dsp:txBody>
      <dsp:txXfrm>
        <a:off x="17711" y="507153"/>
        <a:ext cx="972388" cy="569264"/>
      </dsp:txXfrm>
    </dsp:sp>
    <dsp:sp modelId="{C8FD1114-6E9E-4924-B032-B119B802F52C}">
      <dsp:nvSpPr>
        <dsp:cNvPr id="0" name=""/>
        <dsp:cNvSpPr/>
      </dsp:nvSpPr>
      <dsp:spPr>
        <a:xfrm>
          <a:off x="1096497" y="666817"/>
          <a:ext cx="213655" cy="24993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96497" y="716804"/>
        <a:ext cx="149559" cy="149962"/>
      </dsp:txXfrm>
    </dsp:sp>
    <dsp:sp modelId="{B2D622EA-7B1A-43B2-AD5E-F2A04D047525}">
      <dsp:nvSpPr>
        <dsp:cNvPr id="0" name=""/>
        <dsp:cNvSpPr/>
      </dsp:nvSpPr>
      <dsp:spPr>
        <a:xfrm>
          <a:off x="1410934" y="489442"/>
          <a:ext cx="1007810" cy="60468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BQ24090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Battery Charger</a:t>
          </a:r>
        </a:p>
      </dsp:txBody>
      <dsp:txXfrm>
        <a:off x="1428645" y="507153"/>
        <a:ext cx="972388" cy="569264"/>
      </dsp:txXfrm>
    </dsp:sp>
    <dsp:sp modelId="{6ACA2DCE-16CA-412A-A7BE-E9D4D50C15A9}">
      <dsp:nvSpPr>
        <dsp:cNvPr id="0" name=""/>
        <dsp:cNvSpPr/>
      </dsp:nvSpPr>
      <dsp:spPr>
        <a:xfrm>
          <a:off x="2507432" y="666817"/>
          <a:ext cx="213655" cy="24993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507432" y="716804"/>
        <a:ext cx="149559" cy="149962"/>
      </dsp:txXfrm>
    </dsp:sp>
    <dsp:sp modelId="{4525D98E-7A92-45E8-8589-B916EFD36BCE}">
      <dsp:nvSpPr>
        <dsp:cNvPr id="0" name=""/>
        <dsp:cNvSpPr/>
      </dsp:nvSpPr>
      <dsp:spPr>
        <a:xfrm>
          <a:off x="2821869" y="489442"/>
          <a:ext cx="1007810" cy="60468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Li-Ion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Battery (</a:t>
          </a:r>
          <a:r>
            <a:rPr lang="en-US" sz="900" b="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3.7V</a:t>
          </a: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</a:p>
      </dsp:txBody>
      <dsp:txXfrm>
        <a:off x="2839580" y="507153"/>
        <a:ext cx="972388" cy="569264"/>
      </dsp:txXfrm>
    </dsp:sp>
    <dsp:sp modelId="{1C8A384A-60A5-4CA0-8EE8-50128D3FBCFC}">
      <dsp:nvSpPr>
        <dsp:cNvPr id="0" name=""/>
        <dsp:cNvSpPr/>
      </dsp:nvSpPr>
      <dsp:spPr>
        <a:xfrm>
          <a:off x="3918366" y="666817"/>
          <a:ext cx="213655" cy="24993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18366" y="716804"/>
        <a:ext cx="149559" cy="149962"/>
      </dsp:txXfrm>
    </dsp:sp>
    <dsp:sp modelId="{5856A973-67D4-48ED-9A6F-17A5893E5EF4}">
      <dsp:nvSpPr>
        <dsp:cNvPr id="0" name=""/>
        <dsp:cNvSpPr/>
      </dsp:nvSpPr>
      <dsp:spPr>
        <a:xfrm>
          <a:off x="4232803" y="489442"/>
          <a:ext cx="1007810" cy="60468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SPDT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Switch</a:t>
          </a:r>
        </a:p>
      </dsp:txBody>
      <dsp:txXfrm>
        <a:off x="4250514" y="507153"/>
        <a:ext cx="972388" cy="569264"/>
      </dsp:txXfrm>
    </dsp:sp>
    <dsp:sp modelId="{F2C69DB2-46AE-47DE-B140-0ED1EA40904F}">
      <dsp:nvSpPr>
        <dsp:cNvPr id="0" name=""/>
        <dsp:cNvSpPr/>
      </dsp:nvSpPr>
      <dsp:spPr>
        <a:xfrm>
          <a:off x="5329301" y="666817"/>
          <a:ext cx="213655" cy="24993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329301" y="716804"/>
        <a:ext cx="149559" cy="149962"/>
      </dsp:txXfrm>
    </dsp:sp>
    <dsp:sp modelId="{09F7F50F-0B56-4A11-888B-A607D486557F}">
      <dsp:nvSpPr>
        <dsp:cNvPr id="0" name=""/>
        <dsp:cNvSpPr/>
      </dsp:nvSpPr>
      <dsp:spPr>
        <a:xfrm>
          <a:off x="5643738" y="489442"/>
          <a:ext cx="1007810" cy="60468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tx1"/>
              </a:solidFill>
              <a:latin typeface="Arial"/>
              <a:cs typeface="Arial"/>
            </a:rPr>
            <a:t>MCP1252</a:t>
          </a:r>
          <a:endParaRPr lang="en-US" sz="9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Charge </a:t>
          </a:r>
          <a:r>
            <a:rPr lang="en-US" sz="900" b="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Controller</a:t>
          </a:r>
        </a:p>
      </dsp:txBody>
      <dsp:txXfrm>
        <a:off x="5661449" y="507153"/>
        <a:ext cx="972388" cy="569264"/>
      </dsp:txXfrm>
    </dsp:sp>
    <dsp:sp modelId="{F2CB8F36-00C1-423A-8844-0B36D98E63D4}">
      <dsp:nvSpPr>
        <dsp:cNvPr id="0" name=""/>
        <dsp:cNvSpPr/>
      </dsp:nvSpPr>
      <dsp:spPr>
        <a:xfrm>
          <a:off x="6740235" y="666817"/>
          <a:ext cx="213655" cy="24993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740235" y="716804"/>
        <a:ext cx="149559" cy="149962"/>
      </dsp:txXfrm>
    </dsp:sp>
    <dsp:sp modelId="{9C6EAFB4-F4A4-486C-B8F4-4B3282E1709E}">
      <dsp:nvSpPr>
        <dsp:cNvPr id="0" name=""/>
        <dsp:cNvSpPr/>
      </dsp:nvSpPr>
      <dsp:spPr>
        <a:xfrm>
          <a:off x="7054672" y="489442"/>
          <a:ext cx="1007810" cy="60468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Output regulated to 3.3V</a:t>
          </a:r>
        </a:p>
      </dsp:txBody>
      <dsp:txXfrm>
        <a:off x="7072383" y="507153"/>
        <a:ext cx="972388" cy="56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2394-A9B2-4687-BA62-B9A169850E15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2F9D-A351-47D3-BB82-C3A8C0D1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2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6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5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0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6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1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24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2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6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86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5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07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9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6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0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82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17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66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22F9D-A351-47D3-BB82-C3A8C0D1D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629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Gesture </a:t>
            </a:r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Interface Device</a:t>
            </a:r>
          </a:p>
        </p:txBody>
      </p:sp>
      <p:pic>
        <p:nvPicPr>
          <p:cNvPr id="5" name="Picture 4" descr="GRI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09" y="1872966"/>
            <a:ext cx="4417061" cy="3315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7600" y="4556189"/>
            <a:ext cx="330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Group 22:</a:t>
            </a:r>
          </a:p>
          <a:p>
            <a:r>
              <a:rPr lang="en-US" sz="2400" dirty="0" smtClean="0">
                <a:latin typeface="Arial"/>
                <a:cs typeface="Arial"/>
              </a:rPr>
              <a:t>Martin Rodriguez</a:t>
            </a:r>
          </a:p>
          <a:p>
            <a:r>
              <a:rPr lang="en-US" sz="2400" dirty="0" smtClean="0">
                <a:latin typeface="Arial"/>
                <a:cs typeface="Arial"/>
              </a:rPr>
              <a:t>Landon Splitter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>
                <a:latin typeface="Arial"/>
                <a:cs typeface="Arial"/>
              </a:rPr>
              <a:t>Evianis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Cruz</a:t>
            </a:r>
          </a:p>
          <a:p>
            <a:r>
              <a:rPr lang="en-US" sz="2400" dirty="0" smtClean="0">
                <a:latin typeface="Arial"/>
                <a:cs typeface="Arial"/>
              </a:rPr>
              <a:t>Pamela Garcia</a:t>
            </a:r>
            <a:endParaRPr lang="en-US" sz="2400" dirty="0">
              <a:latin typeface="Arial"/>
              <a:cs typeface="Arial"/>
            </a:endParaRPr>
          </a:p>
          <a:p>
            <a:endParaRPr lang="en-US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54"/>
            <a:ext cx="8229600" cy="1066800"/>
          </a:xfrm>
        </p:spPr>
        <p:txBody>
          <a:bodyPr/>
          <a:lstStyle/>
          <a:p>
            <a:r>
              <a:rPr lang="en-US" dirty="0" smtClean="0"/>
              <a:t>SS1: IR-Receiver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Click – 38 kHz for 600 </a:t>
            </a:r>
            <a:r>
              <a:rPr lang="en-US" dirty="0" err="1" smtClean="0"/>
              <a:t>μs</a:t>
            </a:r>
            <a:endParaRPr lang="en-US" dirty="0" smtClean="0"/>
          </a:p>
          <a:p>
            <a:r>
              <a:rPr lang="en-US" dirty="0" smtClean="0"/>
              <a:t>Right Click – 38 kHz for 1.2 </a:t>
            </a:r>
            <a:r>
              <a:rPr lang="en-US" dirty="0" err="1" smtClean="0"/>
              <a:t>ms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4827" r="-1" b="23552"/>
          <a:stretch/>
        </p:blipFill>
        <p:spPr>
          <a:xfrm>
            <a:off x="3168561" y="4113666"/>
            <a:ext cx="2648672" cy="22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tin\Desktop\466px-BTModule807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64" y="2249424"/>
            <a:ext cx="3126305" cy="40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55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Bluetooth TTL transceiver module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3.3V input voltage</a:t>
            </a:r>
          </a:p>
          <a:p>
            <a:r>
              <a:rPr lang="en-US" dirty="0" smtClean="0">
                <a:latin typeface="Arial"/>
                <a:cs typeface="Arial"/>
              </a:rPr>
              <a:t>8mA once paired</a:t>
            </a:r>
          </a:p>
          <a:p>
            <a:r>
              <a:rPr lang="en-US" dirty="0" smtClean="0">
                <a:latin typeface="Arial"/>
                <a:cs typeface="Arial"/>
              </a:rPr>
              <a:t>UART w/ Baud rate up to</a:t>
            </a:r>
          </a:p>
          <a:p>
            <a:pPr marL="109728" indent="0">
              <a:buNone/>
            </a:pPr>
            <a:r>
              <a:rPr lang="en-US" dirty="0" smtClean="0">
                <a:latin typeface="Arial"/>
                <a:cs typeface="Arial"/>
              </a:rPr>
              <a:t> 115200 </a:t>
            </a:r>
          </a:p>
          <a:p>
            <a:pPr marL="109728" indent="0"/>
            <a:r>
              <a:rPr lang="en-US" dirty="0" smtClean="0">
                <a:latin typeface="Arial"/>
                <a:cs typeface="Arial"/>
              </a:rPr>
              <a:t> 2 wires (RXD &amp; TXD)</a:t>
            </a:r>
          </a:p>
          <a:p>
            <a:r>
              <a:rPr lang="en-US" dirty="0" smtClean="0">
                <a:latin typeface="Arial"/>
                <a:cs typeface="Arial"/>
              </a:rPr>
              <a:t>Low cost</a:t>
            </a:r>
          </a:p>
        </p:txBody>
      </p:sp>
      <p:sp>
        <p:nvSpPr>
          <p:cNvPr id="4" name="Straight Connector 1"/>
          <p:cNvSpPr>
            <a:spLocks noChangeShapeType="1"/>
          </p:cNvSpPr>
          <p:nvPr/>
        </p:nvSpPr>
        <p:spPr bwMode="auto">
          <a:xfrm>
            <a:off x="8414649" y="2381447"/>
            <a:ext cx="0" cy="35721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8108478" y="3925391"/>
            <a:ext cx="1156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39.8 mm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021"/>
            <a:ext cx="8229600" cy="1066800"/>
          </a:xfrm>
        </p:spPr>
        <p:txBody>
          <a:bodyPr/>
          <a:lstStyle/>
          <a:p>
            <a:r>
              <a:rPr lang="en-US" dirty="0" smtClean="0"/>
              <a:t>SS1: MCU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MCU Flow Cha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4"/>
          <a:stretch/>
        </p:blipFill>
        <p:spPr bwMode="auto">
          <a:xfrm>
            <a:off x="2051222" y="1389877"/>
            <a:ext cx="5313405" cy="49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ck 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7" y="1217091"/>
            <a:ext cx="7893995" cy="5409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SS2: Host Computer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78442" y="2081881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857660" y="2193974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319889" y="2193974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3467102" y="2585572"/>
            <a:ext cx="1925821" cy="41088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352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SS2: Host Computer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04DA3"/>
              </a:buCl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Requirements:</a:t>
            </a:r>
          </a:p>
          <a:p>
            <a:pPr lvl="0">
              <a:buClr>
                <a:srgbClr val="A04DA3"/>
              </a:buCl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Current consumer grade PC with Windows OS</a:t>
            </a:r>
          </a:p>
          <a:p>
            <a:pPr lvl="0">
              <a:buClr>
                <a:srgbClr val="A04DA3"/>
              </a:buCl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Open USB/Serial ports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Goals: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Plug N Play style system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All heavy computing not on PCs CPU</a:t>
            </a:r>
          </a:p>
        </p:txBody>
      </p:sp>
      <p:pic>
        <p:nvPicPr>
          <p:cNvPr id="5" name="Picture 4" descr="j02890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71" y="3297042"/>
            <a:ext cx="3245029" cy="21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65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SS2: Driver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27" y="1987543"/>
            <a:ext cx="8229600" cy="4325112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Coding in Java</a:t>
            </a:r>
          </a:p>
          <a:p>
            <a:r>
              <a:rPr lang="en-US" dirty="0" smtClean="0">
                <a:latin typeface="Arial"/>
                <a:cs typeface="Arial"/>
              </a:rPr>
              <a:t>Takes input from two I/</a:t>
            </a:r>
            <a:r>
              <a:rPr lang="en-US" dirty="0" err="1" smtClean="0">
                <a:latin typeface="Arial"/>
                <a:cs typeface="Arial"/>
              </a:rPr>
              <a:t>Os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Handles movement and gestures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GRID GU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88" y="3426963"/>
            <a:ext cx="5567037" cy="3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7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Driver Flow Chart</a:t>
            </a:r>
            <a:endParaRPr lang="en-US" dirty="0">
              <a:latin typeface="Arial"/>
            </a:endParaRPr>
          </a:p>
        </p:txBody>
      </p:sp>
      <p:pic>
        <p:nvPicPr>
          <p:cNvPr id="6" name="Content Placeholder 5" descr="GRID Controller-1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3" t="847" r="-7994"/>
          <a:stretch/>
        </p:blipFill>
        <p:spPr>
          <a:xfrm>
            <a:off x="2018456" y="1542270"/>
            <a:ext cx="5034798" cy="5213710"/>
          </a:xfrm>
        </p:spPr>
      </p:pic>
    </p:spTree>
    <p:extLst>
      <p:ext uri="{BB962C8B-B14F-4D97-AF65-F5344CB8AC3E}">
        <p14:creationId xmlns:p14="http://schemas.microsoft.com/office/powerpoint/2010/main" val="3236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649"/>
            <a:ext cx="8229600" cy="1066800"/>
          </a:xfrm>
        </p:spPr>
        <p:txBody>
          <a:bodyPr/>
          <a:lstStyle/>
          <a:p>
            <a:r>
              <a:rPr lang="en-US" dirty="0" smtClean="0"/>
              <a:t>Gesture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599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Clicking</a:t>
            </a:r>
          </a:p>
          <a:p>
            <a:r>
              <a:rPr lang="en-US" dirty="0" smtClean="0"/>
              <a:t>Zooming in and out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Swiping in any direction</a:t>
            </a:r>
          </a:p>
          <a:p>
            <a:r>
              <a:rPr lang="en-US" dirty="0" smtClean="0"/>
              <a:t>Refresh</a:t>
            </a:r>
          </a:p>
          <a:p>
            <a:r>
              <a:rPr lang="en-US" dirty="0" smtClean="0"/>
              <a:t>Multimedia Gestures:</a:t>
            </a:r>
          </a:p>
          <a:p>
            <a:pPr lvl="1"/>
            <a:r>
              <a:rPr lang="en-US" dirty="0" smtClean="0"/>
              <a:t>Play</a:t>
            </a:r>
          </a:p>
          <a:p>
            <a:pPr lvl="1"/>
            <a:r>
              <a:rPr lang="en-US" dirty="0" smtClean="0"/>
              <a:t>Fast-Forward</a:t>
            </a:r>
          </a:p>
          <a:p>
            <a:pPr lvl="1"/>
            <a:r>
              <a:rPr lang="en-US" dirty="0" smtClean="0"/>
              <a:t>Rewind</a:t>
            </a:r>
          </a:p>
          <a:p>
            <a:pPr lvl="1"/>
            <a:r>
              <a:rPr lang="en-US" dirty="0" smtClean="0"/>
              <a:t>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Host Computer Difficulties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74128"/>
            <a:ext cx="8409197" cy="43557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lvl="0" indent="-457200">
              <a:spcBef>
                <a:spcPct val="20000"/>
              </a:spcBef>
              <a:buClr>
                <a:srgbClr val="53548A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Mouse movement smoothing</a:t>
            </a:r>
          </a:p>
          <a:p>
            <a:pPr marL="457200" lvl="0" indent="-457200">
              <a:spcBef>
                <a:spcPct val="20000"/>
              </a:spcBef>
              <a:buClr>
                <a:srgbClr val="53548A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Developing gestures to be cross platform</a:t>
            </a:r>
          </a:p>
          <a:p>
            <a:pPr marL="457200" lvl="0" indent="-457200">
              <a:spcBef>
                <a:spcPct val="20000"/>
              </a:spcBef>
              <a:buClr>
                <a:srgbClr val="53548A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Developing gestures for universal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ck Diagr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4393"/>
            <a:ext cx="7893995" cy="5409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89000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Design Overview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28645" y="2162979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457200" y="1888270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6563847" y="2162979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601001" y="2324757"/>
            <a:ext cx="2165870" cy="37762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83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Project Introduction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7" descr="http://farm3.static.flickr.com/2736/4032575926_ee5177c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52" y="2097179"/>
            <a:ext cx="3962847" cy="3730683"/>
          </a:xfrm>
          <a:prstGeom prst="rect">
            <a:avLst/>
          </a:prstGeom>
          <a:noFill/>
        </p:spPr>
      </p:pic>
      <p:pic>
        <p:nvPicPr>
          <p:cNvPr id="5" name="Picture 4" descr="C:\Users\Pamela\AppData\Local\Microsoft\Windows\Temporary Internet Files\Content.IE5\ECWKL9H5\MC9004326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9776" y="2199798"/>
            <a:ext cx="1413048" cy="1413048"/>
          </a:xfrm>
          <a:prstGeom prst="rect">
            <a:avLst/>
          </a:prstGeom>
          <a:noFill/>
        </p:spPr>
      </p:pic>
      <p:pic>
        <p:nvPicPr>
          <p:cNvPr id="6" name="Picture 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4575" y="3612846"/>
            <a:ext cx="2543138" cy="214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972"/>
            <a:ext cx="7467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SS3: Gloves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874837"/>
            <a:ext cx="4300806" cy="4983163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Arial"/>
                <a:cs typeface="Arial"/>
              </a:rPr>
              <a:t>Gyroscope and Accelerometer: </a:t>
            </a:r>
            <a:r>
              <a:rPr lang="fr-FR" sz="2300" dirty="0" smtClean="0">
                <a:latin typeface="Arial"/>
                <a:cs typeface="Arial"/>
              </a:rPr>
              <a:t>MPU-6050 by </a:t>
            </a:r>
            <a:r>
              <a:rPr lang="fr-FR" sz="2300" dirty="0" err="1" smtClean="0">
                <a:latin typeface="Arial"/>
                <a:cs typeface="Arial"/>
              </a:rPr>
              <a:t>InvenSense</a:t>
            </a:r>
            <a:r>
              <a:rPr lang="fr-FR" sz="2300" dirty="0" smtClean="0">
                <a:latin typeface="Arial"/>
                <a:cs typeface="Arial"/>
              </a:rPr>
              <a:t> </a:t>
            </a:r>
            <a:r>
              <a:rPr lang="en-US" sz="2300" dirty="0" smtClean="0">
                <a:latin typeface="Arial"/>
                <a:cs typeface="Arial"/>
              </a:rPr>
              <a:t> </a:t>
            </a:r>
          </a:p>
          <a:p>
            <a:r>
              <a:rPr lang="en-US" sz="2300" dirty="0" smtClean="0">
                <a:latin typeface="Arial"/>
                <a:cs typeface="Arial"/>
              </a:rPr>
              <a:t>Microcontroller: Stellaris LM4F120</a:t>
            </a:r>
          </a:p>
          <a:p>
            <a:r>
              <a:rPr lang="en-US" sz="2300" dirty="0" smtClean="0">
                <a:latin typeface="Arial"/>
                <a:cs typeface="Arial"/>
              </a:rPr>
              <a:t>Near-IR LED (940nm &amp; 30˚ viewing angle)</a:t>
            </a:r>
          </a:p>
          <a:p>
            <a:r>
              <a:rPr lang="en-US" sz="2300" dirty="0" smtClean="0">
                <a:latin typeface="Arial"/>
                <a:cs typeface="Arial"/>
              </a:rPr>
              <a:t>Buttons</a:t>
            </a:r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937" y="1874837"/>
            <a:ext cx="384873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1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Code Composer </a:t>
            </a:r>
            <a:r>
              <a:rPr lang="en-US" dirty="0" smtClean="0">
                <a:latin typeface="Arial"/>
                <a:cs typeface="Arial"/>
              </a:rPr>
              <a:t>Studio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C/C++ and Assembly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More Debugging options.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Direct access to control registers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Flexible clock system, Low power options, interrupt friendly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Limited support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Free (Code limited)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2" descr="F:\codecomposerstudioide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384" y="4800116"/>
            <a:ext cx="1463167" cy="1615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2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Stellaris </a:t>
            </a:r>
            <a:r>
              <a:rPr lang="en-US" dirty="0" smtClean="0">
                <a:latin typeface="Arial"/>
                <a:cs typeface="Arial"/>
              </a:rPr>
              <a:t>LM4F120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Low power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80 MHz</a:t>
            </a:r>
          </a:p>
          <a:p>
            <a:pPr lvl="1"/>
            <a:r>
              <a:rPr lang="en-US" dirty="0">
                <a:latin typeface="Arial"/>
                <a:cs typeface="Arial"/>
              </a:rPr>
              <a:t>UART, I2C, SPI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LQFP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\Desktop\Invensense_mpu6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4" y="1650557"/>
            <a:ext cx="2082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3" y="4282481"/>
            <a:ext cx="4355431" cy="169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" y="4395884"/>
            <a:ext cx="4584031" cy="178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6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Tri-Axis Gyroscope and Accelerometer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InvenSense-MPU-6050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Low Power Consumption</a:t>
            </a:r>
          </a:p>
          <a:p>
            <a:r>
              <a:rPr lang="en-US" dirty="0" smtClean="0">
                <a:latin typeface="Arial"/>
                <a:cs typeface="Arial"/>
              </a:rPr>
              <a:t>Programmable interrupts</a:t>
            </a:r>
          </a:p>
          <a:p>
            <a:r>
              <a:rPr lang="en-US" dirty="0" smtClean="0">
                <a:latin typeface="Arial"/>
                <a:cs typeface="Arial"/>
              </a:rPr>
              <a:t>Fast I2C communications (400kHz)</a:t>
            </a:r>
          </a:p>
        </p:txBody>
      </p:sp>
    </p:spTree>
    <p:extLst>
      <p:ext uri="{BB962C8B-B14F-4D97-AF65-F5344CB8AC3E}">
        <p14:creationId xmlns:p14="http://schemas.microsoft.com/office/powerpoint/2010/main" val="39735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rtin\Desktop\mpu schemat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1143000"/>
            <a:ext cx="8545118" cy="46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7" y="5715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Dynamic Time Warping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04605" cy="5595950"/>
          </a:xfrm>
        </p:spPr>
        <p:txBody>
          <a:bodyPr/>
          <a:lstStyle/>
          <a:p>
            <a:pPr lvl="1"/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45579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Compare two time-signals with variable speeds.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Algorithm is of O(n</a:t>
            </a:r>
            <a:r>
              <a:rPr lang="en-US" sz="2800" baseline="30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Modifications to better perform in MCU RISC structures.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0705" y="3674785"/>
            <a:ext cx="264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During algorithm execution the Stellaris’ Master clock is ramped up to 80MHz.</a:t>
            </a:r>
            <a:endParaRPr lang="en-US" dirty="0"/>
          </a:p>
        </p:txBody>
      </p:sp>
      <p:pic>
        <p:nvPicPr>
          <p:cNvPr id="7170" name="Picture 2" descr="http://www.learnartificialneuralnetworks.com/images/srfig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1461"/>
            <a:ext cx="5446859" cy="30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Glove Difficulties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042" y="1458500"/>
            <a:ext cx="4401312" cy="46817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Arial"/>
                <a:cs typeface="Arial"/>
              </a:rPr>
              <a:t>Bluetooth Module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Arial"/>
                <a:cs typeface="Arial"/>
              </a:rPr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esting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efficiency of DTW algorithm on Gyro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data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Arial"/>
                <a:cs typeface="Arial"/>
              </a:rPr>
              <a:t>Optimize</a:t>
            </a:r>
            <a:r>
              <a:rPr lang="en-US" sz="2800" dirty="0" smtClean="0">
                <a:latin typeface="Arial"/>
                <a:cs typeface="Arial"/>
              </a:rPr>
              <a:t> code for low </a:t>
            </a:r>
            <a:r>
              <a:rPr lang="en-US" sz="2800" dirty="0" smtClean="0">
                <a:latin typeface="Arial"/>
                <a:cs typeface="Arial"/>
              </a:rPr>
              <a:t>power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Arial"/>
                <a:cs typeface="Arial"/>
              </a:rPr>
              <a:t>Gesture Recognition Accuracy</a:t>
            </a:r>
            <a:endParaRPr lang="en-US" sz="2800" dirty="0" smtClean="0">
              <a:latin typeface="Arial"/>
              <a:cs typeface="Arial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PCB</a:t>
            </a:r>
          </a:p>
        </p:txBody>
      </p:sp>
      <p:pic>
        <p:nvPicPr>
          <p:cNvPr id="9" name="Picture 8" descr="glov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11" y="3249529"/>
            <a:ext cx="3725689" cy="28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628"/>
            <a:ext cx="8229600" cy="1066800"/>
          </a:xfrm>
        </p:spPr>
        <p:txBody>
          <a:bodyPr/>
          <a:lstStyle/>
          <a:p>
            <a:r>
              <a:rPr lang="en-US" dirty="0" smtClean="0"/>
              <a:t>Glove </a:t>
            </a:r>
            <a:r>
              <a:rPr lang="en-US" dirty="0" smtClean="0">
                <a:latin typeface="Arial"/>
                <a:cs typeface="Arial"/>
              </a:rPr>
              <a:t>Power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735"/>
            <a:ext cx="8229600" cy="4816801"/>
          </a:xfrm>
        </p:spPr>
        <p:txBody>
          <a:bodyPr>
            <a:normAutofit/>
          </a:bodyPr>
          <a:lstStyle/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11480" lvl="1" indent="0">
              <a:buNone/>
            </a:pP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11480" lvl="1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Stellaris Current Usage: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50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mA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(all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peripherals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on and system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clock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@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80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MHz)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Sleep mode: 4.5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</a:t>
            </a:r>
          </a:p>
          <a:p>
            <a:pPr marL="411480" lvl="1" indent="0">
              <a:buNone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02336" lvl="1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Power source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: Input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Voltage: 5V (USB)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84622"/>
              </p:ext>
            </p:extLst>
          </p:nvPr>
        </p:nvGraphicFramePr>
        <p:xfrm>
          <a:off x="1399264" y="2009372"/>
          <a:ext cx="6096000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Device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Input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Voltage Range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Stellaris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3.1V - 3.6V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MPU 6050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2.3V – 3.4V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LED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1.2V – 1.5V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9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74"/>
            <a:ext cx="8229600" cy="1066800"/>
          </a:xfrm>
        </p:spPr>
        <p:txBody>
          <a:bodyPr/>
          <a:lstStyle/>
          <a:p>
            <a:r>
              <a:rPr lang="en-US" dirty="0" smtClean="0"/>
              <a:t>Camera Power </a:t>
            </a:r>
            <a:r>
              <a:rPr lang="en-US" dirty="0" smtClean="0">
                <a:latin typeface="Arial"/>
                <a:cs typeface="Arial"/>
              </a:rPr>
              <a:t>Requirements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62982"/>
              </p:ext>
            </p:extLst>
          </p:nvPr>
        </p:nvGraphicFramePr>
        <p:xfrm>
          <a:off x="1524000" y="2476228"/>
          <a:ext cx="6096000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MSP430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1.8V – 3.6V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Pixart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IR Sensor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3.3V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Bluetooth Module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3.3V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Battery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Charger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2.5V and 5.5V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Charge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Controller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5V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556709"/>
            <a:ext cx="5660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Power Source</a:t>
            </a:r>
            <a:r>
              <a:rPr lang="en-US" sz="2000" dirty="0" smtClean="0">
                <a:latin typeface="Arial"/>
                <a:cs typeface="Arial"/>
              </a:rPr>
              <a:t>: Battery and Recharge Circuitry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0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36098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Motivation and Goals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071"/>
            <a:ext cx="8178800" cy="431729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Motivation-</a:t>
            </a:r>
            <a:r>
              <a:rPr lang="en-US" sz="320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provide the user with a natural and less restrictive way to communicate with the computer</a:t>
            </a:r>
            <a:r>
              <a:rPr lang="en-US" sz="3200" dirty="0" smtClean="0">
                <a:latin typeface="Arial"/>
                <a:cs typeface="Arial"/>
              </a:rPr>
              <a:t>.</a:t>
            </a:r>
          </a:p>
          <a:p>
            <a:pPr>
              <a:buNone/>
            </a:pPr>
            <a:endParaRPr lang="en-US" b="1" dirty="0" smtClean="0">
              <a:latin typeface="Arial"/>
              <a:cs typeface="Arial"/>
            </a:endParaRPr>
          </a:p>
          <a:p>
            <a:pPr>
              <a:buNone/>
            </a:pPr>
            <a:endParaRPr lang="en-US" b="1" dirty="0" smtClean="0">
              <a:latin typeface="Arial"/>
              <a:cs typeface="Arial"/>
            </a:endParaRPr>
          </a:p>
          <a:p>
            <a:pPr marL="155448" indent="0"/>
            <a:r>
              <a:rPr lang="en-US" b="1" dirty="0" smtClean="0">
                <a:latin typeface="Arial"/>
                <a:cs typeface="Arial"/>
              </a:rPr>
              <a:t> Goal</a:t>
            </a:r>
            <a:r>
              <a:rPr lang="en-US" dirty="0" smtClean="0">
                <a:latin typeface="Arial"/>
                <a:cs typeface="Arial"/>
              </a:rPr>
              <a:t> – To design an intuitive device with high responsiveness to make the experience continuous, as opposed to fragmented.</a:t>
            </a:r>
            <a:endParaRPr lang="en-US" b="1" dirty="0" smtClean="0">
              <a:latin typeface="Arial"/>
              <a:cs typeface="Arial"/>
            </a:endParaRPr>
          </a:p>
          <a:p>
            <a:pPr marL="914400" lvl="1" indent="-45720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1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48" y="519288"/>
            <a:ext cx="8229600" cy="1066800"/>
          </a:xfrm>
        </p:spPr>
        <p:txBody>
          <a:bodyPr/>
          <a:lstStyle/>
          <a:p>
            <a:r>
              <a:rPr lang="en-US" dirty="0" smtClean="0"/>
              <a:t>Camera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2155497"/>
              </p:ext>
            </p:extLst>
          </p:nvPr>
        </p:nvGraphicFramePr>
        <p:xfrm>
          <a:off x="624317" y="1818495"/>
          <a:ext cx="8062483" cy="158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amera Schematic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0"/>
            <a:ext cx="9144000" cy="44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q240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77" y="3960016"/>
            <a:ext cx="5288523" cy="2897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04" y="468189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Battery Charger</a:t>
            </a:r>
            <a:br>
              <a:rPr lang="en-US" dirty="0" smtClean="0"/>
            </a:br>
            <a:r>
              <a:rPr lang="en-US" sz="2200" dirty="0" smtClean="0"/>
              <a:t>Texas Instrument-BQ24090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195"/>
            <a:ext cx="8229600" cy="432511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cell Li-Ion and Li-Pol Battery </a:t>
            </a:r>
            <a:r>
              <a:rPr lang="en-US" dirty="0" smtClean="0"/>
              <a:t>charger</a:t>
            </a:r>
          </a:p>
          <a:p>
            <a:r>
              <a:rPr lang="en-US" dirty="0"/>
              <a:t>1% Charge Voltage Accuracy</a:t>
            </a:r>
          </a:p>
          <a:p>
            <a:r>
              <a:rPr lang="en-US" dirty="0" smtClean="0"/>
              <a:t>10</a:t>
            </a:r>
            <a:r>
              <a:rPr lang="en-US" dirty="0"/>
              <a:t>% Charge Current Accuracy</a:t>
            </a:r>
          </a:p>
          <a:p>
            <a:r>
              <a:rPr lang="en-US" dirty="0" smtClean="0"/>
              <a:t>Status Indication:</a:t>
            </a:r>
          </a:p>
          <a:p>
            <a:pPr lvl="1"/>
            <a:r>
              <a:rPr lang="en-US" dirty="0" smtClean="0"/>
              <a:t>Input Voltage is good (Green)</a:t>
            </a:r>
          </a:p>
          <a:p>
            <a:pPr lvl="1"/>
            <a:r>
              <a:rPr lang="en-US" dirty="0" smtClean="0"/>
              <a:t>Charging in </a:t>
            </a:r>
          </a:p>
          <a:p>
            <a:pPr marL="411480" lvl="1" indent="0">
              <a:buNone/>
            </a:pPr>
            <a:r>
              <a:rPr lang="en-US" dirty="0" smtClean="0"/>
              <a:t>process (Red)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P12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87" y="2721087"/>
            <a:ext cx="3481905" cy="2568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307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Charge Controller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Microchip- MCP1252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714"/>
            <a:ext cx="4759033" cy="485082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ositive</a:t>
            </a:r>
            <a:r>
              <a:rPr lang="en-US" dirty="0">
                <a:latin typeface="Arial"/>
                <a:cs typeface="Arial"/>
              </a:rPr>
              <a:t>-regulated charge pump DC/DC </a:t>
            </a:r>
            <a:r>
              <a:rPr lang="en-US" dirty="0" smtClean="0">
                <a:latin typeface="Arial"/>
                <a:cs typeface="Arial"/>
              </a:rPr>
              <a:t>converters</a:t>
            </a:r>
          </a:p>
          <a:p>
            <a:r>
              <a:rPr lang="en-US" dirty="0" smtClean="0">
                <a:latin typeface="Arial"/>
                <a:cs typeface="Arial"/>
              </a:rPr>
              <a:t>Inductorless design</a:t>
            </a:r>
          </a:p>
          <a:p>
            <a:r>
              <a:rPr lang="en-US" dirty="0" smtClean="0">
                <a:latin typeface="Arial"/>
                <a:cs typeface="Arial"/>
              </a:rPr>
              <a:t>Vin range: 2.5V and 5.5V</a:t>
            </a:r>
          </a:p>
          <a:p>
            <a:r>
              <a:rPr lang="en-US" dirty="0" smtClean="0">
                <a:latin typeface="Arial"/>
                <a:cs typeface="Arial"/>
              </a:rPr>
              <a:t>Regulated fixed voltage: 3.3V</a:t>
            </a:r>
          </a:p>
          <a:p>
            <a:r>
              <a:rPr lang="en-US" dirty="0" smtClean="0">
                <a:latin typeface="Arial"/>
                <a:cs typeface="Arial"/>
              </a:rPr>
              <a:t>Output Current: Up to 120mA</a:t>
            </a:r>
          </a:p>
          <a:p>
            <a:r>
              <a:rPr lang="en-US" dirty="0" smtClean="0">
                <a:latin typeface="Arial"/>
                <a:cs typeface="Arial"/>
              </a:rPr>
              <a:t>Efficiency</a:t>
            </a:r>
            <a:r>
              <a:rPr lang="en-US" dirty="0">
                <a:latin typeface="Arial"/>
                <a:cs typeface="Arial"/>
              </a:rPr>
              <a:t>: 90%</a:t>
            </a:r>
          </a:p>
          <a:p>
            <a:pPr marL="109728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109728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5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era PC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6809"/>
          <a:stretch/>
        </p:blipFill>
        <p:spPr>
          <a:xfrm>
            <a:off x="2466305" y="3424747"/>
            <a:ext cx="4205653" cy="3016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71" y="4852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Camera Printed Circuit Board (PCB)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71" y="1370623"/>
            <a:ext cx="8229600" cy="4716283"/>
          </a:xfrm>
        </p:spPr>
        <p:txBody>
          <a:bodyPr/>
          <a:lstStyle/>
          <a:p>
            <a:r>
              <a:rPr lang="en-US" dirty="0" smtClean="0"/>
              <a:t>Dimensions: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2" </a:t>
            </a:r>
            <a:r>
              <a:rPr lang="en-US">
                <a:latin typeface="Times New Roman"/>
                <a:ea typeface="Times New Roman"/>
                <a:cs typeface="Times New Roman"/>
              </a:rPr>
              <a:t>X </a:t>
            </a:r>
            <a:r>
              <a:rPr lang="en-US" smtClean="0">
                <a:latin typeface="Times New Roman"/>
                <a:ea typeface="Times New Roman"/>
                <a:cs typeface="Times New Roman"/>
              </a:rPr>
              <a:t>2.5"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2 layer lead free PCB of .062 thickness</a:t>
            </a:r>
          </a:p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Traces contain a standard 1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oz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of copper</a:t>
            </a:r>
          </a:p>
          <a:p>
            <a:pPr lvl="1"/>
            <a:r>
              <a:rPr lang="en-US" dirty="0" smtClean="0">
                <a:latin typeface="Times New Roman"/>
                <a:ea typeface="Times New Roman"/>
                <a:cs typeface="Times New Roman"/>
              </a:rPr>
              <a:t>Withstand a maximum current of 75 mA</a:t>
            </a:r>
          </a:p>
          <a:p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0" y="495378"/>
            <a:ext cx="8229600" cy="1066800"/>
          </a:xfrm>
        </p:spPr>
        <p:txBody>
          <a:bodyPr/>
          <a:lstStyle/>
          <a:p>
            <a:r>
              <a:rPr lang="en-US" dirty="0" smtClean="0"/>
              <a:t>Glove Printed Circuit Board (PCB)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59" y="2404126"/>
            <a:ext cx="3982249" cy="4918864"/>
          </a:xfrm>
        </p:spPr>
        <p:txBody>
          <a:bodyPr/>
          <a:lstStyle/>
          <a:p>
            <a:r>
              <a:rPr lang="en-US" dirty="0" smtClean="0"/>
              <a:t>Dimensions</a:t>
            </a:r>
            <a:r>
              <a:rPr lang="en-US" dirty="0"/>
              <a:t>: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2" X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2.5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"</a:t>
            </a:r>
          </a:p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Proto board </a:t>
            </a:r>
          </a:p>
          <a:p>
            <a:r>
              <a:rPr lang="en-US" dirty="0" smtClean="0">
                <a:latin typeface="Times New Roman"/>
                <a:ea typeface="Times New Roman"/>
                <a:cs typeface="Times New Roman"/>
              </a:rPr>
              <a:t>Stellaris Launchpad</a:t>
            </a:r>
          </a:p>
          <a:p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Glove Prototyp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7819" r="18169" b="9428"/>
          <a:stretch/>
        </p:blipFill>
        <p:spPr>
          <a:xfrm rot="16200000">
            <a:off x="4898632" y="2007330"/>
            <a:ext cx="3504131" cy="42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89" y="240237"/>
            <a:ext cx="8229600" cy="83999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Budget and Financing</a:t>
            </a:r>
            <a:endParaRPr lang="en-US" sz="3600" dirty="0">
              <a:latin typeface="Arial"/>
              <a:cs typeface="Arial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07903"/>
              </p:ext>
            </p:extLst>
          </p:nvPr>
        </p:nvGraphicFramePr>
        <p:xfrm>
          <a:off x="294831" y="955490"/>
          <a:ext cx="8049998" cy="5424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8616"/>
                <a:gridCol w="3881382"/>
              </a:tblGrid>
              <a:tr h="2665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Part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Price</a:t>
                      </a: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MPU 6050 x 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$21.00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Bluetooth Module r2232 x5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$59.80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Stellaris Launchpad x2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$26.00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MPU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6050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$12.86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Near-IR LEDs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$9.92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Li-Ion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Battery x2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Donation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Sensor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Donation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LTC1147-3.3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$5.25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EEPROMs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$7.98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41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SMT Resistors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, Capacitors, and LEDs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$15.00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411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Battery Charger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Sample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411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Charge Controller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Sample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PCBs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$100.00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Other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$100.00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  <a:tr h="2665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Total: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$357.81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79948" marR="79948" marT="39972" marB="39972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4831" y="6367354"/>
            <a:ext cx="8049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Self-Funded: $100 per </a:t>
            </a:r>
            <a:r>
              <a:rPr lang="en-US" dirty="0" smtClean="0">
                <a:latin typeface="Arial"/>
                <a:cs typeface="Arial"/>
              </a:rPr>
              <a:t>member                              Expected </a:t>
            </a:r>
            <a:r>
              <a:rPr lang="en-US" dirty="0">
                <a:latin typeface="Arial"/>
                <a:cs typeface="Arial"/>
              </a:rPr>
              <a:t>Budget: </a:t>
            </a:r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$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400.00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2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48274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197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Project Requirements and Specifications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3472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Camera Operating Range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up to 15ft.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Weight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 250g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Battery Life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 10 hrs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Response Time/Gesture Recognition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 2 sec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Low Cost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 $400.00</a:t>
            </a:r>
          </a:p>
        </p:txBody>
      </p:sp>
    </p:spTree>
    <p:extLst>
      <p:ext uri="{BB962C8B-B14F-4D97-AF65-F5344CB8AC3E}">
        <p14:creationId xmlns:p14="http://schemas.microsoft.com/office/powerpoint/2010/main" val="32443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 Diagr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7" y="1217091"/>
            <a:ext cx="7893995" cy="5409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32464" y="327145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Design Overview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26607" y="2195365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769489" y="2195365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6911924" y="2195365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519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ck Diagr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9" y="1115029"/>
            <a:ext cx="7893995" cy="5409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5083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SS1: Camera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69160" y="2077892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SS2</a:t>
            </a:r>
            <a:endParaRPr lang="en-US" sz="1000" b="1" dirty="0"/>
          </a:p>
        </p:txBody>
      </p:sp>
      <p:sp>
        <p:nvSpPr>
          <p:cNvPr id="21" name="Oval 20"/>
          <p:cNvSpPr/>
          <p:nvPr/>
        </p:nvSpPr>
        <p:spPr>
          <a:xfrm>
            <a:off x="710245" y="2077892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SS3</a:t>
            </a:r>
            <a:endParaRPr lang="en-US" sz="1000" b="1" dirty="0"/>
          </a:p>
        </p:txBody>
      </p:sp>
      <p:sp>
        <p:nvSpPr>
          <p:cNvPr id="19" name="Oval 18"/>
          <p:cNvSpPr/>
          <p:nvPr/>
        </p:nvSpPr>
        <p:spPr>
          <a:xfrm>
            <a:off x="7319889" y="1998510"/>
            <a:ext cx="604911" cy="323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SS1</a:t>
            </a:r>
            <a:endParaRPr lang="en-US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6550886" y="2429829"/>
            <a:ext cx="2085174" cy="40831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85" y="337435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Near-IR LED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200" dirty="0" err="1" smtClean="0">
                <a:latin typeface="Arial"/>
                <a:cs typeface="Arial"/>
              </a:rPr>
              <a:t>Digi</a:t>
            </a:r>
            <a:r>
              <a:rPr lang="en-US" sz="2200" dirty="0" smtClean="0">
                <a:latin typeface="Arial"/>
                <a:cs typeface="Arial"/>
              </a:rPr>
              <a:t>-Key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33564"/>
              </p:ext>
            </p:extLst>
          </p:nvPr>
        </p:nvGraphicFramePr>
        <p:xfrm>
          <a:off x="831407" y="5069081"/>
          <a:ext cx="7140357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86156"/>
                <a:gridCol w="1584982"/>
                <a:gridCol w="1584982"/>
                <a:gridCol w="1270316"/>
                <a:gridCol w="1013921"/>
              </a:tblGrid>
              <a:tr h="5250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Size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Dominant Wavelength (nm) at 50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mA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Forward Voltage (V)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Viewing angle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aseline="0" dirty="0" err="1" smtClean="0">
                          <a:latin typeface="Arial"/>
                          <a:cs typeface="Arial"/>
                        </a:rPr>
                        <a:t>deg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25009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Side Face IR-LED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1.5 mm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940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1.2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60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Angular Displaceme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3" y="1472275"/>
            <a:ext cx="3267396" cy="30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SS1: IR Sensor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/>
                <a:cs typeface="Arial"/>
              </a:rPr>
              <a:t>1024x768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Operating voltage: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3.3V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Communication: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TTL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Near-IR LED tracking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Tracking LED at 500 kHz</a:t>
            </a:r>
          </a:p>
        </p:txBody>
      </p:sp>
      <p:pic>
        <p:nvPicPr>
          <p:cNvPr id="3" name="Picture 2" descr="Camer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0" t="22711" r="24917" b="17330"/>
          <a:stretch/>
        </p:blipFill>
        <p:spPr>
          <a:xfrm>
            <a:off x="5284271" y="4182150"/>
            <a:ext cx="2936966" cy="21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0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SS1: Visible Light Filter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702"/>
            <a:ext cx="8504605" cy="534624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Goal: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Block background noise (visible light) and allow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the near-IR wavelengths to reach the camera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sensor. </a:t>
            </a:r>
            <a:endParaRPr lang="en-US" sz="10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Approach:</a:t>
            </a: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Install visible light filter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http://labs.sypherus.com/access/repository/resource/thumbnail/aa4b6436-a629-102c-be91-00080216804a/Visible%20Light%20Filter%201.jpg?width=320&amp;height=2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077" y="3165230"/>
            <a:ext cx="3059723" cy="312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14033</TotalTime>
  <Words>831</Words>
  <Application>Microsoft Office PowerPoint</Application>
  <PresentationFormat>On-screen Show (4:3)</PresentationFormat>
  <Paragraphs>279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</vt:lpstr>
      <vt:lpstr>Gesture Recognition  Interface Device</vt:lpstr>
      <vt:lpstr>Project Introduction</vt:lpstr>
      <vt:lpstr>Motivation and Goals</vt:lpstr>
      <vt:lpstr>Project Requirements and Specifications</vt:lpstr>
      <vt:lpstr>Design Overview</vt:lpstr>
      <vt:lpstr>SS1: Camera </vt:lpstr>
      <vt:lpstr>Near-IR LED Digi-Key</vt:lpstr>
      <vt:lpstr>SS1: IR Sensor</vt:lpstr>
      <vt:lpstr>SS1: Visible Light Filter</vt:lpstr>
      <vt:lpstr>SS1: IR-Receiver</vt:lpstr>
      <vt:lpstr>Bluetooth TTL transceiver module</vt:lpstr>
      <vt:lpstr>SS1: MCU</vt:lpstr>
      <vt:lpstr>SS2: Host Computer </vt:lpstr>
      <vt:lpstr>SS2: Host Computer</vt:lpstr>
      <vt:lpstr>SS2: Driver</vt:lpstr>
      <vt:lpstr>Driver Flow Chart</vt:lpstr>
      <vt:lpstr>Gesture Library</vt:lpstr>
      <vt:lpstr>Host Computer Difficulties</vt:lpstr>
      <vt:lpstr>Design Overview</vt:lpstr>
      <vt:lpstr>SS3: Gloves</vt:lpstr>
      <vt:lpstr>Development Environment</vt:lpstr>
      <vt:lpstr>MCU</vt:lpstr>
      <vt:lpstr>PowerPoint Presentation</vt:lpstr>
      <vt:lpstr>Tri-Axis Gyroscope and Accelerometer InvenSense-MPU-6050</vt:lpstr>
      <vt:lpstr>PowerPoint Presentation</vt:lpstr>
      <vt:lpstr>Dynamic Time Warping</vt:lpstr>
      <vt:lpstr>Glove Difficulties</vt:lpstr>
      <vt:lpstr>Glove Power Requirements</vt:lpstr>
      <vt:lpstr>Camera Power Requirements</vt:lpstr>
      <vt:lpstr>Camera Power Supply</vt:lpstr>
      <vt:lpstr>Battery Charger Texas Instrument-BQ24090</vt:lpstr>
      <vt:lpstr>Charge Controller Microchip- MCP1252</vt:lpstr>
      <vt:lpstr>Camera Printed Circuit Board (PCB)</vt:lpstr>
      <vt:lpstr>Glove Printed Circuit Board (PCB)</vt:lpstr>
      <vt:lpstr>Budget and Financing</vt:lpstr>
      <vt:lpstr>Questions? 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Recognition Interface Device</dc:title>
  <dc:creator>Evianis Cruz</dc:creator>
  <cp:lastModifiedBy>Student</cp:lastModifiedBy>
  <cp:revision>903</cp:revision>
  <dcterms:created xsi:type="dcterms:W3CDTF">2012-11-13T01:42:03Z</dcterms:created>
  <dcterms:modified xsi:type="dcterms:W3CDTF">2013-04-11T20:28:54Z</dcterms:modified>
</cp:coreProperties>
</file>