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75" r:id="rId3"/>
    <p:sldId id="260" r:id="rId4"/>
    <p:sldId id="301" r:id="rId5"/>
    <p:sldId id="277" r:id="rId6"/>
    <p:sldId id="272" r:id="rId7"/>
    <p:sldId id="276" r:id="rId8"/>
    <p:sldId id="273" r:id="rId9"/>
    <p:sldId id="296" r:id="rId10"/>
    <p:sldId id="293" r:id="rId11"/>
    <p:sldId id="294" r:id="rId12"/>
    <p:sldId id="297" r:id="rId13"/>
    <p:sldId id="274" r:id="rId14"/>
    <p:sldId id="290" r:id="rId15"/>
    <p:sldId id="298" r:id="rId16"/>
    <p:sldId id="292" r:id="rId17"/>
    <p:sldId id="269" r:id="rId18"/>
    <p:sldId id="270" r:id="rId19"/>
    <p:sldId id="267" r:id="rId20"/>
    <p:sldId id="268" r:id="rId21"/>
    <p:sldId id="266" r:id="rId22"/>
    <p:sldId id="265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7" r:id="rId32"/>
    <p:sldId id="286" r:id="rId33"/>
    <p:sldId id="299" r:id="rId34"/>
    <p:sldId id="300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75" d="100"/>
          <a:sy n="75" d="100"/>
        </p:scale>
        <p:origin x="-3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'Sheet1'!$A$2:$A$5</c:f>
              <c:strCache>
                <c:ptCount val="4"/>
                <c:pt idx="0">
                  <c:v>Testing</c:v>
                </c:pt>
                <c:pt idx="1">
                  <c:v>Integration</c:v>
                </c:pt>
                <c:pt idx="2">
                  <c:v>Research</c:v>
                </c:pt>
                <c:pt idx="3">
                  <c:v>Parts Acquired</c:v>
                </c:pt>
              </c:strCache>
            </c:strRef>
          </c:cat>
          <c:val>
            <c:numRef>
              <c:f>'Sheet1'!$B$2:$B$5</c:f>
              <c:numCache>
                <c:formatCode>0%</c:formatCode>
                <c:ptCount val="4"/>
                <c:pt idx="0">
                  <c:v>0.35000000000000009</c:v>
                </c:pt>
                <c:pt idx="1">
                  <c:v>0.25</c:v>
                </c:pt>
                <c:pt idx="2">
                  <c:v>0.9</c:v>
                </c:pt>
                <c:pt idx="3">
                  <c:v>0.95000000000000018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'Sheet1'!$A$2:$A$5</c:f>
              <c:strCache>
                <c:ptCount val="4"/>
                <c:pt idx="0">
                  <c:v>Testing</c:v>
                </c:pt>
                <c:pt idx="1">
                  <c:v>Integration</c:v>
                </c:pt>
                <c:pt idx="2">
                  <c:v>Research</c:v>
                </c:pt>
                <c:pt idx="3">
                  <c:v>Parts Acquired</c:v>
                </c:pt>
              </c:strCache>
            </c:strRef>
          </c:cat>
          <c:val>
            <c:numRef>
              <c:f>'Sheet1'!$C$2:$C$5</c:f>
              <c:numCache>
                <c:formatCode>0%</c:formatCode>
                <c:ptCount val="4"/>
                <c:pt idx="0">
                  <c:v>0.65000000000000024</c:v>
                </c:pt>
                <c:pt idx="1">
                  <c:v>0.75000000000000022</c:v>
                </c:pt>
                <c:pt idx="2">
                  <c:v>0.1</c:v>
                </c:pt>
                <c:pt idx="3">
                  <c:v>5.0000000000000058E-2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463424"/>
        <c:axId val="65464960"/>
      </c:barChart>
      <c:catAx>
        <c:axId val="65463424"/>
        <c:scaling>
          <c:orientation val="minMax"/>
        </c:scaling>
        <c:delete val="0"/>
        <c:axPos val="l"/>
        <c:majorTickMark val="out"/>
        <c:minorTickMark val="none"/>
        <c:tickLblPos val="nextTo"/>
        <c:crossAx val="65464960"/>
        <c:crosses val="autoZero"/>
        <c:auto val="1"/>
        <c:lblAlgn val="ctr"/>
        <c:lblOffset val="100"/>
        <c:noMultiLvlLbl val="0"/>
      </c:catAx>
      <c:valAx>
        <c:axId val="654649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546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8226-8DD8-48B4-9B0B-B27BCCE5E123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1B9F-03B5-45D9-84F3-47CA6FC8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B9F-03B5-45D9-84F3-47CA6FC820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based</a:t>
            </a:r>
            <a:r>
              <a:rPr lang="en-US" baseline="0" dirty="0" smtClean="0"/>
              <a:t> tracking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A781-1CA5-4DDE-89E3-6209611220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as complex as vision based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B9F-03B5-45D9-84F3-47CA6FC8209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</a:t>
            </a:r>
            <a:r>
              <a:rPr lang="en-US" baseline="0" dirty="0" smtClean="0"/>
              <a:t> chip on the vehicle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A781-1CA5-4DDE-89E3-6209611220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A781-1CA5-4DDE-89E3-6209611220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EF2CA7-DA41-44D3-BCAC-698A2266B3B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EA35A7-86DE-4889-B039-AF24563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spc="600" dirty="0" smtClean="0"/>
              <a:t>ABEC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Autonomous Brilliantly Engineered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 </a:t>
            </a:r>
            <a:r>
              <a:rPr lang="en-US" dirty="0" err="1" smtClean="0"/>
              <a:t>Bianco</a:t>
            </a:r>
            <a:endParaRPr lang="en-US" dirty="0" smtClean="0"/>
          </a:p>
          <a:p>
            <a:r>
              <a:rPr lang="en-US" dirty="0" smtClean="0"/>
              <a:t>Andrew Boyles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Echanique</a:t>
            </a:r>
            <a:endParaRPr lang="en-US" dirty="0" smtClean="0"/>
          </a:p>
          <a:p>
            <a:r>
              <a:rPr lang="en-US" dirty="0" smtClean="0"/>
              <a:t>Garrett Lee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0" y="6172200"/>
            <a:ext cx="1905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#23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24400" cy="4325112"/>
          </a:xfrm>
        </p:spPr>
        <p:txBody>
          <a:bodyPr/>
          <a:lstStyle/>
          <a:p>
            <a:r>
              <a:rPr lang="en-US" dirty="0"/>
              <a:t>A Fisher Price Power Wheels will be used as the chassis.</a:t>
            </a:r>
          </a:p>
          <a:p>
            <a:r>
              <a:rPr lang="en-US" dirty="0"/>
              <a:t>130 pound weight limit.</a:t>
            </a:r>
          </a:p>
          <a:p>
            <a:r>
              <a:rPr lang="en-US" dirty="0"/>
              <a:t>5 mph max speed</a:t>
            </a:r>
          </a:p>
          <a:p>
            <a:r>
              <a:rPr lang="en-US" dirty="0"/>
              <a:t>45”L x 33”W x 28”H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1676400"/>
            <a:ext cx="358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12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Power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a considerable amount of time by not having to build it ourselves. </a:t>
            </a:r>
          </a:p>
          <a:p>
            <a:r>
              <a:rPr lang="en-US" dirty="0"/>
              <a:t>Guarantee a sturdy chassis, which has a specified weight limit.</a:t>
            </a:r>
          </a:p>
          <a:p>
            <a:r>
              <a:rPr lang="en-US" dirty="0"/>
              <a:t>The Power Wheels came with motors, which are already mounted on the back wheels.</a:t>
            </a:r>
          </a:p>
          <a:p>
            <a:r>
              <a:rPr lang="en-US"/>
              <a:t>Comes with a 12 volt battery and charger.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Motor </a:t>
            </a:r>
            <a:r>
              <a:rPr lang="en-US" dirty="0" smtClean="0"/>
              <a:t>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349013"/>
              </p:ext>
            </p:extLst>
          </p:nvPr>
        </p:nvGraphicFramePr>
        <p:xfrm>
          <a:off x="457200" y="1676403"/>
          <a:ext cx="8229600" cy="2800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95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AX1500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SDC 2130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RB-Dfr-207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Roboteq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Roboteq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Infineon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Compatibility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Multiple MCUs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Multiple MCUs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Arduino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Operating </a:t>
                      </a:r>
                      <a:r>
                        <a:rPr lang="en-US" sz="1200" u="none" strike="noStrike" dirty="0" smtClean="0">
                          <a:effectLst/>
                        </a:rPr>
                        <a:t>Voltage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 to 40 Volts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 to 30 Volts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4.8 - 35 Volts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Max Current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 x 30 Amps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 x 20 Amps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 x 15 Amps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R/C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Serial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Datasheet/User Manual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Both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Both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Datasheet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Additional Features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RoboRun</a:t>
                      </a:r>
                      <a:r>
                        <a:rPr lang="en-US" sz="1200" u="none" strike="noStrike" dirty="0">
                          <a:effectLst/>
                        </a:rPr>
                        <a:t> Software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54483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4.2”L x 4.2”W x 1.5”H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96130"/>
            <a:ext cx="259080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3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38600" cy="4325112"/>
          </a:xfrm>
        </p:spPr>
        <p:txBody>
          <a:bodyPr/>
          <a:lstStyle/>
          <a:p>
            <a:r>
              <a:rPr lang="en-US" dirty="0" smtClean="0"/>
              <a:t>SPG805A Standard Rotation Servo</a:t>
            </a:r>
          </a:p>
          <a:p>
            <a:r>
              <a:rPr lang="en-US" dirty="0" smtClean="0"/>
              <a:t>Can produce 1,375 </a:t>
            </a:r>
            <a:r>
              <a:rPr lang="en-US" dirty="0" err="1" smtClean="0"/>
              <a:t>oz</a:t>
            </a:r>
            <a:r>
              <a:rPr lang="en-US" dirty="0" smtClean="0"/>
              <a:t>-in. of torque operating at 4.8V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Servo Library used to generate servo control signals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 descr="SPG805 Top Mount Gearbox - Standard - top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5144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4638" y="1671638"/>
            <a:ext cx="3886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1"/>
            <a:ext cx="3762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board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GPS module will be used in conjunction with a digital compas</a:t>
            </a:r>
            <a:r>
              <a:rPr lang="en-US" dirty="0" smtClean="0"/>
              <a:t>s to obtain the position of the vehicle</a:t>
            </a:r>
            <a:endParaRPr lang="en-US" dirty="0" smtClean="0"/>
          </a:p>
          <a:p>
            <a:r>
              <a:rPr lang="en-US" dirty="0" smtClean="0"/>
              <a:t>The positioning data will be transferred to the microcontroller and the user for tracking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676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5391371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30mm x 30mm</a:t>
            </a:r>
          </a:p>
          <a:p>
            <a:pPr algn="ctr"/>
            <a:r>
              <a:rPr lang="en-US" sz="2000" dirty="0" smtClean="0"/>
              <a:t>GPS Receiver</a:t>
            </a:r>
          </a:p>
        </p:txBody>
      </p:sp>
    </p:spTree>
    <p:extLst>
      <p:ext uri="{BB962C8B-B14F-4D97-AF65-F5344CB8AC3E}">
        <p14:creationId xmlns:p14="http://schemas.microsoft.com/office/powerpoint/2010/main" val="409032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Receiver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61997"/>
              </p:ext>
            </p:extLst>
          </p:nvPr>
        </p:nvGraphicFramePr>
        <p:xfrm>
          <a:off x="457200" y="2249488"/>
          <a:ext cx="82296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LS20031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VPN1513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IT430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Locosys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Parallax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Fastrax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Channels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Time to First Fix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 seconds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 seconds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 seconds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Operating Voltage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 to 4.3 Volts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 to 12 Volts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 Volts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Interface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TTL Serial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I2C, SPI, UART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Position Acuracy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 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2.5 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Position Information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 times a 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 time per 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 time per 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0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3-Axis Digital Compass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49424"/>
            <a:ext cx="5943600" cy="4325112"/>
          </a:xfrm>
        </p:spPr>
        <p:txBody>
          <a:bodyPr/>
          <a:lstStyle/>
          <a:p>
            <a:r>
              <a:rPr lang="en-US" dirty="0"/>
              <a:t>15 Dollars</a:t>
            </a:r>
          </a:p>
          <a:p>
            <a:r>
              <a:rPr lang="en-US" dirty="0"/>
              <a:t>Operating voltage = 2.16 to 3.6 volts</a:t>
            </a:r>
          </a:p>
          <a:p>
            <a:r>
              <a:rPr lang="en-US" dirty="0"/>
              <a:t>Low Power Consumption: 100 </a:t>
            </a:r>
            <a:r>
              <a:rPr lang="el-GR" dirty="0"/>
              <a:t>μ</a:t>
            </a:r>
            <a:r>
              <a:rPr lang="en-US" dirty="0"/>
              <a:t>A </a:t>
            </a:r>
          </a:p>
          <a:p>
            <a:r>
              <a:rPr lang="en-US" dirty="0"/>
              <a:t>I2C Interface</a:t>
            </a:r>
          </a:p>
          <a:p>
            <a:r>
              <a:rPr lang="en-US" dirty="0" err="1"/>
              <a:t>Arduino</a:t>
            </a:r>
            <a:r>
              <a:rPr lang="en-US" dirty="0"/>
              <a:t> example code available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399"/>
            <a:ext cx="1371603" cy="1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130" y="2514600"/>
            <a:ext cx="204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HMC5883L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7647" y="4702200"/>
            <a:ext cx="249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17.78mm x 17.78mm</a:t>
            </a:r>
          </a:p>
        </p:txBody>
      </p:sp>
    </p:spTree>
    <p:extLst>
      <p:ext uri="{BB962C8B-B14F-4D97-AF65-F5344CB8AC3E}">
        <p14:creationId xmlns:p14="http://schemas.microsoft.com/office/powerpoint/2010/main" val="388636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Obstacle/Gap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724400" cy="4288536"/>
          </a:xfrm>
        </p:spPr>
        <p:txBody>
          <a:bodyPr/>
          <a:lstStyle/>
          <a:p>
            <a:r>
              <a:rPr lang="en-US" dirty="0" smtClean="0"/>
              <a:t>Work Outdoors</a:t>
            </a:r>
          </a:p>
          <a:p>
            <a:r>
              <a:rPr lang="en-US" dirty="0" smtClean="0"/>
              <a:t>Upper Range &gt; 5 feet</a:t>
            </a:r>
          </a:p>
          <a:p>
            <a:r>
              <a:rPr lang="en-US" dirty="0" smtClean="0"/>
              <a:t>Lower Range &lt; 12in.</a:t>
            </a:r>
          </a:p>
          <a:p>
            <a:r>
              <a:rPr lang="en-US" dirty="0" smtClean="0"/>
              <a:t>45 degree viewing angle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362200"/>
            <a:ext cx="3733800" cy="27051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648199"/>
            <a:ext cx="3352800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Ultrasonic vs. Infrared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Infrared </a:t>
            </a:r>
            <a:r>
              <a:rPr lang="en-US" dirty="0" smtClean="0"/>
              <a:t>cheaper</a:t>
            </a:r>
          </a:p>
          <a:p>
            <a:r>
              <a:rPr lang="en-US" dirty="0" smtClean="0"/>
              <a:t>Ultrasonic better in weather</a:t>
            </a:r>
          </a:p>
          <a:p>
            <a:r>
              <a:rPr lang="en-US" dirty="0" smtClean="0"/>
              <a:t>Infrared not good in weather</a:t>
            </a:r>
          </a:p>
          <a:p>
            <a:r>
              <a:rPr lang="en-US" dirty="0" smtClean="0"/>
              <a:t>Ultrasonic more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Ultrasonic Sensor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300781"/>
              </p:ext>
            </p:extLst>
          </p:nvPr>
        </p:nvGraphicFramePr>
        <p:xfrm>
          <a:off x="457200" y="2209800"/>
          <a:ext cx="4800600" cy="382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1600200"/>
                <a:gridCol w="1600200"/>
              </a:tblGrid>
              <a:tr h="635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Maxbotix</a:t>
                      </a:r>
                      <a:r>
                        <a:rPr lang="en-US" baseline="0" dirty="0" smtClean="0"/>
                        <a:t> LV-EZ1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Devantech</a:t>
                      </a:r>
                      <a:r>
                        <a:rPr lang="en-US" dirty="0" smtClean="0"/>
                        <a:t> SRF04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$29.50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0-256in.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1.18in.-118in.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r>
                        <a:rPr lang="en-US" baseline="0" dirty="0" smtClean="0"/>
                        <a:t> 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 in.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30mA</a:t>
                      </a:r>
                      <a:endParaRPr lang="en-US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Analog,</a:t>
                      </a:r>
                      <a:r>
                        <a:rPr lang="en-US" baseline="0" dirty="0" smtClean="0"/>
                        <a:t> PWM, Serial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ga342860\Desktop\qX_acM0um9OAeT6uSNuHiokQMC55c7Bon-wFelu8l9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ABEC is</a:t>
            </a:r>
            <a:r>
              <a:rPr lang="en-US" dirty="0"/>
              <a:t>, in essence, an autonomous cooler on wheels that addresses the common tailgating issues such as transporting heavy loads </a:t>
            </a:r>
            <a:r>
              <a:rPr lang="en-US" dirty="0" smtClean="0"/>
              <a:t>across long </a:t>
            </a:r>
            <a:r>
              <a:rPr lang="en-US" dirty="0" smtClean="0"/>
              <a:t>distances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features a GPS tracking system to track the user’s smart phone and directs its path according to the user’s </a:t>
            </a:r>
            <a:r>
              <a:rPr lang="en-US" dirty="0" smtClean="0"/>
              <a:t>position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uses motion sensors to handle object interferences by rerouting the station’s </a:t>
            </a:r>
            <a:r>
              <a:rPr lang="en-US" dirty="0" smtClean="0"/>
              <a:t>path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sustainable energy framework uses a solar panel </a:t>
            </a:r>
            <a:r>
              <a:rPr lang="en-US" dirty="0" smtClean="0"/>
              <a:t>to provide renewable energy to the </a:t>
            </a:r>
            <a:r>
              <a:rPr lang="en-US" dirty="0" smtClean="0"/>
              <a:t>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Bluetooth vs.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Bluetooth generally uses less power</a:t>
            </a:r>
          </a:p>
          <a:p>
            <a:r>
              <a:rPr lang="en-US" dirty="0" smtClean="0"/>
              <a:t>Bluetooth is cheaper</a:t>
            </a:r>
          </a:p>
          <a:p>
            <a:r>
              <a:rPr lang="en-US" dirty="0" smtClean="0"/>
              <a:t>Bluetooth is effective at short ranges</a:t>
            </a:r>
          </a:p>
          <a:p>
            <a:r>
              <a:rPr lang="en-US" dirty="0" smtClean="0"/>
              <a:t>Range: Class 1(300 ft.) vs. Class 2(50-60 ft.)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Bluetooth Receiver </a:t>
            </a:r>
            <a:endParaRPr lang="en-US" dirty="0"/>
          </a:p>
        </p:txBody>
      </p:sp>
      <p:pic>
        <p:nvPicPr>
          <p:cNvPr id="3074" name="Picture 2" descr="C:\Users\ga342860\Desktop\5QsO7t9sUCRG20ZmxxMtibHT1SvTRyFiSItotzkCu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922361"/>
              </p:ext>
            </p:extLst>
          </p:nvPr>
        </p:nvGraphicFramePr>
        <p:xfrm>
          <a:off x="457200" y="2057400"/>
          <a:ext cx="5791200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/>
                <a:gridCol w="1930400"/>
                <a:gridCol w="1930400"/>
              </a:tblGrid>
              <a:tr h="6731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</a:t>
                      </a:r>
                      <a:r>
                        <a:rPr lang="en-US" baseline="0" dirty="0" smtClean="0"/>
                        <a:t>-42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WT12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Rate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300Kbps-3Mbps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2-3Mbps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UART,</a:t>
                      </a:r>
                      <a:r>
                        <a:rPr lang="en-US" baseline="0" dirty="0" smtClean="0"/>
                        <a:t>USB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UART,USB,PCM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 Volts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 – 3.4 Volts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951013"/>
              </p:ext>
            </p:extLst>
          </p:nvPr>
        </p:nvGraphicFramePr>
        <p:xfrm>
          <a:off x="457200" y="2209800"/>
          <a:ext cx="8001000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0"/>
                <a:gridCol w="2667000"/>
                <a:gridCol w="2667000"/>
              </a:tblGrid>
              <a:tr h="6731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MSP430G2553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$2.88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 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DC</a:t>
                      </a:r>
                      <a:r>
                        <a:rPr lang="en-US" baseline="0" smtClean="0"/>
                        <a:t> Current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40mA</a:t>
                      </a:r>
                      <a:endParaRPr lang="en-US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Interface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1(I2C/</a:t>
                      </a:r>
                      <a:r>
                        <a:rPr lang="en-US" baseline="0" dirty="0" smtClean="0"/>
                        <a:t>UART/SPI)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2(SPI),</a:t>
                      </a:r>
                      <a:r>
                        <a:rPr lang="en-US" baseline="0" dirty="0" smtClean="0"/>
                        <a:t> 1(I2C/UART)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Tracking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Vision-Based Tracking</a:t>
            </a:r>
          </a:p>
          <a:p>
            <a:endParaRPr lang="en-US" dirty="0" smtClean="0"/>
          </a:p>
          <a:p>
            <a:r>
              <a:rPr lang="en-US" dirty="0" smtClean="0"/>
              <a:t>Ultrasonic Sensors</a:t>
            </a:r>
          </a:p>
          <a:p>
            <a:endParaRPr lang="en-US" dirty="0" smtClean="0"/>
          </a:p>
          <a:p>
            <a:r>
              <a:rPr lang="en-US" dirty="0" smtClean="0"/>
              <a:t>GPS Tracking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37" name="Picture 13" descr="http://upload.wikimedia.org/wikipedia/commons/thumb/8/8d/GPS_Satellite_NASA_art-iif.jpg/220px-GPS_Satellite_NASA_art-i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2743200" cy="1856935"/>
          </a:xfrm>
          <a:prstGeom prst="rect">
            <a:avLst/>
          </a:prstGeom>
          <a:noFill/>
        </p:spPr>
      </p:pic>
      <p:grpSp>
        <p:nvGrpSpPr>
          <p:cNvPr id="3" name="Group 188"/>
          <p:cNvGrpSpPr>
            <a:grpSpLocks/>
          </p:cNvGrpSpPr>
          <p:nvPr/>
        </p:nvGrpSpPr>
        <p:grpSpPr bwMode="auto">
          <a:xfrm>
            <a:off x="4876800" y="4178300"/>
            <a:ext cx="3292475" cy="1308100"/>
            <a:chOff x="4018" y="8556"/>
            <a:chExt cx="5021" cy="2060"/>
          </a:xfrm>
        </p:grpSpPr>
        <p:grpSp>
          <p:nvGrpSpPr>
            <p:cNvPr id="4" name="Group 186"/>
            <p:cNvGrpSpPr>
              <a:grpSpLocks/>
            </p:cNvGrpSpPr>
            <p:nvPr/>
          </p:nvGrpSpPr>
          <p:grpSpPr bwMode="auto">
            <a:xfrm>
              <a:off x="4018" y="8556"/>
              <a:ext cx="3986" cy="2060"/>
              <a:chOff x="4018" y="8556"/>
              <a:chExt cx="3986" cy="2060"/>
            </a:xfrm>
          </p:grpSpPr>
          <p:sp>
            <p:nvSpPr>
              <p:cNvPr id="7" name="Rectangle 177"/>
              <p:cNvSpPr>
                <a:spLocks noChangeArrowheads="1"/>
              </p:cNvSpPr>
              <p:nvPr/>
            </p:nvSpPr>
            <p:spPr bwMode="auto">
              <a:xfrm>
                <a:off x="4018" y="9075"/>
                <a:ext cx="2361" cy="10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/>
                </a:r>
                <a:b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</a:b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Ultrasonic Sensor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178" descr="Light downward diagonal"/>
              <p:cNvSpPr>
                <a:spLocks noChangeArrowheads="1"/>
              </p:cNvSpPr>
              <p:nvPr/>
            </p:nvSpPr>
            <p:spPr bwMode="auto">
              <a:xfrm>
                <a:off x="7719" y="8556"/>
                <a:ext cx="285" cy="2060"/>
              </a:xfrm>
              <a:prstGeom prst="rect">
                <a:avLst/>
              </a:prstGeom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85"/>
              <p:cNvGrpSpPr>
                <a:grpSpLocks/>
              </p:cNvGrpSpPr>
              <p:nvPr/>
            </p:nvGrpSpPr>
            <p:grpSpPr bwMode="auto">
              <a:xfrm>
                <a:off x="6379" y="9075"/>
                <a:ext cx="1340" cy="1022"/>
                <a:chOff x="6379" y="9075"/>
                <a:chExt cx="1340" cy="1022"/>
              </a:xfrm>
            </p:grpSpPr>
            <p:cxnSp>
              <p:nvCxnSpPr>
                <p:cNvPr id="10" name="AutoShape 179"/>
                <p:cNvCxnSpPr>
                  <a:cxnSpLocks noChangeShapeType="1"/>
                </p:cNvCxnSpPr>
                <p:nvPr/>
              </p:nvCxnSpPr>
              <p:spPr bwMode="auto">
                <a:xfrm>
                  <a:off x="6379" y="9075"/>
                  <a:ext cx="1340" cy="201"/>
                </a:xfrm>
                <a:prstGeom prst="straightConnector1">
                  <a:avLst/>
                </a:prstGeom>
                <a:noFill/>
                <a:ln w="9525">
                  <a:solidFill>
                    <a:srgbClr val="C00000"/>
                  </a:solidFill>
                  <a:prstDash val="lgDash"/>
                  <a:round/>
                  <a:headEnd/>
                  <a:tailEnd type="triangle" w="med" len="med"/>
                </a:ln>
              </p:spPr>
            </p:cxnSp>
            <p:cxnSp>
              <p:nvCxnSpPr>
                <p:cNvPr id="11" name="AutoShape 18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79" y="9276"/>
                  <a:ext cx="1340" cy="318"/>
                </a:xfrm>
                <a:prstGeom prst="straightConnector1">
                  <a:avLst/>
                </a:prstGeom>
                <a:noFill/>
                <a:ln w="9525">
                  <a:solidFill>
                    <a:srgbClr val="C00000"/>
                  </a:solidFill>
                  <a:prstDash val="lgDash"/>
                  <a:round/>
                  <a:headEnd/>
                  <a:tailEnd type="triangle" w="med" len="med"/>
                </a:ln>
              </p:spPr>
            </p:cxnSp>
            <p:cxnSp>
              <p:nvCxnSpPr>
                <p:cNvPr id="12" name="AutoShape 183"/>
                <p:cNvCxnSpPr>
                  <a:cxnSpLocks noChangeShapeType="1"/>
                </p:cNvCxnSpPr>
                <p:nvPr/>
              </p:nvCxnSpPr>
              <p:spPr bwMode="auto">
                <a:xfrm>
                  <a:off x="6379" y="9594"/>
                  <a:ext cx="1340" cy="134"/>
                </a:xfrm>
                <a:prstGeom prst="straightConnector1">
                  <a:avLst/>
                </a:prstGeom>
                <a:noFill/>
                <a:ln w="9525">
                  <a:solidFill>
                    <a:srgbClr val="C00000"/>
                  </a:solidFill>
                  <a:prstDash val="lgDash"/>
                  <a:round/>
                  <a:headEnd/>
                  <a:tailEnd type="triangle" w="med" len="med"/>
                </a:ln>
              </p:spPr>
            </p:cxnSp>
            <p:cxnSp>
              <p:nvCxnSpPr>
                <p:cNvPr id="13" name="AutoShape 1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79" y="9728"/>
                  <a:ext cx="1340" cy="369"/>
                </a:xfrm>
                <a:prstGeom prst="straightConnector1">
                  <a:avLst/>
                </a:prstGeom>
                <a:noFill/>
                <a:ln w="9525">
                  <a:solidFill>
                    <a:srgbClr val="C00000"/>
                  </a:solidFill>
                  <a:prstDash val="lgDash"/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6" name="Text Box 187"/>
            <p:cNvSpPr txBox="1">
              <a:spLocks noChangeArrowheads="1"/>
            </p:cNvSpPr>
            <p:nvPr/>
          </p:nvSpPr>
          <p:spPr bwMode="auto">
            <a:xfrm>
              <a:off x="8068" y="9347"/>
              <a:ext cx="971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Object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26" descr="Example resul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43000"/>
            <a:ext cx="3925629" cy="19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GPS-Based User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implement</a:t>
            </a:r>
          </a:p>
          <a:p>
            <a:r>
              <a:rPr lang="en-US" dirty="0" smtClean="0"/>
              <a:t>Can be done using mobile application</a:t>
            </a:r>
          </a:p>
          <a:p>
            <a:pPr lvl="1"/>
            <a:r>
              <a:rPr lang="en-US" dirty="0" smtClean="0"/>
              <a:t>No external hardware needed</a:t>
            </a:r>
          </a:p>
          <a:p>
            <a:r>
              <a:rPr lang="en-US" dirty="0" smtClean="0"/>
              <a:t>Additional features can be incorporated</a:t>
            </a:r>
          </a:p>
          <a:p>
            <a:pPr lvl="1"/>
            <a:r>
              <a:rPr lang="en-US" dirty="0" smtClean="0"/>
              <a:t>Remote control feature</a:t>
            </a:r>
          </a:p>
          <a:p>
            <a:r>
              <a:rPr lang="en-US" dirty="0" smtClean="0"/>
              <a:t>No limit on distance between devices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	  Android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57800" cy="4325112"/>
          </a:xfrm>
        </p:spPr>
        <p:txBody>
          <a:bodyPr/>
          <a:lstStyle/>
          <a:p>
            <a:r>
              <a:rPr lang="en-US" dirty="0" smtClean="0"/>
              <a:t>Java programming language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Abundance of APIs and open source code</a:t>
            </a:r>
          </a:p>
          <a:p>
            <a:endParaRPr lang="en-US" dirty="0" smtClean="0"/>
          </a:p>
          <a:p>
            <a:r>
              <a:rPr lang="en-US" dirty="0" smtClean="0"/>
              <a:t>No start up costs for SDK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4" name="Group 588"/>
          <p:cNvGrpSpPr>
            <a:grpSpLocks/>
          </p:cNvGrpSpPr>
          <p:nvPr/>
        </p:nvGrpSpPr>
        <p:grpSpPr bwMode="auto">
          <a:xfrm>
            <a:off x="5622925" y="2143125"/>
            <a:ext cx="3444875" cy="4333875"/>
            <a:chOff x="3599" y="7532"/>
            <a:chExt cx="5426" cy="6824"/>
          </a:xfrm>
        </p:grpSpPr>
        <p:grpSp>
          <p:nvGrpSpPr>
            <p:cNvPr id="5" name="Group 589"/>
            <p:cNvGrpSpPr>
              <a:grpSpLocks/>
            </p:cNvGrpSpPr>
            <p:nvPr/>
          </p:nvGrpSpPr>
          <p:grpSpPr bwMode="auto">
            <a:xfrm>
              <a:off x="3599" y="7532"/>
              <a:ext cx="5426" cy="6824"/>
              <a:chOff x="3398" y="2904"/>
              <a:chExt cx="5426" cy="6824"/>
            </a:xfrm>
          </p:grpSpPr>
          <p:sp>
            <p:nvSpPr>
              <p:cNvPr id="35" name="Rectangle 590"/>
              <p:cNvSpPr>
                <a:spLocks noChangeArrowheads="1"/>
              </p:cNvSpPr>
              <p:nvPr/>
            </p:nvSpPr>
            <p:spPr bwMode="auto">
              <a:xfrm>
                <a:off x="3717" y="2904"/>
                <a:ext cx="4789" cy="6824"/>
              </a:xfrm>
              <a:prstGeom prst="rect">
                <a:avLst/>
              </a:prstGeom>
              <a:gradFill rotWithShape="0">
                <a:gsLst>
                  <a:gs pos="0">
                    <a:srgbClr val="C0B740"/>
                  </a:gs>
                  <a:gs pos="100000">
                    <a:srgbClr val="736E26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utoShape 591"/>
              <p:cNvSpPr>
                <a:spLocks noChangeArrowheads="1"/>
              </p:cNvSpPr>
              <p:nvPr/>
            </p:nvSpPr>
            <p:spPr bwMode="auto">
              <a:xfrm>
                <a:off x="4078" y="4626"/>
                <a:ext cx="1100" cy="75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3E3E3E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EEECE1"/>
                    </a:solidFill>
                    <a:effectLst/>
                    <a:latin typeface="Andalus" pitchFamily="18" charset="-78"/>
                    <a:cs typeface="Arial" pitchFamily="34" charset="0"/>
                  </a:rPr>
                  <a:t>GPS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AutoShape 592"/>
              <p:cNvSpPr>
                <a:spLocks noChangeArrowheads="1"/>
              </p:cNvSpPr>
              <p:nvPr/>
            </p:nvSpPr>
            <p:spPr bwMode="auto">
              <a:xfrm>
                <a:off x="5547" y="4626"/>
                <a:ext cx="1100" cy="75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555555"/>
                  </a:gs>
                </a:gsLst>
                <a:lin ang="5400000" scaled="1"/>
              </a:gradFill>
              <a:ln w="19050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EEECE1"/>
                    </a:solidFill>
                    <a:effectLst/>
                    <a:latin typeface="Andalus" pitchFamily="18" charset="-78"/>
                    <a:cs typeface="Arial" pitchFamily="34" charset="0"/>
                  </a:rPr>
                  <a:t>RC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AutoShape 593"/>
              <p:cNvSpPr>
                <a:spLocks noChangeArrowheads="1"/>
              </p:cNvSpPr>
              <p:nvPr/>
            </p:nvSpPr>
            <p:spPr bwMode="auto">
              <a:xfrm>
                <a:off x="7041" y="4626"/>
                <a:ext cx="1100" cy="75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3E3E3E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EEECE1"/>
                    </a:solidFill>
                    <a:effectLst/>
                    <a:latin typeface="Andalus" pitchFamily="18" charset="-78"/>
                    <a:cs typeface="Arial" pitchFamily="34" charset="0"/>
                  </a:rPr>
                  <a:t>OFF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594"/>
              <p:cNvGrpSpPr>
                <a:grpSpLocks/>
              </p:cNvGrpSpPr>
              <p:nvPr/>
            </p:nvGrpSpPr>
            <p:grpSpPr bwMode="auto">
              <a:xfrm>
                <a:off x="3398" y="5509"/>
                <a:ext cx="5426" cy="4219"/>
                <a:chOff x="3398" y="5509"/>
                <a:chExt cx="5426" cy="4219"/>
              </a:xfrm>
            </p:grpSpPr>
            <p:sp>
              <p:nvSpPr>
                <p:cNvPr id="44" name="AutoShape 595"/>
                <p:cNvSpPr>
                  <a:spLocks noChangeArrowheads="1"/>
                </p:cNvSpPr>
                <p:nvPr/>
              </p:nvSpPr>
              <p:spPr bwMode="auto">
                <a:xfrm>
                  <a:off x="3717" y="6865"/>
                  <a:ext cx="4789" cy="2863"/>
                </a:xfrm>
                <a:custGeom>
                  <a:avLst/>
                  <a:gdLst>
                    <a:gd name="T0" fmla="*/ 3847 w 21600"/>
                    <a:gd name="T1" fmla="*/ 1432 h 21600"/>
                    <a:gd name="T2" fmla="*/ 2395 w 21600"/>
                    <a:gd name="T3" fmla="*/ 2863 h 21600"/>
                    <a:gd name="T4" fmla="*/ 942 w 21600"/>
                    <a:gd name="T5" fmla="*/ 1432 h 21600"/>
                    <a:gd name="T6" fmla="*/ 239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048 w 21600"/>
                    <a:gd name="T13" fmla="*/ 6051 h 21600"/>
                    <a:gd name="T14" fmla="*/ 15552 w 21600"/>
                    <a:gd name="T15" fmla="*/ 1554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497" y="21600"/>
                      </a:lnTo>
                      <a:lnTo>
                        <a:pt x="13103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AutoShape 596"/>
                <p:cNvSpPr>
                  <a:spLocks noChangeArrowheads="1"/>
                </p:cNvSpPr>
                <p:nvPr/>
              </p:nvSpPr>
              <p:spPr bwMode="auto">
                <a:xfrm rot="-5400000">
                  <a:off x="5433" y="3474"/>
                  <a:ext cx="1356" cy="5426"/>
                </a:xfrm>
                <a:prstGeom prst="flowChartDelay">
                  <a:avLst/>
                </a:prstGeom>
                <a:solidFill>
                  <a:srgbClr val="FFFFFF">
                    <a:alpha val="25098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46" name="AutoShape 597"/>
              <p:cNvCxnSpPr>
                <a:cxnSpLocks noChangeShapeType="1"/>
              </p:cNvCxnSpPr>
              <p:nvPr/>
            </p:nvCxnSpPr>
            <p:spPr bwMode="auto">
              <a:xfrm flipV="1">
                <a:off x="6078" y="6145"/>
                <a:ext cx="0" cy="326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prstDash val="dashDot"/>
                <a:round/>
                <a:headEnd/>
                <a:tailEnd type="triangle" w="med" len="med"/>
              </a:ln>
            </p:spPr>
          </p:cxnSp>
          <p:cxnSp>
            <p:nvCxnSpPr>
              <p:cNvPr id="47" name="AutoShape 598"/>
              <p:cNvCxnSpPr>
                <a:cxnSpLocks noChangeShapeType="1"/>
              </p:cNvCxnSpPr>
              <p:nvPr/>
            </p:nvCxnSpPr>
            <p:spPr bwMode="auto">
              <a:xfrm flipV="1">
                <a:off x="6078" y="6145"/>
                <a:ext cx="251" cy="3265"/>
              </a:xfrm>
              <a:prstGeom prst="straightConnector1">
                <a:avLst/>
              </a:prstGeom>
              <a:noFill/>
              <a:ln w="57150">
                <a:solidFill>
                  <a:srgbClr val="000000">
                    <a:alpha val="50195"/>
                  </a:srgbClr>
                </a:solidFill>
                <a:prstDash val="dashDot"/>
                <a:round/>
                <a:headEnd/>
                <a:tailEnd type="triangle" w="med" len="med"/>
              </a:ln>
            </p:spPr>
          </p:cxnSp>
          <p:cxnSp>
            <p:nvCxnSpPr>
              <p:cNvPr id="51" name="AutoShape 599"/>
              <p:cNvCxnSpPr>
                <a:cxnSpLocks noChangeShapeType="1"/>
              </p:cNvCxnSpPr>
              <p:nvPr/>
            </p:nvCxnSpPr>
            <p:spPr bwMode="auto">
              <a:xfrm flipV="1">
                <a:off x="6080" y="6229"/>
                <a:ext cx="752" cy="3183"/>
              </a:xfrm>
              <a:prstGeom prst="straightConnector1">
                <a:avLst/>
              </a:prstGeom>
              <a:noFill/>
              <a:ln w="57150">
                <a:solidFill>
                  <a:srgbClr val="000000">
                    <a:alpha val="50195"/>
                  </a:srgbClr>
                </a:solidFill>
                <a:prstDash val="dashDot"/>
                <a:round/>
                <a:headEnd/>
                <a:tailEnd type="triangle" w="med" len="med"/>
              </a:ln>
            </p:spPr>
          </p:cxnSp>
          <p:sp>
            <p:nvSpPr>
              <p:cNvPr id="52" name="Rectangle 600"/>
              <p:cNvSpPr>
                <a:spLocks noChangeArrowheads="1"/>
              </p:cNvSpPr>
              <p:nvPr/>
            </p:nvSpPr>
            <p:spPr bwMode="auto">
              <a:xfrm>
                <a:off x="3717" y="2904"/>
                <a:ext cx="4806" cy="144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 w="3175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0" b="1" dirty="0" smtClean="0">
                    <a:solidFill>
                      <a:schemeClr val="bg1"/>
                    </a:solidFill>
                    <a:latin typeface="Century Gothic" pitchFamily="34" charset="0"/>
                    <a:cs typeface="Arial" pitchFamily="34" charset="0"/>
                  </a:rPr>
                  <a:t>a</a:t>
                </a: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 b e 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601"/>
            <p:cNvGrpSpPr>
              <a:grpSpLocks/>
            </p:cNvGrpSpPr>
            <p:nvPr/>
          </p:nvGrpSpPr>
          <p:grpSpPr bwMode="auto">
            <a:xfrm>
              <a:off x="4068" y="9083"/>
              <a:ext cx="4581" cy="5115"/>
              <a:chOff x="4068" y="9083"/>
              <a:chExt cx="4581" cy="5115"/>
            </a:xfrm>
          </p:grpSpPr>
          <p:sp>
            <p:nvSpPr>
              <p:cNvPr id="56" name="Oval 602"/>
              <p:cNvSpPr>
                <a:spLocks noChangeArrowheads="1"/>
              </p:cNvSpPr>
              <p:nvPr/>
            </p:nvSpPr>
            <p:spPr bwMode="auto">
              <a:xfrm>
                <a:off x="4068" y="9083"/>
                <a:ext cx="528" cy="528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Oval 603"/>
              <p:cNvSpPr>
                <a:spLocks noChangeArrowheads="1"/>
              </p:cNvSpPr>
              <p:nvPr/>
            </p:nvSpPr>
            <p:spPr bwMode="auto">
              <a:xfrm>
                <a:off x="5517" y="9083"/>
                <a:ext cx="528" cy="528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04"/>
              <p:cNvSpPr>
                <a:spLocks noChangeArrowheads="1"/>
              </p:cNvSpPr>
              <p:nvPr/>
            </p:nvSpPr>
            <p:spPr bwMode="auto">
              <a:xfrm>
                <a:off x="7033" y="9083"/>
                <a:ext cx="528" cy="528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9" name="AutoShape 605"/>
              <p:cNvCxnSpPr>
                <a:cxnSpLocks noChangeShapeType="1"/>
              </p:cNvCxnSpPr>
              <p:nvPr/>
            </p:nvCxnSpPr>
            <p:spPr bwMode="auto">
              <a:xfrm flipV="1">
                <a:off x="6281" y="10256"/>
                <a:ext cx="0" cy="3915"/>
              </a:xfrm>
              <a:prstGeom prst="straightConnector1">
                <a:avLst/>
              </a:prstGeom>
              <a:noFill/>
              <a:ln w="28575">
                <a:solidFill>
                  <a:srgbClr val="F2F2F2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60" name="AutoShape 606"/>
              <p:cNvCxnSpPr>
                <a:cxnSpLocks noChangeShapeType="1"/>
              </p:cNvCxnSpPr>
              <p:nvPr/>
            </p:nvCxnSpPr>
            <p:spPr bwMode="auto">
              <a:xfrm>
                <a:off x="4177" y="14171"/>
                <a:ext cx="4210" cy="0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61" name="AutoShape 607"/>
              <p:cNvCxnSpPr>
                <a:cxnSpLocks noChangeShapeType="1"/>
              </p:cNvCxnSpPr>
              <p:nvPr/>
            </p:nvCxnSpPr>
            <p:spPr bwMode="auto">
              <a:xfrm flipV="1">
                <a:off x="6279" y="10773"/>
                <a:ext cx="1" cy="326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prstDash val="dashDot"/>
                <a:round/>
                <a:headEnd/>
                <a:tailEnd type="triangle" w="med" len="med"/>
              </a:ln>
            </p:spPr>
          </p:cxnSp>
          <p:sp>
            <p:nvSpPr>
              <p:cNvPr id="63" name="Oval 608"/>
              <p:cNvSpPr>
                <a:spLocks noChangeArrowheads="1"/>
              </p:cNvSpPr>
              <p:nvPr/>
            </p:nvSpPr>
            <p:spPr bwMode="auto">
              <a:xfrm>
                <a:off x="8121" y="13670"/>
                <a:ext cx="528" cy="528"/>
              </a:xfrm>
              <a:prstGeom prst="ellipse">
                <a:avLst/>
              </a:prstGeom>
              <a:noFill/>
              <a:ln w="381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Oval 609"/>
              <p:cNvSpPr>
                <a:spLocks noChangeArrowheads="1"/>
              </p:cNvSpPr>
              <p:nvPr/>
            </p:nvSpPr>
            <p:spPr bwMode="auto">
              <a:xfrm>
                <a:off x="6269" y="10052"/>
                <a:ext cx="528" cy="528"/>
              </a:xfrm>
              <a:prstGeom prst="ellipse">
                <a:avLst/>
              </a:prstGeom>
              <a:noFill/>
              <a:ln w="381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8248" name="Picture 56" descr="http://im.tech2.in.com/gallery/2012/oct/android_42_251412547482_640x3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50" r="25000"/>
          <a:stretch>
            <a:fillRect/>
          </a:stretch>
        </p:blipFill>
        <p:spPr bwMode="auto">
          <a:xfrm>
            <a:off x="381000" y="914400"/>
            <a:ext cx="1143000" cy="125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GPS-Based User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074" y="2249488"/>
            <a:ext cx="622185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4419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4" descr="https://dlnmh9ip6v2uc.cloudfront.net/images/products/9/8/9/1/08975-03-L_i_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029200"/>
            <a:ext cx="990599" cy="990600"/>
          </a:xfrm>
          <a:prstGeom prst="rect">
            <a:avLst/>
          </a:prstGeom>
          <a:noFill/>
        </p:spPr>
      </p:pic>
      <p:sp>
        <p:nvSpPr>
          <p:cNvPr id="295" name="Rectangle 245"/>
          <p:cNvSpPr>
            <a:spLocks noChangeArrowheads="1"/>
          </p:cNvSpPr>
          <p:nvPr/>
        </p:nvSpPr>
        <p:spPr bwMode="auto">
          <a:xfrm>
            <a:off x="1524000" y="6090352"/>
            <a:ext cx="1447800" cy="2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Bluetooth Connection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033743" y="3276600"/>
            <a:ext cx="3300257" cy="2813752"/>
            <a:chOff x="2033743" y="3276600"/>
            <a:chExt cx="3300257" cy="2813752"/>
          </a:xfrm>
        </p:grpSpPr>
        <p:cxnSp>
          <p:nvCxnSpPr>
            <p:cNvPr id="298" name="AutoShape 238"/>
            <p:cNvCxnSpPr>
              <a:cxnSpLocks noChangeShapeType="1"/>
            </p:cNvCxnSpPr>
            <p:nvPr/>
          </p:nvCxnSpPr>
          <p:spPr bwMode="auto">
            <a:xfrm flipH="1">
              <a:off x="5286393" y="3886200"/>
              <a:ext cx="47607" cy="532650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299" name="AutoShape 239"/>
            <p:cNvCxnSpPr>
              <a:cxnSpLocks noChangeShapeType="1"/>
            </p:cNvCxnSpPr>
            <p:nvPr/>
          </p:nvCxnSpPr>
          <p:spPr bwMode="auto">
            <a:xfrm flipH="1">
              <a:off x="3104067" y="3276600"/>
              <a:ext cx="2204533" cy="643751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01" name="AutoShape 242"/>
            <p:cNvCxnSpPr>
              <a:cxnSpLocks noChangeShapeType="1"/>
            </p:cNvCxnSpPr>
            <p:nvPr/>
          </p:nvCxnSpPr>
          <p:spPr bwMode="auto">
            <a:xfrm flipH="1">
              <a:off x="2033743" y="6090352"/>
              <a:ext cx="365624" cy="0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16" name="Picture 15" descr="http://media.technoarea.in/2012/08/Bluetooth-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633152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pic>
        <p:nvPicPr>
          <p:cNvPr id="4" name="Content Placeholder 3" descr="C:\Users\Chris\Desktop\Diagram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25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419600"/>
            <a:ext cx="5264524" cy="1371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943600"/>
            <a:ext cx="6686565" cy="257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6248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Distance and Bearing Equations</a:t>
            </a:r>
            <a:endParaRPr lang="en-US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Tracking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1219200" y="1630772"/>
            <a:ext cx="7391400" cy="5379628"/>
            <a:chOff x="1990" y="1439"/>
            <a:chExt cx="9201" cy="6563"/>
          </a:xfrm>
        </p:grpSpPr>
        <p:sp>
          <p:nvSpPr>
            <p:cNvPr id="44" name="AutoShape 112"/>
            <p:cNvSpPr>
              <a:spLocks noChangeArrowheads="1"/>
            </p:cNvSpPr>
            <p:nvPr/>
          </p:nvSpPr>
          <p:spPr bwMode="auto">
            <a:xfrm>
              <a:off x="5882" y="4526"/>
              <a:ext cx="1876" cy="706"/>
            </a:xfrm>
            <a:prstGeom prst="rightArrow">
              <a:avLst>
                <a:gd name="adj1" fmla="val 50000"/>
                <a:gd name="adj2" fmla="val 66431"/>
              </a:avLst>
            </a:pr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After Tracking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6868" y="3584"/>
              <a:ext cx="4323" cy="4418"/>
              <a:chOff x="7379" y="6930"/>
              <a:chExt cx="4323" cy="4418"/>
            </a:xfrm>
          </p:grpSpPr>
          <p:sp>
            <p:nvSpPr>
              <p:cNvPr id="69" name="Oval 160"/>
              <p:cNvSpPr>
                <a:spLocks noChangeArrowheads="1"/>
              </p:cNvSpPr>
              <p:nvPr/>
            </p:nvSpPr>
            <p:spPr bwMode="auto">
              <a:xfrm>
                <a:off x="7379" y="8612"/>
                <a:ext cx="2738" cy="2736"/>
              </a:xfrm>
              <a:prstGeom prst="ellipse">
                <a:avLst/>
              </a:prstGeom>
              <a:gradFill rotWithShape="0">
                <a:gsLst>
                  <a:gs pos="0">
                    <a:srgbClr val="92CDDC">
                      <a:alpha val="85001"/>
                    </a:srgbClr>
                  </a:gs>
                  <a:gs pos="100000">
                    <a:srgbClr val="C8E6ED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  <p:sp>
            <p:nvSpPr>
              <p:cNvPr id="70" name="Oval 159"/>
              <p:cNvSpPr>
                <a:spLocks noChangeArrowheads="1"/>
              </p:cNvSpPr>
              <p:nvPr/>
            </p:nvSpPr>
            <p:spPr bwMode="auto">
              <a:xfrm>
                <a:off x="8964" y="6930"/>
                <a:ext cx="2738" cy="2736"/>
              </a:xfrm>
              <a:prstGeom prst="ellipse">
                <a:avLst/>
              </a:prstGeom>
              <a:gradFill rotWithShape="0">
                <a:gsLst>
                  <a:gs pos="0">
                    <a:srgbClr val="92CDDC">
                      <a:alpha val="85001"/>
                    </a:srgbClr>
                  </a:gs>
                  <a:gs pos="100000">
                    <a:srgbClr val="C8E6ED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71" name="Text Box 117"/>
              <p:cNvSpPr txBox="1">
                <a:spLocks noChangeArrowheads="1"/>
              </p:cNvSpPr>
              <p:nvPr/>
            </p:nvSpPr>
            <p:spPr bwMode="auto">
              <a:xfrm>
                <a:off x="10279" y="8354"/>
                <a:ext cx="642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kumimoji="0" lang="en-US" sz="900" b="0" i="0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real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AutoShape 121"/>
              <p:cNvSpPr>
                <a:spLocks noChangeArrowheads="1"/>
              </p:cNvSpPr>
              <p:nvPr/>
            </p:nvSpPr>
            <p:spPr bwMode="auto">
              <a:xfrm>
                <a:off x="10246" y="8156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270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 Box 125"/>
              <p:cNvSpPr txBox="1">
                <a:spLocks noChangeArrowheads="1"/>
              </p:cNvSpPr>
              <p:nvPr/>
            </p:nvSpPr>
            <p:spPr bwMode="auto">
              <a:xfrm>
                <a:off x="8504" y="9915"/>
                <a:ext cx="1131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U</a:t>
                </a:r>
                <a:r>
                  <a:rPr kumimoji="0" lang="en-US" sz="900" b="0" i="0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real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AutoShape 129"/>
              <p:cNvSpPr>
                <a:spLocks noChangeArrowheads="1"/>
              </p:cNvSpPr>
              <p:nvPr/>
            </p:nvSpPr>
            <p:spPr bwMode="auto">
              <a:xfrm>
                <a:off x="8698" y="9781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 Box 155"/>
              <p:cNvSpPr txBox="1">
                <a:spLocks noChangeArrowheads="1"/>
              </p:cNvSpPr>
              <p:nvPr/>
            </p:nvSpPr>
            <p:spPr bwMode="auto">
              <a:xfrm>
                <a:off x="9415" y="9436"/>
                <a:ext cx="864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 Box 156"/>
              <p:cNvSpPr txBox="1">
                <a:spLocks noChangeArrowheads="1"/>
              </p:cNvSpPr>
              <p:nvPr/>
            </p:nvSpPr>
            <p:spPr bwMode="auto">
              <a:xfrm>
                <a:off x="9833" y="8927"/>
                <a:ext cx="826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U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AutoShape 157"/>
              <p:cNvSpPr>
                <a:spLocks noChangeShapeType="1"/>
              </p:cNvSpPr>
              <p:nvPr/>
            </p:nvSpPr>
            <p:spPr bwMode="auto">
              <a:xfrm flipV="1">
                <a:off x="8916" y="8374"/>
                <a:ext cx="1330" cy="1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 Box 158"/>
              <p:cNvSpPr txBox="1">
                <a:spLocks noChangeArrowheads="1"/>
              </p:cNvSpPr>
              <p:nvPr/>
            </p:nvSpPr>
            <p:spPr bwMode="auto">
              <a:xfrm>
                <a:off x="7623" y="8596"/>
                <a:ext cx="2115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Distance Error (&lt;6m)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AutoShape 122"/>
              <p:cNvSpPr>
                <a:spLocks noChangeArrowheads="1"/>
              </p:cNvSpPr>
              <p:nvPr/>
            </p:nvSpPr>
            <p:spPr bwMode="auto">
              <a:xfrm>
                <a:off x="9628" y="9221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AutoShape 130"/>
              <p:cNvSpPr>
                <a:spLocks noChangeArrowheads="1"/>
              </p:cNvSpPr>
              <p:nvPr/>
            </p:nvSpPr>
            <p:spPr bwMode="auto">
              <a:xfrm>
                <a:off x="9731" y="9126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69"/>
            <p:cNvGrpSpPr>
              <a:grpSpLocks/>
            </p:cNvGrpSpPr>
            <p:nvPr/>
          </p:nvGrpSpPr>
          <p:grpSpPr bwMode="auto">
            <a:xfrm>
              <a:off x="1990" y="1439"/>
              <a:ext cx="4752" cy="5217"/>
              <a:chOff x="1990" y="1439"/>
              <a:chExt cx="4752" cy="5217"/>
            </a:xfrm>
          </p:grpSpPr>
          <p:grpSp>
            <p:nvGrpSpPr>
              <p:cNvPr id="7" name="Group 109"/>
              <p:cNvGrpSpPr>
                <a:grpSpLocks/>
              </p:cNvGrpSpPr>
              <p:nvPr/>
            </p:nvGrpSpPr>
            <p:grpSpPr bwMode="auto">
              <a:xfrm>
                <a:off x="1990" y="3920"/>
                <a:ext cx="2784" cy="2736"/>
                <a:chOff x="1382" y="8751"/>
                <a:chExt cx="2784" cy="2736"/>
              </a:xfrm>
            </p:grpSpPr>
            <p:sp>
              <p:nvSpPr>
                <p:cNvPr id="63" name="Oval 35"/>
                <p:cNvSpPr>
                  <a:spLocks noChangeArrowheads="1"/>
                </p:cNvSpPr>
                <p:nvPr/>
              </p:nvSpPr>
              <p:spPr bwMode="auto">
                <a:xfrm>
                  <a:off x="1428" y="8751"/>
                  <a:ext cx="2738" cy="27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>
                        <a:alpha val="85001"/>
                      </a:srgbClr>
                    </a:gs>
                    <a:gs pos="100000">
                      <a:srgbClr val="C8E6ED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44" y="9524"/>
                  <a:ext cx="113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kumimoji="0" lang="en-US" sz="1600" b="0" i="0" u="none" strike="noStrike" cap="none" normalizeH="0" baseline="-3000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real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82" y="9669"/>
                  <a:ext cx="1634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</a:t>
                  </a:r>
                  <a:r>
                    <a:rPr kumimoji="0" lang="en-US" sz="1600" b="0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e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492" y="10021"/>
                  <a:ext cx="1488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AutoShape 46"/>
                <p:cNvSpPr>
                  <a:spLocks noChangeShapeType="1"/>
                </p:cNvSpPr>
                <p:nvPr/>
              </p:nvSpPr>
              <p:spPr bwMode="auto">
                <a:xfrm>
                  <a:off x="1428" y="10036"/>
                  <a:ext cx="1488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AutoShape 47"/>
                <p:cNvSpPr>
                  <a:spLocks noChangeArrowheads="1"/>
                </p:cNvSpPr>
                <p:nvPr/>
              </p:nvSpPr>
              <p:spPr bwMode="auto">
                <a:xfrm>
                  <a:off x="2728" y="9914"/>
                  <a:ext cx="218" cy="218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4F81BD"/>
                    </a:gs>
                    <a:gs pos="100000">
                      <a:srgbClr val="95B3D7"/>
                    </a:gs>
                  </a:gsLst>
                  <a:lin ang="5400000" scaled="1"/>
                </a:gradFill>
                <a:ln w="12700">
                  <a:solidFill>
                    <a:srgbClr val="4F81BD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AutoShape 93"/>
              <p:cNvSpPr>
                <a:spLocks noChangeArrowheads="1"/>
              </p:cNvSpPr>
              <p:nvPr/>
            </p:nvSpPr>
            <p:spPr bwMode="auto">
              <a:xfrm>
                <a:off x="2718" y="6148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108"/>
              <p:cNvGrpSpPr>
                <a:grpSpLocks/>
              </p:cNvGrpSpPr>
              <p:nvPr/>
            </p:nvGrpSpPr>
            <p:grpSpPr bwMode="auto">
              <a:xfrm>
                <a:off x="3898" y="1439"/>
                <a:ext cx="2844" cy="2736"/>
                <a:chOff x="3290" y="6270"/>
                <a:chExt cx="2844" cy="2736"/>
              </a:xfrm>
            </p:grpSpPr>
            <p:sp>
              <p:nvSpPr>
                <p:cNvPr id="57" name="Oval 67"/>
                <p:cNvSpPr>
                  <a:spLocks noChangeArrowheads="1"/>
                </p:cNvSpPr>
                <p:nvPr/>
              </p:nvSpPr>
              <p:spPr bwMode="auto">
                <a:xfrm>
                  <a:off x="3396" y="6270"/>
                  <a:ext cx="2738" cy="27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>
                        <a:alpha val="85001"/>
                      </a:srgbClr>
                    </a:gs>
                    <a:gs pos="100000">
                      <a:srgbClr val="C8E6ED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600"/>
                </a:p>
              </p:txBody>
            </p:sp>
            <p:sp>
              <p:nvSpPr>
                <p:cNvPr id="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72" y="7032"/>
                  <a:ext cx="113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U</a:t>
                  </a:r>
                  <a:r>
                    <a:rPr kumimoji="0" lang="en-US" sz="1600" b="0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real</a:t>
                  </a:r>
                  <a:endPara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290" y="7188"/>
                  <a:ext cx="1634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r</a:t>
                  </a:r>
                  <a:r>
                    <a:rPr kumimoji="0" lang="en-US" sz="1600" b="0" i="0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e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88" y="7540"/>
                  <a:ext cx="1488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latin typeface="Arial" pitchFamily="34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AutoShape 72"/>
                <p:cNvSpPr>
                  <a:spLocks noChangeShapeType="1"/>
                </p:cNvSpPr>
                <p:nvPr/>
              </p:nvSpPr>
              <p:spPr bwMode="auto">
                <a:xfrm flipV="1">
                  <a:off x="3396" y="7555"/>
                  <a:ext cx="1488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AutoShape 36"/>
                <p:cNvSpPr>
                  <a:spLocks noChangeArrowheads="1"/>
                </p:cNvSpPr>
                <p:nvPr/>
              </p:nvSpPr>
              <p:spPr bwMode="auto">
                <a:xfrm>
                  <a:off x="4666" y="7433"/>
                  <a:ext cx="218" cy="218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>
                  <a:solidFill>
                    <a:srgbClr val="9BBB59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" name="AutoShape 94"/>
              <p:cNvSpPr>
                <a:spLocks noChangeArrowheads="1"/>
              </p:cNvSpPr>
              <p:nvPr/>
            </p:nvSpPr>
            <p:spPr bwMode="auto">
              <a:xfrm>
                <a:off x="6247" y="1983"/>
                <a:ext cx="218" cy="218"/>
              </a:xfrm>
              <a:prstGeom prst="flowChartConnector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905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95"/>
              <p:cNvSpPr txBox="1">
                <a:spLocks noChangeArrowheads="1"/>
              </p:cNvSpPr>
              <p:nvPr/>
            </p:nvSpPr>
            <p:spPr bwMode="auto">
              <a:xfrm>
                <a:off x="1990" y="5845"/>
                <a:ext cx="1131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97"/>
              <p:cNvSpPr txBox="1">
                <a:spLocks noChangeArrowheads="1"/>
              </p:cNvSpPr>
              <p:nvPr/>
            </p:nvSpPr>
            <p:spPr bwMode="auto">
              <a:xfrm>
                <a:off x="5412" y="1625"/>
                <a:ext cx="1131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U</a:t>
                </a:r>
                <a:r>
                  <a:rPr kumimoji="0" lang="en-US" sz="16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GPS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AutoShape 99"/>
              <p:cNvSpPr>
                <a:spLocks noChangeShapeType="1"/>
              </p:cNvSpPr>
              <p:nvPr/>
            </p:nvSpPr>
            <p:spPr bwMode="auto">
              <a:xfrm flipV="1">
                <a:off x="3031" y="2277"/>
                <a:ext cx="3216" cy="38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100"/>
              <p:cNvSpPr>
                <a:spLocks noChangeShapeType="1"/>
              </p:cNvSpPr>
              <p:nvPr/>
            </p:nvSpPr>
            <p:spPr bwMode="auto">
              <a:xfrm flipV="1">
                <a:off x="3624" y="2842"/>
                <a:ext cx="1650" cy="21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 Box 101"/>
              <p:cNvSpPr txBox="1">
                <a:spLocks noChangeArrowheads="1"/>
              </p:cNvSpPr>
              <p:nvPr/>
            </p:nvSpPr>
            <p:spPr bwMode="auto">
              <a:xfrm>
                <a:off x="4532" y="4175"/>
                <a:ext cx="1849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Calculated Path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 Box 102"/>
              <p:cNvSpPr txBox="1">
                <a:spLocks noChangeArrowheads="1"/>
              </p:cNvSpPr>
              <p:nvPr/>
            </p:nvSpPr>
            <p:spPr bwMode="auto">
              <a:xfrm>
                <a:off x="3310" y="3584"/>
                <a:ext cx="1413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Expected Path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Garmin GLO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86200" y="1981200"/>
          <a:ext cx="4807645" cy="4324351"/>
        </p:xfrm>
        <a:graphic>
          <a:graphicData uri="http://schemas.openxmlformats.org/drawingml/2006/table">
            <a:tbl>
              <a:tblPr/>
              <a:tblGrid>
                <a:gridCol w="2347177"/>
                <a:gridCol w="2460468"/>
              </a:tblGrid>
              <a:tr h="3700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rial"/>
                          <a:ea typeface="Times New Roman"/>
                          <a:cs typeface="Times New Roman"/>
                        </a:rPr>
                        <a:t>Garmin GLO™ Specifications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5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Unit Size WxHxD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.70" x 1.65" x 3.04"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(1.78 x 4.19 x 7.72 cm)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2.12 oz (60.1 g)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Receiver technology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GPS+GLONASS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WAAS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Update Rate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10 Hz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Accuracy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3 meters (9.54 feet)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Battery Capacity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1100 mAh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Battery Life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12 hours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Hot Start Time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3-5s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Warm Start Time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/>
                          <a:ea typeface="Calibri"/>
                          <a:cs typeface="Times New Roman"/>
                        </a:rPr>
                        <a:t>35s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/>
                          <a:ea typeface="Times New Roman"/>
                          <a:cs typeface="Times New Roman"/>
                        </a:rPr>
                        <a:t>Cold Start Time</a:t>
                      </a:r>
                      <a:endParaRPr lang="en-U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/>
                          <a:ea typeface="Calibri"/>
                          <a:cs typeface="Times New Roman"/>
                        </a:rPr>
                        <a:t>60s</a:t>
                      </a: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776" marR="86776" marT="69300" marB="69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https://static.garmincdn.com/en/products/010-01055-00/g/cf-l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3" b="18416"/>
          <a:stretch/>
        </p:blipFill>
        <p:spPr bwMode="auto">
          <a:xfrm>
            <a:off x="375878" y="2743200"/>
            <a:ext cx="3357922" cy="1996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ga342860\Desktop\5QsO7t9sUCRG20ZmxxMtibHT1SvTRyFiSItotzkCuo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0" t="23453" r="8795" b="27036"/>
          <a:stretch>
            <a:fillRect/>
          </a:stretch>
        </p:blipFill>
        <p:spPr bwMode="auto">
          <a:xfrm>
            <a:off x="914400" y="4572000"/>
            <a:ext cx="928925" cy="9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ris\Desktop\Dropbox\Photo Feb 21, 7 14 12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308" y="2409463"/>
            <a:ext cx="3962400" cy="3410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Shall sync with phone via Bluetooth</a:t>
            </a:r>
          </a:p>
          <a:p>
            <a:endParaRPr lang="en-US" dirty="0" smtClean="0"/>
          </a:p>
          <a:p>
            <a:r>
              <a:rPr lang="en-US" dirty="0" smtClean="0"/>
              <a:t>Shall </a:t>
            </a:r>
            <a:r>
              <a:rPr lang="en-US" dirty="0"/>
              <a:t>t</a:t>
            </a:r>
            <a:r>
              <a:rPr lang="en-US" dirty="0" smtClean="0"/>
              <a:t>rack user through cell phone and onboard GPS</a:t>
            </a:r>
          </a:p>
          <a:p>
            <a:endParaRPr lang="en-US" dirty="0" smtClean="0"/>
          </a:p>
          <a:p>
            <a:r>
              <a:rPr lang="en-US" dirty="0" smtClean="0"/>
              <a:t>Shall follow user autonomously </a:t>
            </a:r>
          </a:p>
          <a:p>
            <a:endParaRPr lang="en-US" dirty="0"/>
          </a:p>
          <a:p>
            <a:r>
              <a:rPr lang="en-US" dirty="0" smtClean="0"/>
              <a:t>Shall be able to switch to remote control via mobile application</a:t>
            </a:r>
          </a:p>
          <a:p>
            <a:endParaRPr lang="en-US" dirty="0" smtClean="0"/>
          </a:p>
          <a:p>
            <a:r>
              <a:rPr lang="en-US" dirty="0" smtClean="0"/>
              <a:t>Shall avoid obstacles as necessary</a:t>
            </a:r>
          </a:p>
          <a:p>
            <a:endParaRPr lang="en-US" dirty="0" smtClean="0"/>
          </a:p>
          <a:p>
            <a:r>
              <a:rPr lang="en-US" dirty="0" smtClean="0"/>
              <a:t>Shall recharge battery using solar panels or wall outlet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System/Steering </a:t>
            </a:r>
            <a:r>
              <a:rPr lang="en-US" dirty="0" smtClean="0"/>
              <a:t>Servo/PCB</a:t>
            </a:r>
            <a:endParaRPr lang="en-US" dirty="0" smtClean="0"/>
          </a:p>
          <a:p>
            <a:pPr lvl="1"/>
            <a:r>
              <a:rPr lang="en-US" dirty="0" smtClean="0"/>
              <a:t>Marc </a:t>
            </a:r>
            <a:r>
              <a:rPr lang="en-US" dirty="0" err="1" smtClean="0"/>
              <a:t>Bianco</a:t>
            </a:r>
            <a:r>
              <a:rPr lang="en-US" dirty="0" smtClean="0"/>
              <a:t>, 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Motor </a:t>
            </a:r>
            <a:r>
              <a:rPr lang="en-US" dirty="0" smtClean="0"/>
              <a:t>Control/Chassis/PCB</a:t>
            </a:r>
            <a:endParaRPr lang="en-US" dirty="0" smtClean="0"/>
          </a:p>
          <a:p>
            <a:pPr lvl="1"/>
            <a:r>
              <a:rPr lang="en-US" dirty="0" smtClean="0"/>
              <a:t>Andrew Boyles, 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Obstacle </a:t>
            </a:r>
            <a:r>
              <a:rPr lang="en-US" dirty="0" smtClean="0"/>
              <a:t>Avoidance/Integration/PCB</a:t>
            </a:r>
            <a:endParaRPr lang="en-US" dirty="0" smtClean="0"/>
          </a:p>
          <a:p>
            <a:pPr lvl="1"/>
            <a:r>
              <a:rPr lang="en-US" dirty="0" smtClean="0"/>
              <a:t>Garrett Lee, 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Mobile Application/GPS Tracking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Echanique</a:t>
            </a:r>
            <a:r>
              <a:rPr lang="en-US" dirty="0" smtClean="0"/>
              <a:t>, CE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459540"/>
              </p:ext>
            </p:extLst>
          </p:nvPr>
        </p:nvGraphicFramePr>
        <p:xfrm>
          <a:off x="1379220" y="1600200"/>
          <a:ext cx="6385560" cy="4835531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2128520"/>
                <a:gridCol w="2128520"/>
                <a:gridCol w="2128520"/>
              </a:tblGrid>
              <a:tr h="318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Projected 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Actual 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Motor Controller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$350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Solar Panels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LED's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9.65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Batteries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50.13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Charge Controller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200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92.5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Bluetooth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Power Wheels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360.49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Garmin </a:t>
                      </a:r>
                      <a:r>
                        <a:rPr lang="en-US" sz="1200" u="none" strike="noStrike" dirty="0" err="1">
                          <a:effectLst/>
                        </a:rPr>
                        <a:t>Glo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GPS &amp; Compass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Ultrasonic Sensors  (3)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ATMega328P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2.88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Servo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200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dirty="0" smtClean="0"/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PCB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</a:t>
                      </a:r>
                      <a:r>
                        <a:rPr lang="en-US" sz="1200" dirty="0" smtClean="0"/>
                        <a:t>66</a:t>
                      </a:r>
                      <a:endParaRPr lang="en-US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$1951.00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$1381.65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Budget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4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86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Carry up to 130 lbs.</a:t>
            </a:r>
          </a:p>
          <a:p>
            <a:endParaRPr lang="en-US" dirty="0" smtClean="0"/>
          </a:p>
          <a:p>
            <a:r>
              <a:rPr lang="en-US" dirty="0" smtClean="0"/>
              <a:t>Move at least 2 mph</a:t>
            </a:r>
          </a:p>
          <a:p>
            <a:endParaRPr lang="en-US" dirty="0" smtClean="0"/>
          </a:p>
          <a:p>
            <a:r>
              <a:rPr lang="en-US" dirty="0" smtClean="0"/>
              <a:t>Must detect obstacles at least 5 feet away</a:t>
            </a:r>
          </a:p>
          <a:p>
            <a:endParaRPr lang="en-US" dirty="0" smtClean="0"/>
          </a:p>
          <a:p>
            <a:r>
              <a:rPr lang="en-US" dirty="0" smtClean="0"/>
              <a:t>Max range of up to 50 feet from user</a:t>
            </a:r>
          </a:p>
          <a:p>
            <a:endParaRPr lang="en-US" dirty="0" smtClean="0"/>
          </a:p>
          <a:p>
            <a:r>
              <a:rPr lang="en-US" dirty="0" smtClean="0"/>
              <a:t>GPS tracking accurate to 15 feet</a:t>
            </a:r>
          </a:p>
          <a:p>
            <a:endParaRPr lang="en-US" dirty="0" smtClean="0"/>
          </a:p>
          <a:p>
            <a:r>
              <a:rPr lang="en-US" dirty="0" smtClean="0"/>
              <a:t>Operate for up to 2 hours on one charge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91" y="692727"/>
            <a:ext cx="8229600" cy="106680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572491"/>
            <a:ext cx="902527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2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For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9624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30 watt mono-crystalline solar panel</a:t>
            </a:r>
          </a:p>
          <a:p>
            <a:r>
              <a:rPr lang="en-US" dirty="0" smtClean="0"/>
              <a:t>12V sealed lead acid battery</a:t>
            </a:r>
          </a:p>
          <a:p>
            <a:r>
              <a:rPr lang="en-US" dirty="0" smtClean="0"/>
              <a:t>9.5 Ah capacity</a:t>
            </a:r>
          </a:p>
          <a:p>
            <a:r>
              <a:rPr lang="en-US" dirty="0" smtClean="0"/>
              <a:t>Responsible for supplying power to motors and motor controller</a:t>
            </a:r>
          </a:p>
        </p:txBody>
      </p:sp>
    </p:spTree>
    <p:extLst>
      <p:ext uri="{BB962C8B-B14F-4D97-AF65-F5344CB8AC3E}">
        <p14:creationId xmlns:p14="http://schemas.microsoft.com/office/powerpoint/2010/main" val="32609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572000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Solarix</a:t>
            </a:r>
            <a:r>
              <a:rPr lang="en-US" dirty="0" smtClean="0"/>
              <a:t> MPPT 2010 charge controller</a:t>
            </a:r>
          </a:p>
          <a:p>
            <a:r>
              <a:rPr lang="en-US" dirty="0" smtClean="0"/>
              <a:t>A charge controller will be used in the solar panel interface to charge the battery more efficiently</a:t>
            </a:r>
          </a:p>
          <a:p>
            <a:r>
              <a:rPr lang="en-US" dirty="0" smtClean="0"/>
              <a:t>Monitors batteries voltage</a:t>
            </a:r>
          </a:p>
          <a:p>
            <a:r>
              <a:rPr lang="en-US" dirty="0" smtClean="0"/>
              <a:t>Controls the charging process</a:t>
            </a:r>
          </a:p>
          <a:p>
            <a:r>
              <a:rPr lang="en-US" dirty="0" smtClean="0"/>
              <a:t>Controls connection of loads connected to the load output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438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/>
          <a:lstStyle/>
          <a:p>
            <a:r>
              <a:rPr lang="en-US" dirty="0" smtClean="0"/>
              <a:t>9V lithium ion battery</a:t>
            </a:r>
          </a:p>
          <a:p>
            <a:r>
              <a:rPr lang="en-US" dirty="0" smtClean="0"/>
              <a:t>350 </a:t>
            </a:r>
            <a:r>
              <a:rPr lang="en-US" dirty="0" err="1" smtClean="0"/>
              <a:t>mAh</a:t>
            </a:r>
            <a:r>
              <a:rPr lang="en-US" dirty="0" smtClean="0"/>
              <a:t> capacity</a:t>
            </a:r>
          </a:p>
          <a:p>
            <a:r>
              <a:rPr lang="en-US" dirty="0" smtClean="0"/>
              <a:t>Supplies power to both microcontrollers and ultrasonic sensors</a:t>
            </a:r>
          </a:p>
          <a:p>
            <a:r>
              <a:rPr lang="en-US" dirty="0" smtClean="0"/>
              <a:t>Total power consumption of components is roughly X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karlssonrobotics.com/shop/images/14214/10053-03.jpg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90825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5607"/>
            <a:ext cx="4495800" cy="4325112"/>
          </a:xfrm>
        </p:spPr>
        <p:txBody>
          <a:bodyPr/>
          <a:lstStyle/>
          <a:p>
            <a:r>
              <a:rPr lang="en-US" dirty="0" smtClean="0"/>
              <a:t>TLV70450 5V voltage regulator</a:t>
            </a:r>
          </a:p>
          <a:p>
            <a:r>
              <a:rPr lang="en-US" dirty="0" smtClean="0"/>
              <a:t>Max Vin: 24V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Vout</a:t>
            </a:r>
            <a:r>
              <a:rPr lang="en-US" dirty="0" smtClean="0"/>
              <a:t>: 5V</a:t>
            </a:r>
          </a:p>
          <a:p>
            <a:endParaRPr lang="en-US" dirty="0"/>
          </a:p>
          <a:p>
            <a:r>
              <a:rPr lang="en-US" dirty="0" smtClean="0"/>
              <a:t>TLV70433 3.3V regulator</a:t>
            </a:r>
          </a:p>
          <a:p>
            <a:r>
              <a:rPr lang="en-US" dirty="0" smtClean="0"/>
              <a:t>Max Vin: 24V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Vout</a:t>
            </a:r>
            <a:r>
              <a:rPr lang="en-US" dirty="0" smtClean="0"/>
              <a:t> </a:t>
            </a:r>
            <a:r>
              <a:rPr lang="en-US" smtClean="0"/>
              <a:t>: 3.3V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150mA, Ultra-Low IQ, High Vin Low-Dropout Regulator  - TLV70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7716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82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1787</TotalTime>
  <Words>1065</Words>
  <Application>Microsoft Office PowerPoint</Application>
  <PresentationFormat>On-screen Show (4:3)</PresentationFormat>
  <Paragraphs>379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ABEC Autonomous Brilliantly Engineered Cooler</vt:lpstr>
      <vt:lpstr>Description</vt:lpstr>
      <vt:lpstr>Requirements</vt:lpstr>
      <vt:lpstr>Specifications</vt:lpstr>
      <vt:lpstr>Block Diagram</vt:lpstr>
      <vt:lpstr>Power Supply For Motors</vt:lpstr>
      <vt:lpstr>Charge Regulation</vt:lpstr>
      <vt:lpstr>Secondary Power Supply</vt:lpstr>
      <vt:lpstr>Voltage Regulators</vt:lpstr>
      <vt:lpstr>Chassis</vt:lpstr>
      <vt:lpstr>Advantages of Power Wheels</vt:lpstr>
      <vt:lpstr>Motor Controller</vt:lpstr>
      <vt:lpstr>Servo System</vt:lpstr>
      <vt:lpstr>On board GPS</vt:lpstr>
      <vt:lpstr>GPS Receiver</vt:lpstr>
      <vt:lpstr>3-Axis Digital Compass</vt:lpstr>
      <vt:lpstr>Obstacle/Gap Detection</vt:lpstr>
      <vt:lpstr>Ultrasonic vs. Infrared</vt:lpstr>
      <vt:lpstr>Ultrasonic Sensor</vt:lpstr>
      <vt:lpstr>Bluetooth vs. Wifi</vt:lpstr>
      <vt:lpstr>Bluetooth Receiver </vt:lpstr>
      <vt:lpstr>Microcontroller Comparison</vt:lpstr>
      <vt:lpstr>User Tracking</vt:lpstr>
      <vt:lpstr>GPS-Based User Tracking</vt:lpstr>
      <vt:lpstr>   Android Application</vt:lpstr>
      <vt:lpstr>GPS-Based User Tracking</vt:lpstr>
      <vt:lpstr>Software Design</vt:lpstr>
      <vt:lpstr>Tracking Error</vt:lpstr>
      <vt:lpstr>Garmin GLO</vt:lpstr>
      <vt:lpstr>Division of Labor</vt:lpstr>
      <vt:lpstr>PowerPoint Presentation</vt:lpstr>
      <vt:lpstr>Progress</vt:lpstr>
      <vt:lpstr>Milestones</vt:lpstr>
      <vt:lpstr>Current Issues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ABEC Autonomous Brilliantly Engineered Cooler</dc:title>
  <dc:creator>Chris</dc:creator>
  <cp:lastModifiedBy>UCF</cp:lastModifiedBy>
  <cp:revision>42</cp:revision>
  <dcterms:created xsi:type="dcterms:W3CDTF">2013-01-30T20:55:30Z</dcterms:created>
  <dcterms:modified xsi:type="dcterms:W3CDTF">2013-02-22T02:54:18Z</dcterms:modified>
</cp:coreProperties>
</file>