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51"/>
  </p:notesMasterIdLst>
  <p:sldIdLst>
    <p:sldId id="256" r:id="rId2"/>
    <p:sldId id="276" r:id="rId3"/>
    <p:sldId id="277" r:id="rId4"/>
    <p:sldId id="278" r:id="rId5"/>
    <p:sldId id="279" r:id="rId6"/>
    <p:sldId id="305" r:id="rId7"/>
    <p:sldId id="332" r:id="rId8"/>
    <p:sldId id="333" r:id="rId9"/>
    <p:sldId id="334" r:id="rId10"/>
    <p:sldId id="335" r:id="rId11"/>
    <p:sldId id="337" r:id="rId12"/>
    <p:sldId id="336" r:id="rId13"/>
    <p:sldId id="287" r:id="rId14"/>
    <p:sldId id="280" r:id="rId15"/>
    <p:sldId id="281" r:id="rId16"/>
    <p:sldId id="282" r:id="rId17"/>
    <p:sldId id="338" r:id="rId18"/>
    <p:sldId id="283" r:id="rId19"/>
    <p:sldId id="288" r:id="rId20"/>
    <p:sldId id="304" r:id="rId21"/>
    <p:sldId id="266" r:id="rId22"/>
    <p:sldId id="267" r:id="rId23"/>
    <p:sldId id="259" r:id="rId24"/>
    <p:sldId id="261" r:id="rId25"/>
    <p:sldId id="343" r:id="rId26"/>
    <p:sldId id="324" r:id="rId27"/>
    <p:sldId id="325" r:id="rId28"/>
    <p:sldId id="326" r:id="rId29"/>
    <p:sldId id="257" r:id="rId30"/>
    <p:sldId id="328" r:id="rId31"/>
    <p:sldId id="341" r:id="rId32"/>
    <p:sldId id="342" r:id="rId33"/>
    <p:sldId id="286" r:id="rId34"/>
    <p:sldId id="312" r:id="rId35"/>
    <p:sldId id="313" r:id="rId36"/>
    <p:sldId id="314" r:id="rId37"/>
    <p:sldId id="315" r:id="rId38"/>
    <p:sldId id="316" r:id="rId39"/>
    <p:sldId id="317" r:id="rId40"/>
    <p:sldId id="339" r:id="rId41"/>
    <p:sldId id="318" r:id="rId42"/>
    <p:sldId id="320" r:id="rId43"/>
    <p:sldId id="340" r:id="rId44"/>
    <p:sldId id="321" r:id="rId45"/>
    <p:sldId id="322" r:id="rId46"/>
    <p:sldId id="275" r:id="rId47"/>
    <p:sldId id="329" r:id="rId48"/>
    <p:sldId id="274" r:id="rId49"/>
    <p:sldId id="27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455" autoAdjust="0"/>
  </p:normalViewPr>
  <p:slideViewPr>
    <p:cSldViewPr snapToGrid="0" snapToObjects="1"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18D0D-CC95-4F60-9A87-4085084FC56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A5E8-7DE4-4E85-BA09-31797BF44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142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A5E8-7DE4-4E85-BA09-31797BF44B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59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internet browser.</a:t>
            </a:r>
          </a:p>
          <a:p>
            <a:r>
              <a:rPr lang="en-US" baseline="0" dirty="0" smtClean="0"/>
              <a:t>Remove view diagnostic info?</a:t>
            </a:r>
          </a:p>
          <a:p>
            <a:r>
              <a:rPr lang="en-US" baseline="0" dirty="0" smtClean="0"/>
              <a:t>Change from “possible motion detection” to “motion detection”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A5E8-7DE4-4E85-BA09-31797BF44B7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526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72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763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930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21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32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62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68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259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734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43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57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99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microsoft.com/office/2007/relationships/hdphoto" Target="../media/hdphoto4.wdp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leadercreative.com/wp-content/uploads/2011/01/progress-m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4019" y="5695950"/>
            <a:ext cx="1699981" cy="116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24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Encoding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Saving Formats	</a:t>
            </a:r>
            <a:r>
              <a:rPr lang="en-US" sz="3600" dirty="0"/>
              <a:t> </a:t>
            </a:r>
            <a:r>
              <a:rPr lang="en-US" sz="3600" dirty="0" smtClean="0"/>
              <a:t>     Streaming Options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013098"/>
            <a:ext cx="4256809" cy="4108232"/>
          </a:xfrm>
        </p:spPr>
        <p:txBody>
          <a:bodyPr/>
          <a:lstStyle/>
          <a:p>
            <a:r>
              <a:rPr lang="en-US" dirty="0"/>
              <a:t>MPEG4</a:t>
            </a:r>
          </a:p>
          <a:p>
            <a:r>
              <a:rPr lang="en-US" dirty="0" err="1"/>
              <a:t>Mjpeg</a:t>
            </a:r>
            <a:endParaRPr lang="en-US" dirty="0"/>
          </a:p>
          <a:p>
            <a:pPr lvl="1"/>
            <a:r>
              <a:rPr lang="en-US" dirty="0" smtClean="0"/>
              <a:t>Can’t save in video format</a:t>
            </a:r>
            <a:endParaRPr lang="en-US" dirty="0"/>
          </a:p>
          <a:p>
            <a:r>
              <a:rPr lang="en-US" dirty="0"/>
              <a:t>FLV</a:t>
            </a:r>
          </a:p>
          <a:p>
            <a:pPr lvl="1"/>
            <a:r>
              <a:rPr lang="en-US" dirty="0"/>
              <a:t>High Memory Cons.</a:t>
            </a:r>
          </a:p>
          <a:p>
            <a:r>
              <a:rPr lang="en-US" dirty="0"/>
              <a:t>AVI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017931"/>
            <a:ext cx="4038600" cy="4108232"/>
          </a:xfrm>
        </p:spPr>
        <p:txBody>
          <a:bodyPr/>
          <a:lstStyle/>
          <a:p>
            <a:r>
              <a:rPr lang="en-US" dirty="0" smtClean="0"/>
              <a:t>MJPEG</a:t>
            </a:r>
          </a:p>
          <a:p>
            <a:pPr lvl="1"/>
            <a:r>
              <a:rPr lang="en-US" dirty="0" smtClean="0"/>
              <a:t>Broad client support</a:t>
            </a:r>
          </a:p>
          <a:p>
            <a:r>
              <a:rPr lang="en-US" dirty="0" smtClean="0"/>
              <a:t>MPG4</a:t>
            </a:r>
          </a:p>
          <a:p>
            <a:pPr lvl="1"/>
            <a:r>
              <a:rPr lang="en-US" dirty="0" smtClean="0"/>
              <a:t>Processor strain</a:t>
            </a:r>
          </a:p>
          <a:p>
            <a:r>
              <a:rPr lang="en-US" dirty="0" smtClean="0"/>
              <a:t>Real Media</a:t>
            </a:r>
          </a:p>
          <a:p>
            <a:pPr lvl="1"/>
            <a:r>
              <a:rPr lang="en-US" dirty="0" smtClean="0"/>
              <a:t>Real player required</a:t>
            </a:r>
          </a:p>
          <a:p>
            <a:r>
              <a:rPr lang="en-US" dirty="0" smtClean="0"/>
              <a:t>QuickTime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84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127744"/>
            <a:ext cx="3962400" cy="3276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Constantly refreshing stream of Jpeg images</a:t>
            </a:r>
          </a:p>
          <a:p>
            <a:r>
              <a:rPr lang="en-US" dirty="0" smtClean="0"/>
              <a:t>Played through Firefox and Chrome</a:t>
            </a:r>
          </a:p>
          <a:p>
            <a:r>
              <a:rPr lang="en-US" dirty="0" smtClean="0"/>
              <a:t>Preserves Video Quality (640x480 at 30 fps)</a:t>
            </a:r>
          </a:p>
          <a:p>
            <a:r>
              <a:rPr lang="en-US" dirty="0" smtClean="0"/>
              <a:t>Simplifies Networking</a:t>
            </a:r>
          </a:p>
          <a:p>
            <a:r>
              <a:rPr lang="en-US" dirty="0" smtClean="0"/>
              <a:t>Light on the CPU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1600" y="1365744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MJPEG Streamer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5744"/>
            <a:ext cx="3904118" cy="3798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69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84" y="2332038"/>
            <a:ext cx="3944815" cy="3060577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fter transmitted, converted to MPEG-4 </a:t>
            </a:r>
          </a:p>
          <a:p>
            <a:r>
              <a:rPr lang="en-US" dirty="0" smtClean="0"/>
              <a:t>Saved on ‘home’ PC</a:t>
            </a:r>
          </a:p>
          <a:p>
            <a:r>
              <a:rPr lang="en-US" dirty="0" smtClean="0"/>
              <a:t>Playable through QuickTime, Windows Media Player, VLC, etc.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914400" y="1594556"/>
            <a:ext cx="3158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MPEG-4 Format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359"/>
          <a:stretch>
            <a:fillRect/>
          </a:stretch>
        </p:blipFill>
        <p:spPr bwMode="auto">
          <a:xfrm>
            <a:off x="5120141" y="1594555"/>
            <a:ext cx="3674189" cy="262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98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82" y="67230"/>
            <a:ext cx="8710764" cy="50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"/>
            <a:ext cx="8229600" cy="861238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/>
              <a:t>System Block Diagram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2604052" y="3467101"/>
            <a:ext cx="4830417" cy="1783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3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Am335x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Ubuntu Linux Host Machine</a:t>
            </a:r>
          </a:p>
          <a:p>
            <a:pPr lvl="1"/>
            <a:r>
              <a:rPr lang="en-US" dirty="0" smtClean="0"/>
              <a:t>TI Code Composer Studio</a:t>
            </a:r>
          </a:p>
          <a:p>
            <a:pPr lvl="1"/>
            <a:r>
              <a:rPr lang="en-US" dirty="0" smtClean="0"/>
              <a:t>TI Am335x Development Suite</a:t>
            </a:r>
          </a:p>
          <a:p>
            <a:pPr lvl="1"/>
            <a:r>
              <a:rPr lang="en-US" dirty="0" smtClean="0"/>
              <a:t>Cross Compiler</a:t>
            </a:r>
          </a:p>
          <a:p>
            <a:r>
              <a:rPr lang="en-US" dirty="0" smtClean="0"/>
              <a:t>Board Development Features</a:t>
            </a:r>
          </a:p>
          <a:p>
            <a:pPr lvl="1"/>
            <a:r>
              <a:rPr lang="en-US" dirty="0" smtClean="0"/>
              <a:t>Boot over LAN functionality</a:t>
            </a:r>
          </a:p>
          <a:p>
            <a:pPr lvl="1"/>
            <a:r>
              <a:rPr lang="en-US" dirty="0" smtClean="0"/>
              <a:t>Angstrom Embedded Linux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Mjpg</a:t>
            </a:r>
            <a:r>
              <a:rPr lang="en-US" dirty="0" smtClean="0"/>
              <a:t>-Streamer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MJPG-streamer is a command line application to stream JPEG files over an IP-based network</a:t>
            </a:r>
          </a:p>
          <a:p>
            <a:r>
              <a:rPr lang="en-US" b="1" i="1" u="sng" dirty="0" smtClean="0"/>
              <a:t>OPEN SOURCE</a:t>
            </a:r>
          </a:p>
          <a:p>
            <a:r>
              <a:rPr lang="en-US" dirty="0" smtClean="0"/>
              <a:t>Includes a small but powerful server to stream video</a:t>
            </a:r>
          </a:p>
          <a:p>
            <a:r>
              <a:rPr lang="en-US" dirty="0" smtClean="0"/>
              <a:t>Streams well on our hardware at 640x480 resolution</a:t>
            </a:r>
          </a:p>
          <a:p>
            <a:r>
              <a:rPr lang="en-US" dirty="0" smtClean="0"/>
              <a:t>Light on the CPU</a:t>
            </a:r>
          </a:p>
          <a:p>
            <a:pPr>
              <a:buNone/>
            </a:pPr>
            <a:r>
              <a:rPr lang="en-US" b="1" u="sng" dirty="0" smtClean="0"/>
              <a:t>Needed to be Cross Compiled for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Frames To SD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Mjpg</a:t>
            </a:r>
            <a:r>
              <a:rPr lang="en-US" dirty="0" smtClean="0"/>
              <a:t>-streamer and an  8GB memory card we save .jpg frames at 5Hz</a:t>
            </a:r>
          </a:p>
          <a:p>
            <a:pPr lvl="1"/>
            <a:r>
              <a:rPr lang="en-US" dirty="0" smtClean="0"/>
              <a:t>Stores frames in a loop allowing for 2+ hours of record time</a:t>
            </a:r>
          </a:p>
          <a:p>
            <a:pPr lvl="1"/>
            <a:r>
              <a:rPr lang="en-US" dirty="0" smtClean="0"/>
              <a:t>Leaving the frames uncompressed and separate keeps the processor demands low</a:t>
            </a:r>
          </a:p>
          <a:p>
            <a:pPr lvl="1"/>
            <a:r>
              <a:rPr lang="en-US" dirty="0" smtClean="0"/>
              <a:t>With lower processor demands we use less power</a:t>
            </a:r>
          </a:p>
          <a:p>
            <a:pPr lvl="1"/>
            <a:r>
              <a:rPr lang="en-US" dirty="0" smtClean="0"/>
              <a:t>Expandable to up to 12+ hours of recording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 Linux script polls the Charge Controlling Circuit</a:t>
            </a:r>
          </a:p>
          <a:p>
            <a:pPr lvl="1"/>
            <a:r>
              <a:rPr lang="en-US" dirty="0" smtClean="0"/>
              <a:t>The  diagnostic data is read in through the USB every          2 seconds</a:t>
            </a:r>
          </a:p>
          <a:p>
            <a:pPr lvl="1"/>
            <a:r>
              <a:rPr lang="en-US" dirty="0" smtClean="0"/>
              <a:t>Once the data is read in it is converted to a text file</a:t>
            </a:r>
          </a:p>
          <a:p>
            <a:pPr lvl="1"/>
            <a:r>
              <a:rPr lang="en-US" dirty="0" smtClean="0"/>
              <a:t>The text file is then output to the web server where it can be read in by the user applications</a:t>
            </a:r>
            <a:endParaRPr lang="en-US" dirty="0"/>
          </a:p>
        </p:txBody>
      </p:sp>
      <p:pic>
        <p:nvPicPr>
          <p:cNvPr id="7" name="main-image" descr="http://ecx.images-amazon.com/images/I/51QvhYxyM0L._SY300_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771" t="16145" r="3646" b="15625"/>
          <a:stretch/>
        </p:blipFill>
        <p:spPr bwMode="auto">
          <a:xfrm>
            <a:off x="5319712" y="4196995"/>
            <a:ext cx="3060013" cy="2278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32770" name="Picture 2" descr="http://upload.wikimedia.org/wikipedia/commons/thumb/b/b8/2005-Penny-Uncirculated-Obverse-cropped.png/225px-2005-Penny-Uncirculated-Obverse-cropp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154" y="5554637"/>
            <a:ext cx="1090049" cy="111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30207_140533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75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950" y="542924"/>
            <a:ext cx="4133850" cy="3100388"/>
          </a:xfrm>
          <a:prstGeom prst="rect">
            <a:avLst/>
          </a:prstGeom>
        </p:spPr>
      </p:pic>
      <p:pic>
        <p:nvPicPr>
          <p:cNvPr id="8" name="Picture 7" descr="IMG_20130128_12061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69000"/>
                    </a14:imgEffect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829050" y="1779588"/>
            <a:ext cx="3790950" cy="505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3450" y="695324"/>
            <a:ext cx="3508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Reading taken while Streaming &amp; Storing  with WIFI enabled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WIFI Link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429250" cy="4525963"/>
          </a:xfrm>
        </p:spPr>
        <p:txBody>
          <a:bodyPr/>
          <a:lstStyle/>
          <a:p>
            <a:r>
              <a:rPr lang="en-US" dirty="0" smtClean="0"/>
              <a:t>The Am335x has an onboard LBEE5ZSTNC-523 </a:t>
            </a:r>
          </a:p>
          <a:p>
            <a:r>
              <a:rPr lang="en-US" dirty="0" smtClean="0"/>
              <a:t>The Wi-Fi card has a UFL port allowing us to add a 3 </a:t>
            </a:r>
            <a:r>
              <a:rPr lang="en-US" dirty="0" err="1" smtClean="0"/>
              <a:t>dBi</a:t>
            </a:r>
            <a:r>
              <a:rPr lang="en-US" dirty="0" smtClean="0"/>
              <a:t> external antenna</a:t>
            </a:r>
          </a:p>
          <a:p>
            <a:r>
              <a:rPr lang="en-US" dirty="0" smtClean="0"/>
              <a:t>Link will be encrypted with WEP 128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986" name="Picture 2" descr="http://www.mouser.com/images/murata/lrg/TN-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413" y="819150"/>
            <a:ext cx="2207387" cy="3467100"/>
          </a:xfrm>
          <a:prstGeom prst="rect">
            <a:avLst/>
          </a:prstGeom>
          <a:noFill/>
        </p:spPr>
      </p:pic>
      <p:pic>
        <p:nvPicPr>
          <p:cNvPr id="7" name="Picture 6" descr="mw-4ufl-swi-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077" y="4535653"/>
            <a:ext cx="3226723" cy="214980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676900" y="990600"/>
            <a:ext cx="952500" cy="3111500"/>
            <a:chOff x="5676900" y="990600"/>
            <a:chExt cx="952500" cy="3111500"/>
          </a:xfrm>
        </p:grpSpPr>
        <p:grpSp>
          <p:nvGrpSpPr>
            <p:cNvPr id="19" name="Group 18"/>
            <p:cNvGrpSpPr/>
            <p:nvPr/>
          </p:nvGrpSpPr>
          <p:grpSpPr>
            <a:xfrm>
              <a:off x="6400800" y="990600"/>
              <a:ext cx="139700" cy="3111500"/>
              <a:chOff x="8610600" y="977900"/>
              <a:chExt cx="139700" cy="31115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8686800" y="977900"/>
                <a:ext cx="0" cy="311150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8610600" y="4089400"/>
                <a:ext cx="1397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610600" y="990600"/>
                <a:ext cx="1397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676900" y="22733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17mm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42100" y="4152899"/>
            <a:ext cx="1816100" cy="451883"/>
            <a:chOff x="6642100" y="4152899"/>
            <a:chExt cx="1816100" cy="451883"/>
          </a:xfrm>
        </p:grpSpPr>
        <p:grpSp>
          <p:nvGrpSpPr>
            <p:cNvPr id="20" name="Group 19"/>
            <p:cNvGrpSpPr/>
            <p:nvPr/>
          </p:nvGrpSpPr>
          <p:grpSpPr>
            <a:xfrm>
              <a:off x="6642100" y="4152899"/>
              <a:ext cx="1816100" cy="230353"/>
              <a:chOff x="6642100" y="4165600"/>
              <a:chExt cx="1905000" cy="13335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6642100" y="4222750"/>
                <a:ext cx="1905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6654800" y="4165600"/>
                <a:ext cx="0" cy="1333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8547100" y="4165600"/>
                <a:ext cx="0" cy="1333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7112000" y="4235450"/>
              <a:ext cx="101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10mm</a:t>
              </a:r>
              <a:endParaRPr lang="en-US" dirty="0"/>
            </a:p>
          </p:txBody>
        </p:sp>
      </p:grpSp>
      <p:pic>
        <p:nvPicPr>
          <p:cNvPr id="30722" name="Picture 2" descr="http://upload.wikimedia.org/wikipedia/commons/thumb/b/b8/2005-Penny-Uncirculated-Obverse-cropped.png/225px-2005-Penny-Uncirculated-Obverse-cropp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4208" y="5891163"/>
            <a:ext cx="457792" cy="47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 Range Security for Protecting Assets</a:t>
            </a:r>
          </a:p>
          <a:p>
            <a:r>
              <a:rPr lang="en-US" dirty="0" smtClean="0"/>
              <a:t>Off Grid Operation</a:t>
            </a:r>
          </a:p>
          <a:p>
            <a:r>
              <a:rPr lang="en-US" dirty="0" smtClean="0"/>
              <a:t>Tactical Advantage Over Wired Systems</a:t>
            </a:r>
          </a:p>
          <a:p>
            <a:r>
              <a:rPr lang="en-US" dirty="0" smtClean="0"/>
              <a:t>Quick Deployment and User Friendly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18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82" y="67230"/>
            <a:ext cx="8710764" cy="50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"/>
            <a:ext cx="8229600" cy="861238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/>
              <a:t>System Block Diagram</a:t>
            </a:r>
            <a:endParaRPr lang="en-US" sz="3000" b="1" dirty="0"/>
          </a:p>
        </p:txBody>
      </p:sp>
      <p:sp>
        <p:nvSpPr>
          <p:cNvPr id="5" name="Rectangle 4"/>
          <p:cNvSpPr/>
          <p:nvPr/>
        </p:nvSpPr>
        <p:spPr>
          <a:xfrm>
            <a:off x="132030" y="308780"/>
            <a:ext cx="4535220" cy="35012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4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Panel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27792"/>
            <a:ext cx="4038600" cy="3545958"/>
          </a:xfrm>
        </p:spPr>
        <p:txBody>
          <a:bodyPr>
            <a:normAutofit/>
          </a:bodyPr>
          <a:lstStyle/>
          <a:p>
            <a:r>
              <a:rPr lang="en-US" dirty="0" smtClean="0"/>
              <a:t>50W Mono-crystalline </a:t>
            </a:r>
          </a:p>
          <a:p>
            <a:r>
              <a:rPr lang="en-US" dirty="0" smtClean="0"/>
              <a:t>Low-cost and Efficient</a:t>
            </a:r>
          </a:p>
          <a:p>
            <a:r>
              <a:rPr lang="en-US" dirty="0" smtClean="0"/>
              <a:t>Weight: 9.5lb </a:t>
            </a:r>
          </a:p>
          <a:p>
            <a:r>
              <a:rPr lang="en-US" dirty="0" smtClean="0"/>
              <a:t>Dimensions: 24.4 </a:t>
            </a:r>
            <a:r>
              <a:rPr lang="en-US" dirty="0"/>
              <a:t>x 25.3 x 1 inches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23" y="1052623"/>
            <a:ext cx="4500235" cy="4500235"/>
          </a:xfrm>
        </p:spPr>
      </p:pic>
    </p:spTree>
    <p:extLst>
      <p:ext uri="{BB962C8B-B14F-4D97-AF65-F5344CB8AC3E}">
        <p14:creationId xmlns="" xmlns:p14="http://schemas.microsoft.com/office/powerpoint/2010/main" val="4398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54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12V Sealed Lead Acid</a:t>
            </a:r>
          </a:p>
          <a:p>
            <a:r>
              <a:rPr lang="en-US" dirty="0" smtClean="0"/>
              <a:t>Lightweight compared to other models (13lbs)</a:t>
            </a:r>
          </a:p>
          <a:p>
            <a:r>
              <a:rPr lang="en-US" dirty="0" smtClean="0"/>
              <a:t>22 Ah sufficient for overnight functionality</a:t>
            </a:r>
          </a:p>
          <a:p>
            <a:r>
              <a:rPr lang="en-US" dirty="0" smtClean="0"/>
              <a:t>Dimensions: 7.1 x 3 x 6.6 inches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41913"/>
            <a:ext cx="4038600" cy="4200503"/>
          </a:xfrm>
        </p:spPr>
      </p:pic>
    </p:spTree>
    <p:extLst>
      <p:ext uri="{BB962C8B-B14F-4D97-AF65-F5344CB8AC3E}">
        <p14:creationId xmlns="" xmlns:p14="http://schemas.microsoft.com/office/powerpoint/2010/main" val="27671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1341" cy="359318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Uno R3</a:t>
            </a:r>
          </a:p>
          <a:p>
            <a:r>
              <a:rPr lang="en-US" dirty="0" smtClean="0"/>
              <a:t>Open sourced hardware platform based on Atmel ATmega328 microcontroller</a:t>
            </a:r>
          </a:p>
          <a:p>
            <a:r>
              <a:rPr lang="en-US" dirty="0" smtClean="0"/>
              <a:t>Programmed with the MPPT algorithm</a:t>
            </a:r>
          </a:p>
        </p:txBody>
      </p:sp>
      <p:pic>
        <p:nvPicPr>
          <p:cNvPr id="4" name="Picture 3" descr="photo%2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41" y="1580656"/>
            <a:ext cx="4590142" cy="3442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2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989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DC/DC converter in buck configuration controlled by programmed </a:t>
            </a:r>
            <a:r>
              <a:rPr lang="en-US" dirty="0" err="1" smtClean="0"/>
              <a:t>Arduino</a:t>
            </a:r>
            <a:r>
              <a:rPr lang="en-US" dirty="0" smtClean="0"/>
              <a:t> MPPT algorithm</a:t>
            </a:r>
          </a:p>
          <a:p>
            <a:r>
              <a:rPr lang="en-US" dirty="0" smtClean="0"/>
              <a:t>Prototype built on top of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  <a:r>
              <a:rPr lang="en-US" dirty="0" err="1" smtClean="0"/>
              <a:t>Protoshield</a:t>
            </a:r>
            <a:r>
              <a:rPr lang="en-US" dirty="0" smtClean="0"/>
              <a:t> </a:t>
            </a:r>
          </a:p>
          <a:p>
            <a:r>
              <a:rPr lang="en-US" dirty="0"/>
              <a:t>D</a:t>
            </a:r>
            <a:r>
              <a:rPr lang="en-US" dirty="0" smtClean="0"/>
              <a:t>esigned to form fit on top of </a:t>
            </a:r>
            <a:r>
              <a:rPr lang="en-US" dirty="0" err="1" smtClean="0"/>
              <a:t>Arduino</a:t>
            </a:r>
            <a:r>
              <a:rPr lang="en-US" dirty="0" smtClean="0"/>
              <a:t> Uno development board</a:t>
            </a:r>
          </a:p>
          <a:p>
            <a:r>
              <a:rPr lang="en-US" dirty="0" smtClean="0"/>
              <a:t>Brings all signals from </a:t>
            </a:r>
            <a:r>
              <a:rPr lang="en-US" dirty="0" err="1" smtClean="0"/>
              <a:t>Arduino</a:t>
            </a:r>
            <a:r>
              <a:rPr lang="en-US" dirty="0" smtClean="0"/>
              <a:t> Uno to prototype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79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5039" y="0"/>
            <a:ext cx="9189039" cy="6960840"/>
            <a:chOff x="-46986" y="-126173"/>
            <a:chExt cx="9189039" cy="69608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798" y="-125317"/>
              <a:ext cx="4731255" cy="354844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494" y="-126173"/>
              <a:ext cx="4646431" cy="34848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384" y="3358649"/>
              <a:ext cx="4555669" cy="341675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986" y="3342725"/>
              <a:ext cx="4655923" cy="34919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293"/>
            <a:ext cx="9144000" cy="556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Controller Eagle Schematics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783947" y="3375874"/>
            <a:ext cx="1285134" cy="100954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37100" y="4562676"/>
            <a:ext cx="952500" cy="91559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hoto%20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61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289" y="1202710"/>
            <a:ext cx="3439955" cy="2579966"/>
          </a:xfrm>
          <a:prstGeom prst="rect">
            <a:avLst/>
          </a:prstGeom>
        </p:spPr>
      </p:pic>
      <p:pic>
        <p:nvPicPr>
          <p:cNvPr id="5" name="Picture 4" descr="photo%201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61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6" y="2135612"/>
            <a:ext cx="3378200" cy="25336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78830191"/>
              </p:ext>
            </p:extLst>
          </p:nvPr>
        </p:nvGraphicFramePr>
        <p:xfrm>
          <a:off x="9666516" y="2151311"/>
          <a:ext cx="3273980" cy="25179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36990"/>
                <a:gridCol w="1636990"/>
              </a:tblGrid>
              <a:tr h="66261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International</a:t>
                      </a:r>
                      <a:r>
                        <a:rPr lang="en-US" sz="1200" baseline="0" dirty="0" smtClean="0"/>
                        <a:t> Rectifier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 anchor="ctr"/>
                </a:tc>
              </a:tr>
              <a:tr h="4638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IR2104</a:t>
                      </a:r>
                      <a:endParaRPr lang="en-US" sz="1200" dirty="0"/>
                    </a:p>
                  </a:txBody>
                  <a:tcPr anchor="ctr"/>
                </a:tc>
              </a:tr>
              <a:tr h="4638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Function: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MOSFET</a:t>
                      </a:r>
                      <a:r>
                        <a:rPr lang="en-US" sz="1200" baseline="0" dirty="0" smtClean="0"/>
                        <a:t> Driver</a:t>
                      </a:r>
                      <a:endParaRPr lang="en-US" sz="1200" dirty="0"/>
                    </a:p>
                  </a:txBody>
                  <a:tcPr anchor="ctr"/>
                </a:tc>
              </a:tr>
              <a:tr h="4638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Price: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$2.68</a:t>
                      </a:r>
                      <a:endParaRPr lang="en-US" sz="1200" dirty="0"/>
                    </a:p>
                  </a:txBody>
                  <a:tcPr anchor="ctr"/>
                </a:tc>
              </a:tr>
              <a:tr h="4638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Pin Count: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 </a:t>
                      </a:r>
                      <a:endParaRPr lang="en-US" sz="1200" i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9699073"/>
              </p:ext>
            </p:extLst>
          </p:nvPr>
        </p:nvGraphicFramePr>
        <p:xfrm>
          <a:off x="-3985157" y="2872901"/>
          <a:ext cx="2939690" cy="257996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9845"/>
                <a:gridCol w="1469845"/>
              </a:tblGrid>
              <a:tr h="4013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Techonology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 anchor="ctr"/>
                </a:tc>
              </a:tr>
              <a:tr h="4013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LTC6101HV</a:t>
                      </a:r>
                      <a:endParaRPr lang="en-US" sz="1200" dirty="0"/>
                    </a:p>
                  </a:txBody>
                  <a:tcPr anchor="ctr"/>
                </a:tc>
              </a:tr>
              <a:tr h="5733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Function: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Current Sense Amplifier</a:t>
                      </a:r>
                      <a:endParaRPr lang="en-US" sz="1200" dirty="0"/>
                    </a:p>
                  </a:txBody>
                  <a:tcPr anchor="ctr"/>
                </a:tc>
              </a:tr>
              <a:tr h="4013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Price: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$4.84</a:t>
                      </a:r>
                      <a:endParaRPr lang="en-US" sz="1200" dirty="0"/>
                    </a:p>
                  </a:txBody>
                  <a:tcPr anchor="ctr"/>
                </a:tc>
              </a:tr>
              <a:tr h="4013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Pin</a:t>
                      </a:r>
                      <a:r>
                        <a:rPr lang="en-US" sz="1200" baseline="0" dirty="0" smtClean="0"/>
                        <a:t> Count: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i="0" dirty="0"/>
                    </a:p>
                  </a:txBody>
                  <a:tcPr anchor="ctr"/>
                </a:tc>
              </a:tr>
              <a:tr h="4013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Supply</a:t>
                      </a:r>
                      <a:r>
                        <a:rPr lang="en-US" sz="1200" baseline="0" dirty="0" smtClean="0"/>
                        <a:t> Voltage: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5 to 100V</a:t>
                      </a:r>
                      <a:endParaRPr lang="en-US" sz="1200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155699" y="4065104"/>
            <a:ext cx="1346201" cy="22848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415283"/>
              </p:ext>
            </p:extLst>
          </p:nvPr>
        </p:nvGraphicFramePr>
        <p:xfrm>
          <a:off x="-3708557" y="6249461"/>
          <a:ext cx="2939690" cy="192024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469845"/>
                <a:gridCol w="1469845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Manufacturer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Atmel</a:t>
                      </a:r>
                      <a:endParaRPr lang="en-US" sz="1200" b="0" dirty="0">
                        <a:solidFill>
                          <a:srgbClr val="FFFCF2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Part 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ATmega328p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Microcontroller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$3.16</a:t>
                      </a:r>
                      <a:endParaRPr lang="en-US" sz="12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Pin Count: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32</a:t>
                      </a:r>
                      <a:endParaRPr lang="en-US" sz="1200" i="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Supply</a:t>
                      </a:r>
                      <a:r>
                        <a:rPr lang="en-US" sz="1200" baseline="0" dirty="0" smtClean="0"/>
                        <a:t> Voltage: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/>
                        <a:t>1.8 to 5.5V</a:t>
                      </a:r>
                      <a:endParaRPr lang="en-US" sz="1200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1" y="7582741"/>
            <a:ext cx="2560320" cy="19202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29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271 -0.25093 L 0.74062 -0.6465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7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93 -0.44514 L -0.38802 -0.8409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087 0.15518 L 0.55087 -0.0730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549 -0.08765 L 0.84549 -0.3159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4375 0.20606 L -0.74375 -0.0316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8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0.20976 L -0.41667 -0.0328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 animBg="1"/>
      <p:bldP spid="18" grpId="1" animBg="1"/>
      <p:bldP spid="25" grpId="0" animBg="1"/>
      <p:bldP spid="2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" y="133350"/>
            <a:ext cx="6962775" cy="6591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11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ing\Desktop\photo.JPG"/>
          <p:cNvPicPr>
            <a:picLocks noChangeAspect="1" noChangeArrowheads="1"/>
          </p:cNvPicPr>
          <p:nvPr/>
        </p:nvPicPr>
        <p:blipFill>
          <a:blip r:embed="rId2" cstate="email">
            <a:lum bright="8000" contras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51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 Algorithm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3" y="2276953"/>
            <a:ext cx="3670192" cy="250436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4293" cy="4525963"/>
          </a:xfrm>
        </p:spPr>
        <p:txBody>
          <a:bodyPr>
            <a:normAutofit/>
          </a:bodyPr>
          <a:lstStyle/>
          <a:p>
            <a:r>
              <a:rPr lang="en-US" dirty="0"/>
              <a:t>MPPT algorithm implemented to optimize peak performance</a:t>
            </a:r>
          </a:p>
          <a:p>
            <a:r>
              <a:rPr lang="en-US" dirty="0"/>
              <a:t>Programmed using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smtClean="0"/>
              <a:t>software 1.0.3</a:t>
            </a:r>
            <a:endParaRPr lang="en-US" dirty="0"/>
          </a:p>
          <a:p>
            <a:r>
              <a:rPr lang="en-US" dirty="0"/>
              <a:t>Easy to implement and </a:t>
            </a:r>
            <a:r>
              <a:rPr lang="en-US" dirty="0" smtClean="0"/>
              <a:t>use (Free)</a:t>
            </a:r>
            <a:endParaRPr lang="en-US" dirty="0"/>
          </a:p>
          <a:p>
            <a:r>
              <a:rPr lang="en-US" dirty="0" smtClean="0"/>
              <a:t>Programmed in 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0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380" y="4124232"/>
            <a:ext cx="4431322" cy="24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Solar-Sufficient </a:t>
            </a:r>
          </a:p>
          <a:p>
            <a:r>
              <a:rPr lang="en-US" sz="2600" dirty="0" smtClean="0"/>
              <a:t>Wi-Fi data transmission</a:t>
            </a:r>
          </a:p>
          <a:p>
            <a:r>
              <a:rPr lang="en-US" sz="2600" dirty="0" smtClean="0"/>
              <a:t>Remote Desktop access</a:t>
            </a:r>
          </a:p>
          <a:p>
            <a:r>
              <a:rPr lang="en-US" sz="2600" dirty="0" smtClean="0"/>
              <a:t>Remote Smartphone access </a:t>
            </a:r>
          </a:p>
          <a:p>
            <a:r>
              <a:rPr lang="en-US" sz="2600" dirty="0" smtClean="0"/>
              <a:t>Self-contained weather resistant housing</a:t>
            </a:r>
          </a:p>
          <a:p>
            <a:r>
              <a:rPr lang="en-US" sz="2600" dirty="0" smtClean="0"/>
              <a:t>Portable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6435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Algorithm Serial Output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2227250"/>
            <a:ext cx="65913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285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Battery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75"/>
            <a:ext cx="8229600" cy="4525963"/>
          </a:xfrm>
        </p:spPr>
        <p:txBody>
          <a:bodyPr/>
          <a:lstStyle/>
          <a:p>
            <a:r>
              <a:rPr lang="en-US" dirty="0" smtClean="0"/>
              <a:t>Reads battery voltage and outputs to LEDs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5093" y="2156346"/>
            <a:ext cx="3261814" cy="18151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03514" y="2016434"/>
          <a:ext cx="4312694" cy="2077896"/>
        </p:xfrm>
        <a:graphic>
          <a:graphicData uri="http://schemas.openxmlformats.org/drawingml/2006/table">
            <a:tbl>
              <a:tblPr/>
              <a:tblGrid>
                <a:gridCol w="2156347"/>
                <a:gridCol w="2156347"/>
              </a:tblGrid>
              <a:tr h="34631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Voltage Level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LED Color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1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Red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1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Yellow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1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Green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1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Green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1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Green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7000"/>
          </a:blip>
          <a:srcRect/>
          <a:stretch>
            <a:fillRect/>
          </a:stretch>
        </p:blipFill>
        <p:spPr bwMode="auto">
          <a:xfrm>
            <a:off x="4572000" y="4557888"/>
            <a:ext cx="343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Flood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75"/>
            <a:ext cx="8229600" cy="4525963"/>
          </a:xfrm>
        </p:spPr>
        <p:txBody>
          <a:bodyPr/>
          <a:lstStyle/>
          <a:p>
            <a:r>
              <a:rPr lang="en-US" dirty="0" smtClean="0"/>
              <a:t>Reads battery voltage and </a:t>
            </a:r>
            <a:r>
              <a:rPr lang="en-US" dirty="0" smtClean="0"/>
              <a:t>solar voltage</a:t>
            </a:r>
          </a:p>
          <a:p>
            <a:pPr lvl="1"/>
            <a:r>
              <a:rPr lang="en-US" dirty="0" smtClean="0"/>
              <a:t>When solar voltage drops  below 5v the flood light is activated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56922" y="2818689"/>
            <a:ext cx="32004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68918" y="2961564"/>
            <a:ext cx="3457421" cy="2115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075"/>
            <a:ext cx="8229600" cy="4525963"/>
          </a:xfrm>
        </p:spPr>
        <p:txBody>
          <a:bodyPr/>
          <a:lstStyle/>
          <a:p>
            <a:r>
              <a:rPr lang="en-US" dirty="0" smtClean="0"/>
              <a:t>The equipment housing is secure and weather resistant</a:t>
            </a:r>
          </a:p>
          <a:p>
            <a:r>
              <a:rPr lang="en-US" dirty="0" smtClean="0"/>
              <a:t>Incorporated a Plexiglas window</a:t>
            </a:r>
          </a:p>
          <a:p>
            <a:pPr lvl="1"/>
            <a:r>
              <a:rPr lang="en-US" dirty="0" smtClean="0"/>
              <a:t>Allows viewing of battery status indicator</a:t>
            </a:r>
          </a:p>
          <a:p>
            <a:pPr lvl="1"/>
            <a:r>
              <a:rPr lang="en-US" dirty="0" smtClean="0"/>
              <a:t>Allows viewing of PCB</a:t>
            </a:r>
            <a:endParaRPr lang="en-US" dirty="0"/>
          </a:p>
        </p:txBody>
      </p:sp>
      <p:pic>
        <p:nvPicPr>
          <p:cNvPr id="3074" name="Picture 2" descr="C:\Users\Teaching\Desktop\photo(1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96"/>
          <a:stretch/>
        </p:blipFill>
        <p:spPr bwMode="auto">
          <a:xfrm>
            <a:off x="8" y="4290737"/>
            <a:ext cx="4358236" cy="2579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eaching\Desktop\photo(2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777"/>
          <a:stretch/>
        </p:blipFill>
        <p:spPr bwMode="auto">
          <a:xfrm>
            <a:off x="4510868" y="4290737"/>
            <a:ext cx="4633133" cy="2579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82" y="67230"/>
            <a:ext cx="8710764" cy="50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"/>
            <a:ext cx="8229600" cy="861238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/>
              <a:t>System Block Diagram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5445457" y="1337481"/>
            <a:ext cx="3152633" cy="2620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10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Ability to view video stream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Access from anywhere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Simple and easy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02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485" y="1600200"/>
            <a:ext cx="4000051" cy="4525963"/>
          </a:xfrm>
        </p:spPr>
        <p:txBody>
          <a:bodyPr/>
          <a:lstStyle/>
          <a:p>
            <a:r>
              <a:rPr lang="en-US" dirty="0" smtClean="0"/>
              <a:t>Three ways to view video stream: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Internet Browser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Desktop Application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Android Application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36" y="376238"/>
            <a:ext cx="46672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99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Design:</a:t>
            </a:r>
          </a:p>
          <a:p>
            <a:pPr lvl="1"/>
            <a:r>
              <a:rPr lang="en-US" dirty="0" smtClean="0"/>
              <a:t>Video access from anywhere with network access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User types IP address in address bar</a:t>
            </a:r>
          </a:p>
          <a:p>
            <a:pPr lvl="1"/>
            <a:r>
              <a:rPr lang="en-US" dirty="0" smtClean="0"/>
              <a:t>Views video stream from browser.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4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 Requirements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4415421"/>
              </p:ext>
            </p:extLst>
          </p:nvPr>
        </p:nvGraphicFramePr>
        <p:xfrm>
          <a:off x="457200" y="1549831"/>
          <a:ext cx="8054848" cy="36269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669288"/>
                <a:gridCol w="2270760"/>
                <a:gridCol w="2057400"/>
                <a:gridCol w="2057400"/>
              </a:tblGrid>
              <a:tr h="1363850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Internet Explorer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Mozilla Firefox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Google Chrome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MJPEG Support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Loading Speed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Preference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Desktop App Support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96" y="1534333"/>
            <a:ext cx="1196279" cy="119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23" y="1601593"/>
            <a:ext cx="1002124" cy="100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86" y="1534334"/>
            <a:ext cx="1069382" cy="10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70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742"/>
          </a:xfrm>
        </p:spPr>
        <p:txBody>
          <a:bodyPr/>
          <a:lstStyle/>
          <a:p>
            <a:r>
              <a:rPr lang="en-US" dirty="0" smtClean="0"/>
              <a:t>Desktop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380"/>
            <a:ext cx="8229600" cy="5025783"/>
          </a:xfrm>
        </p:spPr>
        <p:txBody>
          <a:bodyPr/>
          <a:lstStyle/>
          <a:p>
            <a:r>
              <a:rPr lang="en-US" dirty="0" smtClean="0"/>
              <a:t>Design:</a:t>
            </a:r>
          </a:p>
          <a:p>
            <a:pPr lvl="1"/>
            <a:r>
              <a:rPr lang="en-US" dirty="0" smtClean="0"/>
              <a:t>A user-friendly base station application usable within the network.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View video stream</a:t>
            </a:r>
          </a:p>
          <a:p>
            <a:pPr lvl="1"/>
            <a:r>
              <a:rPr lang="en-US" dirty="0" smtClean="0"/>
              <a:t>Record video stream</a:t>
            </a:r>
          </a:p>
          <a:p>
            <a:pPr lvl="1"/>
            <a:r>
              <a:rPr lang="en-US" dirty="0" smtClean="0"/>
              <a:t>View Diagnostic Information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8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2813989"/>
              </p:ext>
            </p:extLst>
          </p:nvPr>
        </p:nvGraphicFramePr>
        <p:xfrm>
          <a:off x="457200" y="1350501"/>
          <a:ext cx="8229600" cy="3393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System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Design Specification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Mega</a:t>
                      </a:r>
                      <a:r>
                        <a:rPr lang="en-US" baseline="0" dirty="0" smtClean="0"/>
                        <a:t> Pixel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</a:t>
                      </a:r>
                      <a:r>
                        <a:rPr lang="en-US" baseline="0" dirty="0" smtClean="0"/>
                        <a:t> Rate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fps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Encryption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WEP 128 or</a:t>
                      </a:r>
                      <a:r>
                        <a:rPr lang="en-US" baseline="0" dirty="0" smtClean="0"/>
                        <a:t> above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Android 2.2</a:t>
                      </a:r>
                      <a:r>
                        <a:rPr lang="en-US" baseline="0" smtClean="0"/>
                        <a:t>+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 Panel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output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Watts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Battery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20+</a:t>
                      </a:r>
                      <a:r>
                        <a:rPr lang="en-US" baseline="0" dirty="0" smtClean="0"/>
                        <a:t>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Weather Resistant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Protected</a:t>
                      </a:r>
                      <a:r>
                        <a:rPr lang="en-US" baseline="0" dirty="0" smtClean="0"/>
                        <a:t> From Elements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09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21" y="4284"/>
            <a:ext cx="7039958" cy="684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82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Desktop Application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Microsoft Visual Studio 2010 (C++)</a:t>
            </a:r>
          </a:p>
          <a:p>
            <a:pPr lvl="1"/>
            <a:r>
              <a:rPr lang="en-US" dirty="0" smtClean="0"/>
              <a:t>Excellent for development and debugging</a:t>
            </a:r>
          </a:p>
          <a:p>
            <a:pPr lvl="1"/>
            <a:r>
              <a:rPr lang="en-US" dirty="0" smtClean="0"/>
              <a:t>Great for GUI development</a:t>
            </a:r>
          </a:p>
          <a:p>
            <a:r>
              <a:rPr lang="en-US" dirty="0" smtClean="0"/>
              <a:t>VLC Media Player</a:t>
            </a:r>
          </a:p>
          <a:p>
            <a:pPr lvl="1"/>
            <a:r>
              <a:rPr lang="en-US" dirty="0" smtClean="0"/>
              <a:t>Open-Source cross-platform media player and streaming media server.</a:t>
            </a:r>
          </a:p>
          <a:p>
            <a:pPr lvl="1"/>
            <a:r>
              <a:rPr lang="en-US" dirty="0" smtClean="0"/>
              <a:t>Supports many compression formats and streaming protocols</a:t>
            </a:r>
          </a:p>
          <a:p>
            <a:pPr marL="1371600" lvl="2"/>
            <a:r>
              <a:rPr lang="en-US" dirty="0" smtClean="0"/>
              <a:t>Stream over computer network</a:t>
            </a:r>
          </a:p>
          <a:p>
            <a:pPr marL="1371600" lvl="2"/>
            <a:r>
              <a:rPr lang="en-US" dirty="0" smtClean="0"/>
              <a:t>Transcode multimedia files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1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862"/>
            <a:ext cx="4434114" cy="4592909"/>
          </a:xfrm>
        </p:spPr>
        <p:txBody>
          <a:bodyPr/>
          <a:lstStyle/>
          <a:p>
            <a:r>
              <a:rPr lang="en-US" dirty="0" smtClean="0"/>
              <a:t>Design:</a:t>
            </a:r>
          </a:p>
          <a:p>
            <a:pPr lvl="1"/>
            <a:r>
              <a:rPr lang="en-US" dirty="0" smtClean="0"/>
              <a:t>An app that allows remote monitoring from an Android smartphone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View live video stream </a:t>
            </a:r>
          </a:p>
          <a:p>
            <a:pPr lvl="1"/>
            <a:r>
              <a:rPr lang="en-US" dirty="0" smtClean="0"/>
              <a:t>View diagnostic information</a:t>
            </a:r>
          </a:p>
          <a:p>
            <a:pPr lvl="1"/>
            <a:r>
              <a:rPr lang="en-US" dirty="0" smtClean="0"/>
              <a:t>Capture snapshot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7" y="1270862"/>
            <a:ext cx="2786743" cy="5387012"/>
          </a:xfrm>
        </p:spPr>
      </p:pic>
    </p:spTree>
    <p:extLst>
      <p:ext uri="{BB962C8B-B14F-4D97-AF65-F5344CB8AC3E}">
        <p14:creationId xmlns="" xmlns:p14="http://schemas.microsoft.com/office/powerpoint/2010/main" val="5792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40" y="0"/>
            <a:ext cx="3367664" cy="6509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52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environment:</a:t>
            </a:r>
          </a:p>
          <a:p>
            <a:pPr lvl="1"/>
            <a:r>
              <a:rPr lang="en-US" dirty="0" smtClean="0"/>
              <a:t>Android SDK</a:t>
            </a:r>
          </a:p>
          <a:p>
            <a:pPr lvl="1"/>
            <a:r>
              <a:rPr lang="en-US" dirty="0" smtClean="0"/>
              <a:t>Android Development Tools (ADT) Plugin</a:t>
            </a:r>
          </a:p>
          <a:p>
            <a:pPr lvl="1"/>
            <a:r>
              <a:rPr lang="en-US" dirty="0" smtClean="0"/>
              <a:t>Eclipse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24" y="3795813"/>
            <a:ext cx="2480726" cy="2962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4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5"/>
            <a:ext cx="8229600" cy="872237"/>
          </a:xfrm>
        </p:spPr>
        <p:txBody>
          <a:bodyPr/>
          <a:lstStyle/>
          <a:p>
            <a:r>
              <a:rPr lang="en-US" dirty="0" smtClean="0"/>
              <a:t>Android App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902"/>
            <a:ext cx="8229600" cy="5227262"/>
          </a:xfrm>
        </p:spPr>
        <p:txBody>
          <a:bodyPr/>
          <a:lstStyle/>
          <a:p>
            <a:r>
              <a:rPr lang="en-US" dirty="0" smtClean="0"/>
              <a:t>Android Operating System</a:t>
            </a:r>
          </a:p>
          <a:p>
            <a:pPr marL="571500" lvl="1" indent="-228600"/>
            <a:r>
              <a:rPr lang="en-US" dirty="0" smtClean="0"/>
              <a:t>Lowest level: API 8-Android 2.2 (</a:t>
            </a:r>
            <a:r>
              <a:rPr lang="en-US" dirty="0" err="1" smtClean="0"/>
              <a:t>Froyo</a:t>
            </a:r>
            <a:r>
              <a:rPr lang="en-US" dirty="0" smtClean="0"/>
              <a:t>)</a:t>
            </a:r>
          </a:p>
          <a:p>
            <a:pPr marL="571500" lvl="1" indent="-228600"/>
            <a:r>
              <a:rPr lang="en-US" dirty="0" smtClean="0"/>
              <a:t>Highest Level:  API 17-Android 4.2 (Jelly Bean)</a:t>
            </a:r>
          </a:p>
          <a:p>
            <a:r>
              <a:rPr lang="en-US" dirty="0" smtClean="0"/>
              <a:t>Android Testing Devices</a:t>
            </a:r>
          </a:p>
          <a:p>
            <a:pPr marL="563563" lvl="1"/>
            <a:r>
              <a:rPr lang="en-US" dirty="0" smtClean="0"/>
              <a:t>Android Virtual Device</a:t>
            </a:r>
          </a:p>
          <a:p>
            <a:pPr marL="563563" lvl="1"/>
            <a:r>
              <a:rPr lang="en-US" dirty="0" smtClean="0"/>
              <a:t>LG-P999 (2.3.4)</a:t>
            </a:r>
          </a:p>
          <a:p>
            <a:pPr marL="563563" lvl="1"/>
            <a:r>
              <a:rPr lang="en-US" dirty="0" smtClean="0"/>
              <a:t>Asus </a:t>
            </a:r>
            <a:r>
              <a:rPr lang="en-US" dirty="0" err="1" smtClean="0"/>
              <a:t>Eee</a:t>
            </a:r>
            <a:r>
              <a:rPr lang="en-US" dirty="0" smtClean="0"/>
              <a:t> Pad Transformer TF101 (4.0)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24" y="3795813"/>
            <a:ext cx="2480726" cy="2962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21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69923"/>
            <a:ext cx="8229600" cy="1143000"/>
          </a:xfrm>
        </p:spPr>
        <p:txBody>
          <a:bodyPr/>
          <a:lstStyle/>
          <a:p>
            <a:r>
              <a:rPr lang="en-US" dirty="0" smtClean="0"/>
              <a:t>Administrative Content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51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40014794"/>
              </p:ext>
            </p:extLst>
          </p:nvPr>
        </p:nvGraphicFramePr>
        <p:xfrm>
          <a:off x="122662" y="1730002"/>
          <a:ext cx="8932128" cy="31315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88688"/>
                <a:gridCol w="1488688"/>
                <a:gridCol w="1488688"/>
                <a:gridCol w="1488688"/>
                <a:gridCol w="1488688"/>
                <a:gridCol w="1488688"/>
              </a:tblGrid>
              <a:tr h="1302758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Video Streaming/Recording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Video Processing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PCB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Design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Remote Monitoring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</a:rPr>
                        <a:t> &amp; UI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1577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Joe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Mike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77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Sarah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Webdings"/>
                        </a:rPr>
                        <a:t>r</a:t>
                      </a:r>
                      <a:endParaRPr lang="en-US" sz="2400" dirty="0">
                        <a:latin typeface="Web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960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2724201"/>
              </p:ext>
            </p:extLst>
          </p:nvPr>
        </p:nvGraphicFramePr>
        <p:xfrm>
          <a:off x="0" y="-4"/>
          <a:ext cx="9143999" cy="6660106"/>
        </p:xfrm>
        <a:graphic>
          <a:graphicData uri="http://schemas.openxmlformats.org/drawingml/2006/table">
            <a:tbl>
              <a:tblPr/>
              <a:tblGrid>
                <a:gridCol w="428129"/>
                <a:gridCol w="3123760"/>
                <a:gridCol w="1585666"/>
                <a:gridCol w="475698"/>
                <a:gridCol w="1014825"/>
                <a:gridCol w="1014825"/>
                <a:gridCol w="1014825"/>
                <a:gridCol w="486271"/>
              </a:tblGrid>
              <a:tr h="20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3" gridSpan="6">
                  <a:txBody>
                    <a:bodyPr/>
                    <a:lstStyle/>
                    <a:p>
                      <a:pPr algn="ctr" fontAlgn="ctr"/>
                      <a:r>
                        <a:rPr lang="en-US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KWS Project Budget</a:t>
                      </a:r>
                    </a:p>
                  </a:txBody>
                  <a:tcPr marL="7231" marR="7231" marT="72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Iteam</a:t>
                      </a:r>
                      <a:endParaRPr lang="en-US" sz="26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Money Allotted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710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Digi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Key Order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$64.76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$1,378.00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Dev Board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$199.00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Solar FETS &amp; Etc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$61.41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Remaining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Housing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$25.00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Camera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$18.51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$217.32</a:t>
                      </a:r>
                      <a:endParaRPr lang="en-US" sz="30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Ink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$30.51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Battery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$41.45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Router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$79.99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Panel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$144.99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Wifi Antenna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$7.95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Led Strip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$11.98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Atmega328 Kit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$10.90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FT232RL USB to Serial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$14.95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Atmega328 Kit_2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$10.90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FT232RL USB to Serial_2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$14.95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4PCB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$151.19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Solar FETS &amp; Etc (2)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$28.33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Housing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$243.91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513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 Spent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$1,160.68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31" marR="7231" marT="7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767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40257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07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82" y="67230"/>
            <a:ext cx="8710764" cy="50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230"/>
            <a:ext cx="8229600" cy="861238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smtClean="0"/>
              <a:t>System Block Diagram</a:t>
            </a:r>
            <a:endParaRPr lang="en-US" sz="3000" b="1" dirty="0"/>
          </a:p>
        </p:txBody>
      </p:sp>
    </p:spTree>
    <p:extLst>
      <p:ext uri="{BB962C8B-B14F-4D97-AF65-F5344CB8AC3E}">
        <p14:creationId xmlns="" xmlns:p14="http://schemas.microsoft.com/office/powerpoint/2010/main" val="23343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82" y="67230"/>
            <a:ext cx="8710764" cy="507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3429000"/>
            <a:ext cx="3962400" cy="1981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7230"/>
            <a:ext cx="8229600" cy="86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000" b="1" smtClean="0"/>
              <a:t>System Block Diagram</a:t>
            </a:r>
            <a:endParaRPr lang="en-US" sz="3000" b="1" dirty="0"/>
          </a:p>
        </p:txBody>
      </p:sp>
    </p:spTree>
    <p:extLst>
      <p:ext uri="{BB962C8B-B14F-4D97-AF65-F5344CB8AC3E}">
        <p14:creationId xmlns="" xmlns:p14="http://schemas.microsoft.com/office/powerpoint/2010/main" val="39013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Camera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534400" cy="78884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Logitech C110			      Features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2475123"/>
            <a:ext cx="3429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Supported by Linux Kernel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UVC Compliant (USB)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640 x 480p (30 fps)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68° Viewing Angle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Extremely Inexpensive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Low Power Consumption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206487"/>
            <a:ext cx="3759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6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 Cortex-A8 </a:t>
            </a:r>
            <a:br>
              <a:rPr lang="en-US" dirty="0" smtClean="0"/>
            </a:br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86000"/>
            <a:ext cx="4191000" cy="3535363"/>
          </a:xfrm>
        </p:spPr>
        <p:txBody>
          <a:bodyPr>
            <a:normAutofit/>
          </a:bodyPr>
          <a:lstStyle/>
          <a:p>
            <a:r>
              <a:rPr lang="en-US" dirty="0" smtClean="0"/>
              <a:t>Linux Compatible</a:t>
            </a:r>
            <a:endParaRPr lang="en-US" b="1" i="1" u="sng" dirty="0" smtClean="0"/>
          </a:p>
          <a:p>
            <a:r>
              <a:rPr lang="en-US" dirty="0" smtClean="0"/>
              <a:t>720 MHz (32b)</a:t>
            </a:r>
          </a:p>
          <a:p>
            <a:r>
              <a:rPr lang="en-US" dirty="0" smtClean="0"/>
              <a:t>Capable of transcoding video</a:t>
            </a:r>
          </a:p>
          <a:p>
            <a:r>
              <a:rPr lang="en-US" dirty="0" smtClean="0"/>
              <a:t>Power efficient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1474420"/>
            <a:ext cx="774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Specifications		      Starter Kits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2308136"/>
            <a:ext cx="3949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AM335X SK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BeagleBone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PandaBoard</a:t>
            </a: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078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Linux Distributions</a:t>
            </a:r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Camera Compatibility</a:t>
            </a:r>
          </a:p>
          <a:p>
            <a:r>
              <a:rPr lang="en-US" dirty="0" smtClean="0"/>
              <a:t>Windows CE</a:t>
            </a:r>
          </a:p>
          <a:p>
            <a:pPr lvl="1"/>
            <a:r>
              <a:rPr lang="en-US" dirty="0" smtClean="0"/>
              <a:t>Steep Learning Curve</a:t>
            </a:r>
          </a:p>
          <a:p>
            <a:r>
              <a:rPr lang="en-US" dirty="0" err="1" smtClean="0"/>
              <a:t>iOS</a:t>
            </a:r>
            <a:endParaRPr lang="en-US" dirty="0" smtClean="0"/>
          </a:p>
          <a:p>
            <a:pPr lvl="1"/>
            <a:r>
              <a:rPr lang="en-US" dirty="0" smtClean="0"/>
              <a:t>Not Freeware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5337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3352800"/>
            <a:ext cx="2946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43587"/>
            <a:ext cx="1981200" cy="23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93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1141</Words>
  <Application>Microsoft Office PowerPoint</Application>
  <PresentationFormat>On-screen Show (4:3)</PresentationFormat>
  <Paragraphs>462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Motivation</vt:lpstr>
      <vt:lpstr>Goals and Objectives</vt:lpstr>
      <vt:lpstr>Specifications</vt:lpstr>
      <vt:lpstr>System Block Diagram</vt:lpstr>
      <vt:lpstr>Slide 6</vt:lpstr>
      <vt:lpstr>Camera</vt:lpstr>
      <vt:lpstr>TI Cortex-A8  Processor</vt:lpstr>
      <vt:lpstr>Operating System</vt:lpstr>
      <vt:lpstr>Video Encoding</vt:lpstr>
      <vt:lpstr>Video Streaming</vt:lpstr>
      <vt:lpstr>Saving Video</vt:lpstr>
      <vt:lpstr>System Block Diagram</vt:lpstr>
      <vt:lpstr>Am335x Development</vt:lpstr>
      <vt:lpstr>Mjpg-Streamer</vt:lpstr>
      <vt:lpstr>Saving Frames To SD Card</vt:lpstr>
      <vt:lpstr>Solar Data Collection</vt:lpstr>
      <vt:lpstr>Slide 18</vt:lpstr>
      <vt:lpstr>WIFI Link</vt:lpstr>
      <vt:lpstr>System Block Diagram</vt:lpstr>
      <vt:lpstr>Solar Panel</vt:lpstr>
      <vt:lpstr>Battery</vt:lpstr>
      <vt:lpstr>Charge Controller Prototype</vt:lpstr>
      <vt:lpstr>Charge Controller Circuit</vt:lpstr>
      <vt:lpstr>Slide 25</vt:lpstr>
      <vt:lpstr>Charge Controller Eagle Schematics</vt:lpstr>
      <vt:lpstr>Slide 27</vt:lpstr>
      <vt:lpstr>Slide 28</vt:lpstr>
      <vt:lpstr>MPPT Algorithm</vt:lpstr>
      <vt:lpstr>Algorithm Serial Output</vt:lpstr>
      <vt:lpstr>Analog Battery Status</vt:lpstr>
      <vt:lpstr>Automatic Flood Light</vt:lpstr>
      <vt:lpstr>Housing</vt:lpstr>
      <vt:lpstr>System Block Diagram</vt:lpstr>
      <vt:lpstr>Remote Monitoring</vt:lpstr>
      <vt:lpstr>User Interface</vt:lpstr>
      <vt:lpstr>Web Browser</vt:lpstr>
      <vt:lpstr>Web Browser Requirements</vt:lpstr>
      <vt:lpstr>Desktop Application</vt:lpstr>
      <vt:lpstr>Slide 40</vt:lpstr>
      <vt:lpstr>Desktop Application Development</vt:lpstr>
      <vt:lpstr>Android Application</vt:lpstr>
      <vt:lpstr>Slide 43</vt:lpstr>
      <vt:lpstr>Android App Development</vt:lpstr>
      <vt:lpstr>Android App Development</vt:lpstr>
      <vt:lpstr>Administrative Content</vt:lpstr>
      <vt:lpstr>Work Distribution</vt:lpstr>
      <vt:lpstr>Slide 48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JTC</cp:lastModifiedBy>
  <cp:revision>165</cp:revision>
  <dcterms:created xsi:type="dcterms:W3CDTF">2013-01-18T21:20:10Z</dcterms:created>
  <dcterms:modified xsi:type="dcterms:W3CDTF">2013-04-08T17:17:22Z</dcterms:modified>
</cp:coreProperties>
</file>