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5"/>
  </p:notesMasterIdLst>
  <p:sldIdLst>
    <p:sldId id="256" r:id="rId3"/>
    <p:sldId id="258" r:id="rId4"/>
    <p:sldId id="257" r:id="rId5"/>
    <p:sldId id="259" r:id="rId6"/>
    <p:sldId id="260" r:id="rId7"/>
    <p:sldId id="261" r:id="rId8"/>
    <p:sldId id="313" r:id="rId9"/>
    <p:sldId id="266" r:id="rId10"/>
    <p:sldId id="317" r:id="rId11"/>
    <p:sldId id="268" r:id="rId12"/>
    <p:sldId id="270" r:id="rId13"/>
    <p:sldId id="271" r:id="rId14"/>
    <p:sldId id="318" r:id="rId15"/>
    <p:sldId id="287" r:id="rId16"/>
    <p:sldId id="319" r:id="rId17"/>
    <p:sldId id="320" r:id="rId18"/>
    <p:sldId id="321" r:id="rId19"/>
    <p:sldId id="322" r:id="rId20"/>
    <p:sldId id="323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62" r:id="rId33"/>
    <p:sldId id="273" r:id="rId34"/>
    <p:sldId id="274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63" r:id="rId43"/>
    <p:sldId id="308" r:id="rId44"/>
    <p:sldId id="309" r:id="rId45"/>
    <p:sldId id="311" r:id="rId46"/>
    <p:sldId id="312" r:id="rId47"/>
    <p:sldId id="315" r:id="rId48"/>
    <p:sldId id="264" r:id="rId49"/>
    <p:sldId id="301" r:id="rId50"/>
    <p:sldId id="302" r:id="rId51"/>
    <p:sldId id="303" r:id="rId52"/>
    <p:sldId id="305" r:id="rId53"/>
    <p:sldId id="306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51" autoAdjust="0"/>
    <p:restoredTop sz="90409" autoAdjust="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ing\Desktop\Chart%20in%20Microsoft%20Offic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486111111111113"/>
          <c:y val="2.97619047619047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Office PowerPoint.xlsx]Sheet1'!$B$1</c:f>
              <c:strCache>
                <c:ptCount val="1"/>
                <c:pt idx="0">
                  <c:v>Project completion</c:v>
                </c:pt>
              </c:strCache>
            </c:strRef>
          </c:tx>
          <c:invertIfNegative val="0"/>
          <c:cat>
            <c:strRef>
              <c:f>'[Chart in Microsoft Office PowerPoint.xlsx]Sheet1'!$A$2:$A$8</c:f>
              <c:strCache>
                <c:ptCount val="7"/>
                <c:pt idx="0">
                  <c:v>Master Board</c:v>
                </c:pt>
                <c:pt idx="1">
                  <c:v>Port Control Board</c:v>
                </c:pt>
                <c:pt idx="2">
                  <c:v>Power/Regulation</c:v>
                </c:pt>
                <c:pt idx="3">
                  <c:v>Coding</c:v>
                </c:pt>
                <c:pt idx="4">
                  <c:v>Testing</c:v>
                </c:pt>
                <c:pt idx="5">
                  <c:v>Research</c:v>
                </c:pt>
                <c:pt idx="6">
                  <c:v>Design</c:v>
                </c:pt>
              </c:strCache>
            </c:strRef>
          </c:cat>
          <c:val>
            <c:numRef>
              <c:f>'[Chart in Microsoft Office PowerPoint.xlsx]Sheet1'!$B$2:$B$8</c:f>
              <c:numCache>
                <c:formatCode>0.00%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  <c:pt idx="3">
                  <c:v>0.3</c:v>
                </c:pt>
                <c:pt idx="4">
                  <c:v>0.1</c:v>
                </c:pt>
                <c:pt idx="5">
                  <c:v>0.9</c:v>
                </c:pt>
                <c:pt idx="6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250176"/>
        <c:axId val="81251712"/>
      </c:barChart>
      <c:catAx>
        <c:axId val="8125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1251712"/>
        <c:crosses val="autoZero"/>
        <c:auto val="1"/>
        <c:lblAlgn val="ctr"/>
        <c:lblOffset val="100"/>
        <c:noMultiLvlLbl val="0"/>
      </c:catAx>
      <c:valAx>
        <c:axId val="8125171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125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CA7C-DC1C-4832-8A43-07DD60BC7DE2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D07B1-FA5E-45E5-B7A0-AEEDD973E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07B1-FA5E-45E5-B7A0-AEEDD973E7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community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why we picked the </a:t>
            </a:r>
            <a:r>
              <a:rPr lang="en-US" dirty="0" err="1" smtClean="0"/>
              <a:t>atmega</a:t>
            </a:r>
            <a:r>
              <a:rPr lang="en-US" dirty="0" smtClean="0"/>
              <a:t> 2560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why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longtech</a:t>
            </a:r>
            <a:r>
              <a:rPr lang="en-US" baseline="0" dirty="0" smtClean="0"/>
              <a:t> fit our application better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Sharp TFT-LCD requires greater processing power and higher price point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Longtech</a:t>
            </a:r>
            <a:r>
              <a:rPr lang="en-US" baseline="0" dirty="0" smtClean="0"/>
              <a:t> Optics used serial interface thus only having to utilize either one digital I/O port for software UART or hardware UART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why</a:t>
            </a:r>
            <a:r>
              <a:rPr lang="en-US" baseline="0" dirty="0" smtClean="0"/>
              <a:t> we chose keypad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Because they’re all the same?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A824896F-7755-466F-8C35-EAFD8CA43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6374-977E-4424-935F-A12D278A2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62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A2306-EA26-4CD1-AF4E-2B0594819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22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5CE18-FEDB-42B8-B312-8B3BA77B2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47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F8B2E-FEF9-4C06-A6EA-B5CD37F65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906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9954-B703-4A44-A9C2-064BB611D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650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AB69-F4F1-4209-9B61-7037FCEB2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20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AFB4-FDB7-4E54-B52B-447C3A700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49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D672-B12B-4FAA-A631-9CA5B5C58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610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E704-AC6B-47FB-BDE9-3FAF54BE9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098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60965-0726-4D60-93AC-F14691D53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071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BEE4D5E0-1087-42AD-AF1E-CF6E852B75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143000"/>
          </a:xfrm>
        </p:spPr>
        <p:txBody>
          <a:bodyPr/>
          <a:lstStyle/>
          <a:p>
            <a:r>
              <a:rPr lang="en-US" sz="6000" dirty="0" smtClean="0">
                <a:latin typeface="Copperplate Gothic Light" pitchFamily="34" charset="0"/>
              </a:rPr>
              <a:t>e</a:t>
            </a:r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  <a:latin typeface="Copperplate Gothic Light" pitchFamily="34" charset="0"/>
              </a:rPr>
              <a:t>M</a:t>
            </a:r>
            <a:r>
              <a:rPr lang="en-US" sz="6000" dirty="0" smtClean="0">
                <a:latin typeface="Copperplate Gothic Light" pitchFamily="34" charset="0"/>
              </a:rPr>
              <a:t>power</a:t>
            </a:r>
            <a:endParaRPr lang="en-US" sz="6000" dirty="0">
              <a:latin typeface="Copperplate Gothic Light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939800"/>
          </a:xfrm>
        </p:spPr>
        <p:txBody>
          <a:bodyPr/>
          <a:lstStyle/>
          <a:p>
            <a:r>
              <a:rPr lang="en-US" dirty="0" smtClean="0"/>
              <a:t>Solar Powered Mobile Device Charger</a:t>
            </a:r>
          </a:p>
          <a:p>
            <a:r>
              <a:rPr lang="en-US" dirty="0" smtClean="0"/>
              <a:t>With Remote Control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105400"/>
            <a:ext cx="91440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32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</a:rPr>
              <a:t>Bernard “Bernie” Feeser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Anjanett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Anjie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Exum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 smtClean="0">
                <a:latin typeface="+mn-lt"/>
              </a:rPr>
              <a:t>Kellman</a:t>
            </a:r>
            <a:r>
              <a:rPr lang="en-US" sz="1600" kern="0" dirty="0" smtClean="0">
                <a:latin typeface="+mn-lt"/>
              </a:rPr>
              <a:t> “</a:t>
            </a:r>
            <a:r>
              <a:rPr lang="en-US" sz="1600" kern="0" dirty="0" err="1" smtClean="0">
                <a:latin typeface="+mn-lt"/>
              </a:rPr>
              <a:t>Kell</a:t>
            </a:r>
            <a:r>
              <a:rPr lang="en-US" sz="1600" kern="0" dirty="0" smtClean="0">
                <a:latin typeface="+mn-lt"/>
              </a:rPr>
              <a:t>” Pryor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Stephen “Stephen” Sheldon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Microcontrollers Considered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87054"/>
              </p:ext>
            </p:extLst>
          </p:nvPr>
        </p:nvGraphicFramePr>
        <p:xfrm>
          <a:off x="380999" y="1905000"/>
          <a:ext cx="8458200" cy="465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27"/>
                <a:gridCol w="1037874"/>
                <a:gridCol w="1371600"/>
                <a:gridCol w="1295400"/>
                <a:gridCol w="1600200"/>
                <a:gridCol w="1676399"/>
              </a:tblGrid>
              <a:tr h="6041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PIC18F872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MSP430F2619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P8X32A-Q44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ATmega328P-PU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ATmega2560-AU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Operating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4.2-5.5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1.8-3.8</a:t>
                      </a:r>
                      <a:r>
                        <a:rPr lang="en-US" sz="1600" baseline="0" dirty="0" smtClean="0"/>
                        <a:t>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2.7-3.6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1.8-5.5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4.5-5.5 V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Bus 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 bit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Programmable I/O</a:t>
                      </a:r>
                      <a:r>
                        <a:rPr lang="en-US" sz="1600" baseline="0" dirty="0" smtClean="0"/>
                        <a:t> Lines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Flash 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128</a:t>
                      </a:r>
                      <a:r>
                        <a:rPr lang="en-US" sz="1600" baseline="0" dirty="0" smtClean="0"/>
                        <a:t>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256 KB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EEPROM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KB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 KB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Clock 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Mhz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$14.53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$13.15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$11.53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$14.21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598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2065" y="0"/>
            <a:ext cx="8229600" cy="1143000"/>
          </a:xfrm>
        </p:spPr>
        <p:txBody>
          <a:bodyPr/>
          <a:lstStyle/>
          <a:p>
            <a:r>
              <a:rPr lang="en-US" dirty="0" smtClean="0"/>
              <a:t>LCD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275"/>
            <a:ext cx="7543800" cy="5029200"/>
          </a:xfrm>
        </p:spPr>
        <p:txBody>
          <a:bodyPr/>
          <a:lstStyle/>
          <a:p>
            <a:r>
              <a:rPr lang="en-US" sz="2400" dirty="0" smtClean="0"/>
              <a:t>Sharp TFT-LCD</a:t>
            </a:r>
          </a:p>
          <a:p>
            <a:pPr lvl="1"/>
            <a:r>
              <a:rPr lang="en-US" sz="2400" dirty="0" smtClean="0"/>
              <a:t>Required too much computational power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Longtech</a:t>
            </a:r>
            <a:r>
              <a:rPr lang="en-US" dirty="0" smtClean="0"/>
              <a:t> Optics LCD</a:t>
            </a:r>
          </a:p>
          <a:p>
            <a:pPr lvl="1"/>
            <a:r>
              <a:rPr lang="en-US" dirty="0" smtClean="0"/>
              <a:t>Requires less computational</a:t>
            </a:r>
          </a:p>
          <a:p>
            <a:pPr lvl="1"/>
            <a:r>
              <a:rPr lang="en-US" dirty="0" smtClean="0"/>
              <a:t>Lower price point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590800" cy="165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81000"/>
            <a:ext cx="2171700" cy="21717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5943600" y="3345643"/>
            <a:ext cx="0" cy="12263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791200" y="4581525"/>
            <a:ext cx="4524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791200" y="3352800"/>
            <a:ext cx="4631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638800" y="3810000"/>
            <a:ext cx="60960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2.690”</a:t>
            </a:r>
            <a:endParaRPr lang="en-US" sz="11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05550" y="5029200"/>
            <a:ext cx="2514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839200" y="4648200"/>
            <a:ext cx="0" cy="5238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254354" y="4648200"/>
            <a:ext cx="3571" cy="5238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258050" y="4910465"/>
            <a:ext cx="60960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5.50”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22187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Keypad selection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41966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Flange-mount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Splash resistant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2950" y="465194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Grayhill</a:t>
            </a:r>
            <a:r>
              <a:rPr lang="en-US" dirty="0" smtClean="0"/>
              <a:t> 88 Series 4x4 Keypad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4359"/>
            <a:ext cx="2233613" cy="23693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219950" y="2074359"/>
            <a:ext cx="0" cy="23693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805613" y="4443716"/>
            <a:ext cx="5667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572000" y="1611504"/>
            <a:ext cx="0" cy="4628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805613" y="1611504"/>
            <a:ext cx="0" cy="4628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805613" y="2074359"/>
            <a:ext cx="5667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572000" y="1788609"/>
            <a:ext cx="223361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332809" y="1634720"/>
            <a:ext cx="7119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4.490”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863953" y="3105148"/>
            <a:ext cx="7119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2.690”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01001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762000"/>
          </a:xfrm>
        </p:spPr>
        <p:txBody>
          <a:bodyPr/>
          <a:lstStyle/>
          <a:p>
            <a:r>
              <a:rPr lang="en-US" dirty="0" smtClean="0"/>
              <a:t>Choosing On-Board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EEPROM</a:t>
            </a:r>
          </a:p>
          <a:p>
            <a:pPr lvl="1"/>
            <a:r>
              <a:rPr lang="en-US" sz="1800" dirty="0" smtClean="0"/>
              <a:t>Limited to 4Kb EEPROM</a:t>
            </a:r>
          </a:p>
          <a:p>
            <a:r>
              <a:rPr lang="en-US" sz="1800" dirty="0"/>
              <a:t>Internal storage</a:t>
            </a:r>
          </a:p>
          <a:p>
            <a:pPr lvl="1"/>
            <a:r>
              <a:rPr lang="en-US" sz="1800" dirty="0"/>
              <a:t>Limited space due to ATMega2560 having only 256Kb on board </a:t>
            </a:r>
            <a:r>
              <a:rPr lang="en-US" sz="1800" dirty="0" smtClean="0"/>
              <a:t>flash</a:t>
            </a:r>
          </a:p>
          <a:p>
            <a:r>
              <a:rPr lang="en-US" sz="1800" dirty="0" smtClean="0"/>
              <a:t>SD/</a:t>
            </a:r>
            <a:r>
              <a:rPr lang="en-US" sz="1800" dirty="0" err="1" smtClean="0"/>
              <a:t>MicroSD</a:t>
            </a:r>
            <a:r>
              <a:rPr lang="en-US" sz="1800" dirty="0" smtClean="0"/>
              <a:t> card</a:t>
            </a:r>
          </a:p>
          <a:p>
            <a:pPr lvl="1"/>
            <a:r>
              <a:rPr lang="en-US" sz="1800" dirty="0" smtClean="0"/>
              <a:t>Cards are easily replaced or upgraded</a:t>
            </a:r>
          </a:p>
          <a:p>
            <a:pPr lvl="1"/>
            <a:r>
              <a:rPr lang="en-US" sz="1800" dirty="0" smtClean="0"/>
              <a:t>Cards come in various sizes and form factors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527071"/>
              </p:ext>
            </p:extLst>
          </p:nvPr>
        </p:nvGraphicFramePr>
        <p:xfrm>
          <a:off x="609600" y="4724400"/>
          <a:ext cx="7620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2.7V -3.6V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0.159 mA –</a:t>
                      </a:r>
                      <a:r>
                        <a:rPr lang="en-US" baseline="0" dirty="0" smtClean="0"/>
                        <a:t> 200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Supported Card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 card(&lt;=2G);</a:t>
                      </a:r>
                      <a:r>
                        <a:rPr lang="en-US" baseline="0" dirty="0" smtClean="0"/>
                        <a:t> Micro SD card(&lt;=2G); SDHC card(&lt;=16G);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seeedstudio.com/depot/images/product/271-0_larg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37543"/>
            <a:ext cx="2748283" cy="16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311391" y="3276600"/>
            <a:ext cx="228600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3810000"/>
            <a:ext cx="5715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800" kern="0" dirty="0" err="1" smtClean="0"/>
              <a:t>Seeed</a:t>
            </a:r>
            <a:r>
              <a:rPr lang="en-US" sz="2800" kern="0" dirty="0" smtClean="0"/>
              <a:t> Studio SD Card Module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053595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User Workflow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Water Missions Side</a:t>
            </a:r>
          </a:p>
          <a:p>
            <a:pPr>
              <a:buClrTx/>
            </a:pPr>
            <a:endParaRPr lang="en-US" sz="800" dirty="0" smtClean="0"/>
          </a:p>
          <a:p>
            <a:pPr lvl="1">
              <a:buClrTx/>
            </a:pPr>
            <a:r>
              <a:rPr lang="en-US" sz="3200" dirty="0" smtClean="0"/>
              <a:t>Account Setup</a:t>
            </a:r>
          </a:p>
          <a:p>
            <a:pPr lvl="1">
              <a:buClrTx/>
            </a:pPr>
            <a:endParaRPr lang="en-US" sz="800" dirty="0" smtClean="0"/>
          </a:p>
          <a:p>
            <a:pPr>
              <a:buClrTx/>
            </a:pPr>
            <a:r>
              <a:rPr lang="en-US" sz="3200" dirty="0" smtClean="0"/>
              <a:t>Device Side</a:t>
            </a:r>
          </a:p>
          <a:p>
            <a:pPr>
              <a:buClrTx/>
            </a:pPr>
            <a:endParaRPr lang="en-US" sz="800" dirty="0" smtClean="0"/>
          </a:p>
          <a:p>
            <a:pPr lvl="1">
              <a:buClrTx/>
            </a:pPr>
            <a:r>
              <a:rPr lang="en-US" sz="3200" dirty="0" smtClean="0"/>
              <a:t>Client to device actions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4" name="Group 26"/>
          <p:cNvGrpSpPr>
            <a:grpSpLocks noGrp="1"/>
          </p:cNvGrpSpPr>
          <p:nvPr/>
        </p:nvGrpSpPr>
        <p:grpSpPr>
          <a:xfrm>
            <a:off x="228600" y="1371600"/>
            <a:ext cx="8382000" cy="5119247"/>
            <a:chOff x="143164" y="1219200"/>
            <a:chExt cx="8622018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43431" y="1542696"/>
              <a:ext cx="2821751" cy="460981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Name: Bernard Feeser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Unique Key: 0115555555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Pin Number: 1234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Added: 100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Used: 12377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Average Use/month:345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Solar Charger ID: 0001</a:t>
              </a:r>
            </a:p>
            <a:p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pic>
        <p:nvPicPr>
          <p:cNvPr id="81923" name="Picture 3" descr="C:\Users\b\AppData\Local\Microsoft\Windows\Temporary Internet Files\Content.IE5\F2KY6ZW6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0422">
            <a:off x="1566976" y="500176"/>
            <a:ext cx="1311463" cy="1311463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8382000" cy="5119247"/>
            <a:chOff x="143164" y="1219200"/>
            <a:chExt cx="8622018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43431" y="1542696"/>
              <a:ext cx="2821751" cy="460981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Name: Bernard Feeser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Unique Key: 0115555555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Pin Number: 1234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Added: 100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Used: 12377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Average Use/month:345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Solar Charger ID: 0001</a:t>
              </a:r>
            </a:p>
            <a:p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pic>
        <p:nvPicPr>
          <p:cNvPr id="81923" name="Picture 3" descr="C:\Users\b\AppData\Local\Microsoft\Windows\Temporary Internet Files\Content.IE5\F2KY6ZW6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0422">
            <a:off x="1566976" y="500176"/>
            <a:ext cx="1311463" cy="1311463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8382000" cy="5119247"/>
            <a:chOff x="143164" y="1219200"/>
            <a:chExt cx="8622018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43431" y="1542696"/>
              <a:ext cx="2821751" cy="460981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Name: Bernard Feeser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Unique Key: 0115555555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Pin Number: 1234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Added: 100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Used: 12377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Average Use/month:345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Solar Charger ID: 0001</a:t>
              </a:r>
            </a:p>
            <a:p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8382000" cy="5119247"/>
            <a:chOff x="143164" y="1219200"/>
            <a:chExt cx="8622018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43431" y="1542696"/>
              <a:ext cx="2821751" cy="460981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Name: Bernard Feeser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Unique Key: 0115555555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Pin Number: 1234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Added: 100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Used: 12377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Average Use/month:345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Solar Charger ID: 0001</a:t>
              </a:r>
            </a:p>
            <a:p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8382000" cy="5119247"/>
            <a:chOff x="143164" y="1219200"/>
            <a:chExt cx="8622018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43431" y="1542696"/>
              <a:ext cx="2821751" cy="4609817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Name: Bernard Feeser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Unique Key: 0115555555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Pin Number: 1234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Added: 100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Minutes Used: 12377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Average Use/month:345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Solar Charger ID: 0001</a:t>
              </a:r>
            </a:p>
            <a:p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8768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Water Missions International is a nonprofit Christian engineering ministry providing long lasting safe water and sanitation solutions for people in developing countries and disaster areas.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They provide access to safe water for over 2 million people throughout the world.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WMI has served 49 different countries on 5 different continents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exum\Dropbox\Senior design 2 share\Critical_Design_Review\Presentation\images\wmi-logo-standard-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227539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Account Setup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581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Text sent to client</a:t>
            </a:r>
          </a:p>
          <a:p>
            <a:pPr lvl="1">
              <a:buClrTx/>
            </a:pPr>
            <a:r>
              <a:rPr lang="en-US" sz="3000" dirty="0" smtClean="0"/>
              <a:t>Number minutes on Account</a:t>
            </a:r>
          </a:p>
          <a:p>
            <a:pPr lvl="1">
              <a:buClrTx/>
            </a:pPr>
            <a:r>
              <a:rPr lang="en-US" sz="3000" dirty="0" smtClean="0"/>
              <a:t>Stats on Account usage</a:t>
            </a:r>
          </a:p>
          <a:p>
            <a:pPr lvl="1">
              <a:buClrTx/>
            </a:pPr>
            <a:r>
              <a:rPr lang="en-US" sz="3000" dirty="0" smtClean="0"/>
              <a:t>Pin number </a:t>
            </a:r>
          </a:p>
          <a:p>
            <a:pPr>
              <a:buClrTx/>
            </a:pPr>
            <a:r>
              <a:rPr lang="en-US" sz="3200" dirty="0" smtClean="0"/>
              <a:t>Client now ready to use eMpower</a:t>
            </a:r>
            <a:endParaRPr lang="en-US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2899579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(Client)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3200" dirty="0" smtClean="0"/>
              <a:t>Enters phone number </a:t>
            </a:r>
          </a:p>
          <a:p>
            <a:pPr>
              <a:buClrTx/>
              <a:buFont typeface="Arial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200" dirty="0" smtClean="0"/>
              <a:t>Enters pin</a:t>
            </a:r>
          </a:p>
          <a:p>
            <a:pPr>
              <a:buClrTx/>
              <a:buFont typeface="Arial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200" dirty="0" smtClean="0"/>
              <a:t>Main menu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5486400" cy="35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(sign 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286125" cy="18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267350" cy="18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 bwMode="auto">
          <a:xfrm>
            <a:off x="4267200" y="19812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267200"/>
            <a:ext cx="3276600" cy="185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iped Right Arrow 10"/>
          <p:cNvSpPr/>
          <p:nvPr/>
        </p:nvSpPr>
        <p:spPr bwMode="auto">
          <a:xfrm>
            <a:off x="4267200" y="44958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91000"/>
            <a:ext cx="32946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(Menu)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343400" y="22098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>
            <a:off x="4343400" y="45720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752600"/>
            <a:ext cx="3352800" cy="18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3352800" cy="186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352800" cy="185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3352800" cy="18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172200" y="1219200"/>
            <a:ext cx="304800" cy="381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943600" y="1676400"/>
            <a:ext cx="1295400" cy="4572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3500" dirty="0" smtClean="0"/>
              <a:t>Light turns on for that port</a:t>
            </a:r>
          </a:p>
          <a:p>
            <a:pPr lvl="1"/>
            <a:r>
              <a:rPr lang="en-US" sz="3300" dirty="0" smtClean="0"/>
              <a:t>Red LED flash</a:t>
            </a:r>
            <a:endParaRPr lang="en-US" sz="3500" dirty="0" smtClean="0"/>
          </a:p>
          <a:p>
            <a:pPr>
              <a:buClrTx/>
            </a:pPr>
            <a:r>
              <a:rPr lang="en-US" sz="3500" dirty="0" smtClean="0"/>
              <a:t>Client plugs in </a:t>
            </a:r>
          </a:p>
          <a:p>
            <a:pPr lvl="1">
              <a:buClrTx/>
            </a:pPr>
            <a:r>
              <a:rPr lang="en-US" sz="3500" dirty="0" smtClean="0"/>
              <a:t>Timer starts</a:t>
            </a:r>
          </a:p>
          <a:p>
            <a:pPr lvl="1">
              <a:buClrTx/>
            </a:pPr>
            <a:r>
              <a:rPr lang="en-US" sz="3500" dirty="0" smtClean="0"/>
              <a:t>Green LED on</a:t>
            </a:r>
          </a:p>
          <a:p>
            <a:pPr>
              <a:buClrTx/>
            </a:pPr>
            <a:r>
              <a:rPr lang="en-US" sz="3500" dirty="0" smtClean="0"/>
              <a:t>Client unplugs</a:t>
            </a:r>
          </a:p>
          <a:p>
            <a:pPr lvl="1">
              <a:buClrTx/>
            </a:pPr>
            <a:r>
              <a:rPr lang="en-US" sz="3500" dirty="0" smtClean="0"/>
              <a:t>Timer stopped </a:t>
            </a:r>
          </a:p>
          <a:p>
            <a:pPr lvl="1">
              <a:buClrTx/>
            </a:pPr>
            <a:r>
              <a:rPr lang="en-US" sz="3500" dirty="0" smtClean="0"/>
              <a:t>Account updated </a:t>
            </a:r>
          </a:p>
          <a:p>
            <a:pPr lvl="1">
              <a:buClrTx/>
            </a:pPr>
            <a:r>
              <a:rPr lang="en-US" sz="3500" dirty="0" smtClean="0"/>
              <a:t>Text sent to client</a:t>
            </a:r>
          </a:p>
          <a:p>
            <a:pPr>
              <a:buClrTx/>
              <a:buNone/>
            </a:pPr>
            <a:r>
              <a:rPr lang="en-US" sz="3200" dirty="0" smtClean="0"/>
              <a:t>		</a:t>
            </a:r>
          </a:p>
          <a:p>
            <a:pPr>
              <a:buClrTx/>
            </a:pPr>
            <a:endParaRPr lang="en-US" sz="320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3948112" cy="21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6096000" y="1752600"/>
            <a:ext cx="990600" cy="304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1219200"/>
            <a:ext cx="304800" cy="3810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72200" y="1828800"/>
            <a:ext cx="838200" cy="76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72200" y="1219200"/>
            <a:ext cx="304800" cy="381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5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(Menu)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581400" cy="2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iped Right Arrow 6"/>
          <p:cNvSpPr/>
          <p:nvPr/>
        </p:nvSpPr>
        <p:spPr bwMode="auto">
          <a:xfrm>
            <a:off x="4572000" y="2133600"/>
            <a:ext cx="457200" cy="990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53237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1" y="3962401"/>
            <a:ext cx="3505200" cy="19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(Menu)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419475" cy="191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505200" cy="19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3429000" cy="192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 bwMode="auto">
          <a:xfrm>
            <a:off x="4343400" y="22098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Communication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Master Control Board to Port Control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I2C</a:t>
            </a:r>
          </a:p>
          <a:p>
            <a:pPr>
              <a:buClrTx/>
            </a:pPr>
            <a:r>
              <a:rPr lang="en-US" sz="3200" dirty="0" smtClean="0"/>
              <a:t>String of Flags (14 bits)</a:t>
            </a:r>
          </a:p>
          <a:p>
            <a:pPr>
              <a:buClrTx/>
              <a:buNone/>
            </a:pPr>
            <a:r>
              <a:rPr lang="en-US" sz="3200" dirty="0" smtClean="0"/>
              <a:t>                   “0BBBBBBBBBBBB0”</a:t>
            </a:r>
          </a:p>
          <a:p>
            <a:pPr>
              <a:buClrTx/>
              <a:buNone/>
            </a:pPr>
            <a:endParaRPr lang="en-US" sz="3200" dirty="0" smtClean="0"/>
          </a:p>
          <a:p>
            <a:endParaRPr lang="en-US" dirty="0" smtClean="0"/>
          </a:p>
          <a:p>
            <a:pPr>
              <a:buClrTx/>
            </a:pPr>
            <a:r>
              <a:rPr lang="en-US" dirty="0" smtClean="0"/>
              <a:t>Slave ID for if more slave units are attached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Update</a:t>
            </a:r>
          </a:p>
          <a:p>
            <a:pPr algn="ctr"/>
            <a:r>
              <a:rPr lang="en-US" dirty="0" smtClean="0"/>
              <a:t>Bit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3434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 Unit ID</a:t>
            </a:r>
          </a:p>
          <a:p>
            <a:pPr algn="ctr"/>
            <a:r>
              <a:rPr lang="en-US" dirty="0" smtClean="0"/>
              <a:t>Bit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64820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Ports 1-12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4038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86400" y="3962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3695700" y="2933700"/>
            <a:ext cx="4572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Communication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Master Control to Port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bit notates a change </a:t>
            </a:r>
          </a:p>
          <a:p>
            <a:pPr lvl="1">
              <a:buClrTx/>
            </a:pPr>
            <a:r>
              <a:rPr lang="en-US" sz="3000" dirty="0" smtClean="0"/>
              <a:t>“1” slave will parse for port changes</a:t>
            </a:r>
          </a:p>
          <a:p>
            <a:pPr lvl="2">
              <a:buClrTx/>
            </a:pPr>
            <a:r>
              <a:rPr lang="en-US" sz="2700" dirty="0" smtClean="0"/>
              <a:t>“A” turn on that port </a:t>
            </a:r>
          </a:p>
          <a:p>
            <a:pPr lvl="2">
              <a:buClrTx/>
            </a:pPr>
            <a:r>
              <a:rPr lang="en-US" sz="2700" dirty="0" smtClean="0"/>
              <a:t>“B” turn off that port</a:t>
            </a:r>
          </a:p>
          <a:p>
            <a:pPr lvl="2">
              <a:buClrTx/>
            </a:pPr>
            <a:r>
              <a:rPr lang="en-US" sz="2700" dirty="0" smtClean="0"/>
              <a:t>Change back to “0” once read</a:t>
            </a:r>
          </a:p>
          <a:p>
            <a:pPr lvl="1">
              <a:buClrTx/>
            </a:pPr>
            <a:r>
              <a:rPr lang="en-US" sz="3000" dirty="0" smtClean="0"/>
              <a:t>“0” slave will ignore</a:t>
            </a:r>
          </a:p>
          <a:p>
            <a:pPr lvl="1">
              <a:buClrTx/>
            </a:pPr>
            <a:endParaRPr lang="en-US" sz="3000" dirty="0" smtClean="0"/>
          </a:p>
          <a:p>
            <a:pPr>
              <a:buClrTx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62600"/>
            <a:ext cx="4343400" cy="112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Communication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Port Control to Master Control Board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I2C</a:t>
            </a:r>
          </a:p>
          <a:p>
            <a:pPr>
              <a:buClrTx/>
            </a:pPr>
            <a:r>
              <a:rPr lang="en-US" sz="3200" dirty="0" smtClean="0"/>
              <a:t>String of Flags (14 bits)</a:t>
            </a:r>
          </a:p>
          <a:p>
            <a:pPr>
              <a:buClrTx/>
              <a:buNone/>
            </a:pPr>
            <a:r>
              <a:rPr lang="en-US" sz="3200" dirty="0" smtClean="0"/>
              <a:t>                   “0BBBBBBBBBBBB0”</a:t>
            </a:r>
          </a:p>
          <a:p>
            <a:pPr>
              <a:buClrTx/>
              <a:buNone/>
            </a:pPr>
            <a:endParaRPr lang="en-US" sz="3200" dirty="0" smtClean="0"/>
          </a:p>
          <a:p>
            <a:endParaRPr lang="en-US" dirty="0" smtClean="0"/>
          </a:p>
          <a:p>
            <a:r>
              <a:rPr lang="en-US" dirty="0" smtClean="0"/>
              <a:t>Slave ID for if more slave units are attached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Control Update</a:t>
            </a:r>
          </a:p>
          <a:p>
            <a:pPr algn="ctr"/>
            <a:r>
              <a:rPr lang="en-US" dirty="0" smtClean="0"/>
              <a:t>Bit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4196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 Unit ID</a:t>
            </a:r>
          </a:p>
          <a:p>
            <a:pPr algn="ctr"/>
            <a:r>
              <a:rPr lang="en-US" dirty="0" smtClean="0"/>
              <a:t>Bit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64820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Ports 1-12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0" y="4038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10200" y="4038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3695700" y="2933700"/>
            <a:ext cx="4572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Motivation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800600"/>
            <a:ext cx="7543800" cy="1828800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Safe, Scalable product that has expandable features that can be deployed on WMI’s and many other renewable energy project sites</a:t>
            </a:r>
            <a:endParaRPr lang="en-US" dirty="0"/>
          </a:p>
        </p:txBody>
      </p:sp>
      <p:pic>
        <p:nvPicPr>
          <p:cNvPr id="4" name="Content Placeholder 5" descr="phone m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1200" y="1066800"/>
            <a:ext cx="4927600" cy="369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Communication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Port Control to Master Control Board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290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bit notates a change</a:t>
            </a:r>
          </a:p>
          <a:p>
            <a:pPr lvl="1">
              <a:buClrTx/>
            </a:pPr>
            <a:r>
              <a:rPr lang="en-US" sz="3000" dirty="0" smtClean="0"/>
              <a:t>“1” Master will parse to insure port is on</a:t>
            </a:r>
          </a:p>
          <a:p>
            <a:pPr lvl="2">
              <a:buClrTx/>
            </a:pPr>
            <a:r>
              <a:rPr lang="en-US" sz="2700" dirty="0" smtClean="0"/>
              <a:t>Start timer for port</a:t>
            </a:r>
          </a:p>
          <a:p>
            <a:pPr lvl="2">
              <a:buClrTx/>
            </a:pPr>
            <a:r>
              <a:rPr lang="en-US" sz="2700" dirty="0" smtClean="0"/>
              <a:t>Change 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bit to “0”</a:t>
            </a:r>
          </a:p>
          <a:p>
            <a:pPr lvl="2">
              <a:buClrTx/>
            </a:pPr>
            <a:r>
              <a:rPr lang="en-US" sz="2700" dirty="0" smtClean="0"/>
              <a:t>Reset to help a new client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257800"/>
            <a:ext cx="44648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Port Control Board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Master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Port Control Board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Slave Unit #1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Additional Slave Units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Charging Port Control 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1034" y="18288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Interface of </a:t>
            </a:r>
            <a:r>
              <a:rPr lang="en-US" sz="2400" dirty="0" err="1" smtClean="0">
                <a:latin typeface="+mn-lt"/>
              </a:rPr>
              <a:t>eMpower</a:t>
            </a:r>
            <a:r>
              <a:rPr lang="en-US" sz="2400" dirty="0" smtClean="0">
                <a:latin typeface="+mn-lt"/>
              </a:rPr>
              <a:t> to user’s mobile devices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Facilitates Master Control Unit’s control of power to individual ports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Provides ten (10)  USB Charging ports and two (2) 12vDC Outlets per Unit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Reports port use status to Master Control Unit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Provides power conditioning and circuit protection to charging ports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14600" y="1295400"/>
            <a:ext cx="6248400" cy="4191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24400" y="2133600"/>
            <a:ext cx="3657600" cy="304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(x 12) Typical per port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341438"/>
            <a:ext cx="51054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Charging Port Control Board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1219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1981200"/>
            <a:ext cx="1295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Regulator/Circuit  Protection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76800" y="3657600"/>
            <a:ext cx="335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Sensing Device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" y="3886200"/>
            <a:ext cx="1219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Control Unit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920152" y="5943600"/>
            <a:ext cx="1257300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4419600"/>
            <a:ext cx="335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Port (USB)</a:t>
            </a:r>
          </a:p>
        </p:txBody>
      </p:sp>
      <p:cxnSp>
        <p:nvCxnSpPr>
          <p:cNvPr id="16" name="Straight Connector 15"/>
          <p:cNvCxnSpPr>
            <a:stCxn id="4" idx="3"/>
            <a:endCxn id="6" idx="1"/>
          </p:cNvCxnSpPr>
          <p:nvPr/>
        </p:nvCxnSpPr>
        <p:spPr>
          <a:xfrm>
            <a:off x="2133600" y="2667000"/>
            <a:ext cx="8382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</p:cNvCxnSpPr>
          <p:nvPr/>
        </p:nvCxnSpPr>
        <p:spPr>
          <a:xfrm>
            <a:off x="4267200" y="2667000"/>
            <a:ext cx="609600" cy="342900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5" idx="1"/>
          </p:cNvCxnSpPr>
          <p:nvPr/>
        </p:nvCxnSpPr>
        <p:spPr>
          <a:xfrm>
            <a:off x="2133600" y="4572000"/>
            <a:ext cx="8763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0"/>
            <a:endCxn id="8" idx="2"/>
          </p:cNvCxnSpPr>
          <p:nvPr/>
        </p:nvCxnSpPr>
        <p:spPr>
          <a:xfrm flipV="1">
            <a:off x="6553200" y="3276600"/>
            <a:ext cx="0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0"/>
            <a:endCxn id="12" idx="2"/>
          </p:cNvCxnSpPr>
          <p:nvPr/>
        </p:nvCxnSpPr>
        <p:spPr>
          <a:xfrm flipV="1">
            <a:off x="6548802" y="4800600"/>
            <a:ext cx="4398" cy="1143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53200" y="4038600"/>
            <a:ext cx="0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/>
          <p:nvPr/>
        </p:nvGrpSpPr>
        <p:grpSpPr>
          <a:xfrm>
            <a:off x="4132384" y="3200400"/>
            <a:ext cx="820616" cy="1143000"/>
            <a:chOff x="4132384" y="2667000"/>
            <a:chExt cx="820616" cy="114300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4132384" y="3810000"/>
              <a:ext cx="30480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3"/>
            <p:cNvGrpSpPr/>
            <p:nvPr/>
          </p:nvGrpSpPr>
          <p:grpSpPr>
            <a:xfrm>
              <a:off x="4407880" y="2667000"/>
              <a:ext cx="545120" cy="1143000"/>
              <a:chOff x="4407880" y="2667000"/>
              <a:chExt cx="545120" cy="1143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407880" y="2667000"/>
                <a:ext cx="545120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419600" y="2667000"/>
                <a:ext cx="0" cy="11430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ounded Rectangle 4"/>
          <p:cNvSpPr/>
          <p:nvPr/>
        </p:nvSpPr>
        <p:spPr>
          <a:xfrm>
            <a:off x="3009900" y="3886200"/>
            <a:ext cx="1219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Control Unit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2895600"/>
            <a:ext cx="335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Charging Port Controller</a:t>
            </a:r>
            <a:endParaRPr lang="en-US" dirty="0"/>
          </a:p>
        </p:txBody>
      </p:sp>
      <p:cxnSp>
        <p:nvCxnSpPr>
          <p:cNvPr id="66" name="Straight Connector 19"/>
          <p:cNvCxnSpPr>
            <a:stCxn id="5" idx="3"/>
            <a:endCxn id="9" idx="1"/>
          </p:cNvCxnSpPr>
          <p:nvPr/>
        </p:nvCxnSpPr>
        <p:spPr>
          <a:xfrm flipV="1">
            <a:off x="4229100" y="3848100"/>
            <a:ext cx="647700" cy="723900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1790700" y="5067300"/>
            <a:ext cx="990600" cy="152400"/>
          </a:xfrm>
          <a:prstGeom prst="bentConnector3">
            <a:avLst>
              <a:gd name="adj1" fmla="val 29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954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I2C Comm. line</a:t>
            </a:r>
            <a:endParaRPr lang="en-US" sz="1200" dirty="0"/>
          </a:p>
        </p:txBody>
      </p:sp>
      <p:cxnSp>
        <p:nvCxnSpPr>
          <p:cNvPr id="76" name="Straight Arrow Connector 69"/>
          <p:cNvCxnSpPr/>
          <p:nvPr/>
        </p:nvCxnSpPr>
        <p:spPr>
          <a:xfrm flipV="1">
            <a:off x="4953000" y="5715000"/>
            <a:ext cx="1524000" cy="2286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10000" y="571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User Supplied Charging Cable</a:t>
            </a:r>
            <a:endParaRPr lang="en-US" sz="1200" dirty="0"/>
          </a:p>
        </p:txBody>
      </p:sp>
      <p:cxnSp>
        <p:nvCxnSpPr>
          <p:cNvPr id="80" name="Straight Arrow Connector 69"/>
          <p:cNvCxnSpPr/>
          <p:nvPr/>
        </p:nvCxnSpPr>
        <p:spPr>
          <a:xfrm>
            <a:off x="3886200" y="3581400"/>
            <a:ext cx="457200" cy="12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778368" y="3429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Enable/Disable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228600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Overview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Charging port controller will be a individual “slave” node on the I2C line</a:t>
            </a:r>
          </a:p>
          <a:p>
            <a:r>
              <a:rPr lang="en-US" sz="2400" dirty="0" smtClean="0"/>
              <a:t>4-bit addresses will be assigned sequentially with 1 being connected first in line, and unit 15 (max permissible) the furthest daisy-chained from the MCU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716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59044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0000 0001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5904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0000 0010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5904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0000 0011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59044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799" y="4126468"/>
            <a:ext cx="12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0000 1111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 I/Os</a:t>
            </a:r>
            <a:endParaRPr lang="en-US" dirty="0"/>
          </a:p>
          <a:p>
            <a:r>
              <a:rPr lang="en-US" dirty="0" smtClean="0"/>
              <a:t>Minimal Cost</a:t>
            </a:r>
          </a:p>
          <a:p>
            <a:pPr lvl="1"/>
            <a:r>
              <a:rPr lang="en-US" dirty="0" smtClean="0"/>
              <a:t>Board target cost is $33</a:t>
            </a:r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Wide vender base</a:t>
            </a:r>
          </a:p>
          <a:p>
            <a:pPr lvl="1"/>
            <a:r>
              <a:rPr lang="en-US" dirty="0" smtClean="0"/>
              <a:t>Not near “end of life”, requiring redesign</a:t>
            </a:r>
          </a:p>
          <a:p>
            <a:r>
              <a:rPr lang="en-US" dirty="0" smtClean="0"/>
              <a:t>Large user base</a:t>
            </a:r>
          </a:p>
          <a:p>
            <a:pPr lvl="1"/>
            <a:r>
              <a:rPr lang="en-US" dirty="0" smtClean="0"/>
              <a:t>Guaranteeing customer will be able to find servicer to upgrade/re-design for future revisions</a:t>
            </a:r>
            <a:endParaRPr lang="en-US" dirty="0"/>
          </a:p>
          <a:p>
            <a:r>
              <a:rPr lang="en-US" dirty="0" smtClean="0"/>
              <a:t>I2C communication support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0200" y="1066800"/>
          <a:ext cx="3276601" cy="193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997"/>
                <a:gridCol w="1203649"/>
                <a:gridCol w="534955"/>
              </a:tblGrid>
              <a:tr h="2892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Input/output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Qty.</a:t>
                      </a:r>
                      <a:endParaRPr lang="en-US" sz="1200" dirty="0"/>
                    </a:p>
                  </a:txBody>
                  <a:tcPr/>
                </a:tc>
              </a:tr>
              <a:tr h="2539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539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Indication</a:t>
                      </a:r>
                      <a:r>
                        <a:rPr lang="en-US" sz="1200" baseline="0" dirty="0" smtClean="0"/>
                        <a:t> (LED)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Unit Power 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I2C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I2C 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Selection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6087" t="10857" r="15147" b="6164"/>
          <a:stretch/>
        </p:blipFill>
        <p:spPr bwMode="auto">
          <a:xfrm>
            <a:off x="685800" y="1219200"/>
            <a:ext cx="7848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28999"/>
          </a:xfrm>
        </p:spPr>
        <p:txBody>
          <a:bodyPr>
            <a:normAutofit/>
          </a:bodyPr>
          <a:lstStyle/>
          <a:p>
            <a:r>
              <a:rPr lang="en-US" dirty="0" smtClean="0"/>
              <a:t>Universal Serial Bus (USB, type A)</a:t>
            </a:r>
          </a:p>
          <a:p>
            <a:pPr lvl="1"/>
            <a:r>
              <a:rPr lang="en-US" dirty="0" smtClean="0"/>
              <a:t>Standard mobile device charging interface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equired feature of all mobile devices in China (2007)</a:t>
            </a:r>
          </a:p>
          <a:p>
            <a:pPr lvl="2"/>
            <a:r>
              <a:rPr lang="en-US" dirty="0" smtClean="0"/>
              <a:t>Standard supported by GSM Association (2009)</a:t>
            </a:r>
          </a:p>
          <a:p>
            <a:pPr lvl="2"/>
            <a:r>
              <a:rPr lang="en-US" dirty="0" smtClean="0"/>
              <a:t>Standard supported by International Tele. Union (2009)</a:t>
            </a:r>
            <a:endParaRPr lang="en-US" dirty="0"/>
          </a:p>
          <a:p>
            <a:pPr lvl="1"/>
            <a:r>
              <a:rPr lang="en-US" dirty="0" smtClean="0"/>
              <a:t>Power requirements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343400"/>
          <a:ext cx="7772402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/>
                <a:gridCol w="1447801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Port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Support USB Comm.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Min. Current Supply to Device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downstream port/USB 2.0 (SDP)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 downstream port/USB 3.0</a:t>
                      </a:r>
                      <a:r>
                        <a:rPr lang="en-US" sz="1600" baseline="0" dirty="0" smtClean="0"/>
                        <a:t> (SDP)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Charging downstream</a:t>
                      </a:r>
                      <a:r>
                        <a:rPr lang="en-US" sz="1600" baseline="0" dirty="0" smtClean="0"/>
                        <a:t> port (CDP)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Dedicated charging</a:t>
                      </a:r>
                      <a:r>
                        <a:rPr lang="en-US" sz="1600" baseline="0" dirty="0" smtClean="0"/>
                        <a:t> port (DCP)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Charger Handshaking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77200" cy="56388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Used by device to determine power availability in order to charge at maximum rate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Without this handshaking protocol, many devices fail to charge</a:t>
            </a:r>
          </a:p>
          <a:p>
            <a:r>
              <a:rPr lang="en-US" sz="2400" dirty="0" smtClean="0"/>
              <a:t>Several handshaking schemes:</a:t>
            </a:r>
          </a:p>
          <a:p>
            <a:pPr lvl="1"/>
            <a:r>
              <a:rPr lang="en-US" sz="2400" dirty="0" smtClean="0"/>
              <a:t>Divider DCP</a:t>
            </a:r>
          </a:p>
          <a:p>
            <a:pPr lvl="2"/>
            <a:r>
              <a:rPr lang="en-US" dirty="0" smtClean="0"/>
              <a:t>Apple devices</a:t>
            </a:r>
          </a:p>
          <a:p>
            <a:pPr lvl="2"/>
            <a:r>
              <a:rPr lang="en-US" dirty="0" smtClean="0"/>
              <a:t>2.7 </a:t>
            </a:r>
            <a:r>
              <a:rPr lang="en-US" dirty="0" err="1" smtClean="0"/>
              <a:t>vdc</a:t>
            </a:r>
            <a:r>
              <a:rPr lang="en-US" dirty="0" smtClean="0"/>
              <a:t>/2.0 </a:t>
            </a:r>
            <a:r>
              <a:rPr lang="en-US" dirty="0" err="1" smtClean="0"/>
              <a:t>vdc</a:t>
            </a:r>
            <a:r>
              <a:rPr lang="en-US" dirty="0" smtClean="0"/>
              <a:t> or 2.0 </a:t>
            </a:r>
            <a:r>
              <a:rPr lang="en-US" dirty="0" err="1" smtClean="0"/>
              <a:t>vdc</a:t>
            </a:r>
            <a:r>
              <a:rPr lang="en-US" dirty="0" smtClean="0"/>
              <a:t>/2.7vdc on D+/D- lines</a:t>
            </a:r>
          </a:p>
          <a:p>
            <a:pPr lvl="1"/>
            <a:r>
              <a:rPr lang="en-US" sz="2400" dirty="0" smtClean="0"/>
              <a:t>USB 2.0 BC1.2 DCP</a:t>
            </a:r>
          </a:p>
          <a:p>
            <a:pPr lvl="2"/>
            <a:r>
              <a:rPr lang="en-US" dirty="0" smtClean="0"/>
              <a:t>Most devices (</a:t>
            </a:r>
            <a:r>
              <a:rPr lang="en-US" dirty="0" err="1" smtClean="0"/>
              <a:t>Motorola,HTC,Sony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&lt;200 ohm short D+/D-</a:t>
            </a:r>
          </a:p>
          <a:p>
            <a:pPr lvl="1"/>
            <a:r>
              <a:rPr lang="en-US" sz="2400" dirty="0" smtClean="0"/>
              <a:t>1.2 </a:t>
            </a:r>
            <a:r>
              <a:rPr lang="en-US" sz="2400" dirty="0" err="1" smtClean="0"/>
              <a:t>vdc</a:t>
            </a:r>
            <a:r>
              <a:rPr lang="en-US" sz="2400" dirty="0" smtClean="0"/>
              <a:t>/1.2vdc</a:t>
            </a:r>
          </a:p>
          <a:p>
            <a:pPr lvl="2"/>
            <a:r>
              <a:rPr lang="en-US" dirty="0" smtClean="0"/>
              <a:t>Many Samsung devices</a:t>
            </a:r>
          </a:p>
          <a:p>
            <a:pPr lvl="2"/>
            <a:r>
              <a:rPr lang="en-US" dirty="0" smtClean="0"/>
              <a:t>1.2 </a:t>
            </a:r>
            <a:r>
              <a:rPr lang="en-US" dirty="0" err="1" smtClean="0"/>
              <a:t>vdc</a:t>
            </a:r>
            <a:r>
              <a:rPr lang="en-US" dirty="0" smtClean="0"/>
              <a:t>/1.2vdc on D+/D-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TPS2511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43" y="1177807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Automatically Switch D+/D- Lines to suit connected device</a:t>
            </a:r>
          </a:p>
          <a:p>
            <a:pPr lvl="1"/>
            <a:r>
              <a:rPr lang="en-US" dirty="0" smtClean="0"/>
              <a:t>BC1.2 DCP, Divider DCP, 1.2/1.2</a:t>
            </a:r>
          </a:p>
          <a:p>
            <a:pPr lvl="1"/>
            <a:r>
              <a:rPr lang="en-US" dirty="0" smtClean="0"/>
              <a:t>USB 2.0, USB 3.0</a:t>
            </a:r>
          </a:p>
          <a:p>
            <a:r>
              <a:rPr lang="en-US" dirty="0" smtClean="0"/>
              <a:t>Provides “Enable” pin for port control by microcontroller (compatible with TTL and CMOS</a:t>
            </a:r>
          </a:p>
          <a:p>
            <a:r>
              <a:rPr lang="en-US" dirty="0" smtClean="0"/>
              <a:t>Provides “Current Sense” pin for activating fly-back circuit to address voltage loss during high current draw</a:t>
            </a:r>
          </a:p>
          <a:p>
            <a:r>
              <a:rPr lang="en-US" dirty="0" smtClean="0"/>
              <a:t>Programmable current limiting</a:t>
            </a:r>
          </a:p>
          <a:p>
            <a:r>
              <a:rPr lang="en-US" dirty="0" smtClean="0"/>
              <a:t>Operating range 4.5 to 5.5 </a:t>
            </a:r>
            <a:r>
              <a:rPr lang="en-US" dirty="0" err="1" smtClean="0"/>
              <a:t>Vdc</a:t>
            </a:r>
            <a:endParaRPr lang="en-US" dirty="0" smtClean="0"/>
          </a:p>
          <a:p>
            <a:r>
              <a:rPr lang="en-US" dirty="0" smtClean="0"/>
              <a:t>MSOP, 8-pin package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6477000" y="4572000"/>
            <a:ext cx="2057400" cy="1752600"/>
            <a:chOff x="6858000" y="0"/>
            <a:chExt cx="2057400" cy="1752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0"/>
              <a:ext cx="202882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6858000" y="1447800"/>
              <a:ext cx="106680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077200" y="609600"/>
              <a:ext cx="838200" cy="1143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ChangeAspect="1"/>
            </p:cNvSpPr>
            <p:nvPr/>
          </p:nvSpPr>
          <p:spPr>
            <a:xfrm rot="960000">
              <a:off x="7138137" y="1511981"/>
              <a:ext cx="561128" cy="228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100" dirty="0" smtClean="0"/>
                <a:t>3.1mm</a:t>
              </a:r>
              <a:endParaRPr lang="en-US" sz="1100" dirty="0"/>
            </a:p>
          </p:txBody>
        </p:sp>
        <p:sp>
          <p:nvSpPr>
            <p:cNvPr id="15" name="TextBox 14"/>
            <p:cNvSpPr txBox="1">
              <a:spLocks noChangeAspect="1"/>
            </p:cNvSpPr>
            <p:nvPr/>
          </p:nvSpPr>
          <p:spPr>
            <a:xfrm rot="18307338">
              <a:off x="8280140" y="1063507"/>
              <a:ext cx="561128" cy="228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100" dirty="0" smtClean="0"/>
                <a:t>5.5mm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6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TPS2511 Circuit Calculations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6049403" cy="26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2438400"/>
                <a:ext cx="3560205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𝐼𝑙𝑖𝑚</m:t>
                        </m:r>
                        <m:r>
                          <a:rPr lang="en-US" b="0" i="1" smtClean="0">
                            <a:latin typeface="Cambria Math"/>
                          </a:rPr>
                          <m:t>_</m:t>
                        </m:r>
                        <m:r>
                          <a:rPr lang="en-US" b="0" i="1" smtClean="0">
                            <a:latin typeface="Cambria Math"/>
                          </a:rPr>
                          <m:t>𝑠𝑒𝑡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73.2149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𝛺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1.01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=72.4899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𝛺</m:t>
                    </m:r>
                  </m:oMath>
                </a14:m>
                <a:r>
                  <a:rPr lang="en-US" dirty="0" smtClean="0"/>
                  <a:t>*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3560205" cy="4964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51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2069068"/>
                <a:ext cx="2433294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𝐼𝑙𝑖𝑚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𝑠𝑒𝑡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=73.2149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69068"/>
                <a:ext cx="2433294" cy="3786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259977"/>
                <a:ext cx="3733522" cy="739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𝑂𝑆</m:t>
                          </m:r>
                          <m:r>
                            <a:rPr lang="en-US" i="1">
                              <a:latin typeface="Cambria Math"/>
                            </a:rPr>
                            <m:t>_</m:t>
                          </m:r>
                          <m:r>
                            <a:rPr lang="en-US" i="1">
                              <a:latin typeface="Cambria Math"/>
                            </a:rPr>
                            <m:t>𝑀𝐼𝑁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51228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𝐼𝑙𝑖𝑚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_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𝑠𝑒𝑡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1.030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=500</m:t>
                      </m:r>
                      <m:r>
                        <a:rPr lang="en-US" i="1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59977"/>
                <a:ext cx="3733522" cy="7396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6800" y="2934883"/>
            <a:ext cx="3017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*To account for 1% resistor tolerance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17907" y="2253734"/>
                <a:ext cx="2165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𝑈𝑆𝐵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=22µ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07" y="2253734"/>
                <a:ext cx="216591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62800" y="2346067"/>
            <a:ext cx="145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 Data sheet</a:t>
            </a:r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Power Supply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Master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Slave Unit #1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Power Supply Unit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Additional Slave Units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Regulation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input voltage  of 30 VDC– 300 VDC</a:t>
            </a:r>
          </a:p>
          <a:p>
            <a:r>
              <a:rPr lang="en-US" dirty="0" smtClean="0"/>
              <a:t>Battery Input of 12 VDC – 24 VDC</a:t>
            </a:r>
          </a:p>
          <a:p>
            <a:r>
              <a:rPr lang="en-US" dirty="0" smtClean="0"/>
              <a:t>Output voltage to devices of 12 VDC</a:t>
            </a:r>
            <a:endParaRPr lang="en-US" dirty="0"/>
          </a:p>
        </p:txBody>
      </p:sp>
      <p:pic>
        <p:nvPicPr>
          <p:cNvPr id="4098" name="Picture 2" descr="C:\Users\Anjie\AppData\Local\Microsoft\Windows\Temporary Internet Files\Content.IE5\40A3O55S\MP9003165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657600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20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Regulation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55" y="1295400"/>
            <a:ext cx="4040188" cy="639762"/>
          </a:xfrm>
        </p:spPr>
        <p:txBody>
          <a:bodyPr/>
          <a:lstStyle/>
          <a:p>
            <a:r>
              <a:rPr lang="en-US" dirty="0" smtClean="0"/>
              <a:t>Primary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55" y="1905000"/>
            <a:ext cx="4040188" cy="3951288"/>
          </a:xfrm>
        </p:spPr>
        <p:txBody>
          <a:bodyPr/>
          <a:lstStyle/>
          <a:p>
            <a:r>
              <a:rPr lang="en-US" dirty="0" smtClean="0"/>
              <a:t>Converts an input from 30 VDC – 300 VDC to the a 30 VDC Output that is provided to the secondary stage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105" y="1295400"/>
            <a:ext cx="4041775" cy="639762"/>
          </a:xfrm>
        </p:spPr>
        <p:txBody>
          <a:bodyPr/>
          <a:lstStyle/>
          <a:p>
            <a:r>
              <a:rPr lang="en-US" dirty="0" smtClean="0"/>
              <a:t>Secondary Stage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190" y="1905000"/>
            <a:ext cx="4041775" cy="3951288"/>
          </a:xfrm>
        </p:spPr>
        <p:txBody>
          <a:bodyPr/>
          <a:lstStyle/>
          <a:p>
            <a:r>
              <a:rPr lang="en-US" dirty="0" smtClean="0"/>
              <a:t>Decides the input source (Primary Stage or Battery)</a:t>
            </a:r>
          </a:p>
          <a:p>
            <a:r>
              <a:rPr lang="en-US" dirty="0" smtClean="0"/>
              <a:t>Converts the source to the necessary 12 VDC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3733800"/>
            <a:ext cx="6858000" cy="2754777"/>
            <a:chOff x="219075" y="2743200"/>
            <a:chExt cx="8010525" cy="3346083"/>
          </a:xfrm>
        </p:grpSpPr>
        <p:sp>
          <p:nvSpPr>
            <p:cNvPr id="8" name="Rounded Rectangle 7"/>
            <p:cNvSpPr/>
            <p:nvPr/>
          </p:nvSpPr>
          <p:spPr>
            <a:xfrm>
              <a:off x="1809206" y="2743200"/>
              <a:ext cx="6420394" cy="334608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40"/>
            <p:cNvCxnSpPr>
              <a:stCxn id="14" idx="3"/>
              <a:endCxn id="15" idx="1"/>
            </p:cNvCxnSpPr>
            <p:nvPr/>
          </p:nvCxnSpPr>
          <p:spPr>
            <a:xfrm>
              <a:off x="1514475" y="3600202"/>
              <a:ext cx="3621405" cy="247898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28600" y="4343400"/>
              <a:ext cx="1295400" cy="1143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Primary Power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 VDC to 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300 VDC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40"/>
            <p:cNvCxnSpPr>
              <a:stCxn id="10" idx="3"/>
              <a:endCxn id="13" idx="1"/>
            </p:cNvCxnSpPr>
            <p:nvPr/>
          </p:nvCxnSpPr>
          <p:spPr>
            <a:xfrm flipV="1">
              <a:off x="1524000" y="4906489"/>
              <a:ext cx="762000" cy="8411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23457" y="5515551"/>
              <a:ext cx="4791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Power Supply</a:t>
              </a:r>
              <a:endParaRPr lang="en-US" sz="24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0" y="4087091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Primary Stage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 VDC OUT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9075" y="3028702"/>
              <a:ext cx="1295400" cy="1143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Power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 VDC to 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 VDC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135880" y="3028702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Secondary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Stage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 VDC OUT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40"/>
            <p:cNvCxnSpPr>
              <a:stCxn id="13" idx="3"/>
              <a:endCxn id="15" idx="1"/>
            </p:cNvCxnSpPr>
            <p:nvPr/>
          </p:nvCxnSpPr>
          <p:spPr>
            <a:xfrm flipV="1">
              <a:off x="3794760" y="3848100"/>
              <a:ext cx="1341120" cy="1058389"/>
            </a:xfrm>
            <a:prstGeom prst="bentConnector3">
              <a:avLst>
                <a:gd name="adj1" fmla="val 38636"/>
              </a:avLst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0"/>
            <p:cNvCxnSpPr>
              <a:stCxn id="15" idx="3"/>
            </p:cNvCxnSpPr>
            <p:nvPr/>
          </p:nvCxnSpPr>
          <p:spPr>
            <a:xfrm flipV="1">
              <a:off x="6644640" y="3848099"/>
              <a:ext cx="1584960" cy="1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820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Fly </a:t>
            </a:r>
            <a:r>
              <a:rPr lang="en-US" dirty="0"/>
              <a:t>back </a:t>
            </a:r>
            <a:r>
              <a:rPr lang="en-US" dirty="0" smtClean="0"/>
              <a:t>Converter</a:t>
            </a:r>
          </a:p>
          <a:p>
            <a:pPr lvl="1"/>
            <a:r>
              <a:rPr lang="en-US" dirty="0" smtClean="0"/>
              <a:t>Galvanic Isolation</a:t>
            </a:r>
          </a:p>
          <a:p>
            <a:pPr lvl="1"/>
            <a:r>
              <a:rPr lang="en-US" dirty="0" smtClean="0"/>
              <a:t>Switching Mode</a:t>
            </a:r>
          </a:p>
          <a:p>
            <a:pPr lvl="1"/>
            <a:r>
              <a:rPr lang="en-US" dirty="0" smtClean="0"/>
              <a:t>Low Power Applications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Buck-Boost Converter</a:t>
            </a:r>
          </a:p>
          <a:p>
            <a:pPr lvl="1"/>
            <a:r>
              <a:rPr lang="en-US" dirty="0" smtClean="0"/>
              <a:t>Output Greater or Less than Input</a:t>
            </a:r>
          </a:p>
          <a:p>
            <a:pPr lvl="1"/>
            <a:r>
              <a:rPr lang="en-US" dirty="0" smtClean="0"/>
              <a:t>Constant output voltage</a:t>
            </a:r>
          </a:p>
          <a:p>
            <a:pPr lvl="1"/>
            <a:r>
              <a:rPr lang="en-US" dirty="0" smtClean="0"/>
              <a:t>No Galvanic Isolation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12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Stage Schematic</a:t>
            </a:r>
            <a:endParaRPr lang="en-US" dirty="0"/>
          </a:p>
        </p:txBody>
      </p:sp>
      <p:pic>
        <p:nvPicPr>
          <p:cNvPr id="4" name="Picture 3" descr="Picture"/>
          <p:cNvPicPr>
            <a:picLocks noChangeAspect="1"/>
          </p:cNvPicPr>
          <p:nvPr/>
        </p:nvPicPr>
        <p:blipFill rotWithShape="1">
          <a:blip r:embed="rId2" cstate="print"/>
          <a:srcRect b="25019"/>
          <a:stretch/>
        </p:blipFill>
        <p:spPr>
          <a:xfrm>
            <a:off x="533399" y="1447800"/>
            <a:ext cx="824768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3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Stage Schematic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565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5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System Block Diagram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Master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Slave Unit #1</a:t>
              </a:r>
              <a:endParaRPr lang="en-US" sz="2400" b="1" dirty="0"/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Additional Slave Units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322320"/>
          </a:xfrm>
        </p:spPr>
        <p:txBody>
          <a:bodyPr/>
          <a:lstStyle/>
          <a:p>
            <a:pPr>
              <a:buClrTx/>
            </a:pPr>
            <a:endParaRPr lang="en-US" sz="32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67664"/>
              </p:ext>
            </p:extLst>
          </p:nvPr>
        </p:nvGraphicFramePr>
        <p:xfrm>
          <a:off x="609600" y="1828799"/>
          <a:ext cx="8077200" cy="319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047"/>
                <a:gridCol w="1258784"/>
                <a:gridCol w="1195846"/>
                <a:gridCol w="860636"/>
                <a:gridCol w="1083487"/>
                <a:gridCol w="1076960"/>
                <a:gridCol w="1615440"/>
              </a:tblGrid>
              <a:tr h="936773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Power 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r>
                        <a:rPr lang="en-US" baseline="0" dirty="0" smtClean="0"/>
                        <a:t>  Master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Port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Documentation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smtClean="0"/>
                        <a:t>Stephen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Anjie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smtClean="0"/>
                        <a:t>Bernie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Budget/Financing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447800"/>
          <a:ext cx="6778625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Worksheet" r:id="rId3" imgW="3375557" imgH="2232675" progId="Excel.Sheet.8">
                  <p:embed/>
                </p:oleObj>
              </mc:Choice>
              <mc:Fallback>
                <p:oleObj name="Worksheet" r:id="rId3" imgW="3375557" imgH="2232675" progId="Excel.Sheet.8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78625" cy="448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47800" y="6248400"/>
            <a:ext cx="469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Financed by Progress Energy for $2281.97</a:t>
            </a:r>
            <a:endParaRPr lang="en-US" b="1" dirty="0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800600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1809206" y="1219200"/>
            <a:ext cx="3448594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2"/>
          <p:cNvCxnSpPr/>
          <p:nvPr/>
        </p:nvCxnSpPr>
        <p:spPr>
          <a:xfrm flipV="1">
            <a:off x="2649719" y="1381373"/>
            <a:ext cx="2244" cy="588941"/>
          </a:xfrm>
          <a:prstGeom prst="straightConnector1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 rot="10800000">
            <a:off x="2428874" y="1381373"/>
            <a:ext cx="417603" cy="2731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81051" y="1970314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Control Board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1970314"/>
            <a:ext cx="1219200" cy="1638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Account Management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Straight Connector 40"/>
          <p:cNvCxnSpPr>
            <a:stCxn id="4" idx="2"/>
          </p:cNvCxnSpPr>
          <p:nvPr/>
        </p:nvCxnSpPr>
        <p:spPr>
          <a:xfrm rot="16200000" flipH="1">
            <a:off x="2588870" y="3655669"/>
            <a:ext cx="1039090" cy="945969"/>
          </a:xfrm>
          <a:prstGeom prst="bentConnector3">
            <a:avLst>
              <a:gd name="adj1" fmla="val 99500"/>
            </a:avLst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8600" y="4087091"/>
            <a:ext cx="1219200" cy="1638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 Source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Lightning Bolt 28"/>
          <p:cNvSpPr/>
          <p:nvPr/>
        </p:nvSpPr>
        <p:spPr>
          <a:xfrm rot="20921514">
            <a:off x="1087675" y="1409320"/>
            <a:ext cx="1143957" cy="191465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0"/>
          <p:cNvCxnSpPr>
            <a:stCxn id="11" idx="3"/>
            <a:endCxn id="5" idx="1"/>
          </p:cNvCxnSpPr>
          <p:nvPr/>
        </p:nvCxnSpPr>
        <p:spPr>
          <a:xfrm>
            <a:off x="1447800" y="4906489"/>
            <a:ext cx="2157549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0"/>
          <p:cNvCxnSpPr>
            <a:stCxn id="5" idx="0"/>
            <a:endCxn id="39" idx="2"/>
          </p:cNvCxnSpPr>
          <p:nvPr/>
        </p:nvCxnSpPr>
        <p:spPr>
          <a:xfrm flipV="1">
            <a:off x="4359729" y="3609109"/>
            <a:ext cx="0" cy="477982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605349" y="1970314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 Control Board</a:t>
            </a:r>
            <a:endParaRPr lang="en-US" dirty="0"/>
          </a:p>
        </p:txBody>
      </p:sp>
      <p:cxnSp>
        <p:nvCxnSpPr>
          <p:cNvPr id="60" name="Straight Connector 40"/>
          <p:cNvCxnSpPr>
            <a:stCxn id="39" idx="1"/>
            <a:endCxn id="4" idx="3"/>
          </p:cNvCxnSpPr>
          <p:nvPr/>
        </p:nvCxnSpPr>
        <p:spPr>
          <a:xfrm flipH="1">
            <a:off x="3389811" y="2789712"/>
            <a:ext cx="215537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473337" y="1219200"/>
            <a:ext cx="1939834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688874" y="4087091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5688874" y="1970314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 Control Board</a:t>
            </a:r>
            <a:endParaRPr lang="en-US" dirty="0"/>
          </a:p>
        </p:txBody>
      </p:sp>
      <p:cxnSp>
        <p:nvCxnSpPr>
          <p:cNvPr id="67" name="Straight Connector 40"/>
          <p:cNvCxnSpPr>
            <a:stCxn id="65" idx="0"/>
            <a:endCxn id="66" idx="2"/>
          </p:cNvCxnSpPr>
          <p:nvPr/>
        </p:nvCxnSpPr>
        <p:spPr>
          <a:xfrm flipV="1">
            <a:off x="6443254" y="3609109"/>
            <a:ext cx="0" cy="477982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0"/>
          <p:cNvCxnSpPr>
            <a:stCxn id="66" idx="1"/>
            <a:endCxn id="39" idx="3"/>
          </p:cNvCxnSpPr>
          <p:nvPr/>
        </p:nvCxnSpPr>
        <p:spPr>
          <a:xfrm flipH="1">
            <a:off x="5114109" y="2789712"/>
            <a:ext cx="574766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599509" y="5858451"/>
            <a:ext cx="1939834" cy="41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Master Unit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590085" y="5725886"/>
            <a:ext cx="1724297" cy="74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Slave Unit #1</a:t>
            </a:r>
            <a:endParaRPr lang="en-US" sz="2400" b="1" dirty="0"/>
          </a:p>
        </p:txBody>
      </p:sp>
      <p:cxnSp>
        <p:nvCxnSpPr>
          <p:cNvPr id="73" name="Straight Connector 40"/>
          <p:cNvCxnSpPr/>
          <p:nvPr/>
        </p:nvCxnSpPr>
        <p:spPr>
          <a:xfrm flipH="1">
            <a:off x="7197634" y="2789712"/>
            <a:ext cx="574766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05349" y="4087091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7772400" y="1219200"/>
            <a:ext cx="914400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Additional Slave Units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System Block Diagram</a:t>
            </a:r>
            <a:endParaRPr lang="en-US" sz="3600" b="1" dirty="0"/>
          </a:p>
        </p:txBody>
      </p:sp>
      <p:cxnSp>
        <p:nvCxnSpPr>
          <p:cNvPr id="87" name="Straight Connector 12"/>
          <p:cNvCxnSpPr/>
          <p:nvPr/>
        </p:nvCxnSpPr>
        <p:spPr>
          <a:xfrm flipV="1">
            <a:off x="870041" y="1371600"/>
            <a:ext cx="2244" cy="588941"/>
          </a:xfrm>
          <a:prstGeom prst="straightConnector1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87"/>
          <p:cNvSpPr/>
          <p:nvPr/>
        </p:nvSpPr>
        <p:spPr>
          <a:xfrm rot="10800000">
            <a:off x="649196" y="1371600"/>
            <a:ext cx="417603" cy="2731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433587"/>
              </p:ext>
            </p:extLst>
          </p:nvPr>
        </p:nvGraphicFramePr>
        <p:xfrm>
          <a:off x="1295400" y="1447800"/>
          <a:ext cx="69342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EMF noise from adding more peripherals </a:t>
            </a:r>
          </a:p>
          <a:p>
            <a:pPr>
              <a:buClrTx/>
            </a:pPr>
            <a:r>
              <a:rPr lang="en-US" dirty="0" smtClean="0"/>
              <a:t>Port Charging</a:t>
            </a:r>
          </a:p>
          <a:p>
            <a:pPr lvl="1"/>
            <a:r>
              <a:rPr lang="en-US" dirty="0" smtClean="0"/>
              <a:t>Voltage drop across current sensor</a:t>
            </a:r>
          </a:p>
          <a:p>
            <a:pPr>
              <a:buClrTx/>
            </a:pPr>
            <a:r>
              <a:rPr lang="en-US" dirty="0" smtClean="0"/>
              <a:t>Message buffering between master and port control units</a:t>
            </a:r>
          </a:p>
          <a:p>
            <a:pPr>
              <a:buClrTx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11658600" cy="6934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Master Control Board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Master Control Board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Slave Unit #1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Additional Slave Units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Control Board 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1529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20x4 LCD Screen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867400" y="4167187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GSM Module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7907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4x4 Keypad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734050" y="1838325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SD Card 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67075" y="3000375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ATMega2560 Controller Board</a:t>
            </a:r>
            <a:endParaRPr lang="en-US" sz="2000" b="1" dirty="0"/>
          </a:p>
        </p:txBody>
      </p:sp>
      <p:cxnSp>
        <p:nvCxnSpPr>
          <p:cNvPr id="14" name="Straight Connector 40"/>
          <p:cNvCxnSpPr>
            <a:stCxn id="7" idx="3"/>
            <a:endCxn id="9" idx="1"/>
          </p:cNvCxnSpPr>
          <p:nvPr/>
        </p:nvCxnSpPr>
        <p:spPr>
          <a:xfrm>
            <a:off x="2590800" y="2286000"/>
            <a:ext cx="676275" cy="1209675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0"/>
          <p:cNvCxnSpPr>
            <a:stCxn id="8" idx="1"/>
            <a:endCxn id="9" idx="0"/>
          </p:cNvCxnSpPr>
          <p:nvPr/>
        </p:nvCxnSpPr>
        <p:spPr>
          <a:xfrm rot="10800000" flipV="1">
            <a:off x="4295776" y="2333625"/>
            <a:ext cx="1438275" cy="666750"/>
          </a:xfrm>
          <a:prstGeom prst="bentConnector2">
            <a:avLst/>
          </a:prstGeom>
          <a:ln w="635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0"/>
          <p:cNvCxnSpPr>
            <a:stCxn id="6" idx="0"/>
          </p:cNvCxnSpPr>
          <p:nvPr/>
        </p:nvCxnSpPr>
        <p:spPr>
          <a:xfrm rot="16200000" flipV="1">
            <a:off x="5774533" y="3045620"/>
            <a:ext cx="671511" cy="1571624"/>
          </a:xfrm>
          <a:prstGeom prst="bentConnector2">
            <a:avLst/>
          </a:prstGeom>
          <a:ln w="635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0"/>
          <p:cNvCxnSpPr>
            <a:stCxn id="9" idx="2"/>
            <a:endCxn id="5" idx="3"/>
          </p:cNvCxnSpPr>
          <p:nvPr/>
        </p:nvCxnSpPr>
        <p:spPr>
          <a:xfrm rot="5400000">
            <a:off x="3114676" y="3467100"/>
            <a:ext cx="657225" cy="1704975"/>
          </a:xfrm>
          <a:prstGeom prst="bentConnector2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Modules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5029200"/>
          </a:xfrm>
        </p:spPr>
        <p:txBody>
          <a:bodyPr/>
          <a:lstStyle/>
          <a:p>
            <a:r>
              <a:rPr lang="en-US" dirty="0" smtClean="0"/>
              <a:t>Main deciding factors</a:t>
            </a:r>
          </a:p>
          <a:p>
            <a:pPr lvl="1"/>
            <a:r>
              <a:rPr lang="en-US" dirty="0" smtClean="0"/>
              <a:t>Price point</a:t>
            </a:r>
          </a:p>
          <a:p>
            <a:pPr lvl="1"/>
            <a:r>
              <a:rPr lang="en-US" dirty="0" smtClean="0"/>
              <a:t>Community support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82960"/>
              </p:ext>
            </p:extLst>
          </p:nvPr>
        </p:nvGraphicFramePr>
        <p:xfrm>
          <a:off x="685800" y="2971800"/>
          <a:ext cx="8229600" cy="208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  <a:gridCol w="1295400"/>
                <a:gridCol w="1752600"/>
                <a:gridCol w="1066800"/>
                <a:gridCol w="1752600"/>
              </a:tblGrid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Manufacturer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Form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949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Sim900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GPRS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Simcom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Board-to-Board</a:t>
                      </a:r>
                      <a:r>
                        <a:rPr lang="en-US" sz="1600" baseline="0" dirty="0" smtClean="0"/>
                        <a:t> Connector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85.6 kbps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$17.50</a:t>
                      </a:r>
                      <a:r>
                        <a:rPr lang="en-US" sz="1600" baseline="0" dirty="0" smtClean="0"/>
                        <a:t> USD (Avnet Express Asia)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664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GE865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GPRS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Telit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LGA Mount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85.6 kbps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$37.90 USD (</a:t>
                      </a:r>
                      <a:r>
                        <a:rPr lang="en-US" sz="1600" dirty="0" err="1" smtClean="0"/>
                        <a:t>Verical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4848"/>
            <a:ext cx="1574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44848"/>
            <a:ext cx="1660524" cy="16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8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Seeed</a:t>
            </a:r>
            <a:r>
              <a:rPr lang="en-US" dirty="0" smtClean="0"/>
              <a:t> Studio GPRS Module</a:t>
            </a:r>
            <a:endParaRPr lang="en-US" dirty="0"/>
          </a:p>
        </p:txBody>
      </p:sp>
      <p:pic>
        <p:nvPicPr>
          <p:cNvPr id="4" name="Picture 2" descr="File:GPRS Shield 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3700"/>
            <a:ext cx="73251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33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6256058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TS006256058</Template>
  <TotalTime>860</TotalTime>
  <Words>1826</Words>
  <Application>Microsoft Office PowerPoint</Application>
  <PresentationFormat>On-screen Show (4:3)</PresentationFormat>
  <Paragraphs>525</Paragraphs>
  <Slides>52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TS006256058</vt:lpstr>
      <vt:lpstr>Worksheet</vt:lpstr>
      <vt:lpstr>eMpower</vt:lpstr>
      <vt:lpstr>PowerPoint Presentation</vt:lpstr>
      <vt:lpstr>Motivation</vt:lpstr>
      <vt:lpstr>Solution</vt:lpstr>
      <vt:lpstr>PowerPoint Presentation</vt:lpstr>
      <vt:lpstr>PowerPoint Presentation</vt:lpstr>
      <vt:lpstr>PowerPoint Presentation</vt:lpstr>
      <vt:lpstr>GSM Modules Considered</vt:lpstr>
      <vt:lpstr>Seeed Studio GPRS Module</vt:lpstr>
      <vt:lpstr>Microcontroller Selection</vt:lpstr>
      <vt:lpstr>LCD Selection</vt:lpstr>
      <vt:lpstr>Keypad selection</vt:lpstr>
      <vt:lpstr>Choosing On-Board Memory</vt:lpstr>
      <vt:lpstr>User Workflow </vt:lpstr>
      <vt:lpstr>Account Setup</vt:lpstr>
      <vt:lpstr>Account Setup</vt:lpstr>
      <vt:lpstr>Account Setup</vt:lpstr>
      <vt:lpstr>Account Setup</vt:lpstr>
      <vt:lpstr>Account Setup</vt:lpstr>
      <vt:lpstr>Account Setup</vt:lpstr>
      <vt:lpstr>Device Side (Client)</vt:lpstr>
      <vt:lpstr>Device Side (sign on)</vt:lpstr>
      <vt:lpstr>Device Side (Menu)</vt:lpstr>
      <vt:lpstr>Device Side</vt:lpstr>
      <vt:lpstr>Device Side (Menu)</vt:lpstr>
      <vt:lpstr>Device Side (Menu)</vt:lpstr>
      <vt:lpstr>Communication Master Control Board to Port Control</vt:lpstr>
      <vt:lpstr>Communication Master Control to Port Control</vt:lpstr>
      <vt:lpstr>Communication Port Control to Master Control Board</vt:lpstr>
      <vt:lpstr>Communication Port Control to Master Control Board</vt:lpstr>
      <vt:lpstr>PowerPoint Presentation</vt:lpstr>
      <vt:lpstr>Charging Port Control Board</vt:lpstr>
      <vt:lpstr>Charging Port Control Board </vt:lpstr>
      <vt:lpstr>I2C Addressing</vt:lpstr>
      <vt:lpstr>Microcontroller Requirements</vt:lpstr>
      <vt:lpstr>Microcontroller Selection</vt:lpstr>
      <vt:lpstr>Charging Ports</vt:lpstr>
      <vt:lpstr>Device Charger Handshaking</vt:lpstr>
      <vt:lpstr>TPS2511</vt:lpstr>
      <vt:lpstr>TPS2511 Circuit Calculations</vt:lpstr>
      <vt:lpstr>PowerPoint Presentation</vt:lpstr>
      <vt:lpstr>Power Regulation Specification</vt:lpstr>
      <vt:lpstr>Power Regulation</vt:lpstr>
      <vt:lpstr>Power Topologies</vt:lpstr>
      <vt:lpstr>Primary Stage Schematic</vt:lpstr>
      <vt:lpstr>Secondary Stage Schematic</vt:lpstr>
      <vt:lpstr>PowerPoint Presentation</vt:lpstr>
      <vt:lpstr>Distribution of Work</vt:lpstr>
      <vt:lpstr>Budget/Financing</vt:lpstr>
      <vt:lpstr>Progress</vt:lpstr>
      <vt:lpstr>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Anjenett Exum</dc:creator>
  <cp:lastModifiedBy>AExum</cp:lastModifiedBy>
  <cp:revision>116</cp:revision>
  <cp:lastPrinted>1601-01-01T00:00:00Z</cp:lastPrinted>
  <dcterms:created xsi:type="dcterms:W3CDTF">2013-02-10T16:17:38Z</dcterms:created>
  <dcterms:modified xsi:type="dcterms:W3CDTF">2013-02-22T00:11:49Z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