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59"/>
  </p:notesMasterIdLst>
  <p:sldIdLst>
    <p:sldId id="256" r:id="rId3"/>
    <p:sldId id="258" r:id="rId4"/>
    <p:sldId id="257" r:id="rId5"/>
    <p:sldId id="324" r:id="rId6"/>
    <p:sldId id="259" r:id="rId7"/>
    <p:sldId id="260" r:id="rId8"/>
    <p:sldId id="261" r:id="rId9"/>
    <p:sldId id="313" r:id="rId10"/>
    <p:sldId id="266" r:id="rId11"/>
    <p:sldId id="317" r:id="rId12"/>
    <p:sldId id="268" r:id="rId13"/>
    <p:sldId id="270" r:id="rId14"/>
    <p:sldId id="271" r:id="rId15"/>
    <p:sldId id="318" r:id="rId16"/>
    <p:sldId id="287" r:id="rId17"/>
    <p:sldId id="319" r:id="rId18"/>
    <p:sldId id="320" r:id="rId19"/>
    <p:sldId id="321" r:id="rId20"/>
    <p:sldId id="322" r:id="rId21"/>
    <p:sldId id="323" r:id="rId22"/>
    <p:sldId id="290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298" r:id="rId31"/>
    <p:sldId id="299" r:id="rId32"/>
    <p:sldId id="300" r:id="rId33"/>
    <p:sldId id="262" r:id="rId34"/>
    <p:sldId id="273" r:id="rId35"/>
    <p:sldId id="274" r:id="rId36"/>
    <p:sldId id="276" r:id="rId37"/>
    <p:sldId id="277" r:id="rId38"/>
    <p:sldId id="278" r:id="rId39"/>
    <p:sldId id="279" r:id="rId40"/>
    <p:sldId id="280" r:id="rId41"/>
    <p:sldId id="281" r:id="rId42"/>
    <p:sldId id="282" r:id="rId43"/>
    <p:sldId id="263" r:id="rId44"/>
    <p:sldId id="308" r:id="rId45"/>
    <p:sldId id="309" r:id="rId46"/>
    <p:sldId id="311" r:id="rId47"/>
    <p:sldId id="325" r:id="rId48"/>
    <p:sldId id="312" r:id="rId49"/>
    <p:sldId id="315" r:id="rId50"/>
    <p:sldId id="326" r:id="rId51"/>
    <p:sldId id="327" r:id="rId52"/>
    <p:sldId id="264" r:id="rId53"/>
    <p:sldId id="328" r:id="rId54"/>
    <p:sldId id="301" r:id="rId55"/>
    <p:sldId id="302" r:id="rId56"/>
    <p:sldId id="329" r:id="rId57"/>
    <p:sldId id="306" r:id="rId5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FF00"/>
    <a:srgbClr val="A8EEFE"/>
    <a:srgbClr val="96EAFE"/>
    <a:srgbClr val="7C5989"/>
    <a:srgbClr val="000066"/>
    <a:srgbClr val="4D6B89"/>
    <a:srgbClr val="384E64"/>
    <a:srgbClr val="274E75"/>
    <a:srgbClr val="5F5F5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24" autoAdjust="0"/>
    <p:restoredTop sz="90409" autoAdjust="0"/>
  </p:normalViewPr>
  <p:slideViewPr>
    <p:cSldViewPr>
      <p:cViewPr varScale="1">
        <p:scale>
          <a:sx n="59" d="100"/>
          <a:sy n="59" d="100"/>
        </p:scale>
        <p:origin x="-1061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411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58CA7C-DC1C-4832-8A43-07DD60BC7DE2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2D07B1-FA5E-45E5-B7A0-AEEDD973E7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4677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D07B1-FA5E-45E5-B7A0-AEEDD973E79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D07B1-FA5E-45E5-B7A0-AEEDD973E79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Explain community support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6C9A2-9939-4309-944E-6A6868AA7AE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79965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Explain why we picked the </a:t>
            </a:r>
            <a:r>
              <a:rPr lang="en-US" dirty="0" err="1" smtClean="0"/>
              <a:t>atmega</a:t>
            </a:r>
            <a:r>
              <a:rPr lang="en-US" dirty="0" smtClean="0"/>
              <a:t> 2560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6C9A2-9939-4309-944E-6A6868AA7AE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471796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Explain why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longtech</a:t>
            </a:r>
            <a:r>
              <a:rPr lang="en-US" baseline="0" dirty="0" smtClean="0"/>
              <a:t> fit our application better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Sharp TFT-LCD requires greater processing power and higher price point</a:t>
            </a:r>
          </a:p>
          <a:p>
            <a:pPr marL="171450" indent="-171450">
              <a:buFontTx/>
              <a:buChar char="-"/>
            </a:pPr>
            <a:r>
              <a:rPr lang="en-US" baseline="0" dirty="0" err="1" smtClean="0"/>
              <a:t>Longtech</a:t>
            </a:r>
            <a:r>
              <a:rPr lang="en-US" baseline="0" dirty="0" smtClean="0"/>
              <a:t> Optics used serial interface thus only having to utilize either one digital I/O port for software UART or hardware UART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6C9A2-9939-4309-944E-6A6868AA7AE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068036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Explain why</a:t>
            </a:r>
            <a:r>
              <a:rPr lang="en-US" baseline="0" dirty="0" smtClean="0"/>
              <a:t> we chose keypad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Because they’re all the same?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6C9A2-9939-4309-944E-6A6868AA7AE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931832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D07B1-FA5E-45E5-B7A0-AEEDD973E79A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514600"/>
            <a:ext cx="9144000" cy="914400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479800"/>
            <a:ext cx="9144000" cy="635000"/>
          </a:xfrm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0" y="6629400"/>
            <a:ext cx="1905000" cy="228600"/>
          </a:xfrm>
        </p:spPr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629400"/>
            <a:ext cx="2895600" cy="228600"/>
          </a:xfrm>
        </p:spPr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239000" y="6629400"/>
            <a:ext cx="1905000" cy="228600"/>
          </a:xfrm>
        </p:spPr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fld id="{A824896F-7755-466F-8C35-EAFD8CA4351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5000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C56374-977E-4424-935F-A12D278A283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0996215"/>
      </p:ext>
    </p:extLst>
  </p:cSld>
  <p:clrMapOvr>
    <a:masterClrMapping/>
  </p:clrMapOvr>
  <p:transition advTm="5000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219075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304800"/>
            <a:ext cx="641985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3A2306-EA26-4CD1-AF4E-2B0594819D2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15482209"/>
      </p:ext>
    </p:extLst>
  </p:cSld>
  <p:clrMapOvr>
    <a:masterClrMapping/>
  </p:clrMapOvr>
  <p:transition advTm="5000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45CE18-FEDB-42B8-B312-8B3BA77B227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552473"/>
      </p:ext>
    </p:extLst>
  </p:cSld>
  <p:clrMapOvr>
    <a:masterClrMapping/>
  </p:clrMapOvr>
  <p:transition advTm="5000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6F8B2E-FEF9-4C06-A6EA-B5CD37F657F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8739069"/>
      </p:ext>
    </p:extLst>
  </p:cSld>
  <p:clrMapOvr>
    <a:masterClrMapping/>
  </p:clrMapOvr>
  <p:transition advTm="5000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219200"/>
            <a:ext cx="36957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219200"/>
            <a:ext cx="36957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9E9954-B703-4A44-A9C2-064BB611DF7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40276503"/>
      </p:ext>
    </p:extLst>
  </p:cSld>
  <p:clrMapOvr>
    <a:masterClrMapping/>
  </p:clrMapOvr>
  <p:transition advTm="5000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08AB69-F4F1-4209-9B61-7037FCEB2A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3292018"/>
      </p:ext>
    </p:extLst>
  </p:cSld>
  <p:clrMapOvr>
    <a:masterClrMapping/>
  </p:clrMapOvr>
  <p:transition advTm="5000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EAAFB4-FDB7-4E54-B52B-447C3A70074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87474955"/>
      </p:ext>
    </p:extLst>
  </p:cSld>
  <p:clrMapOvr>
    <a:masterClrMapping/>
  </p:clrMapOvr>
  <p:transition advTm="5000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20D672-B12B-4FAA-A631-9CA5B5C581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83776107"/>
      </p:ext>
    </p:extLst>
  </p:cSld>
  <p:clrMapOvr>
    <a:masterClrMapping/>
  </p:clrMapOvr>
  <p:transition advTm="5000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F5E704-AC6B-47FB-BDE9-3FAF54BE9D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27010985"/>
      </p:ext>
    </p:extLst>
  </p:cSld>
  <p:clrMapOvr>
    <a:masterClrMapping/>
  </p:clrMapOvr>
  <p:transition advTm="5000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060965-0726-4D60-93AC-F14691D533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22170718"/>
      </p:ext>
    </p:extLst>
  </p:cSld>
  <p:clrMapOvr>
    <a:masterClrMapping/>
  </p:clrMapOvr>
  <p:transition advTm="5000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219200"/>
            <a:ext cx="75438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304800"/>
            <a:ext cx="8763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7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33600" y="6477000"/>
            <a:ext cx="4876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7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+mn-lt"/>
              </a:defRPr>
            </a:lvl1pPr>
          </a:lstStyle>
          <a:p>
            <a:fld id="{BEE4D5E0-1087-42AD-AF1E-CF6E852B75E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5000">
    <p:fade thruBlk="1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752600"/>
            <a:ext cx="9144000" cy="1143000"/>
          </a:xfrm>
        </p:spPr>
        <p:txBody>
          <a:bodyPr/>
          <a:lstStyle/>
          <a:p>
            <a:r>
              <a:rPr lang="en-US" sz="6000" dirty="0" smtClean="0">
                <a:latin typeface="Copperplate Gothic Light" pitchFamily="34" charset="0"/>
              </a:rPr>
              <a:t>e</a:t>
            </a:r>
            <a:r>
              <a:rPr lang="en-US" sz="8000" dirty="0" smtClean="0">
                <a:solidFill>
                  <a:schemeClr val="accent5">
                    <a:lumMod val="50000"/>
                  </a:schemeClr>
                </a:solidFill>
                <a:latin typeface="Copperplate Gothic Light" pitchFamily="34" charset="0"/>
              </a:rPr>
              <a:t>M</a:t>
            </a:r>
            <a:r>
              <a:rPr lang="en-US" sz="6000" dirty="0" smtClean="0">
                <a:latin typeface="Copperplate Gothic Light" pitchFamily="34" charset="0"/>
              </a:rPr>
              <a:t>power</a:t>
            </a:r>
            <a:endParaRPr lang="en-US" sz="6000" dirty="0">
              <a:latin typeface="Copperplate Gothic Light" pitchFamily="34" charset="0"/>
            </a:endParaRP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971800"/>
            <a:ext cx="9144000" cy="939800"/>
          </a:xfrm>
        </p:spPr>
        <p:txBody>
          <a:bodyPr/>
          <a:lstStyle/>
          <a:p>
            <a:r>
              <a:rPr lang="en-US" dirty="0" smtClean="0"/>
              <a:t>Solar Powered Mobile Device Charger</a:t>
            </a:r>
          </a:p>
          <a:p>
            <a:r>
              <a:rPr lang="en-US" dirty="0" smtClean="0"/>
              <a:t>With Remote Control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0" y="5105400"/>
            <a:ext cx="9144000" cy="154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Group 32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0" dirty="0" smtClean="0">
                <a:latin typeface="+mn-lt"/>
              </a:rPr>
              <a:t>Bernard “Bernie” Feeser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Anjanett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“</a:t>
            </a:r>
            <a:r>
              <a:rPr kumimoji="0" lang="en-US" sz="16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Anjie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” </a:t>
            </a:r>
            <a:r>
              <a:rPr kumimoji="0" lang="en-US" sz="16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Exum</a:t>
            </a:r>
            <a:endParaRPr kumimoji="0" lang="en-US" sz="1600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0" dirty="0" err="1" smtClean="0">
                <a:latin typeface="+mn-lt"/>
              </a:rPr>
              <a:t>Kellman</a:t>
            </a:r>
            <a:r>
              <a:rPr lang="en-US" sz="1600" kern="0" dirty="0" smtClean="0">
                <a:latin typeface="+mn-lt"/>
              </a:rPr>
              <a:t> “</a:t>
            </a:r>
            <a:r>
              <a:rPr lang="en-US" sz="1600" kern="0" dirty="0" err="1" smtClean="0">
                <a:latin typeface="+mn-lt"/>
              </a:rPr>
              <a:t>Kell</a:t>
            </a:r>
            <a:r>
              <a:rPr lang="en-US" sz="1600" kern="0" dirty="0" smtClean="0">
                <a:latin typeface="+mn-lt"/>
              </a:rPr>
              <a:t>” Pryor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Stephen “Stephen” Sheldon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Tm="5000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Seeed</a:t>
            </a:r>
            <a:r>
              <a:rPr lang="en-US" dirty="0" smtClean="0"/>
              <a:t> Studio GPRS Module</a:t>
            </a:r>
            <a:endParaRPr lang="en-US" dirty="0"/>
          </a:p>
        </p:txBody>
      </p:sp>
      <p:pic>
        <p:nvPicPr>
          <p:cNvPr id="4" name="Picture 2" descr="File:GPRS Shield interfac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63700"/>
            <a:ext cx="7325131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24033287"/>
      </p:ext>
    </p:extLst>
  </p:cSld>
  <p:clrMapOvr>
    <a:masterClrMapping/>
  </p:clrMapOvr>
  <p:transition advTm="5000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Microcontroller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Microcontrollers Considered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96987054"/>
              </p:ext>
            </p:extLst>
          </p:nvPr>
        </p:nvGraphicFramePr>
        <p:xfrm>
          <a:off x="380999" y="1905000"/>
          <a:ext cx="8458200" cy="46529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727"/>
                <a:gridCol w="1037874"/>
                <a:gridCol w="1371600"/>
                <a:gridCol w="1295400"/>
                <a:gridCol w="1600200"/>
                <a:gridCol w="1676399"/>
              </a:tblGrid>
              <a:tr h="60412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Parameter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PIC18F872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MSP430F2619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P8X32A-Q44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ATmega328P-PU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ATmega2560-AU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7754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Operating Voltage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4.2-5.5 V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1.8-3.8</a:t>
                      </a:r>
                      <a:r>
                        <a:rPr lang="en-US" sz="1600" baseline="0" dirty="0" smtClean="0"/>
                        <a:t> V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2.7-3.6 V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1.8-5.5 V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4.5-5.5 V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7754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Data Bus Width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8 bit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16 bit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32 bit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8 bit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8 bit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7754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Programmable I/O</a:t>
                      </a:r>
                      <a:r>
                        <a:rPr lang="en-US" sz="1600" baseline="0" dirty="0" smtClean="0"/>
                        <a:t> Lines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70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86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7754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Flash Memory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128</a:t>
                      </a:r>
                      <a:r>
                        <a:rPr lang="en-US" sz="1600" baseline="0" dirty="0" smtClean="0"/>
                        <a:t> KB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120 KB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32 KB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32 KB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256 KB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8545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EEPROM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 KB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 KB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4 KB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8545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SRAM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 KB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 KB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32 KB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 KB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8 KB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7754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Max</a:t>
                      </a:r>
                      <a:r>
                        <a:rPr lang="en-US" sz="1600" baseline="0" dirty="0" smtClean="0"/>
                        <a:t> Clock Speed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40 MHz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16 MHz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80 MHz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16 </a:t>
                      </a:r>
                      <a:r>
                        <a:rPr lang="en-US" sz="1600" dirty="0" err="1" smtClean="0"/>
                        <a:t>Mhz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16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Mhz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8545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Cost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$14.53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$13.15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$11.53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$2.24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$14.21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186159873"/>
      </p:ext>
    </p:extLst>
  </p:cSld>
  <p:clrMapOvr>
    <a:masterClrMapping/>
  </p:clrMapOvr>
  <p:transition advTm="5000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952065" y="0"/>
            <a:ext cx="8229600" cy="1143000"/>
          </a:xfrm>
        </p:spPr>
        <p:txBody>
          <a:bodyPr/>
          <a:lstStyle/>
          <a:p>
            <a:r>
              <a:rPr lang="en-US" dirty="0" smtClean="0"/>
              <a:t>LCD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8275"/>
            <a:ext cx="7543800" cy="5029200"/>
          </a:xfrm>
        </p:spPr>
        <p:txBody>
          <a:bodyPr/>
          <a:lstStyle/>
          <a:p>
            <a:r>
              <a:rPr lang="en-US" sz="2400" dirty="0" smtClean="0"/>
              <a:t>Sharp TFT-LCD</a:t>
            </a:r>
          </a:p>
          <a:p>
            <a:pPr lvl="1"/>
            <a:r>
              <a:rPr lang="en-US" sz="2400" dirty="0" smtClean="0"/>
              <a:t>Required too much computational power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Sparkfun</a:t>
            </a:r>
            <a:r>
              <a:rPr lang="en-US" dirty="0" smtClean="0"/>
              <a:t> LCD-09568</a:t>
            </a:r>
          </a:p>
          <a:p>
            <a:pPr lvl="1"/>
            <a:r>
              <a:rPr lang="en-US" dirty="0" smtClean="0"/>
              <a:t>Serial Enabled </a:t>
            </a:r>
          </a:p>
          <a:p>
            <a:pPr lvl="1"/>
            <a:r>
              <a:rPr lang="en-US" dirty="0" smtClean="0"/>
              <a:t>20x4 character display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38900" y="381000"/>
            <a:ext cx="2171700" cy="217170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 bwMode="auto">
          <a:xfrm>
            <a:off x="5791200" y="4581525"/>
            <a:ext cx="452437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>
            <a:off x="6440685" y="5029200"/>
            <a:ext cx="228049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stealth" w="med" len="med"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 flipV="1">
            <a:off x="8721184" y="4650179"/>
            <a:ext cx="0" cy="523875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TextBox 18"/>
          <p:cNvSpPr txBox="1"/>
          <p:nvPr/>
        </p:nvSpPr>
        <p:spPr>
          <a:xfrm>
            <a:off x="7258050" y="4910465"/>
            <a:ext cx="609600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5.50”</a:t>
            </a:r>
            <a:endParaRPr lang="en-US" sz="1100" dirty="0"/>
          </a:p>
        </p:txBody>
      </p:sp>
      <p:pic>
        <p:nvPicPr>
          <p:cNvPr id="5124" name="Picture 4" descr="https://dlnmh9ip6v2uc.cloudfront.net/images/products/9/5/6/8/09568-0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25" t="22445" r="4000" b="24167"/>
          <a:stretch/>
        </p:blipFill>
        <p:spPr bwMode="auto">
          <a:xfrm>
            <a:off x="6438900" y="3248025"/>
            <a:ext cx="2282284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/>
        </p:nvCxnSpPr>
        <p:spPr bwMode="auto">
          <a:xfrm>
            <a:off x="6017418" y="3248025"/>
            <a:ext cx="6649" cy="132595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stealth" w="med" len="med"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>
            <a:off x="5871667" y="4583504"/>
            <a:ext cx="452437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 flipH="1">
            <a:off x="5892304" y="3248025"/>
            <a:ext cx="463154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TextBox 13"/>
          <p:cNvSpPr txBox="1"/>
          <p:nvPr/>
        </p:nvSpPr>
        <p:spPr>
          <a:xfrm>
            <a:off x="5719267" y="3811979"/>
            <a:ext cx="609600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2.690”</a:t>
            </a:r>
            <a:endParaRPr lang="en-US" sz="1100" dirty="0"/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6437114" y="4650179"/>
            <a:ext cx="3571" cy="523875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xmlns="" val="2742218704"/>
      </p:ext>
    </p:extLst>
  </p:cSld>
  <p:clrMapOvr>
    <a:masterClrMapping/>
  </p:clrMapOvr>
  <p:transition advTm="5000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0" y="304800"/>
            <a:ext cx="8229600" cy="1143000"/>
          </a:xfrm>
        </p:spPr>
        <p:txBody>
          <a:bodyPr/>
          <a:lstStyle/>
          <a:p>
            <a:r>
              <a:rPr lang="en-US" dirty="0" smtClean="0"/>
              <a:t>Keypad selection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66800" y="1441966"/>
            <a:ext cx="4038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err="1" smtClean="0">
                <a:latin typeface="+mn-lt"/>
              </a:rPr>
              <a:t>Grayhill</a:t>
            </a:r>
            <a:r>
              <a:rPr lang="en-US" sz="2400" dirty="0" smtClean="0">
                <a:latin typeface="+mn-lt"/>
              </a:rPr>
              <a:t> 88Series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>
                <a:latin typeface="+mn-lt"/>
              </a:rPr>
              <a:t>Flange-mount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>
                <a:latin typeface="+mn-lt"/>
              </a:rPr>
              <a:t>Splash resistant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>
                <a:latin typeface="+mn-lt"/>
              </a:rPr>
              <a:t>4x4 keypad</a:t>
            </a:r>
            <a:endParaRPr lang="en-US" sz="2400" dirty="0"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05400" y="2576514"/>
            <a:ext cx="2233613" cy="2369357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 bwMode="auto">
          <a:xfrm>
            <a:off x="7753350" y="2576514"/>
            <a:ext cx="0" cy="236935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stealth" w="med" len="med"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>
            <a:off x="7339013" y="4945871"/>
            <a:ext cx="566737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/>
          <p:cNvCxnSpPr/>
          <p:nvPr/>
        </p:nvCxnSpPr>
        <p:spPr bwMode="auto">
          <a:xfrm>
            <a:off x="5105400" y="2113659"/>
            <a:ext cx="0" cy="462855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>
            <a:off x="7339013" y="2113659"/>
            <a:ext cx="0" cy="462855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 flipH="1">
            <a:off x="7339013" y="2576514"/>
            <a:ext cx="566737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/>
          <p:nvPr/>
        </p:nvCxnSpPr>
        <p:spPr bwMode="auto">
          <a:xfrm flipH="1">
            <a:off x="5105400" y="2290764"/>
            <a:ext cx="2233613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stealth" w="med" len="med"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" name="TextBox 32"/>
          <p:cNvSpPr txBox="1"/>
          <p:nvPr/>
        </p:nvSpPr>
        <p:spPr>
          <a:xfrm>
            <a:off x="5866209" y="2136875"/>
            <a:ext cx="711994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4.490”</a:t>
            </a:r>
            <a:endParaRPr lang="en-US" sz="1400" dirty="0"/>
          </a:p>
        </p:txBody>
      </p:sp>
      <p:sp>
        <p:nvSpPr>
          <p:cNvPr id="34" name="TextBox 33"/>
          <p:cNvSpPr txBox="1"/>
          <p:nvPr/>
        </p:nvSpPr>
        <p:spPr>
          <a:xfrm>
            <a:off x="7397353" y="3607303"/>
            <a:ext cx="711994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2.690”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2310100190"/>
      </p:ext>
    </p:extLst>
  </p:cSld>
  <p:clrMapOvr>
    <a:masterClrMapping/>
  </p:clrMapOvr>
  <p:transition advTm="5000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7467600" cy="762000"/>
          </a:xfrm>
        </p:spPr>
        <p:txBody>
          <a:bodyPr/>
          <a:lstStyle/>
          <a:p>
            <a:r>
              <a:rPr lang="en-US" dirty="0" smtClean="0"/>
              <a:t>Choosing On-Board 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EEPROM</a:t>
            </a:r>
          </a:p>
          <a:p>
            <a:pPr lvl="1"/>
            <a:r>
              <a:rPr lang="en-US" sz="1800" dirty="0" smtClean="0"/>
              <a:t>Limited to 4Kb EEPROM</a:t>
            </a:r>
          </a:p>
          <a:p>
            <a:r>
              <a:rPr lang="en-US" sz="1800" dirty="0"/>
              <a:t>Internal storage</a:t>
            </a:r>
          </a:p>
          <a:p>
            <a:pPr lvl="1"/>
            <a:r>
              <a:rPr lang="en-US" sz="1800" dirty="0"/>
              <a:t>Limited space due to ATMega2560 having only 256Kb on board </a:t>
            </a:r>
            <a:r>
              <a:rPr lang="en-US" sz="1800" dirty="0" smtClean="0"/>
              <a:t>flash</a:t>
            </a:r>
          </a:p>
          <a:p>
            <a:r>
              <a:rPr lang="en-US" sz="1800" dirty="0" smtClean="0"/>
              <a:t>SD/</a:t>
            </a:r>
            <a:r>
              <a:rPr lang="en-US" sz="1800" dirty="0" err="1" smtClean="0"/>
              <a:t>MicroSD</a:t>
            </a:r>
            <a:r>
              <a:rPr lang="en-US" sz="1800" dirty="0" smtClean="0"/>
              <a:t> card</a:t>
            </a:r>
          </a:p>
          <a:p>
            <a:pPr lvl="1"/>
            <a:r>
              <a:rPr lang="en-US" sz="1800" dirty="0" smtClean="0"/>
              <a:t>Cards are easily replaced or upgraded</a:t>
            </a:r>
          </a:p>
          <a:p>
            <a:pPr lvl="1"/>
            <a:r>
              <a:rPr lang="en-US" sz="1800" dirty="0" smtClean="0"/>
              <a:t>Cards come in various sizes and form factors</a:t>
            </a: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334527071"/>
              </p:ext>
            </p:extLst>
          </p:nvPr>
        </p:nvGraphicFramePr>
        <p:xfrm>
          <a:off x="609600" y="4724400"/>
          <a:ext cx="76200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0"/>
                <a:gridCol w="3810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Item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Value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Voltage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2.7V -3.6V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Current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0.159 mA –</a:t>
                      </a:r>
                      <a:r>
                        <a:rPr lang="en-US" baseline="0" dirty="0" smtClean="0"/>
                        <a:t> 200 mA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Supported Card 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SD card(&lt;=2G);</a:t>
                      </a:r>
                      <a:r>
                        <a:rPr lang="en-US" baseline="0" dirty="0" smtClean="0"/>
                        <a:t> Micro SD card(&lt;=2G); SDHC card(&lt;=16G);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 descr="http://www.seeedstudio.com/depot/images/product/271-0_large_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837543"/>
            <a:ext cx="2748283" cy="1632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7311391" y="3276600"/>
            <a:ext cx="228600" cy="7620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304800" y="3810000"/>
            <a:ext cx="5715000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 Narrow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 Narrow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 Narrow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 Narrow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r>
              <a:rPr lang="en-US" sz="2800" kern="0" dirty="0" err="1" smtClean="0"/>
              <a:t>Seeed</a:t>
            </a:r>
            <a:r>
              <a:rPr lang="en-US" sz="2800" kern="0" dirty="0" smtClean="0"/>
              <a:t> Studio SD Card Module</a:t>
            </a:r>
            <a:endParaRPr lang="en-US" sz="2800" kern="0" dirty="0"/>
          </a:p>
        </p:txBody>
      </p:sp>
    </p:spTree>
    <p:extLst>
      <p:ext uri="{BB962C8B-B14F-4D97-AF65-F5344CB8AC3E}">
        <p14:creationId xmlns:p14="http://schemas.microsoft.com/office/powerpoint/2010/main" xmlns="" val="4205359589"/>
      </p:ext>
    </p:extLst>
  </p:cSld>
  <p:clrMapOvr>
    <a:masterClrMapping/>
  </p:clrMapOvr>
  <p:transition advTm="5000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User Workflow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3962400"/>
          </a:xfrm>
        </p:spPr>
        <p:txBody>
          <a:bodyPr/>
          <a:lstStyle/>
          <a:p>
            <a:pPr>
              <a:buClrTx/>
            </a:pPr>
            <a:r>
              <a:rPr lang="en-US" sz="3200" dirty="0" smtClean="0"/>
              <a:t>Water Missions Side</a:t>
            </a:r>
          </a:p>
          <a:p>
            <a:pPr>
              <a:buClrTx/>
            </a:pPr>
            <a:endParaRPr lang="en-US" sz="800" dirty="0" smtClean="0"/>
          </a:p>
          <a:p>
            <a:pPr lvl="1">
              <a:buClrTx/>
            </a:pPr>
            <a:r>
              <a:rPr lang="en-US" sz="3200" dirty="0" smtClean="0"/>
              <a:t>Account Setup</a:t>
            </a:r>
          </a:p>
          <a:p>
            <a:pPr lvl="1">
              <a:buClrTx/>
            </a:pPr>
            <a:endParaRPr lang="en-US" sz="800" dirty="0" smtClean="0"/>
          </a:p>
          <a:p>
            <a:pPr>
              <a:buClrTx/>
            </a:pPr>
            <a:r>
              <a:rPr lang="en-US" sz="3200" dirty="0" smtClean="0"/>
              <a:t>Device Side</a:t>
            </a:r>
          </a:p>
          <a:p>
            <a:pPr>
              <a:buClrTx/>
            </a:pPr>
            <a:endParaRPr lang="en-US" sz="800" dirty="0" smtClean="0"/>
          </a:p>
          <a:p>
            <a:pPr lvl="1">
              <a:buClrTx/>
            </a:pPr>
            <a:r>
              <a:rPr lang="en-US" sz="3200" dirty="0" smtClean="0"/>
              <a:t>Client to device actions</a:t>
            </a:r>
          </a:p>
          <a:p>
            <a:endParaRPr lang="en-US" dirty="0"/>
          </a:p>
        </p:txBody>
      </p:sp>
    </p:spTree>
  </p:cSld>
  <p:clrMapOvr>
    <a:masterClrMapping/>
  </p:clrMapOvr>
  <p:transition advTm="5000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ounded Rectangle 77"/>
          <p:cNvSpPr/>
          <p:nvPr/>
        </p:nvSpPr>
        <p:spPr>
          <a:xfrm>
            <a:off x="381000" y="3962400"/>
            <a:ext cx="3200400" cy="2743200"/>
          </a:xfrm>
          <a:prstGeom prst="roundRect">
            <a:avLst/>
          </a:prstGeom>
          <a:solidFill>
            <a:schemeClr val="accent5">
              <a:lumMod val="40000"/>
              <a:lumOff val="60000"/>
              <a:alpha val="40000"/>
            </a:schemeClr>
          </a:solidFill>
          <a:ln>
            <a:solidFill>
              <a:schemeClr val="accent1">
                <a:shade val="50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Connector 40"/>
          <p:cNvCxnSpPr/>
          <p:nvPr/>
        </p:nvCxnSpPr>
        <p:spPr>
          <a:xfrm>
            <a:off x="1219200" y="4572000"/>
            <a:ext cx="0" cy="838200"/>
          </a:xfrm>
          <a:prstGeom prst="straightConnector1">
            <a:avLst/>
          </a:prstGeom>
          <a:ln w="63500">
            <a:solidFill>
              <a:schemeClr val="accent2">
                <a:lumMod val="75000"/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40"/>
          <p:cNvCxnSpPr/>
          <p:nvPr/>
        </p:nvCxnSpPr>
        <p:spPr>
          <a:xfrm>
            <a:off x="2667000" y="4572000"/>
            <a:ext cx="0" cy="838200"/>
          </a:xfrm>
          <a:prstGeom prst="straightConnector1">
            <a:avLst/>
          </a:prstGeom>
          <a:ln w="63500">
            <a:solidFill>
              <a:schemeClr val="accent2">
                <a:lumMod val="75000"/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ounded Rectangle 57"/>
          <p:cNvSpPr/>
          <p:nvPr/>
        </p:nvSpPr>
        <p:spPr>
          <a:xfrm>
            <a:off x="5638800" y="1295400"/>
            <a:ext cx="3143457" cy="5257800"/>
          </a:xfrm>
          <a:prstGeom prst="roundRect">
            <a:avLst/>
          </a:prstGeom>
          <a:solidFill>
            <a:schemeClr val="accent5">
              <a:lumMod val="40000"/>
              <a:lumOff val="60000"/>
              <a:alpha val="40000"/>
            </a:schemeClr>
          </a:solidFill>
          <a:ln>
            <a:solidFill>
              <a:schemeClr val="accent1">
                <a:shade val="50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763000" cy="914400"/>
          </a:xfrm>
        </p:spPr>
        <p:txBody>
          <a:bodyPr/>
          <a:lstStyle/>
          <a:p>
            <a:r>
              <a:rPr lang="en-US" dirty="0" smtClean="0"/>
              <a:t>Account Setup</a:t>
            </a:r>
            <a:endParaRPr lang="en-US" dirty="0"/>
          </a:p>
        </p:txBody>
      </p:sp>
      <p:grpSp>
        <p:nvGrpSpPr>
          <p:cNvPr id="4" name="Group 26"/>
          <p:cNvGrpSpPr>
            <a:grpSpLocks noGrp="1"/>
          </p:cNvGrpSpPr>
          <p:nvPr/>
        </p:nvGrpSpPr>
        <p:grpSpPr>
          <a:xfrm>
            <a:off x="228600" y="1371600"/>
            <a:ext cx="7416855" cy="5119247"/>
            <a:chOff x="143164" y="1219200"/>
            <a:chExt cx="7629236" cy="5455283"/>
          </a:xfrm>
        </p:grpSpPr>
        <p:sp>
          <p:nvSpPr>
            <p:cNvPr id="5" name="Rounded Rectangle 4"/>
            <p:cNvSpPr/>
            <p:nvPr/>
          </p:nvSpPr>
          <p:spPr>
            <a:xfrm>
              <a:off x="143164" y="1219200"/>
              <a:ext cx="5329975" cy="2587968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  <a:alpha val="40000"/>
              </a:schemeClr>
            </a:solidFill>
            <a:ln>
              <a:solidFill>
                <a:schemeClr val="accent1">
                  <a:shade val="50000"/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399473" y="1623570"/>
              <a:ext cx="2330296" cy="1779228"/>
            </a:xfrm>
            <a:prstGeom prst="round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1">
                      <a:lumMod val="95000"/>
                    </a:schemeClr>
                  </a:solidFill>
                </a:rPr>
                <a:t>Client Pays Water Missions on Location</a:t>
              </a:r>
              <a:endParaRPr lang="en-US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535074" y="5035689"/>
              <a:ext cx="1219200" cy="1638794"/>
            </a:xfrm>
            <a:prstGeom prst="round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bg1"/>
                  </a:solidFill>
                </a:rPr>
                <a:t>New Accounts Added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cxnSp>
          <p:nvCxnSpPr>
            <p:cNvPr id="14" name="Straight Connector 40"/>
            <p:cNvCxnSpPr>
              <a:stCxn id="25" idx="0"/>
              <a:endCxn id="15" idx="2"/>
            </p:cNvCxnSpPr>
            <p:nvPr/>
          </p:nvCxnSpPr>
          <p:spPr>
            <a:xfrm flipV="1">
              <a:off x="1886744" y="3402800"/>
              <a:ext cx="2258995" cy="739668"/>
            </a:xfrm>
            <a:prstGeom prst="straightConnector1">
              <a:avLst/>
            </a:prstGeom>
            <a:ln w="63500">
              <a:solidFill>
                <a:schemeClr val="accent2">
                  <a:lumMod val="75000"/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ounded Rectangle 14"/>
            <p:cNvSpPr/>
            <p:nvPr/>
          </p:nvSpPr>
          <p:spPr>
            <a:xfrm>
              <a:off x="3043297" y="1623570"/>
              <a:ext cx="2204884" cy="1779229"/>
            </a:xfrm>
            <a:prstGeom prst="round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1">
                      <a:lumMod val="95000"/>
                    </a:schemeClr>
                  </a:solidFill>
                </a:rPr>
                <a:t>Water Missions USA updated</a:t>
              </a:r>
              <a:endParaRPr lang="en-US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cxnSp>
          <p:nvCxnSpPr>
            <p:cNvPr id="21" name="Straight Connector 40"/>
            <p:cNvCxnSpPr>
              <a:endCxn id="15" idx="3"/>
            </p:cNvCxnSpPr>
            <p:nvPr/>
          </p:nvCxnSpPr>
          <p:spPr>
            <a:xfrm flipV="1">
              <a:off x="5126824" y="2513185"/>
              <a:ext cx="121357" cy="10658"/>
            </a:xfrm>
            <a:prstGeom prst="straightConnector1">
              <a:avLst/>
            </a:prstGeom>
            <a:ln w="63500">
              <a:solidFill>
                <a:schemeClr val="accent3">
                  <a:lumMod val="75000"/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40"/>
            <p:cNvCxnSpPr/>
            <p:nvPr/>
          </p:nvCxnSpPr>
          <p:spPr>
            <a:xfrm flipH="1">
              <a:off x="7197634" y="2789712"/>
              <a:ext cx="574766" cy="0"/>
            </a:xfrm>
            <a:prstGeom prst="straightConnector1">
              <a:avLst/>
            </a:prstGeom>
            <a:ln w="63500">
              <a:solidFill>
                <a:schemeClr val="accent3">
                  <a:lumMod val="75000"/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ounded Rectangle 24"/>
            <p:cNvSpPr/>
            <p:nvPr/>
          </p:nvSpPr>
          <p:spPr>
            <a:xfrm>
              <a:off x="456692" y="4142468"/>
              <a:ext cx="2860105" cy="690564"/>
            </a:xfrm>
            <a:prstGeom prst="round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Device Updated by SMS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1" name="Rounded Rectangle 30"/>
          <p:cNvSpPr/>
          <p:nvPr/>
        </p:nvSpPr>
        <p:spPr>
          <a:xfrm>
            <a:off x="2057400" y="4953000"/>
            <a:ext cx="1163595" cy="1524000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Old Accounts Updated</a:t>
            </a:r>
            <a:endParaRPr lang="en-US" sz="1200" b="1" dirty="0">
              <a:solidFill>
                <a:schemeClr val="bg1"/>
              </a:solidFill>
            </a:endParaRPr>
          </a:p>
        </p:txBody>
      </p:sp>
      <p:cxnSp>
        <p:nvCxnSpPr>
          <p:cNvPr id="69" name="Straight Connector 40"/>
          <p:cNvCxnSpPr/>
          <p:nvPr/>
        </p:nvCxnSpPr>
        <p:spPr>
          <a:xfrm>
            <a:off x="2743200" y="2514600"/>
            <a:ext cx="304800" cy="0"/>
          </a:xfrm>
          <a:prstGeom prst="straightConnector1">
            <a:avLst/>
          </a:prstGeom>
          <a:ln w="63500">
            <a:solidFill>
              <a:schemeClr val="accent2">
                <a:lumMod val="75000"/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3" name="Picture 2" descr="C:\Users\b\AppData\Local\Microsoft\Windows\Temporary Internet Files\Content.IE5\F2KY6ZW6\MC90034999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914400"/>
            <a:ext cx="533400" cy="897802"/>
          </a:xfrm>
          <a:prstGeom prst="rect">
            <a:avLst/>
          </a:prstGeom>
          <a:noFill/>
        </p:spPr>
      </p:pic>
      <p:pic>
        <p:nvPicPr>
          <p:cNvPr id="84" name="Picture 2" descr="C:\Users\b\AppData\Local\Microsoft\Windows\Temporary Internet Files\Content.IE5\F2KY6ZW6\MC90034999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914400"/>
            <a:ext cx="533400" cy="897802"/>
          </a:xfrm>
          <a:prstGeom prst="rect">
            <a:avLst/>
          </a:prstGeom>
          <a:noFill/>
        </p:spPr>
      </p:pic>
      <p:pic>
        <p:nvPicPr>
          <p:cNvPr id="81923" name="Picture 3" descr="C:\Users\b\AppData\Local\Microsoft\Windows\Temporary Internet Files\Content.IE5\F2KY6ZW6\MC900441735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730422">
            <a:off x="1566976" y="500176"/>
            <a:ext cx="1311463" cy="1311463"/>
          </a:xfrm>
          <a:prstGeom prst="rect">
            <a:avLst/>
          </a:prstGeom>
          <a:noFill/>
          <a:effectLst/>
        </p:spPr>
      </p:pic>
      <p:sp>
        <p:nvSpPr>
          <p:cNvPr id="22" name="Rounded Rectangle 21"/>
          <p:cNvSpPr/>
          <p:nvPr/>
        </p:nvSpPr>
        <p:spPr>
          <a:xfrm>
            <a:off x="5791200" y="1675169"/>
            <a:ext cx="2971800" cy="4325860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1">
                <a:shade val="50000"/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lang="en-US" b="1" dirty="0" smtClean="0">
                <a:solidFill>
                  <a:schemeClr val="bg1"/>
                </a:solidFill>
              </a:rPr>
              <a:t>Phone Number: 0115555555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Unique Key: 1234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Minutes Balance: 100</a:t>
            </a:r>
          </a:p>
          <a:p>
            <a:endParaRPr lang="en-US" sz="2000" b="1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ransition advTm="5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ounded Rectangle 77"/>
          <p:cNvSpPr/>
          <p:nvPr/>
        </p:nvSpPr>
        <p:spPr>
          <a:xfrm>
            <a:off x="381000" y="3962400"/>
            <a:ext cx="3200400" cy="2743200"/>
          </a:xfrm>
          <a:prstGeom prst="roundRect">
            <a:avLst/>
          </a:prstGeom>
          <a:solidFill>
            <a:schemeClr val="accent5">
              <a:lumMod val="40000"/>
              <a:lumOff val="60000"/>
              <a:alpha val="40000"/>
            </a:schemeClr>
          </a:solidFill>
          <a:ln>
            <a:solidFill>
              <a:schemeClr val="accent1">
                <a:shade val="50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Connector 40"/>
          <p:cNvCxnSpPr/>
          <p:nvPr/>
        </p:nvCxnSpPr>
        <p:spPr>
          <a:xfrm>
            <a:off x="1219200" y="4572000"/>
            <a:ext cx="0" cy="838200"/>
          </a:xfrm>
          <a:prstGeom prst="straightConnector1">
            <a:avLst/>
          </a:prstGeom>
          <a:ln w="63500">
            <a:solidFill>
              <a:schemeClr val="accent2">
                <a:lumMod val="75000"/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40"/>
          <p:cNvCxnSpPr/>
          <p:nvPr/>
        </p:nvCxnSpPr>
        <p:spPr>
          <a:xfrm>
            <a:off x="2667000" y="4572000"/>
            <a:ext cx="0" cy="838200"/>
          </a:xfrm>
          <a:prstGeom prst="straightConnector1">
            <a:avLst/>
          </a:prstGeom>
          <a:ln w="63500">
            <a:solidFill>
              <a:schemeClr val="accent2">
                <a:lumMod val="75000"/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ounded Rectangle 57"/>
          <p:cNvSpPr/>
          <p:nvPr/>
        </p:nvSpPr>
        <p:spPr>
          <a:xfrm>
            <a:off x="5638800" y="1295400"/>
            <a:ext cx="3143457" cy="5257800"/>
          </a:xfrm>
          <a:prstGeom prst="roundRect">
            <a:avLst/>
          </a:prstGeom>
          <a:solidFill>
            <a:schemeClr val="accent5">
              <a:lumMod val="40000"/>
              <a:lumOff val="60000"/>
              <a:alpha val="40000"/>
            </a:schemeClr>
          </a:solidFill>
          <a:ln>
            <a:solidFill>
              <a:schemeClr val="accent1">
                <a:shade val="50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763000" cy="914400"/>
          </a:xfrm>
        </p:spPr>
        <p:txBody>
          <a:bodyPr/>
          <a:lstStyle/>
          <a:p>
            <a:r>
              <a:rPr lang="en-US" dirty="0" smtClean="0"/>
              <a:t>Account Setup</a:t>
            </a:r>
            <a:endParaRPr lang="en-US" dirty="0"/>
          </a:p>
        </p:txBody>
      </p:sp>
      <p:grpSp>
        <p:nvGrpSpPr>
          <p:cNvPr id="3" name="Group 26"/>
          <p:cNvGrpSpPr>
            <a:grpSpLocks noGrp="1"/>
          </p:cNvGrpSpPr>
          <p:nvPr/>
        </p:nvGrpSpPr>
        <p:grpSpPr>
          <a:xfrm>
            <a:off x="228600" y="1371600"/>
            <a:ext cx="7416855" cy="5119247"/>
            <a:chOff x="143164" y="1219200"/>
            <a:chExt cx="7629236" cy="5455283"/>
          </a:xfrm>
        </p:grpSpPr>
        <p:sp>
          <p:nvSpPr>
            <p:cNvPr id="5" name="Rounded Rectangle 4"/>
            <p:cNvSpPr/>
            <p:nvPr/>
          </p:nvSpPr>
          <p:spPr>
            <a:xfrm>
              <a:off x="143164" y="1219200"/>
              <a:ext cx="5329975" cy="2587968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  <a:alpha val="40000"/>
              </a:schemeClr>
            </a:solidFill>
            <a:ln>
              <a:solidFill>
                <a:schemeClr val="accent1">
                  <a:shade val="50000"/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399473" y="1623570"/>
              <a:ext cx="2330296" cy="1779228"/>
            </a:xfrm>
            <a:prstGeom prst="round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1">
                      <a:lumMod val="95000"/>
                    </a:schemeClr>
                  </a:solidFill>
                </a:rPr>
                <a:t>Client Pays Water Missions on Location</a:t>
              </a:r>
              <a:endParaRPr lang="en-US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535074" y="5035689"/>
              <a:ext cx="1219200" cy="1638794"/>
            </a:xfrm>
            <a:prstGeom prst="round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bg1"/>
                  </a:solidFill>
                </a:rPr>
                <a:t>New Accounts Added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cxnSp>
          <p:nvCxnSpPr>
            <p:cNvPr id="14" name="Straight Connector 40"/>
            <p:cNvCxnSpPr>
              <a:stCxn id="25" idx="0"/>
              <a:endCxn id="15" idx="2"/>
            </p:cNvCxnSpPr>
            <p:nvPr/>
          </p:nvCxnSpPr>
          <p:spPr>
            <a:xfrm flipV="1">
              <a:off x="1886744" y="3402800"/>
              <a:ext cx="2258995" cy="739668"/>
            </a:xfrm>
            <a:prstGeom prst="straightConnector1">
              <a:avLst/>
            </a:prstGeom>
            <a:ln w="63500">
              <a:solidFill>
                <a:schemeClr val="accent2">
                  <a:lumMod val="75000"/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ounded Rectangle 14"/>
            <p:cNvSpPr/>
            <p:nvPr/>
          </p:nvSpPr>
          <p:spPr>
            <a:xfrm>
              <a:off x="3043297" y="1623570"/>
              <a:ext cx="2204884" cy="1779229"/>
            </a:xfrm>
            <a:prstGeom prst="round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1">
                      <a:lumMod val="95000"/>
                    </a:schemeClr>
                  </a:solidFill>
                </a:rPr>
                <a:t>Water Missions USA updated</a:t>
              </a:r>
              <a:endParaRPr lang="en-US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cxnSp>
          <p:nvCxnSpPr>
            <p:cNvPr id="21" name="Straight Connector 40"/>
            <p:cNvCxnSpPr>
              <a:endCxn id="15" idx="3"/>
            </p:cNvCxnSpPr>
            <p:nvPr/>
          </p:nvCxnSpPr>
          <p:spPr>
            <a:xfrm flipV="1">
              <a:off x="5126824" y="2513185"/>
              <a:ext cx="121357" cy="10658"/>
            </a:xfrm>
            <a:prstGeom prst="straightConnector1">
              <a:avLst/>
            </a:prstGeom>
            <a:ln w="63500">
              <a:solidFill>
                <a:schemeClr val="accent3">
                  <a:lumMod val="75000"/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40"/>
            <p:cNvCxnSpPr/>
            <p:nvPr/>
          </p:nvCxnSpPr>
          <p:spPr>
            <a:xfrm flipH="1">
              <a:off x="7197634" y="2789712"/>
              <a:ext cx="574766" cy="0"/>
            </a:xfrm>
            <a:prstGeom prst="straightConnector1">
              <a:avLst/>
            </a:prstGeom>
            <a:ln w="63500">
              <a:solidFill>
                <a:schemeClr val="accent3">
                  <a:lumMod val="75000"/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ounded Rectangle 24"/>
            <p:cNvSpPr/>
            <p:nvPr/>
          </p:nvSpPr>
          <p:spPr>
            <a:xfrm>
              <a:off x="456692" y="4142468"/>
              <a:ext cx="2860105" cy="690564"/>
            </a:xfrm>
            <a:prstGeom prst="round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Device Updated by SMS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1" name="Rounded Rectangle 30"/>
          <p:cNvSpPr/>
          <p:nvPr/>
        </p:nvSpPr>
        <p:spPr>
          <a:xfrm>
            <a:off x="2057400" y="4953000"/>
            <a:ext cx="1163595" cy="1524000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Old Accounts Updated</a:t>
            </a:r>
            <a:endParaRPr lang="en-US" sz="1200" b="1" dirty="0">
              <a:solidFill>
                <a:schemeClr val="bg1"/>
              </a:solidFill>
            </a:endParaRPr>
          </a:p>
        </p:txBody>
      </p:sp>
      <p:cxnSp>
        <p:nvCxnSpPr>
          <p:cNvPr id="69" name="Straight Connector 40"/>
          <p:cNvCxnSpPr/>
          <p:nvPr/>
        </p:nvCxnSpPr>
        <p:spPr>
          <a:xfrm>
            <a:off x="2743200" y="2514600"/>
            <a:ext cx="304800" cy="0"/>
          </a:xfrm>
          <a:prstGeom prst="straightConnector1">
            <a:avLst/>
          </a:prstGeom>
          <a:ln w="63500">
            <a:solidFill>
              <a:schemeClr val="accent2">
                <a:lumMod val="75000"/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3" name="Picture 2" descr="C:\Users\b\AppData\Local\Microsoft\Windows\Temporary Internet Files\Content.IE5\F2KY6ZW6\MC90034999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914400"/>
            <a:ext cx="533400" cy="897802"/>
          </a:xfrm>
          <a:prstGeom prst="rect">
            <a:avLst/>
          </a:prstGeom>
          <a:noFill/>
        </p:spPr>
      </p:pic>
      <p:pic>
        <p:nvPicPr>
          <p:cNvPr id="84" name="Picture 2" descr="C:\Users\b\AppData\Local\Microsoft\Windows\Temporary Internet Files\Content.IE5\F2KY6ZW6\MC90034999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914400"/>
            <a:ext cx="533400" cy="897802"/>
          </a:xfrm>
          <a:prstGeom prst="rect">
            <a:avLst/>
          </a:prstGeom>
          <a:noFill/>
        </p:spPr>
      </p:pic>
      <p:pic>
        <p:nvPicPr>
          <p:cNvPr id="81923" name="Picture 3" descr="C:\Users\b\AppData\Local\Microsoft\Windows\Temporary Internet Files\Content.IE5\F2KY6ZW6\MC900441735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730422">
            <a:off x="1566976" y="500176"/>
            <a:ext cx="1311463" cy="1311463"/>
          </a:xfrm>
          <a:prstGeom prst="rect">
            <a:avLst/>
          </a:prstGeom>
          <a:noFill/>
          <a:effectLst/>
        </p:spPr>
      </p:pic>
      <p:sp>
        <p:nvSpPr>
          <p:cNvPr id="22" name="Rounded Rectangle 21"/>
          <p:cNvSpPr/>
          <p:nvPr/>
        </p:nvSpPr>
        <p:spPr>
          <a:xfrm>
            <a:off x="5791200" y="1675169"/>
            <a:ext cx="2971800" cy="4325860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1">
                <a:shade val="50000"/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lang="en-US" b="1" dirty="0" smtClean="0">
                <a:solidFill>
                  <a:schemeClr val="bg1"/>
                </a:solidFill>
              </a:rPr>
              <a:t>Phone Number: 0115555555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Unique Key: 1234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Minutes Balance: 100</a:t>
            </a:r>
          </a:p>
          <a:p>
            <a:endParaRPr lang="en-US" sz="2000" b="1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ransition advTm="5000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ounded Rectangle 77"/>
          <p:cNvSpPr/>
          <p:nvPr/>
        </p:nvSpPr>
        <p:spPr>
          <a:xfrm>
            <a:off x="381000" y="3962400"/>
            <a:ext cx="3200400" cy="2743200"/>
          </a:xfrm>
          <a:prstGeom prst="roundRect">
            <a:avLst/>
          </a:prstGeom>
          <a:solidFill>
            <a:schemeClr val="accent5">
              <a:lumMod val="40000"/>
              <a:lumOff val="60000"/>
              <a:alpha val="40000"/>
            </a:schemeClr>
          </a:solidFill>
          <a:ln>
            <a:solidFill>
              <a:schemeClr val="accent1">
                <a:shade val="50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Connector 40"/>
          <p:cNvCxnSpPr/>
          <p:nvPr/>
        </p:nvCxnSpPr>
        <p:spPr>
          <a:xfrm>
            <a:off x="1219200" y="4572000"/>
            <a:ext cx="0" cy="838200"/>
          </a:xfrm>
          <a:prstGeom prst="straightConnector1">
            <a:avLst/>
          </a:prstGeom>
          <a:ln w="63500">
            <a:solidFill>
              <a:schemeClr val="accent2">
                <a:lumMod val="75000"/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40"/>
          <p:cNvCxnSpPr/>
          <p:nvPr/>
        </p:nvCxnSpPr>
        <p:spPr>
          <a:xfrm>
            <a:off x="2667000" y="4572000"/>
            <a:ext cx="0" cy="838200"/>
          </a:xfrm>
          <a:prstGeom prst="straightConnector1">
            <a:avLst/>
          </a:prstGeom>
          <a:ln w="63500">
            <a:solidFill>
              <a:schemeClr val="accent2">
                <a:lumMod val="75000"/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ounded Rectangle 57"/>
          <p:cNvSpPr/>
          <p:nvPr/>
        </p:nvSpPr>
        <p:spPr>
          <a:xfrm>
            <a:off x="5638800" y="1295400"/>
            <a:ext cx="3143457" cy="5257800"/>
          </a:xfrm>
          <a:prstGeom prst="roundRect">
            <a:avLst/>
          </a:prstGeom>
          <a:solidFill>
            <a:schemeClr val="accent5">
              <a:lumMod val="40000"/>
              <a:lumOff val="60000"/>
              <a:alpha val="40000"/>
            </a:schemeClr>
          </a:solidFill>
          <a:ln>
            <a:solidFill>
              <a:schemeClr val="accent1">
                <a:shade val="50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763000" cy="914400"/>
          </a:xfrm>
        </p:spPr>
        <p:txBody>
          <a:bodyPr/>
          <a:lstStyle/>
          <a:p>
            <a:r>
              <a:rPr lang="en-US" dirty="0" smtClean="0"/>
              <a:t>Account Setup</a:t>
            </a:r>
            <a:endParaRPr lang="en-US" dirty="0"/>
          </a:p>
        </p:txBody>
      </p:sp>
      <p:grpSp>
        <p:nvGrpSpPr>
          <p:cNvPr id="3" name="Group 26"/>
          <p:cNvGrpSpPr>
            <a:grpSpLocks noGrp="1"/>
          </p:cNvGrpSpPr>
          <p:nvPr/>
        </p:nvGrpSpPr>
        <p:grpSpPr>
          <a:xfrm>
            <a:off x="228600" y="1371600"/>
            <a:ext cx="7416855" cy="5119247"/>
            <a:chOff x="143164" y="1219200"/>
            <a:chExt cx="7629236" cy="5455283"/>
          </a:xfrm>
        </p:grpSpPr>
        <p:sp>
          <p:nvSpPr>
            <p:cNvPr id="5" name="Rounded Rectangle 4"/>
            <p:cNvSpPr/>
            <p:nvPr/>
          </p:nvSpPr>
          <p:spPr>
            <a:xfrm>
              <a:off x="143164" y="1219200"/>
              <a:ext cx="5329975" cy="2587968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  <a:alpha val="40000"/>
              </a:schemeClr>
            </a:solidFill>
            <a:ln>
              <a:solidFill>
                <a:schemeClr val="accent1">
                  <a:shade val="50000"/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399473" y="1623570"/>
              <a:ext cx="2330296" cy="1779228"/>
            </a:xfrm>
            <a:prstGeom prst="round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1">
                      <a:lumMod val="95000"/>
                    </a:schemeClr>
                  </a:solidFill>
                </a:rPr>
                <a:t>Client Pays Water Missions on Location</a:t>
              </a:r>
              <a:endParaRPr lang="en-US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535074" y="5035689"/>
              <a:ext cx="1219200" cy="1638794"/>
            </a:xfrm>
            <a:prstGeom prst="round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bg1"/>
                  </a:solidFill>
                </a:rPr>
                <a:t>New Accounts Added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cxnSp>
          <p:nvCxnSpPr>
            <p:cNvPr id="14" name="Straight Connector 40"/>
            <p:cNvCxnSpPr>
              <a:stCxn id="25" idx="0"/>
              <a:endCxn id="15" idx="2"/>
            </p:cNvCxnSpPr>
            <p:nvPr/>
          </p:nvCxnSpPr>
          <p:spPr>
            <a:xfrm flipV="1">
              <a:off x="1886744" y="3402800"/>
              <a:ext cx="2258995" cy="739668"/>
            </a:xfrm>
            <a:prstGeom prst="straightConnector1">
              <a:avLst/>
            </a:prstGeom>
            <a:ln w="63500">
              <a:solidFill>
                <a:schemeClr val="accent2">
                  <a:lumMod val="75000"/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ounded Rectangle 14"/>
            <p:cNvSpPr/>
            <p:nvPr/>
          </p:nvSpPr>
          <p:spPr>
            <a:xfrm>
              <a:off x="3043297" y="1623570"/>
              <a:ext cx="2204884" cy="1779229"/>
            </a:xfrm>
            <a:prstGeom prst="round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1">
                      <a:lumMod val="95000"/>
                    </a:schemeClr>
                  </a:solidFill>
                </a:rPr>
                <a:t>Water Missions USA updated</a:t>
              </a:r>
              <a:endParaRPr lang="en-US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cxnSp>
          <p:nvCxnSpPr>
            <p:cNvPr id="21" name="Straight Connector 40"/>
            <p:cNvCxnSpPr>
              <a:endCxn id="15" idx="3"/>
            </p:cNvCxnSpPr>
            <p:nvPr/>
          </p:nvCxnSpPr>
          <p:spPr>
            <a:xfrm flipV="1">
              <a:off x="5126824" y="2513185"/>
              <a:ext cx="121357" cy="10658"/>
            </a:xfrm>
            <a:prstGeom prst="straightConnector1">
              <a:avLst/>
            </a:prstGeom>
            <a:ln w="63500">
              <a:solidFill>
                <a:schemeClr val="accent3">
                  <a:lumMod val="75000"/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40"/>
            <p:cNvCxnSpPr/>
            <p:nvPr/>
          </p:nvCxnSpPr>
          <p:spPr>
            <a:xfrm flipH="1">
              <a:off x="7197634" y="2789712"/>
              <a:ext cx="574766" cy="0"/>
            </a:xfrm>
            <a:prstGeom prst="straightConnector1">
              <a:avLst/>
            </a:prstGeom>
            <a:ln w="63500">
              <a:solidFill>
                <a:schemeClr val="accent3">
                  <a:lumMod val="75000"/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ounded Rectangle 24"/>
            <p:cNvSpPr/>
            <p:nvPr/>
          </p:nvSpPr>
          <p:spPr>
            <a:xfrm>
              <a:off x="456692" y="4142468"/>
              <a:ext cx="2860105" cy="690564"/>
            </a:xfrm>
            <a:prstGeom prst="round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Device Updated by SMS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1" name="Rounded Rectangle 30"/>
          <p:cNvSpPr/>
          <p:nvPr/>
        </p:nvSpPr>
        <p:spPr>
          <a:xfrm>
            <a:off x="2057400" y="4953000"/>
            <a:ext cx="1163595" cy="1524000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Old Accounts Updated</a:t>
            </a:r>
            <a:endParaRPr lang="en-US" sz="1200" b="1" dirty="0">
              <a:solidFill>
                <a:schemeClr val="bg1"/>
              </a:solidFill>
            </a:endParaRPr>
          </a:p>
        </p:txBody>
      </p:sp>
      <p:cxnSp>
        <p:nvCxnSpPr>
          <p:cNvPr id="69" name="Straight Connector 40"/>
          <p:cNvCxnSpPr/>
          <p:nvPr/>
        </p:nvCxnSpPr>
        <p:spPr>
          <a:xfrm>
            <a:off x="2743200" y="2514600"/>
            <a:ext cx="304800" cy="0"/>
          </a:xfrm>
          <a:prstGeom prst="straightConnector1">
            <a:avLst/>
          </a:prstGeom>
          <a:ln w="63500">
            <a:solidFill>
              <a:schemeClr val="accent2">
                <a:lumMod val="75000"/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3" name="Picture 2" descr="C:\Users\b\AppData\Local\Microsoft\Windows\Temporary Internet Files\Content.IE5\F2KY6ZW6\MC90034999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914400"/>
            <a:ext cx="533400" cy="897802"/>
          </a:xfrm>
          <a:prstGeom prst="rect">
            <a:avLst/>
          </a:prstGeom>
          <a:noFill/>
        </p:spPr>
      </p:pic>
      <p:pic>
        <p:nvPicPr>
          <p:cNvPr id="84" name="Picture 2" descr="C:\Users\b\AppData\Local\Microsoft\Windows\Temporary Internet Files\Content.IE5\F2KY6ZW6\MC90034999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914400"/>
            <a:ext cx="533400" cy="897802"/>
          </a:xfrm>
          <a:prstGeom prst="rect">
            <a:avLst/>
          </a:prstGeom>
          <a:noFill/>
        </p:spPr>
      </p:pic>
      <p:sp>
        <p:nvSpPr>
          <p:cNvPr id="22" name="Rounded Rectangle 21"/>
          <p:cNvSpPr/>
          <p:nvPr/>
        </p:nvSpPr>
        <p:spPr>
          <a:xfrm>
            <a:off x="5791200" y="1675169"/>
            <a:ext cx="2971800" cy="4325860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1">
                <a:shade val="50000"/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lang="en-US" b="1" dirty="0" smtClean="0">
                <a:solidFill>
                  <a:schemeClr val="bg1"/>
                </a:solidFill>
              </a:rPr>
              <a:t>Phone Number: 0115555555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Unique Key: 1234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Minutes Balance: 100</a:t>
            </a:r>
          </a:p>
          <a:p>
            <a:endParaRPr lang="en-US" sz="2000" b="1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ransition advTm="5000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ounded Rectangle 77"/>
          <p:cNvSpPr/>
          <p:nvPr/>
        </p:nvSpPr>
        <p:spPr>
          <a:xfrm>
            <a:off x="381000" y="3962400"/>
            <a:ext cx="3200400" cy="2743200"/>
          </a:xfrm>
          <a:prstGeom prst="roundRect">
            <a:avLst/>
          </a:prstGeom>
          <a:solidFill>
            <a:schemeClr val="accent5">
              <a:lumMod val="40000"/>
              <a:lumOff val="60000"/>
              <a:alpha val="40000"/>
            </a:schemeClr>
          </a:solidFill>
          <a:ln>
            <a:solidFill>
              <a:schemeClr val="accent1">
                <a:shade val="50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Connector 40"/>
          <p:cNvCxnSpPr/>
          <p:nvPr/>
        </p:nvCxnSpPr>
        <p:spPr>
          <a:xfrm>
            <a:off x="1219200" y="4572000"/>
            <a:ext cx="0" cy="838200"/>
          </a:xfrm>
          <a:prstGeom prst="straightConnector1">
            <a:avLst/>
          </a:prstGeom>
          <a:ln w="63500">
            <a:solidFill>
              <a:schemeClr val="accent2">
                <a:lumMod val="75000"/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40"/>
          <p:cNvCxnSpPr/>
          <p:nvPr/>
        </p:nvCxnSpPr>
        <p:spPr>
          <a:xfrm>
            <a:off x="2667000" y="4572000"/>
            <a:ext cx="0" cy="838200"/>
          </a:xfrm>
          <a:prstGeom prst="straightConnector1">
            <a:avLst/>
          </a:prstGeom>
          <a:ln w="63500">
            <a:solidFill>
              <a:schemeClr val="accent2">
                <a:lumMod val="75000"/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ounded Rectangle 57"/>
          <p:cNvSpPr/>
          <p:nvPr/>
        </p:nvSpPr>
        <p:spPr>
          <a:xfrm>
            <a:off x="5638800" y="1295400"/>
            <a:ext cx="3143457" cy="5257800"/>
          </a:xfrm>
          <a:prstGeom prst="roundRect">
            <a:avLst/>
          </a:prstGeom>
          <a:solidFill>
            <a:schemeClr val="accent5">
              <a:lumMod val="40000"/>
              <a:lumOff val="60000"/>
              <a:alpha val="40000"/>
            </a:schemeClr>
          </a:solidFill>
          <a:ln>
            <a:solidFill>
              <a:schemeClr val="accent1">
                <a:shade val="50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763000" cy="914400"/>
          </a:xfrm>
        </p:spPr>
        <p:txBody>
          <a:bodyPr/>
          <a:lstStyle/>
          <a:p>
            <a:r>
              <a:rPr lang="en-US" dirty="0" smtClean="0"/>
              <a:t>Account Setup</a:t>
            </a:r>
            <a:endParaRPr lang="en-US" dirty="0"/>
          </a:p>
        </p:txBody>
      </p:sp>
      <p:grpSp>
        <p:nvGrpSpPr>
          <p:cNvPr id="3" name="Group 26"/>
          <p:cNvGrpSpPr>
            <a:grpSpLocks noGrp="1"/>
          </p:cNvGrpSpPr>
          <p:nvPr/>
        </p:nvGrpSpPr>
        <p:grpSpPr>
          <a:xfrm>
            <a:off x="228600" y="1371600"/>
            <a:ext cx="7416855" cy="5119247"/>
            <a:chOff x="143164" y="1219200"/>
            <a:chExt cx="7629236" cy="5455283"/>
          </a:xfrm>
        </p:grpSpPr>
        <p:sp>
          <p:nvSpPr>
            <p:cNvPr id="5" name="Rounded Rectangle 4"/>
            <p:cNvSpPr/>
            <p:nvPr/>
          </p:nvSpPr>
          <p:spPr>
            <a:xfrm>
              <a:off x="143164" y="1219200"/>
              <a:ext cx="5329975" cy="2587968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  <a:alpha val="40000"/>
              </a:schemeClr>
            </a:solidFill>
            <a:ln>
              <a:solidFill>
                <a:schemeClr val="accent1">
                  <a:shade val="50000"/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399473" y="1623570"/>
              <a:ext cx="2330296" cy="1779228"/>
            </a:xfrm>
            <a:prstGeom prst="round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1">
                      <a:lumMod val="95000"/>
                    </a:schemeClr>
                  </a:solidFill>
                </a:rPr>
                <a:t>Client Pays Water Missions on Location</a:t>
              </a:r>
              <a:endParaRPr lang="en-US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535074" y="5035689"/>
              <a:ext cx="1219200" cy="1638794"/>
            </a:xfrm>
            <a:prstGeom prst="round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bg1"/>
                  </a:solidFill>
                </a:rPr>
                <a:t>New Accounts Added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cxnSp>
          <p:nvCxnSpPr>
            <p:cNvPr id="14" name="Straight Connector 40"/>
            <p:cNvCxnSpPr>
              <a:stCxn id="25" idx="0"/>
              <a:endCxn id="15" idx="2"/>
            </p:cNvCxnSpPr>
            <p:nvPr/>
          </p:nvCxnSpPr>
          <p:spPr>
            <a:xfrm flipV="1">
              <a:off x="1886744" y="3402800"/>
              <a:ext cx="2258995" cy="739668"/>
            </a:xfrm>
            <a:prstGeom prst="straightConnector1">
              <a:avLst/>
            </a:prstGeom>
            <a:ln w="63500">
              <a:solidFill>
                <a:schemeClr val="accent2">
                  <a:lumMod val="75000"/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ounded Rectangle 14"/>
            <p:cNvSpPr/>
            <p:nvPr/>
          </p:nvSpPr>
          <p:spPr>
            <a:xfrm>
              <a:off x="3043297" y="1623570"/>
              <a:ext cx="2204884" cy="1779229"/>
            </a:xfrm>
            <a:prstGeom prst="round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1">
                      <a:lumMod val="95000"/>
                    </a:schemeClr>
                  </a:solidFill>
                </a:rPr>
                <a:t>Water Missions USA updated</a:t>
              </a:r>
              <a:endParaRPr lang="en-US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cxnSp>
          <p:nvCxnSpPr>
            <p:cNvPr id="21" name="Straight Connector 40"/>
            <p:cNvCxnSpPr>
              <a:endCxn id="15" idx="3"/>
            </p:cNvCxnSpPr>
            <p:nvPr/>
          </p:nvCxnSpPr>
          <p:spPr>
            <a:xfrm flipV="1">
              <a:off x="5126824" y="2513185"/>
              <a:ext cx="121357" cy="10658"/>
            </a:xfrm>
            <a:prstGeom prst="straightConnector1">
              <a:avLst/>
            </a:prstGeom>
            <a:ln w="63500">
              <a:solidFill>
                <a:schemeClr val="accent3">
                  <a:lumMod val="75000"/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40"/>
            <p:cNvCxnSpPr/>
            <p:nvPr/>
          </p:nvCxnSpPr>
          <p:spPr>
            <a:xfrm flipH="1">
              <a:off x="7197634" y="2789712"/>
              <a:ext cx="574766" cy="0"/>
            </a:xfrm>
            <a:prstGeom prst="straightConnector1">
              <a:avLst/>
            </a:prstGeom>
            <a:ln w="63500">
              <a:solidFill>
                <a:schemeClr val="accent3">
                  <a:lumMod val="75000"/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ounded Rectangle 24"/>
            <p:cNvSpPr/>
            <p:nvPr/>
          </p:nvSpPr>
          <p:spPr>
            <a:xfrm>
              <a:off x="456692" y="4142468"/>
              <a:ext cx="2860105" cy="690564"/>
            </a:xfrm>
            <a:prstGeom prst="round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Device Updated by SMS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1" name="Rounded Rectangle 30"/>
          <p:cNvSpPr/>
          <p:nvPr/>
        </p:nvSpPr>
        <p:spPr>
          <a:xfrm>
            <a:off x="2057400" y="4953000"/>
            <a:ext cx="1163595" cy="152400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Old Accounts Updated</a:t>
            </a:r>
            <a:endParaRPr lang="en-US" sz="1200" b="1" dirty="0">
              <a:solidFill>
                <a:schemeClr val="bg1"/>
              </a:solidFill>
            </a:endParaRPr>
          </a:p>
        </p:txBody>
      </p:sp>
      <p:cxnSp>
        <p:nvCxnSpPr>
          <p:cNvPr id="69" name="Straight Connector 40"/>
          <p:cNvCxnSpPr/>
          <p:nvPr/>
        </p:nvCxnSpPr>
        <p:spPr>
          <a:xfrm>
            <a:off x="2743200" y="2514600"/>
            <a:ext cx="304800" cy="0"/>
          </a:xfrm>
          <a:prstGeom prst="straightConnector1">
            <a:avLst/>
          </a:prstGeom>
          <a:ln w="63500">
            <a:solidFill>
              <a:schemeClr val="accent2">
                <a:lumMod val="75000"/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3" name="Picture 2" descr="C:\Users\b\AppData\Local\Microsoft\Windows\Temporary Internet Files\Content.IE5\F2KY6ZW6\MC90034999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914400"/>
            <a:ext cx="533400" cy="897802"/>
          </a:xfrm>
          <a:prstGeom prst="rect">
            <a:avLst/>
          </a:prstGeom>
          <a:noFill/>
        </p:spPr>
      </p:pic>
      <p:pic>
        <p:nvPicPr>
          <p:cNvPr id="84" name="Picture 2" descr="C:\Users\b\AppData\Local\Microsoft\Windows\Temporary Internet Files\Content.IE5\F2KY6ZW6\MC90034999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914400"/>
            <a:ext cx="533400" cy="897802"/>
          </a:xfrm>
          <a:prstGeom prst="rect">
            <a:avLst/>
          </a:prstGeom>
          <a:noFill/>
        </p:spPr>
      </p:pic>
      <p:sp>
        <p:nvSpPr>
          <p:cNvPr id="22" name="Rounded Rectangle 21"/>
          <p:cNvSpPr/>
          <p:nvPr/>
        </p:nvSpPr>
        <p:spPr>
          <a:xfrm>
            <a:off x="5791200" y="1675169"/>
            <a:ext cx="2971800" cy="4325860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1">
                <a:shade val="50000"/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lang="en-US" b="1" dirty="0" smtClean="0">
                <a:solidFill>
                  <a:schemeClr val="bg1"/>
                </a:solidFill>
              </a:rPr>
              <a:t>Phone Number: 0115555555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Unique Key: 1234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Minutes Balance: 100</a:t>
            </a:r>
          </a:p>
          <a:p>
            <a:endParaRPr lang="en-US" sz="2000" b="1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ransition advTm="5000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00200"/>
            <a:ext cx="7848600" cy="4876800"/>
          </a:xfrm>
        </p:spPr>
        <p:txBody>
          <a:bodyPr/>
          <a:lstStyle/>
          <a:p>
            <a:pPr indent="0">
              <a:buNone/>
            </a:pPr>
            <a:r>
              <a:rPr lang="en-US" dirty="0" smtClean="0"/>
              <a:t>Water Missions International is a nonprofit Christian engineering ministry providing long lasting safe water and sanitation solutions for people in developing countries and disaster areas. </a:t>
            </a:r>
          </a:p>
          <a:p>
            <a:pPr indent="0">
              <a:buNone/>
            </a:pPr>
            <a:endParaRPr lang="en-US" dirty="0" smtClean="0"/>
          </a:p>
          <a:p>
            <a:pPr indent="0">
              <a:buNone/>
            </a:pPr>
            <a:r>
              <a:rPr lang="en-US" dirty="0" smtClean="0"/>
              <a:t>They provide access to safe water for over 2 million people throughout the world. </a:t>
            </a:r>
          </a:p>
          <a:p>
            <a:pPr indent="0">
              <a:buNone/>
            </a:pPr>
            <a:endParaRPr lang="en-US" dirty="0" smtClean="0"/>
          </a:p>
          <a:p>
            <a:pPr indent="0">
              <a:buNone/>
            </a:pPr>
            <a:r>
              <a:rPr lang="en-US" dirty="0" smtClean="0"/>
              <a:t>WMI has served 49 different countries on 5 different continents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C:\Users\aexum\Dropbox\Senior design 2 share\Critical_Design_Review\Presentation\images\wmi-logo-standard-bla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228600"/>
            <a:ext cx="4227539" cy="114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Tm="5000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ounded Rectangle 77"/>
          <p:cNvSpPr/>
          <p:nvPr/>
        </p:nvSpPr>
        <p:spPr>
          <a:xfrm>
            <a:off x="381000" y="3962400"/>
            <a:ext cx="3200400" cy="2743200"/>
          </a:xfrm>
          <a:prstGeom prst="roundRect">
            <a:avLst/>
          </a:prstGeom>
          <a:solidFill>
            <a:schemeClr val="accent5">
              <a:lumMod val="40000"/>
              <a:lumOff val="60000"/>
              <a:alpha val="40000"/>
            </a:schemeClr>
          </a:solidFill>
          <a:ln>
            <a:solidFill>
              <a:schemeClr val="accent1">
                <a:shade val="50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Connector 40"/>
          <p:cNvCxnSpPr/>
          <p:nvPr/>
        </p:nvCxnSpPr>
        <p:spPr>
          <a:xfrm>
            <a:off x="1219200" y="4572000"/>
            <a:ext cx="0" cy="838200"/>
          </a:xfrm>
          <a:prstGeom prst="straightConnector1">
            <a:avLst/>
          </a:prstGeom>
          <a:ln w="63500">
            <a:solidFill>
              <a:schemeClr val="accent2">
                <a:lumMod val="75000"/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40"/>
          <p:cNvCxnSpPr/>
          <p:nvPr/>
        </p:nvCxnSpPr>
        <p:spPr>
          <a:xfrm>
            <a:off x="2667000" y="4572000"/>
            <a:ext cx="0" cy="838200"/>
          </a:xfrm>
          <a:prstGeom prst="straightConnector1">
            <a:avLst/>
          </a:prstGeom>
          <a:ln w="63500">
            <a:solidFill>
              <a:schemeClr val="accent2">
                <a:lumMod val="75000"/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ounded Rectangle 57"/>
          <p:cNvSpPr/>
          <p:nvPr/>
        </p:nvSpPr>
        <p:spPr>
          <a:xfrm>
            <a:off x="5638800" y="1295400"/>
            <a:ext cx="3276600" cy="5257800"/>
          </a:xfrm>
          <a:prstGeom prst="roundRect">
            <a:avLst/>
          </a:prstGeom>
          <a:solidFill>
            <a:schemeClr val="accent5">
              <a:lumMod val="40000"/>
              <a:lumOff val="60000"/>
              <a:alpha val="40000"/>
            </a:schemeClr>
          </a:solidFill>
          <a:ln>
            <a:solidFill>
              <a:schemeClr val="accent1">
                <a:shade val="50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763000" cy="914400"/>
          </a:xfrm>
        </p:spPr>
        <p:txBody>
          <a:bodyPr/>
          <a:lstStyle/>
          <a:p>
            <a:r>
              <a:rPr lang="en-US" dirty="0" smtClean="0"/>
              <a:t>Account Setup</a:t>
            </a:r>
            <a:endParaRPr lang="en-US" dirty="0"/>
          </a:p>
        </p:txBody>
      </p:sp>
      <p:grpSp>
        <p:nvGrpSpPr>
          <p:cNvPr id="3" name="Group 26"/>
          <p:cNvGrpSpPr>
            <a:grpSpLocks noGrp="1"/>
          </p:cNvGrpSpPr>
          <p:nvPr/>
        </p:nvGrpSpPr>
        <p:grpSpPr>
          <a:xfrm>
            <a:off x="228600" y="1371600"/>
            <a:ext cx="7416855" cy="5119247"/>
            <a:chOff x="143164" y="1219200"/>
            <a:chExt cx="7629236" cy="5455283"/>
          </a:xfrm>
        </p:grpSpPr>
        <p:sp>
          <p:nvSpPr>
            <p:cNvPr id="5" name="Rounded Rectangle 4"/>
            <p:cNvSpPr/>
            <p:nvPr/>
          </p:nvSpPr>
          <p:spPr>
            <a:xfrm>
              <a:off x="143164" y="1219200"/>
              <a:ext cx="5329975" cy="2587968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  <a:alpha val="40000"/>
              </a:schemeClr>
            </a:solidFill>
            <a:ln>
              <a:solidFill>
                <a:schemeClr val="accent1">
                  <a:shade val="50000"/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399473" y="1623570"/>
              <a:ext cx="2330296" cy="1779228"/>
            </a:xfrm>
            <a:prstGeom prst="round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1">
                      <a:lumMod val="95000"/>
                    </a:schemeClr>
                  </a:solidFill>
                </a:rPr>
                <a:t>Client Pays Water Missions on Location</a:t>
              </a:r>
              <a:endParaRPr lang="en-US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535074" y="5035689"/>
              <a:ext cx="1219200" cy="1638794"/>
            </a:xfrm>
            <a:prstGeom prst="round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bg1"/>
                  </a:solidFill>
                </a:rPr>
                <a:t>New Accounts Added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cxnSp>
          <p:nvCxnSpPr>
            <p:cNvPr id="14" name="Straight Connector 40"/>
            <p:cNvCxnSpPr>
              <a:stCxn id="25" idx="0"/>
              <a:endCxn id="15" idx="2"/>
            </p:cNvCxnSpPr>
            <p:nvPr/>
          </p:nvCxnSpPr>
          <p:spPr>
            <a:xfrm flipV="1">
              <a:off x="1886744" y="3402800"/>
              <a:ext cx="2258995" cy="739668"/>
            </a:xfrm>
            <a:prstGeom prst="straightConnector1">
              <a:avLst/>
            </a:prstGeom>
            <a:ln w="63500">
              <a:solidFill>
                <a:schemeClr val="accent2">
                  <a:lumMod val="75000"/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ounded Rectangle 14"/>
            <p:cNvSpPr/>
            <p:nvPr/>
          </p:nvSpPr>
          <p:spPr>
            <a:xfrm>
              <a:off x="3043297" y="1623570"/>
              <a:ext cx="2204884" cy="1779229"/>
            </a:xfrm>
            <a:prstGeom prst="round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1">
                      <a:lumMod val="95000"/>
                    </a:schemeClr>
                  </a:solidFill>
                </a:rPr>
                <a:t>Water Missions USA updated</a:t>
              </a:r>
              <a:endParaRPr lang="en-US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cxnSp>
          <p:nvCxnSpPr>
            <p:cNvPr id="21" name="Straight Connector 40"/>
            <p:cNvCxnSpPr>
              <a:endCxn id="15" idx="3"/>
            </p:cNvCxnSpPr>
            <p:nvPr/>
          </p:nvCxnSpPr>
          <p:spPr>
            <a:xfrm flipV="1">
              <a:off x="5126824" y="2513185"/>
              <a:ext cx="121357" cy="10658"/>
            </a:xfrm>
            <a:prstGeom prst="straightConnector1">
              <a:avLst/>
            </a:prstGeom>
            <a:ln w="63500">
              <a:solidFill>
                <a:schemeClr val="accent3">
                  <a:lumMod val="75000"/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40"/>
            <p:cNvCxnSpPr/>
            <p:nvPr/>
          </p:nvCxnSpPr>
          <p:spPr>
            <a:xfrm flipH="1">
              <a:off x="7197634" y="2789712"/>
              <a:ext cx="574766" cy="0"/>
            </a:xfrm>
            <a:prstGeom prst="straightConnector1">
              <a:avLst/>
            </a:prstGeom>
            <a:ln w="63500">
              <a:solidFill>
                <a:schemeClr val="accent3">
                  <a:lumMod val="75000"/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ounded Rectangle 24"/>
            <p:cNvSpPr/>
            <p:nvPr/>
          </p:nvSpPr>
          <p:spPr>
            <a:xfrm>
              <a:off x="456692" y="4142468"/>
              <a:ext cx="2860105" cy="690564"/>
            </a:xfrm>
            <a:prstGeom prst="round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Device Updated by SMS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1" name="Rounded Rectangle 30"/>
          <p:cNvSpPr/>
          <p:nvPr/>
        </p:nvSpPr>
        <p:spPr>
          <a:xfrm>
            <a:off x="2057400" y="4953000"/>
            <a:ext cx="1163595" cy="1524000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Old Accounts Updated</a:t>
            </a:r>
            <a:endParaRPr lang="en-US" sz="1200" b="1" dirty="0">
              <a:solidFill>
                <a:schemeClr val="bg1"/>
              </a:solidFill>
            </a:endParaRPr>
          </a:p>
        </p:txBody>
      </p:sp>
      <p:cxnSp>
        <p:nvCxnSpPr>
          <p:cNvPr id="69" name="Straight Connector 40"/>
          <p:cNvCxnSpPr/>
          <p:nvPr/>
        </p:nvCxnSpPr>
        <p:spPr>
          <a:xfrm>
            <a:off x="2743200" y="2514600"/>
            <a:ext cx="304800" cy="0"/>
          </a:xfrm>
          <a:prstGeom prst="straightConnector1">
            <a:avLst/>
          </a:prstGeom>
          <a:ln w="63500">
            <a:solidFill>
              <a:schemeClr val="accent2">
                <a:lumMod val="75000"/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3" name="Picture 2" descr="C:\Users\b\AppData\Local\Microsoft\Windows\Temporary Internet Files\Content.IE5\F2KY6ZW6\MC90034999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914400"/>
            <a:ext cx="533400" cy="897802"/>
          </a:xfrm>
          <a:prstGeom prst="rect">
            <a:avLst/>
          </a:prstGeom>
          <a:noFill/>
        </p:spPr>
      </p:pic>
      <p:pic>
        <p:nvPicPr>
          <p:cNvPr id="84" name="Picture 2" descr="C:\Users\b\AppData\Local\Microsoft\Windows\Temporary Internet Files\Content.IE5\F2KY6ZW6\MC90034999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914400"/>
            <a:ext cx="533400" cy="897802"/>
          </a:xfrm>
          <a:prstGeom prst="rect">
            <a:avLst/>
          </a:prstGeom>
          <a:noFill/>
        </p:spPr>
      </p:pic>
      <p:sp>
        <p:nvSpPr>
          <p:cNvPr id="22" name="Rounded Rectangle 21"/>
          <p:cNvSpPr/>
          <p:nvPr/>
        </p:nvSpPr>
        <p:spPr>
          <a:xfrm>
            <a:off x="5791200" y="1675169"/>
            <a:ext cx="2971800" cy="432586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lang="en-US" b="1" dirty="0" smtClean="0">
                <a:solidFill>
                  <a:schemeClr val="bg1"/>
                </a:solidFill>
              </a:rPr>
              <a:t>Phone Number: 0115555555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Unique Key: 1234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Minutes Balance: 100</a:t>
            </a:r>
          </a:p>
          <a:p>
            <a:endParaRPr lang="en-US" sz="2000" b="1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ransition advTm="5000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37160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Account Setup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514600"/>
            <a:ext cx="8229600" cy="3581400"/>
          </a:xfrm>
        </p:spPr>
        <p:txBody>
          <a:bodyPr/>
          <a:lstStyle/>
          <a:p>
            <a:pPr>
              <a:buClrTx/>
            </a:pPr>
            <a:r>
              <a:rPr lang="en-US" sz="3200" dirty="0" smtClean="0"/>
              <a:t>Text sent to client</a:t>
            </a:r>
          </a:p>
          <a:p>
            <a:pPr lvl="1">
              <a:buClrTx/>
            </a:pPr>
            <a:r>
              <a:rPr lang="en-US" sz="3000" dirty="0" smtClean="0"/>
              <a:t>Number minutes on Account</a:t>
            </a:r>
          </a:p>
          <a:p>
            <a:pPr lvl="1">
              <a:buClrTx/>
            </a:pPr>
            <a:r>
              <a:rPr lang="en-US" sz="3000" dirty="0" smtClean="0"/>
              <a:t>Stats on Account usage</a:t>
            </a:r>
          </a:p>
          <a:p>
            <a:pPr lvl="1">
              <a:buClrTx/>
            </a:pPr>
            <a:r>
              <a:rPr lang="en-US" sz="3000" dirty="0" smtClean="0"/>
              <a:t>Pin number </a:t>
            </a:r>
          </a:p>
          <a:p>
            <a:pPr>
              <a:buClrTx/>
            </a:pPr>
            <a:r>
              <a:rPr lang="en-US" sz="3200" dirty="0" smtClean="0"/>
              <a:t>Client now ready to use eMpower</a:t>
            </a:r>
            <a:endParaRPr lang="en-US" sz="3200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2819400"/>
            <a:ext cx="2899579" cy="162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Device Side (Client)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3962400"/>
          </a:xfrm>
        </p:spPr>
        <p:txBody>
          <a:bodyPr/>
          <a:lstStyle/>
          <a:p>
            <a:pPr>
              <a:buClrTx/>
              <a:buFont typeface="Arial" pitchFamily="34" charset="0"/>
              <a:buChar char="•"/>
            </a:pPr>
            <a:r>
              <a:rPr lang="en-US" sz="3200" dirty="0" smtClean="0"/>
              <a:t>Enters pin</a:t>
            </a:r>
          </a:p>
          <a:p>
            <a:pPr>
              <a:buClrTx/>
              <a:buFont typeface="Arial" pitchFamily="34" charset="0"/>
              <a:buChar char="•"/>
            </a:pPr>
            <a:endParaRPr lang="en-US" sz="3200" dirty="0" smtClean="0"/>
          </a:p>
          <a:p>
            <a:pPr>
              <a:buClrTx/>
              <a:buFont typeface="Arial" pitchFamily="34" charset="0"/>
              <a:buChar char="•"/>
            </a:pPr>
            <a:r>
              <a:rPr lang="en-US" sz="3200" dirty="0" smtClean="0"/>
              <a:t>Enters phone number</a:t>
            </a:r>
          </a:p>
          <a:p>
            <a:pPr>
              <a:buClrTx/>
              <a:buFont typeface="Arial" pitchFamily="34" charset="0"/>
              <a:buChar char="•"/>
            </a:pPr>
            <a:endParaRPr lang="en-US" sz="3200" dirty="0" smtClean="0"/>
          </a:p>
          <a:p>
            <a:pPr>
              <a:buClrTx/>
              <a:buFont typeface="Arial" pitchFamily="34" charset="0"/>
              <a:buChar char="•"/>
            </a:pPr>
            <a:r>
              <a:rPr lang="en-US" sz="3200" dirty="0" smtClean="0"/>
              <a:t>Main menu</a:t>
            </a:r>
            <a:endParaRPr lang="en-US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137" r="20394"/>
          <a:stretch/>
        </p:blipFill>
        <p:spPr bwMode="auto">
          <a:xfrm>
            <a:off x="4800600" y="1688557"/>
            <a:ext cx="3810000" cy="420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5000"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Device Side (sign on)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962400"/>
          </a:xfrm>
        </p:spPr>
        <p:txBody>
          <a:bodyPr/>
          <a:lstStyle/>
          <a:p>
            <a:pPr>
              <a:buClrTx/>
              <a:buNone/>
            </a:pPr>
            <a:endParaRPr lang="en-US" sz="3200" dirty="0" smtClean="0"/>
          </a:p>
          <a:p>
            <a:endParaRPr lang="en-US" dirty="0"/>
          </a:p>
        </p:txBody>
      </p:sp>
      <p:pic>
        <p:nvPicPr>
          <p:cNvPr id="3686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2932" y="4070844"/>
            <a:ext cx="3286125" cy="184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19914" y="4070844"/>
            <a:ext cx="3267350" cy="183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triped Right Arrow 7"/>
          <p:cNvSpPr/>
          <p:nvPr/>
        </p:nvSpPr>
        <p:spPr bwMode="auto">
          <a:xfrm>
            <a:off x="4267200" y="1981200"/>
            <a:ext cx="457200" cy="990600"/>
          </a:xfrm>
          <a:prstGeom prst="stripedRightArrow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2932" y="1600200"/>
            <a:ext cx="3276600" cy="1850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triped Right Arrow 10"/>
          <p:cNvSpPr/>
          <p:nvPr/>
        </p:nvSpPr>
        <p:spPr bwMode="auto">
          <a:xfrm>
            <a:off x="4267200" y="4495800"/>
            <a:ext cx="457200" cy="990600"/>
          </a:xfrm>
          <a:prstGeom prst="stripedRightArrow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19914" y="1562100"/>
            <a:ext cx="3294686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Device Side (Menu)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962400"/>
          </a:xfrm>
        </p:spPr>
        <p:txBody>
          <a:bodyPr/>
          <a:lstStyle/>
          <a:p>
            <a:pPr>
              <a:buClrTx/>
              <a:buNone/>
            </a:pPr>
            <a:endParaRPr lang="en-US" sz="3200" dirty="0" smtClean="0"/>
          </a:p>
          <a:p>
            <a:endParaRPr lang="en-US" dirty="0"/>
          </a:p>
        </p:txBody>
      </p:sp>
      <p:sp>
        <p:nvSpPr>
          <p:cNvPr id="6" name="Striped Right Arrow 5"/>
          <p:cNvSpPr/>
          <p:nvPr/>
        </p:nvSpPr>
        <p:spPr bwMode="auto">
          <a:xfrm>
            <a:off x="4343400" y="2209800"/>
            <a:ext cx="457200" cy="990600"/>
          </a:xfrm>
          <a:prstGeom prst="stripedRightArrow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Striped Right Arrow 6"/>
          <p:cNvSpPr/>
          <p:nvPr/>
        </p:nvSpPr>
        <p:spPr bwMode="auto">
          <a:xfrm>
            <a:off x="4343400" y="4572000"/>
            <a:ext cx="457200" cy="990600"/>
          </a:xfrm>
          <a:prstGeom prst="stripedRightArrow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1" y="1752600"/>
            <a:ext cx="3352800" cy="1866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191000"/>
            <a:ext cx="3352800" cy="1861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1752600"/>
            <a:ext cx="3352800" cy="1854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4191000"/>
            <a:ext cx="3352800" cy="1880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/>
        </p:nvSpPr>
        <p:spPr bwMode="auto">
          <a:xfrm>
            <a:off x="6172200" y="1219200"/>
            <a:ext cx="304800" cy="381000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6705600" y="1219200"/>
            <a:ext cx="304800" cy="3810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5943600" y="1676400"/>
            <a:ext cx="1295400" cy="457200"/>
          </a:xfrm>
          <a:prstGeom prst="roundRect">
            <a:avLst/>
          </a:prstGeom>
          <a:solidFill>
            <a:schemeClr val="tx2">
              <a:lumMod val="75000"/>
              <a:lumOff val="2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Device Side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>
            <a:normAutofit fontScale="92500" lnSpcReduction="10000"/>
          </a:bodyPr>
          <a:lstStyle/>
          <a:p>
            <a:pPr>
              <a:buClrTx/>
            </a:pPr>
            <a:r>
              <a:rPr lang="en-US" sz="3500" dirty="0" smtClean="0"/>
              <a:t>Light turns on for that port</a:t>
            </a:r>
          </a:p>
          <a:p>
            <a:pPr lvl="1"/>
            <a:r>
              <a:rPr lang="en-US" sz="3300" dirty="0" smtClean="0"/>
              <a:t>Red LED flash</a:t>
            </a:r>
            <a:endParaRPr lang="en-US" sz="3500" dirty="0" smtClean="0"/>
          </a:p>
          <a:p>
            <a:pPr>
              <a:buClrTx/>
            </a:pPr>
            <a:r>
              <a:rPr lang="en-US" sz="3500" dirty="0" smtClean="0"/>
              <a:t>Client plugs in </a:t>
            </a:r>
          </a:p>
          <a:p>
            <a:pPr lvl="1">
              <a:buClrTx/>
            </a:pPr>
            <a:r>
              <a:rPr lang="en-US" sz="3500" dirty="0" smtClean="0"/>
              <a:t>Timer starts</a:t>
            </a:r>
          </a:p>
          <a:p>
            <a:pPr lvl="1">
              <a:buClrTx/>
            </a:pPr>
            <a:r>
              <a:rPr lang="en-US" sz="3500" dirty="0" smtClean="0"/>
              <a:t>Green LED on</a:t>
            </a:r>
          </a:p>
          <a:p>
            <a:pPr>
              <a:buClrTx/>
            </a:pPr>
            <a:r>
              <a:rPr lang="en-US" sz="3500" dirty="0" smtClean="0"/>
              <a:t>Client unplugs</a:t>
            </a:r>
          </a:p>
          <a:p>
            <a:pPr lvl="1">
              <a:buClrTx/>
            </a:pPr>
            <a:r>
              <a:rPr lang="en-US" sz="3500" dirty="0" smtClean="0"/>
              <a:t>Timer stopped </a:t>
            </a:r>
          </a:p>
          <a:p>
            <a:pPr lvl="1">
              <a:buClrTx/>
            </a:pPr>
            <a:r>
              <a:rPr lang="en-US" sz="3500" dirty="0" smtClean="0"/>
              <a:t>Account updated </a:t>
            </a:r>
          </a:p>
          <a:p>
            <a:pPr lvl="1">
              <a:buClrTx/>
            </a:pPr>
            <a:r>
              <a:rPr lang="en-US" sz="3500" dirty="0" smtClean="0"/>
              <a:t>Text sent to client</a:t>
            </a:r>
          </a:p>
          <a:p>
            <a:pPr>
              <a:buClrTx/>
              <a:buNone/>
            </a:pPr>
            <a:r>
              <a:rPr lang="en-US" sz="3200" dirty="0" smtClean="0"/>
              <a:t>		</a:t>
            </a:r>
          </a:p>
          <a:p>
            <a:pPr>
              <a:buClrTx/>
            </a:pPr>
            <a:endParaRPr lang="en-US" sz="3200" dirty="0"/>
          </a:p>
        </p:txBody>
      </p:sp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3581400"/>
            <a:ext cx="3948112" cy="2192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ounded Rectangle 6"/>
          <p:cNvSpPr/>
          <p:nvPr/>
        </p:nvSpPr>
        <p:spPr bwMode="auto">
          <a:xfrm>
            <a:off x="6096000" y="1752600"/>
            <a:ext cx="990600" cy="304800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6705600" y="1219200"/>
            <a:ext cx="304800" cy="381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6705600" y="1219200"/>
            <a:ext cx="304800" cy="3810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6172200" y="1219200"/>
            <a:ext cx="304800" cy="381000"/>
          </a:xfrm>
          <a:prstGeom prst="ellipse">
            <a:avLst/>
          </a:prstGeom>
          <a:solidFill>
            <a:srgbClr val="00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6172200" y="1828800"/>
            <a:ext cx="838200" cy="76200"/>
          </a:xfrm>
          <a:prstGeom prst="roundRect">
            <a:avLst/>
          </a:prstGeom>
          <a:solidFill>
            <a:schemeClr val="tx1"/>
          </a:solidFill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6705600" y="1219200"/>
            <a:ext cx="304800" cy="38100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6172200" y="1219200"/>
            <a:ext cx="304800" cy="381000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6705600" y="1219200"/>
            <a:ext cx="304800" cy="3810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advTm="5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5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indefinit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0" grpId="0" animBg="1"/>
      <p:bldP spid="11" grpId="0" animBg="1"/>
      <p:bldP spid="15" grpId="0" animBg="1"/>
      <p:bldP spid="18" grpId="0" animBg="1"/>
      <p:bldP spid="1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Device Side (Menu)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962400"/>
          </a:xfrm>
        </p:spPr>
        <p:txBody>
          <a:bodyPr/>
          <a:lstStyle/>
          <a:p>
            <a:pPr>
              <a:buClrTx/>
              <a:buNone/>
            </a:pPr>
            <a:endParaRPr lang="en-US" sz="3200" dirty="0" smtClean="0"/>
          </a:p>
          <a:p>
            <a:endParaRPr lang="en-US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676400"/>
            <a:ext cx="3581400" cy="2000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triped Right Arrow 6"/>
          <p:cNvSpPr/>
          <p:nvPr/>
        </p:nvSpPr>
        <p:spPr bwMode="auto">
          <a:xfrm>
            <a:off x="4572000" y="2133600"/>
            <a:ext cx="457200" cy="990600"/>
          </a:xfrm>
          <a:prstGeom prst="strip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676400"/>
            <a:ext cx="3532372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1" y="3962401"/>
            <a:ext cx="3505200" cy="1932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Device Side (Menu)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962400"/>
          </a:xfrm>
        </p:spPr>
        <p:txBody>
          <a:bodyPr/>
          <a:lstStyle/>
          <a:p>
            <a:pPr>
              <a:buClrTx/>
              <a:buNone/>
            </a:pPr>
            <a:endParaRPr lang="en-US" sz="3200" dirty="0" smtClean="0"/>
          </a:p>
          <a:p>
            <a:endParaRPr lang="en-US" dirty="0"/>
          </a:p>
        </p:txBody>
      </p:sp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752600"/>
            <a:ext cx="3419475" cy="1916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752600"/>
            <a:ext cx="3505200" cy="194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4191000"/>
            <a:ext cx="3429000" cy="1925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triped Right Arrow 7"/>
          <p:cNvSpPr/>
          <p:nvPr/>
        </p:nvSpPr>
        <p:spPr bwMode="auto">
          <a:xfrm>
            <a:off x="4343400" y="2209800"/>
            <a:ext cx="457200" cy="990600"/>
          </a:xfrm>
          <a:prstGeom prst="stripedRightArrow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advTm="5000"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</a:rPr>
              <a:t>Communication</a:t>
            </a:r>
            <a:br>
              <a:rPr lang="en-US" sz="4000" b="1" dirty="0" smtClean="0">
                <a:solidFill>
                  <a:schemeClr val="tx1"/>
                </a:solidFill>
              </a:rPr>
            </a:br>
            <a:r>
              <a:rPr lang="en-US" sz="4000" b="1" dirty="0" smtClean="0">
                <a:solidFill>
                  <a:schemeClr val="tx1"/>
                </a:solidFill>
              </a:rPr>
              <a:t>Master Control Board to Port Control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86200"/>
          </a:xfrm>
        </p:spPr>
        <p:txBody>
          <a:bodyPr/>
          <a:lstStyle/>
          <a:p>
            <a:pPr>
              <a:buClrTx/>
            </a:pPr>
            <a:r>
              <a:rPr lang="en-US" sz="3200" dirty="0" smtClean="0"/>
              <a:t>I2C</a:t>
            </a:r>
          </a:p>
          <a:p>
            <a:pPr>
              <a:buClrTx/>
            </a:pPr>
            <a:r>
              <a:rPr lang="en-US" sz="3200" dirty="0" smtClean="0"/>
              <a:t>Communication String (12 characters)</a:t>
            </a:r>
          </a:p>
          <a:p>
            <a:pPr>
              <a:buClrTx/>
              <a:buNone/>
            </a:pPr>
            <a:r>
              <a:rPr lang="en-US" sz="3200" dirty="0" smtClean="0"/>
              <a:t>                       “000100011000”</a:t>
            </a:r>
          </a:p>
          <a:p>
            <a:pPr>
              <a:buClrTx/>
              <a:buNone/>
            </a:pPr>
            <a:endParaRPr lang="en-US" sz="3200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301315" y="4622800"/>
            <a:ext cx="1245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Ports 1-12</a:t>
            </a:r>
          </a:p>
        </p:txBody>
      </p:sp>
      <p:sp>
        <p:nvSpPr>
          <p:cNvPr id="11" name="Left Brace 10"/>
          <p:cNvSpPr/>
          <p:nvPr/>
        </p:nvSpPr>
        <p:spPr>
          <a:xfrm rot="16200000">
            <a:off x="3695700" y="2933700"/>
            <a:ext cx="457200" cy="26670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Tm="5000"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Communication</a:t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Master Control to Port Control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962400"/>
          </a:xfrm>
        </p:spPr>
        <p:txBody>
          <a:bodyPr/>
          <a:lstStyle/>
          <a:p>
            <a:pPr>
              <a:buClrTx/>
            </a:pPr>
            <a:r>
              <a:rPr lang="en-US" sz="3200" dirty="0" smtClean="0"/>
              <a:t>Characters 1 thru 12</a:t>
            </a:r>
          </a:p>
          <a:p>
            <a:pPr lvl="1">
              <a:buClrTx/>
            </a:pPr>
            <a:r>
              <a:rPr lang="en-US" sz="3000" dirty="0" smtClean="0"/>
              <a:t>“1” indicates request to turn on port</a:t>
            </a:r>
          </a:p>
          <a:p>
            <a:pPr lvl="1">
              <a:buClrTx/>
            </a:pPr>
            <a:r>
              <a:rPr lang="en-US" sz="3000" dirty="0" smtClean="0"/>
              <a:t>“0” indicates request to turn off port</a:t>
            </a:r>
          </a:p>
          <a:p>
            <a:pPr lvl="1">
              <a:buClrTx/>
            </a:pPr>
            <a:endParaRPr lang="en-US" sz="3000" dirty="0" smtClean="0"/>
          </a:p>
          <a:p>
            <a:pPr>
              <a:buClrTx/>
            </a:pPr>
            <a:endParaRPr lang="en-US" sz="3200" dirty="0" smtClean="0"/>
          </a:p>
          <a:p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38464" y="4495800"/>
            <a:ext cx="231457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5000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Motivation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4800600"/>
            <a:ext cx="7543800" cy="1828800"/>
          </a:xfrm>
        </p:spPr>
        <p:txBody>
          <a:bodyPr/>
          <a:lstStyle/>
          <a:p>
            <a:pPr marL="0">
              <a:buNone/>
            </a:pPr>
            <a:r>
              <a:rPr lang="en-US" dirty="0" smtClean="0"/>
              <a:t>Safe, Scalable product that has expandable features that can be deployed on WMI’s and many other renewable energy project sites</a:t>
            </a:r>
            <a:endParaRPr lang="en-US" dirty="0"/>
          </a:p>
        </p:txBody>
      </p:sp>
      <p:pic>
        <p:nvPicPr>
          <p:cNvPr id="4" name="Content Placeholder 5" descr="phone mes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981200" y="1066800"/>
            <a:ext cx="4927600" cy="36957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5000"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</a:rPr>
              <a:t>Communication</a:t>
            </a:r>
            <a:br>
              <a:rPr lang="en-US" sz="4000" b="1" dirty="0" smtClean="0">
                <a:solidFill>
                  <a:schemeClr val="tx1"/>
                </a:solidFill>
              </a:rPr>
            </a:br>
            <a:r>
              <a:rPr lang="en-US" sz="4000" b="1" dirty="0" smtClean="0">
                <a:solidFill>
                  <a:schemeClr val="tx1"/>
                </a:solidFill>
              </a:rPr>
              <a:t>Port Control to Master Control Board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962400"/>
          </a:xfrm>
        </p:spPr>
        <p:txBody>
          <a:bodyPr/>
          <a:lstStyle/>
          <a:p>
            <a:pPr>
              <a:buClrTx/>
            </a:pPr>
            <a:r>
              <a:rPr lang="en-US" sz="3200" dirty="0"/>
              <a:t>I2C</a:t>
            </a:r>
          </a:p>
          <a:p>
            <a:pPr>
              <a:buClrTx/>
            </a:pPr>
            <a:r>
              <a:rPr lang="en-US" sz="3200" dirty="0"/>
              <a:t>Communication String (12 characters)</a:t>
            </a:r>
          </a:p>
          <a:p>
            <a:pPr>
              <a:buClrTx/>
              <a:buNone/>
            </a:pPr>
            <a:r>
              <a:rPr lang="en-US" sz="3200" dirty="0"/>
              <a:t>                       “000100011000”</a:t>
            </a:r>
          </a:p>
          <a:p>
            <a:pPr>
              <a:buClrTx/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0" y="4648200"/>
            <a:ext cx="1093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Ports 1-12</a:t>
            </a:r>
          </a:p>
        </p:txBody>
      </p:sp>
      <p:sp>
        <p:nvSpPr>
          <p:cNvPr id="11" name="Left Brace 10"/>
          <p:cNvSpPr/>
          <p:nvPr/>
        </p:nvSpPr>
        <p:spPr>
          <a:xfrm rot="16200000">
            <a:off x="3695700" y="2933700"/>
            <a:ext cx="457200" cy="26670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Tm="5000"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</a:rPr>
              <a:t>Communication</a:t>
            </a:r>
            <a:br>
              <a:rPr lang="en-US" sz="4000" b="1" dirty="0" smtClean="0">
                <a:solidFill>
                  <a:schemeClr val="tx1"/>
                </a:solidFill>
              </a:rPr>
            </a:br>
            <a:r>
              <a:rPr lang="en-US" sz="4000" b="1" dirty="0" smtClean="0">
                <a:solidFill>
                  <a:schemeClr val="tx1"/>
                </a:solidFill>
              </a:rPr>
              <a:t>Port Control to Master Control Board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429000"/>
          </a:xfrm>
        </p:spPr>
        <p:txBody>
          <a:bodyPr/>
          <a:lstStyle/>
          <a:p>
            <a:pPr>
              <a:buClrTx/>
            </a:pPr>
            <a:r>
              <a:rPr lang="en-US" sz="3200" dirty="0"/>
              <a:t>Characters 1 thru 12</a:t>
            </a:r>
          </a:p>
          <a:p>
            <a:pPr lvl="1">
              <a:buClrTx/>
            </a:pPr>
            <a:r>
              <a:rPr lang="en-US" sz="3000" dirty="0"/>
              <a:t>“1” indicates </a:t>
            </a:r>
            <a:r>
              <a:rPr lang="en-US" sz="3000" dirty="0" smtClean="0"/>
              <a:t>port is turned on</a:t>
            </a:r>
            <a:endParaRPr lang="en-US" sz="3000" dirty="0"/>
          </a:p>
          <a:p>
            <a:pPr lvl="1">
              <a:buClrTx/>
            </a:pPr>
            <a:r>
              <a:rPr lang="en-US" sz="3000" dirty="0"/>
              <a:t>“0” indicates </a:t>
            </a:r>
            <a:r>
              <a:rPr lang="en-US" sz="3000" dirty="0" smtClean="0"/>
              <a:t>port is turned off</a:t>
            </a:r>
          </a:p>
          <a:p>
            <a:pPr lvl="1">
              <a:buClrTx/>
            </a:pPr>
            <a:endParaRPr lang="en-US" sz="3000" dirty="0"/>
          </a:p>
          <a:p>
            <a:pPr lvl="1">
              <a:buClrTx/>
            </a:pPr>
            <a:endParaRPr lang="en-US" sz="3000" dirty="0"/>
          </a:p>
          <a:p>
            <a:pPr lvl="1">
              <a:buClrTx/>
            </a:pPr>
            <a:endParaRPr lang="en-US" sz="3000" dirty="0"/>
          </a:p>
          <a:p>
            <a:pPr>
              <a:buClrTx/>
            </a:pPr>
            <a:endParaRPr lang="en-US" sz="3200" dirty="0"/>
          </a:p>
          <a:p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38464" y="4495800"/>
            <a:ext cx="231457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5000"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Box 80"/>
          <p:cNvSpPr txBox="1"/>
          <p:nvPr/>
        </p:nvSpPr>
        <p:spPr>
          <a:xfrm>
            <a:off x="1524000" y="152400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Port Control Board</a:t>
            </a:r>
            <a:endParaRPr lang="en-US" sz="3600" b="1" dirty="0"/>
          </a:p>
        </p:txBody>
      </p:sp>
      <p:grpSp>
        <p:nvGrpSpPr>
          <p:cNvPr id="2" name="Group 26"/>
          <p:cNvGrpSpPr/>
          <p:nvPr/>
        </p:nvGrpSpPr>
        <p:grpSpPr>
          <a:xfrm>
            <a:off x="228600" y="1219200"/>
            <a:ext cx="8458200" cy="5337683"/>
            <a:chOff x="228600" y="1219200"/>
            <a:chExt cx="8458200" cy="5337683"/>
          </a:xfrm>
        </p:grpSpPr>
        <p:sp>
          <p:nvSpPr>
            <p:cNvPr id="63" name="Rounded Rectangle 62"/>
            <p:cNvSpPr/>
            <p:nvPr/>
          </p:nvSpPr>
          <p:spPr>
            <a:xfrm>
              <a:off x="1809206" y="1219200"/>
              <a:ext cx="3448594" cy="5257800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  <a:alpha val="40000"/>
              </a:schemeClr>
            </a:solidFill>
            <a:ln>
              <a:solidFill>
                <a:schemeClr val="accent1">
                  <a:shade val="50000"/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Connector 12"/>
            <p:cNvCxnSpPr/>
            <p:nvPr/>
          </p:nvCxnSpPr>
          <p:spPr>
            <a:xfrm flipV="1">
              <a:off x="2649719" y="1381373"/>
              <a:ext cx="2244" cy="588941"/>
            </a:xfrm>
            <a:prstGeom prst="straightConnector1">
              <a:avLst/>
            </a:prstGeom>
            <a:ln w="31750">
              <a:solidFill>
                <a:schemeClr val="accent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Isosceles Triangle 24"/>
            <p:cNvSpPr/>
            <p:nvPr/>
          </p:nvSpPr>
          <p:spPr>
            <a:xfrm rot="10800000">
              <a:off x="2428874" y="1381373"/>
              <a:ext cx="417603" cy="273132"/>
            </a:xfrm>
            <a:prstGeom prst="triangle">
              <a:avLst/>
            </a:prstGeom>
            <a:noFill/>
            <a:ln>
              <a:solidFill>
                <a:schemeClr val="accent1">
                  <a:shade val="50000"/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1881051" y="1970314"/>
              <a:ext cx="1508760" cy="1638795"/>
            </a:xfrm>
            <a:prstGeom prst="roundRect">
              <a:avLst/>
            </a:prstGeom>
            <a:solidFill>
              <a:schemeClr val="accent1">
                <a:alpha val="40000"/>
              </a:schemeClr>
            </a:solidFill>
            <a:ln>
              <a:solidFill>
                <a:schemeClr val="accent1">
                  <a:shade val="50000"/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>
                      <a:lumMod val="95000"/>
                    </a:schemeClr>
                  </a:solidFill>
                </a:rPr>
                <a:t>Master Control Board</a:t>
              </a:r>
              <a:endParaRPr lang="en-US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28600" y="1970314"/>
              <a:ext cx="1219200" cy="163879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accent1">
                  <a:shade val="50000"/>
                  <a:alpha val="4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External Account Management</a:t>
              </a:r>
              <a:endPara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cxnSp>
          <p:nvCxnSpPr>
            <p:cNvPr id="41" name="Straight Connector 40"/>
            <p:cNvCxnSpPr>
              <a:stCxn id="4" idx="2"/>
            </p:cNvCxnSpPr>
            <p:nvPr/>
          </p:nvCxnSpPr>
          <p:spPr>
            <a:xfrm rot="16200000" flipH="1">
              <a:off x="2588870" y="3655669"/>
              <a:ext cx="1039090" cy="945969"/>
            </a:xfrm>
            <a:prstGeom prst="bentConnector3">
              <a:avLst>
                <a:gd name="adj1" fmla="val 99500"/>
              </a:avLst>
            </a:prstGeom>
            <a:ln w="63500">
              <a:solidFill>
                <a:schemeClr val="accent2">
                  <a:lumMod val="75000"/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ounded Rectangle 10"/>
            <p:cNvSpPr/>
            <p:nvPr/>
          </p:nvSpPr>
          <p:spPr>
            <a:xfrm>
              <a:off x="228600" y="4087091"/>
              <a:ext cx="1219200" cy="163879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accent1">
                  <a:shade val="50000"/>
                  <a:alpha val="4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Power Source</a:t>
              </a:r>
              <a:endPara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9" name="Lightning Bolt 28"/>
            <p:cNvSpPr/>
            <p:nvPr/>
          </p:nvSpPr>
          <p:spPr>
            <a:xfrm rot="20921514">
              <a:off x="1087675" y="1409320"/>
              <a:ext cx="1143957" cy="191465"/>
            </a:xfrm>
            <a:prstGeom prst="lightningBolt">
              <a:avLst/>
            </a:prstGeom>
            <a:solidFill>
              <a:schemeClr val="accent3">
                <a:lumMod val="75000"/>
                <a:alpha val="40000"/>
              </a:schemeClr>
            </a:solidFill>
            <a:ln>
              <a:solidFill>
                <a:schemeClr val="accent1">
                  <a:shade val="50000"/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Connector 40"/>
            <p:cNvCxnSpPr>
              <a:stCxn id="11" idx="3"/>
              <a:endCxn id="5" idx="1"/>
            </p:cNvCxnSpPr>
            <p:nvPr/>
          </p:nvCxnSpPr>
          <p:spPr>
            <a:xfrm>
              <a:off x="1447800" y="4906489"/>
              <a:ext cx="2157549" cy="0"/>
            </a:xfrm>
            <a:prstGeom prst="straightConnector1">
              <a:avLst/>
            </a:prstGeom>
            <a:ln w="63500">
              <a:solidFill>
                <a:schemeClr val="accent2">
                  <a:lumMod val="75000"/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0"/>
            <p:cNvCxnSpPr>
              <a:stCxn id="5" idx="0"/>
              <a:endCxn id="39" idx="2"/>
            </p:cNvCxnSpPr>
            <p:nvPr/>
          </p:nvCxnSpPr>
          <p:spPr>
            <a:xfrm flipV="1">
              <a:off x="4359729" y="3609109"/>
              <a:ext cx="0" cy="477982"/>
            </a:xfrm>
            <a:prstGeom prst="straightConnector1">
              <a:avLst/>
            </a:prstGeom>
            <a:ln w="63500">
              <a:solidFill>
                <a:schemeClr val="accent2">
                  <a:lumMod val="75000"/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ounded Rectangle 38"/>
            <p:cNvSpPr/>
            <p:nvPr/>
          </p:nvSpPr>
          <p:spPr>
            <a:xfrm>
              <a:off x="3605349" y="1970314"/>
              <a:ext cx="1508760" cy="163879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Port Control Board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cxnSp>
          <p:nvCxnSpPr>
            <p:cNvPr id="60" name="Straight Connector 40"/>
            <p:cNvCxnSpPr>
              <a:stCxn id="39" idx="1"/>
              <a:endCxn id="4" idx="3"/>
            </p:cNvCxnSpPr>
            <p:nvPr/>
          </p:nvCxnSpPr>
          <p:spPr>
            <a:xfrm flipH="1">
              <a:off x="3389811" y="2789712"/>
              <a:ext cx="215537" cy="0"/>
            </a:xfrm>
            <a:prstGeom prst="straightConnector1">
              <a:avLst/>
            </a:prstGeom>
            <a:ln w="63500">
              <a:solidFill>
                <a:schemeClr val="accent3">
                  <a:lumMod val="75000"/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Rounded Rectangle 63"/>
            <p:cNvSpPr/>
            <p:nvPr/>
          </p:nvSpPr>
          <p:spPr>
            <a:xfrm>
              <a:off x="5473337" y="1219200"/>
              <a:ext cx="1939834" cy="5257800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  <a:alpha val="40000"/>
              </a:schemeClr>
            </a:solidFill>
            <a:ln>
              <a:solidFill>
                <a:schemeClr val="accent1">
                  <a:shade val="50000"/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ounded Rectangle 64"/>
            <p:cNvSpPr/>
            <p:nvPr/>
          </p:nvSpPr>
          <p:spPr>
            <a:xfrm>
              <a:off x="5688874" y="4087091"/>
              <a:ext cx="1508760" cy="1638795"/>
            </a:xfrm>
            <a:prstGeom prst="roundRect">
              <a:avLst/>
            </a:prstGeom>
            <a:solidFill>
              <a:schemeClr val="accent1">
                <a:alpha val="40000"/>
              </a:schemeClr>
            </a:solidFill>
            <a:ln>
              <a:solidFill>
                <a:schemeClr val="accent1">
                  <a:shade val="50000"/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>
                      <a:lumMod val="95000"/>
                    </a:schemeClr>
                  </a:solidFill>
                </a:rPr>
                <a:t>Power Supply Unit</a:t>
              </a:r>
              <a:endParaRPr lang="en-US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66" name="Rounded Rectangle 65"/>
            <p:cNvSpPr/>
            <p:nvPr/>
          </p:nvSpPr>
          <p:spPr>
            <a:xfrm>
              <a:off x="5688874" y="1970314"/>
              <a:ext cx="1508760" cy="1638795"/>
            </a:xfrm>
            <a:prstGeom prst="roundRect">
              <a:avLst/>
            </a:prstGeom>
            <a:solidFill>
              <a:schemeClr val="accent1">
                <a:alpha val="40000"/>
              </a:schemeClr>
            </a:solidFill>
            <a:ln>
              <a:solidFill>
                <a:schemeClr val="accent1">
                  <a:shade val="50000"/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>
                      <a:lumMod val="95000"/>
                    </a:schemeClr>
                  </a:solidFill>
                </a:rPr>
                <a:t>Port Control Board</a:t>
              </a:r>
              <a:endParaRPr lang="en-US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cxnSp>
          <p:nvCxnSpPr>
            <p:cNvPr id="67" name="Straight Connector 40"/>
            <p:cNvCxnSpPr>
              <a:stCxn id="65" idx="0"/>
              <a:endCxn id="66" idx="2"/>
            </p:cNvCxnSpPr>
            <p:nvPr/>
          </p:nvCxnSpPr>
          <p:spPr>
            <a:xfrm flipV="1">
              <a:off x="6443254" y="3609109"/>
              <a:ext cx="0" cy="477982"/>
            </a:xfrm>
            <a:prstGeom prst="straightConnector1">
              <a:avLst/>
            </a:prstGeom>
            <a:ln w="63500">
              <a:solidFill>
                <a:schemeClr val="accent2">
                  <a:lumMod val="75000"/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40"/>
            <p:cNvCxnSpPr>
              <a:stCxn id="66" idx="1"/>
              <a:endCxn id="39" idx="3"/>
            </p:cNvCxnSpPr>
            <p:nvPr/>
          </p:nvCxnSpPr>
          <p:spPr>
            <a:xfrm flipH="1">
              <a:off x="5114109" y="2789712"/>
              <a:ext cx="574766" cy="0"/>
            </a:xfrm>
            <a:prstGeom prst="straightConnector1">
              <a:avLst/>
            </a:prstGeom>
            <a:ln w="63500">
              <a:solidFill>
                <a:schemeClr val="accent3">
                  <a:lumMod val="75000"/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Box 70"/>
            <p:cNvSpPr txBox="1"/>
            <p:nvPr/>
          </p:nvSpPr>
          <p:spPr>
            <a:xfrm>
              <a:off x="2599509" y="5858451"/>
              <a:ext cx="19398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>
                      <a:lumMod val="85000"/>
                    </a:schemeClr>
                  </a:solidFill>
                </a:rPr>
                <a:t>Master Unit</a:t>
              </a:r>
              <a:endParaRPr lang="en-US" sz="2400" b="1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5590085" y="5725886"/>
              <a:ext cx="17242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>
                      <a:lumMod val="85000"/>
                    </a:schemeClr>
                  </a:solidFill>
                </a:rPr>
                <a:t>Slave Unit #1</a:t>
              </a:r>
              <a:endParaRPr lang="en-US" sz="2400" b="1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cxnSp>
          <p:nvCxnSpPr>
            <p:cNvPr id="73" name="Straight Connector 40"/>
            <p:cNvCxnSpPr/>
            <p:nvPr/>
          </p:nvCxnSpPr>
          <p:spPr>
            <a:xfrm flipH="1">
              <a:off x="7197634" y="2789712"/>
              <a:ext cx="574766" cy="0"/>
            </a:xfrm>
            <a:prstGeom prst="straightConnector1">
              <a:avLst/>
            </a:prstGeom>
            <a:ln w="63500">
              <a:solidFill>
                <a:schemeClr val="accent3">
                  <a:lumMod val="75000"/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Rounded Rectangle 4"/>
            <p:cNvSpPr/>
            <p:nvPr/>
          </p:nvSpPr>
          <p:spPr>
            <a:xfrm>
              <a:off x="3605349" y="4087091"/>
              <a:ext cx="1508760" cy="1638795"/>
            </a:xfrm>
            <a:prstGeom prst="roundRect">
              <a:avLst/>
            </a:prstGeom>
            <a:solidFill>
              <a:schemeClr val="accent1">
                <a:alpha val="40000"/>
              </a:schemeClr>
            </a:solidFill>
            <a:ln>
              <a:solidFill>
                <a:schemeClr val="accent1">
                  <a:shade val="50000"/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>
                      <a:lumMod val="95000"/>
                    </a:schemeClr>
                  </a:solidFill>
                </a:rPr>
                <a:t>Power Supply Unit</a:t>
              </a:r>
              <a:endParaRPr lang="en-US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80" name="Rounded Rectangle 79"/>
            <p:cNvSpPr/>
            <p:nvPr/>
          </p:nvSpPr>
          <p:spPr>
            <a:xfrm>
              <a:off x="7772400" y="1219200"/>
              <a:ext cx="914400" cy="5257800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  <a:alpha val="40000"/>
              </a:schemeClr>
            </a:solidFill>
            <a:ln>
              <a:solidFill>
                <a:schemeClr val="accent1">
                  <a:shade val="50000"/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2000" b="1" dirty="0" smtClean="0">
                  <a:solidFill>
                    <a:schemeClr val="bg1">
                      <a:lumMod val="85000"/>
                    </a:schemeClr>
                  </a:solidFill>
                </a:rPr>
                <a:t>Additional Slave Units</a:t>
              </a:r>
              <a:endParaRPr lang="en-US" sz="2000" b="1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cxnSp>
          <p:nvCxnSpPr>
            <p:cNvPr id="87" name="Straight Connector 12"/>
            <p:cNvCxnSpPr/>
            <p:nvPr/>
          </p:nvCxnSpPr>
          <p:spPr>
            <a:xfrm flipV="1">
              <a:off x="870041" y="1371600"/>
              <a:ext cx="2244" cy="588941"/>
            </a:xfrm>
            <a:prstGeom prst="straightConnector1">
              <a:avLst/>
            </a:prstGeom>
            <a:ln w="31750">
              <a:solidFill>
                <a:schemeClr val="accent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Isosceles Triangle 87"/>
            <p:cNvSpPr/>
            <p:nvPr/>
          </p:nvSpPr>
          <p:spPr>
            <a:xfrm rot="10800000">
              <a:off x="649196" y="1371600"/>
              <a:ext cx="417603" cy="273132"/>
            </a:xfrm>
            <a:prstGeom prst="triangle">
              <a:avLst/>
            </a:prstGeom>
            <a:noFill/>
            <a:ln>
              <a:solidFill>
                <a:schemeClr val="accent1">
                  <a:shade val="50000"/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</p:grpSp>
    </p:spTree>
  </p:cSld>
  <p:clrMapOvr>
    <a:masterClrMapping/>
  </p:clrMapOvr>
  <p:transition advTm="5000">
    <p:fade thruBlk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470025"/>
          </a:xfrm>
        </p:spPr>
        <p:txBody>
          <a:bodyPr/>
          <a:lstStyle/>
          <a:p>
            <a:r>
              <a:rPr lang="en-US" dirty="0" smtClean="0"/>
              <a:t>Charging Port Control Board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51034" y="1828800"/>
            <a:ext cx="7086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+mn-lt"/>
              </a:rPr>
              <a:t>Interface of </a:t>
            </a:r>
            <a:r>
              <a:rPr lang="en-US" sz="2400" dirty="0" err="1" smtClean="0">
                <a:latin typeface="+mn-lt"/>
              </a:rPr>
              <a:t>eMpower</a:t>
            </a:r>
            <a:r>
              <a:rPr lang="en-US" sz="2400" dirty="0" smtClean="0">
                <a:latin typeface="+mn-lt"/>
              </a:rPr>
              <a:t> to user’s mobile devices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+mn-lt"/>
              </a:rPr>
              <a:t>Facilitates Master Control Unit’s control of power to individual ports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+mn-lt"/>
              </a:rPr>
              <a:t>Provides ten (10)  USB Charging ports and two (2) 12vDC Outlets per Unit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+mn-lt"/>
              </a:rPr>
              <a:t>Reports port use status to Master Control Unit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+mn-lt"/>
              </a:rPr>
              <a:t>Provides power conditioning and circuit protection to charging ports</a:t>
            </a:r>
            <a:endParaRPr lang="en-US" sz="2400" dirty="0">
              <a:latin typeface="+mn-lt"/>
            </a:endParaRPr>
          </a:p>
        </p:txBody>
      </p:sp>
    </p:spTree>
  </p:cSld>
  <p:clrMapOvr>
    <a:masterClrMapping/>
  </p:clrMapOvr>
  <p:transition advTm="5000">
    <p:fade thruBlk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514600" y="1295400"/>
            <a:ext cx="6248400" cy="41910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4724400" y="2133600"/>
            <a:ext cx="3657600" cy="30480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(x 12) Typical per port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6100" y="1341438"/>
            <a:ext cx="5105400" cy="5635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Charging Port Control Board </a:t>
            </a:r>
            <a:endParaRPr lang="en-US" sz="2800" dirty="0"/>
          </a:p>
        </p:txBody>
      </p:sp>
      <p:sp>
        <p:nvSpPr>
          <p:cNvPr id="4" name="Rounded Rectangle 3"/>
          <p:cNvSpPr/>
          <p:nvPr/>
        </p:nvSpPr>
        <p:spPr>
          <a:xfrm>
            <a:off x="914400" y="1981200"/>
            <a:ext cx="1219200" cy="1371600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Power Supply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971800" y="1981200"/>
            <a:ext cx="1295400" cy="1371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Power Regulator/Circuit  Protection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4876800" y="3657600"/>
            <a:ext cx="33528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Current Sensing Device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914400" y="3886200"/>
            <a:ext cx="1219200" cy="1371600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Master Control Unit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5920152" y="5943600"/>
            <a:ext cx="1257300" cy="685800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Mobile Device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4876800" y="4419600"/>
            <a:ext cx="33528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Interface Port (USB)</a:t>
            </a:r>
          </a:p>
        </p:txBody>
      </p:sp>
      <p:cxnSp>
        <p:nvCxnSpPr>
          <p:cNvPr id="16" name="Straight Connector 15"/>
          <p:cNvCxnSpPr>
            <a:stCxn id="4" idx="3"/>
            <a:endCxn id="6" idx="1"/>
          </p:cNvCxnSpPr>
          <p:nvPr/>
        </p:nvCxnSpPr>
        <p:spPr>
          <a:xfrm>
            <a:off x="2133600" y="2667000"/>
            <a:ext cx="838200" cy="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6" idx="3"/>
          </p:cNvCxnSpPr>
          <p:nvPr/>
        </p:nvCxnSpPr>
        <p:spPr>
          <a:xfrm>
            <a:off x="4267200" y="2667000"/>
            <a:ext cx="609600" cy="342900"/>
          </a:xfrm>
          <a:prstGeom prst="bentConnector3">
            <a:avLst>
              <a:gd name="adj1" fmla="val 50000"/>
            </a:avLst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0" idx="3"/>
            <a:endCxn id="5" idx="1"/>
          </p:cNvCxnSpPr>
          <p:nvPr/>
        </p:nvCxnSpPr>
        <p:spPr>
          <a:xfrm>
            <a:off x="2133600" y="4572000"/>
            <a:ext cx="876300" cy="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9" idx="0"/>
            <a:endCxn id="8" idx="2"/>
          </p:cNvCxnSpPr>
          <p:nvPr/>
        </p:nvCxnSpPr>
        <p:spPr>
          <a:xfrm flipV="1">
            <a:off x="6553200" y="3276600"/>
            <a:ext cx="0" cy="38100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11" idx="0"/>
            <a:endCxn id="12" idx="2"/>
          </p:cNvCxnSpPr>
          <p:nvPr/>
        </p:nvCxnSpPr>
        <p:spPr>
          <a:xfrm flipV="1">
            <a:off x="6548802" y="4800600"/>
            <a:ext cx="4398" cy="114300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6553200" y="4038600"/>
            <a:ext cx="0" cy="38100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64"/>
          <p:cNvGrpSpPr/>
          <p:nvPr/>
        </p:nvGrpSpPr>
        <p:grpSpPr>
          <a:xfrm>
            <a:off x="4132384" y="3200400"/>
            <a:ext cx="820616" cy="1143000"/>
            <a:chOff x="4132384" y="2667000"/>
            <a:chExt cx="820616" cy="1143000"/>
          </a:xfrm>
        </p:grpSpPr>
        <p:cxnSp>
          <p:nvCxnSpPr>
            <p:cNvPr id="55" name="Straight Connector 54"/>
            <p:cNvCxnSpPr/>
            <p:nvPr/>
          </p:nvCxnSpPr>
          <p:spPr>
            <a:xfrm flipH="1">
              <a:off x="4132384" y="3810000"/>
              <a:ext cx="304800" cy="0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63"/>
            <p:cNvGrpSpPr/>
            <p:nvPr/>
          </p:nvGrpSpPr>
          <p:grpSpPr>
            <a:xfrm>
              <a:off x="4407880" y="2667000"/>
              <a:ext cx="545120" cy="1143000"/>
              <a:chOff x="4407880" y="2667000"/>
              <a:chExt cx="545120" cy="1143000"/>
            </a:xfrm>
          </p:grpSpPr>
          <p:cxnSp>
            <p:nvCxnSpPr>
              <p:cNvPr id="52" name="Straight Connector 51"/>
              <p:cNvCxnSpPr/>
              <p:nvPr/>
            </p:nvCxnSpPr>
            <p:spPr>
              <a:xfrm>
                <a:off x="4407880" y="2667000"/>
                <a:ext cx="545120" cy="0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flipV="1">
                <a:off x="4419600" y="2667000"/>
                <a:ext cx="0" cy="1143000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" name="Rounded Rectangle 4"/>
          <p:cNvSpPr/>
          <p:nvPr/>
        </p:nvSpPr>
        <p:spPr>
          <a:xfrm>
            <a:off x="3009900" y="3886200"/>
            <a:ext cx="1219200" cy="1371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Board Control Unit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4876800" y="2895600"/>
            <a:ext cx="33528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Charging Port Controller</a:t>
            </a:r>
            <a:endParaRPr lang="en-US" dirty="0"/>
          </a:p>
        </p:txBody>
      </p:sp>
      <p:cxnSp>
        <p:nvCxnSpPr>
          <p:cNvPr id="66" name="Straight Connector 19"/>
          <p:cNvCxnSpPr>
            <a:stCxn id="5" idx="3"/>
            <a:endCxn id="9" idx="1"/>
          </p:cNvCxnSpPr>
          <p:nvPr/>
        </p:nvCxnSpPr>
        <p:spPr>
          <a:xfrm flipV="1">
            <a:off x="4229100" y="3848100"/>
            <a:ext cx="647700" cy="723900"/>
          </a:xfrm>
          <a:prstGeom prst="bentConnector3">
            <a:avLst>
              <a:gd name="adj1" fmla="val 50000"/>
            </a:avLst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rot="5400000" flipH="1" flipV="1">
            <a:off x="1790700" y="5067300"/>
            <a:ext cx="990600" cy="152400"/>
          </a:xfrm>
          <a:prstGeom prst="bentConnector3">
            <a:avLst>
              <a:gd name="adj1" fmla="val 296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1295400" y="54102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I2C Comm. line</a:t>
            </a:r>
            <a:endParaRPr lang="en-US" sz="1200" dirty="0"/>
          </a:p>
        </p:txBody>
      </p:sp>
      <p:cxnSp>
        <p:nvCxnSpPr>
          <p:cNvPr id="76" name="Straight Arrow Connector 69"/>
          <p:cNvCxnSpPr/>
          <p:nvPr/>
        </p:nvCxnSpPr>
        <p:spPr>
          <a:xfrm flipV="1">
            <a:off x="4953000" y="5715000"/>
            <a:ext cx="1524000" cy="228600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3810000" y="57150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User Supplied Charging Cable</a:t>
            </a:r>
            <a:endParaRPr lang="en-US" sz="1200" dirty="0"/>
          </a:p>
        </p:txBody>
      </p:sp>
      <p:cxnSp>
        <p:nvCxnSpPr>
          <p:cNvPr id="80" name="Straight Arrow Connector 69"/>
          <p:cNvCxnSpPr/>
          <p:nvPr/>
        </p:nvCxnSpPr>
        <p:spPr>
          <a:xfrm>
            <a:off x="3886200" y="3581400"/>
            <a:ext cx="457200" cy="127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2778368" y="3429000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Enable/Disable</a:t>
            </a:r>
            <a:endParaRPr lang="en-US" sz="1200" dirty="0"/>
          </a:p>
        </p:txBody>
      </p:sp>
      <p:sp>
        <p:nvSpPr>
          <p:cNvPr id="86" name="TextBox 85"/>
          <p:cNvSpPr txBox="1"/>
          <p:nvPr/>
        </p:nvSpPr>
        <p:spPr>
          <a:xfrm>
            <a:off x="228600" y="228600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Overview</a:t>
            </a:r>
            <a:endParaRPr lang="en-US" sz="4000" dirty="0"/>
          </a:p>
        </p:txBody>
      </p:sp>
    </p:spTree>
  </p:cSld>
  <p:clrMapOvr>
    <a:masterClrMapping/>
  </p:clrMapOvr>
  <p:transition advTm="5000">
    <p:fade thruBlk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I2C Addressing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153400" cy="2057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Each Charging port controller will be a individual “slave” node on the I2C line</a:t>
            </a:r>
          </a:p>
          <a:p>
            <a:r>
              <a:rPr lang="en-US" sz="2400" dirty="0" smtClean="0"/>
              <a:t>4-bit addresses will be assigned sequentially with 1 being connected first in line, and unit 15 (max permissible) the furthest daisy-chained from the MCU </a:t>
            </a:r>
            <a:endParaRPr lang="en-US" sz="2400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3200400"/>
            <a:ext cx="7162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447800" y="5590442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0000 0001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733800" y="5590442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0000 0010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19800" y="5590442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0000 0011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2400" y="5590442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Address: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924799" y="4126468"/>
            <a:ext cx="1295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0000 1111</a:t>
            </a:r>
            <a:endParaRPr lang="en-US" dirty="0"/>
          </a:p>
        </p:txBody>
      </p:sp>
    </p:spTree>
  </p:cSld>
  <p:clrMapOvr>
    <a:masterClrMapping/>
  </p:clrMapOvr>
  <p:transition advTm="5000">
    <p:fade thruBlk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Microcontroller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43 I/Os</a:t>
            </a:r>
            <a:endParaRPr lang="en-US" dirty="0"/>
          </a:p>
          <a:p>
            <a:r>
              <a:rPr lang="en-US" dirty="0" smtClean="0"/>
              <a:t>Minimal Cost</a:t>
            </a:r>
          </a:p>
          <a:p>
            <a:pPr lvl="1"/>
            <a:r>
              <a:rPr lang="en-US" dirty="0" smtClean="0"/>
              <a:t>Board target cost is $33</a:t>
            </a:r>
          </a:p>
          <a:p>
            <a:r>
              <a:rPr lang="en-US" dirty="0" smtClean="0"/>
              <a:t>Availability</a:t>
            </a:r>
          </a:p>
          <a:p>
            <a:pPr lvl="1"/>
            <a:r>
              <a:rPr lang="en-US" dirty="0" smtClean="0"/>
              <a:t>Wide vender base</a:t>
            </a:r>
          </a:p>
          <a:p>
            <a:pPr lvl="1"/>
            <a:r>
              <a:rPr lang="en-US" dirty="0" smtClean="0"/>
              <a:t>Not near “end of life”, requiring redesign</a:t>
            </a:r>
          </a:p>
          <a:p>
            <a:r>
              <a:rPr lang="en-US" dirty="0" smtClean="0"/>
              <a:t>Large user base</a:t>
            </a:r>
          </a:p>
          <a:p>
            <a:pPr lvl="1"/>
            <a:r>
              <a:rPr lang="en-US" dirty="0" smtClean="0"/>
              <a:t>Guaranteeing customer will be able to find servicer to upgrade/re-design for future revisions</a:t>
            </a:r>
            <a:endParaRPr lang="en-US" dirty="0"/>
          </a:p>
          <a:p>
            <a:r>
              <a:rPr lang="en-US" dirty="0" smtClean="0"/>
              <a:t>I2C communication support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410200" y="1066800"/>
          <a:ext cx="3276601" cy="19381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7997"/>
                <a:gridCol w="1203649"/>
                <a:gridCol w="534955"/>
              </a:tblGrid>
              <a:tr h="28920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Function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Input/output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Qty.</a:t>
                      </a:r>
                      <a:endParaRPr lang="en-US" sz="1200" dirty="0"/>
                    </a:p>
                  </a:txBody>
                  <a:tcPr/>
                </a:tc>
              </a:tr>
              <a:tr h="25392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Port Control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Output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12</a:t>
                      </a:r>
                      <a:endParaRPr lang="en-US" sz="1200" dirty="0"/>
                    </a:p>
                  </a:txBody>
                  <a:tcPr/>
                </a:tc>
              </a:tr>
              <a:tr h="25392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Port Status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Input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12</a:t>
                      </a:r>
                      <a:endParaRPr lang="en-US" sz="1200" dirty="0"/>
                    </a:p>
                  </a:txBody>
                  <a:tcPr/>
                </a:tc>
              </a:tr>
              <a:tr h="275072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Port Indication</a:t>
                      </a:r>
                      <a:r>
                        <a:rPr lang="en-US" sz="1200" baseline="0" dirty="0" smtClean="0"/>
                        <a:t> (LED)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Output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12</a:t>
                      </a:r>
                      <a:endParaRPr lang="en-US" sz="1200" dirty="0"/>
                    </a:p>
                  </a:txBody>
                  <a:tcPr/>
                </a:tc>
              </a:tr>
              <a:tr h="275072"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Unit Power Indication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Output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</a:tr>
              <a:tr h="275072"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I2C Communication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I/O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</a:tr>
              <a:tr h="275072"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I2C Addressing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Input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advTm="5000">
    <p:fade thruBlk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Microcontroller Selection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 cstate="print"/>
          <a:srcRect l="16087" t="10857" r="15147" b="6164"/>
          <a:stretch/>
        </p:blipFill>
        <p:spPr bwMode="auto">
          <a:xfrm>
            <a:off x="685800" y="1219200"/>
            <a:ext cx="7848600" cy="5410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</p:cSld>
  <p:clrMapOvr>
    <a:masterClrMapping/>
  </p:clrMapOvr>
  <p:transition advTm="5000">
    <p:fade thruBlk="1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Charging 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3428999"/>
          </a:xfrm>
        </p:spPr>
        <p:txBody>
          <a:bodyPr>
            <a:normAutofit/>
          </a:bodyPr>
          <a:lstStyle/>
          <a:p>
            <a:r>
              <a:rPr lang="en-US" dirty="0" smtClean="0"/>
              <a:t>Universal Serial Bus (USB, type A)</a:t>
            </a:r>
          </a:p>
          <a:p>
            <a:pPr lvl="1"/>
            <a:r>
              <a:rPr lang="en-US" dirty="0" smtClean="0"/>
              <a:t>Standard mobile device charging interface</a:t>
            </a:r>
          </a:p>
          <a:p>
            <a:pPr lvl="2"/>
            <a:r>
              <a:rPr lang="en-US" dirty="0"/>
              <a:t>R</a:t>
            </a:r>
            <a:r>
              <a:rPr lang="en-US" dirty="0" smtClean="0"/>
              <a:t>equired feature of all mobile devices in China (2007)</a:t>
            </a:r>
          </a:p>
          <a:p>
            <a:pPr lvl="2"/>
            <a:r>
              <a:rPr lang="en-US" dirty="0" smtClean="0"/>
              <a:t>Standard supported by GSM Association (2009)</a:t>
            </a:r>
          </a:p>
          <a:p>
            <a:pPr lvl="2"/>
            <a:r>
              <a:rPr lang="en-US" dirty="0" smtClean="0"/>
              <a:t>Standard supported by International Tele. Union (2009)</a:t>
            </a:r>
            <a:endParaRPr lang="en-US" dirty="0"/>
          </a:p>
          <a:p>
            <a:pPr lvl="1"/>
            <a:r>
              <a:rPr lang="en-US" dirty="0" smtClean="0"/>
              <a:t>Power requirements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85800" y="4343400"/>
          <a:ext cx="7772402" cy="206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801"/>
                <a:gridCol w="1447801"/>
                <a:gridCol w="2590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Port type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Support USB Comm.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Min. Current Supply to Device</a:t>
                      </a:r>
                      <a:endParaRPr lang="en-US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Standard downstream port/USB 2.0 (SDP)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Yes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500 </a:t>
                      </a:r>
                      <a:r>
                        <a:rPr lang="en-US" sz="1600" dirty="0" err="1" smtClean="0"/>
                        <a:t>mA</a:t>
                      </a:r>
                      <a:endParaRPr lang="en-US" sz="1600" dirty="0" smtClean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Standard downstream port/USB 3.0</a:t>
                      </a:r>
                      <a:r>
                        <a:rPr lang="en-US" sz="1600" baseline="0" dirty="0" smtClean="0"/>
                        <a:t> (SDP)</a:t>
                      </a:r>
                      <a:endParaRPr lang="en-US" sz="16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Yes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900 </a:t>
                      </a:r>
                      <a:r>
                        <a:rPr lang="en-US" sz="1600" dirty="0" err="1" smtClean="0"/>
                        <a:t>mA</a:t>
                      </a:r>
                      <a:endParaRPr lang="en-US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Charging downstream</a:t>
                      </a:r>
                      <a:r>
                        <a:rPr lang="en-US" sz="1600" baseline="0" dirty="0" smtClean="0"/>
                        <a:t> port (CDP)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Yes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1500 </a:t>
                      </a:r>
                      <a:r>
                        <a:rPr lang="en-US" sz="1600" dirty="0" err="1" smtClean="0"/>
                        <a:t>mA</a:t>
                      </a:r>
                      <a:endParaRPr lang="en-US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Dedicated charging</a:t>
                      </a:r>
                      <a:r>
                        <a:rPr lang="en-US" sz="1600" baseline="0" dirty="0" smtClean="0"/>
                        <a:t> port (DCP)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1500 </a:t>
                      </a:r>
                      <a:r>
                        <a:rPr lang="en-US" sz="1600" dirty="0" err="1" smtClean="0"/>
                        <a:t>mA</a:t>
                      </a:r>
                      <a:endParaRPr lang="en-US" sz="1600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 advTm="5000">
    <p:fade thruBlk="1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Device Charger Handshaking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066800"/>
            <a:ext cx="8077200" cy="5638800"/>
          </a:xfrm>
        </p:spPr>
        <p:txBody>
          <a:bodyPr>
            <a:no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2400" dirty="0" smtClean="0"/>
              <a:t>Used by device to determine power availability in order to charge at maximum rate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400" dirty="0" smtClean="0"/>
              <a:t>Without this handshaking protocol, many devices fail to charge</a:t>
            </a:r>
          </a:p>
          <a:p>
            <a:r>
              <a:rPr lang="en-US" sz="2400" dirty="0" smtClean="0"/>
              <a:t>Several handshaking schemes:</a:t>
            </a:r>
          </a:p>
          <a:p>
            <a:pPr lvl="1"/>
            <a:r>
              <a:rPr lang="en-US" sz="2400" dirty="0" smtClean="0"/>
              <a:t>Divider DCP</a:t>
            </a:r>
          </a:p>
          <a:p>
            <a:pPr lvl="2"/>
            <a:r>
              <a:rPr lang="en-US" dirty="0" smtClean="0"/>
              <a:t>Apple devices</a:t>
            </a:r>
          </a:p>
          <a:p>
            <a:pPr lvl="2"/>
            <a:r>
              <a:rPr lang="en-US" dirty="0" smtClean="0"/>
              <a:t>2.7 </a:t>
            </a:r>
            <a:r>
              <a:rPr lang="en-US" dirty="0" err="1" smtClean="0"/>
              <a:t>vdc</a:t>
            </a:r>
            <a:r>
              <a:rPr lang="en-US" dirty="0" smtClean="0"/>
              <a:t>/2.0 </a:t>
            </a:r>
            <a:r>
              <a:rPr lang="en-US" dirty="0" err="1" smtClean="0"/>
              <a:t>vdc</a:t>
            </a:r>
            <a:r>
              <a:rPr lang="en-US" dirty="0" smtClean="0"/>
              <a:t> or 2.0 </a:t>
            </a:r>
            <a:r>
              <a:rPr lang="en-US" dirty="0" err="1" smtClean="0"/>
              <a:t>vdc</a:t>
            </a:r>
            <a:r>
              <a:rPr lang="en-US" dirty="0" smtClean="0"/>
              <a:t>/2.7vdc on D+/D- lines</a:t>
            </a:r>
          </a:p>
          <a:p>
            <a:pPr lvl="1"/>
            <a:r>
              <a:rPr lang="en-US" sz="2400" dirty="0" smtClean="0"/>
              <a:t>USB 2.0 BC1.2 DCP</a:t>
            </a:r>
          </a:p>
          <a:p>
            <a:pPr lvl="2"/>
            <a:r>
              <a:rPr lang="en-US" dirty="0" smtClean="0"/>
              <a:t>Most devices (</a:t>
            </a:r>
            <a:r>
              <a:rPr lang="en-US" dirty="0" err="1" smtClean="0"/>
              <a:t>Motorola,HTC,Sony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&lt;200 ohm short D+/D-</a:t>
            </a:r>
          </a:p>
          <a:p>
            <a:pPr lvl="1"/>
            <a:r>
              <a:rPr lang="en-US" sz="2400" dirty="0" smtClean="0"/>
              <a:t>1.2 </a:t>
            </a:r>
            <a:r>
              <a:rPr lang="en-US" sz="2400" dirty="0" err="1" smtClean="0"/>
              <a:t>vdc</a:t>
            </a:r>
            <a:r>
              <a:rPr lang="en-US" sz="2400" dirty="0" smtClean="0"/>
              <a:t>/1.2vdc</a:t>
            </a:r>
          </a:p>
          <a:p>
            <a:pPr lvl="2"/>
            <a:r>
              <a:rPr lang="en-US" dirty="0" smtClean="0"/>
              <a:t>Many Samsung devices</a:t>
            </a:r>
          </a:p>
          <a:p>
            <a:pPr lvl="2"/>
            <a:r>
              <a:rPr lang="en-US" dirty="0" smtClean="0"/>
              <a:t>1.2 </a:t>
            </a:r>
            <a:r>
              <a:rPr lang="en-US" dirty="0" err="1" smtClean="0"/>
              <a:t>vdc</a:t>
            </a:r>
            <a:r>
              <a:rPr lang="en-US" dirty="0" smtClean="0"/>
              <a:t>/1.2vdc on D+/D-</a:t>
            </a:r>
          </a:p>
        </p:txBody>
      </p:sp>
    </p:spTree>
  </p:cSld>
  <p:clrMapOvr>
    <a:masterClrMapping/>
  </p:clrMapOvr>
  <p:transition advTm="5000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Objectives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Primary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Provide mobile device charging interface (USB).</a:t>
            </a:r>
          </a:p>
          <a:p>
            <a:r>
              <a:rPr lang="en-US" dirty="0" smtClean="0"/>
              <a:t>Provide account management interface.</a:t>
            </a:r>
          </a:p>
          <a:p>
            <a:pPr lvl="1"/>
            <a:r>
              <a:rPr lang="en-US" dirty="0" smtClean="0"/>
              <a:t>Local Management</a:t>
            </a:r>
          </a:p>
          <a:p>
            <a:pPr lvl="1"/>
            <a:r>
              <a:rPr lang="en-US" dirty="0" smtClean="0"/>
              <a:t>Remote Management (SMS)</a:t>
            </a:r>
          </a:p>
          <a:p>
            <a:r>
              <a:rPr lang="en-US" dirty="0" smtClean="0"/>
              <a:t>Minimal Cost complete unit.</a:t>
            </a:r>
          </a:p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Secondary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Provide a wide input power supply.</a:t>
            </a:r>
          </a:p>
          <a:p>
            <a:r>
              <a:rPr lang="en-US" dirty="0" smtClean="0"/>
              <a:t>Provide an expandable mobile device charging interface.</a:t>
            </a:r>
          </a:p>
          <a:p>
            <a:r>
              <a:rPr lang="en-US" dirty="0" smtClean="0"/>
              <a:t>Provide mobile device charging interface (12V ports)</a:t>
            </a:r>
          </a:p>
          <a:p>
            <a:r>
              <a:rPr lang="en-US" dirty="0" smtClean="0"/>
              <a:t>Diagnostic Features</a:t>
            </a:r>
          </a:p>
        </p:txBody>
      </p:sp>
    </p:spTree>
    <p:extLst>
      <p:ext uri="{BB962C8B-B14F-4D97-AF65-F5344CB8AC3E}">
        <p14:creationId xmlns:p14="http://schemas.microsoft.com/office/powerpoint/2010/main" xmlns="" val="2157051265"/>
      </p:ext>
    </p:extLst>
  </p:cSld>
  <p:clrMapOvr>
    <a:masterClrMapping/>
  </p:clrMapOvr>
  <p:transition advTm="5000">
    <p:fade thruBlk="1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TPS2511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943" y="1177807"/>
            <a:ext cx="8229600" cy="457199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Automatically Switch D+/D- Lines to suit connected device</a:t>
            </a:r>
          </a:p>
          <a:p>
            <a:pPr lvl="1"/>
            <a:r>
              <a:rPr lang="en-US" dirty="0" smtClean="0"/>
              <a:t>BC1.2 DCP, Divider DCP, 1.2/1.2</a:t>
            </a:r>
          </a:p>
          <a:p>
            <a:pPr lvl="1"/>
            <a:r>
              <a:rPr lang="en-US" dirty="0" smtClean="0"/>
              <a:t>USB 2.0, USB 3.0</a:t>
            </a:r>
          </a:p>
          <a:p>
            <a:r>
              <a:rPr lang="en-US" dirty="0" smtClean="0"/>
              <a:t>Provides “Enable” pin for port control by microcontroller (compatible with TTL and CMOS</a:t>
            </a:r>
          </a:p>
          <a:p>
            <a:r>
              <a:rPr lang="en-US" dirty="0" smtClean="0"/>
              <a:t>Provides “Current Sense” pin for activating fly-back circuit to address voltage loss during high current draw</a:t>
            </a:r>
          </a:p>
          <a:p>
            <a:r>
              <a:rPr lang="en-US" dirty="0" smtClean="0"/>
              <a:t>Programmable current limiting</a:t>
            </a:r>
          </a:p>
          <a:p>
            <a:r>
              <a:rPr lang="en-US" dirty="0" smtClean="0"/>
              <a:t>Operating range 4.5 to 5.5 </a:t>
            </a:r>
            <a:r>
              <a:rPr lang="en-US" dirty="0" err="1" smtClean="0"/>
              <a:t>Vdc</a:t>
            </a:r>
            <a:endParaRPr lang="en-US" dirty="0" smtClean="0"/>
          </a:p>
          <a:p>
            <a:r>
              <a:rPr lang="en-US" dirty="0" smtClean="0"/>
              <a:t>MSOP, 8-pin package</a:t>
            </a:r>
          </a:p>
        </p:txBody>
      </p:sp>
      <p:grpSp>
        <p:nvGrpSpPr>
          <p:cNvPr id="4" name="Group 16"/>
          <p:cNvGrpSpPr/>
          <p:nvPr/>
        </p:nvGrpSpPr>
        <p:grpSpPr>
          <a:xfrm>
            <a:off x="6477000" y="4572000"/>
            <a:ext cx="2057400" cy="1752600"/>
            <a:chOff x="6858000" y="0"/>
            <a:chExt cx="2057400" cy="17526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858000" y="0"/>
              <a:ext cx="2028825" cy="167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6" name="Straight Connector 5"/>
            <p:cNvCxnSpPr/>
            <p:nvPr/>
          </p:nvCxnSpPr>
          <p:spPr>
            <a:xfrm>
              <a:off x="6858000" y="1447800"/>
              <a:ext cx="1066800" cy="30480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8077200" y="609600"/>
              <a:ext cx="838200" cy="114300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>
              <a:spLocks noChangeAspect="1"/>
            </p:cNvSpPr>
            <p:nvPr/>
          </p:nvSpPr>
          <p:spPr>
            <a:xfrm rot="960000">
              <a:off x="7138137" y="1511981"/>
              <a:ext cx="561128" cy="2285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en-US" sz="1100" dirty="0" smtClean="0"/>
                <a:t>3.1mm</a:t>
              </a:r>
              <a:endParaRPr lang="en-US" sz="1100" dirty="0"/>
            </a:p>
          </p:txBody>
        </p:sp>
        <p:sp>
          <p:nvSpPr>
            <p:cNvPr id="15" name="TextBox 14"/>
            <p:cNvSpPr txBox="1">
              <a:spLocks noChangeAspect="1"/>
            </p:cNvSpPr>
            <p:nvPr/>
          </p:nvSpPr>
          <p:spPr>
            <a:xfrm rot="18307338">
              <a:off x="8280140" y="1063507"/>
              <a:ext cx="561128" cy="2285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en-US" sz="1100" dirty="0" smtClean="0"/>
                <a:t>5.5mm</a:t>
              </a:r>
              <a:endParaRPr lang="en-US" sz="1100" dirty="0"/>
            </a:p>
          </p:txBody>
        </p:sp>
      </p:grpSp>
    </p:spTree>
  </p:cSld>
  <p:clrMapOvr>
    <a:masterClrMapping/>
  </p:clrMapOvr>
  <p:transition advTm="5000">
    <p:fade thruBlk="1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TPS2511 Circuit Calculations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3581400"/>
            <a:ext cx="6049403" cy="2604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Rectangle 2"/>
              <p:cNvSpPr/>
              <p:nvPr/>
            </p:nvSpPr>
            <p:spPr>
              <a:xfrm>
                <a:off x="838200" y="2438400"/>
                <a:ext cx="3560205" cy="4964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𝐼𝑙𝑖𝑚</m:t>
                        </m:r>
                        <m:r>
                          <a:rPr lang="en-US" b="0" i="1" smtClean="0">
                            <a:latin typeface="Cambria Math"/>
                          </a:rPr>
                          <m:t>_</m:t>
                        </m:r>
                        <m:r>
                          <a:rPr lang="en-US" b="0" i="1" smtClean="0">
                            <a:latin typeface="Cambria Math"/>
                          </a:rPr>
                          <m:t>𝑠𝑒𝑡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73.2149</m:t>
                        </m:r>
                        <m:r>
                          <a:rPr lang="en-US" i="1">
                            <a:latin typeface="Cambria Math"/>
                          </a:rPr>
                          <m:t>𝑘</m:t>
                        </m:r>
                        <m:r>
                          <a:rPr lang="en-US" i="1">
                            <a:latin typeface="Cambria Math"/>
                          </a:rPr>
                          <m:t>𝛺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1.01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=72.4899</m:t>
                    </m:r>
                    <m:r>
                      <a:rPr lang="en-US" i="1">
                        <a:latin typeface="Cambria Math"/>
                      </a:rPr>
                      <m:t>𝑘</m:t>
                    </m:r>
                    <m:r>
                      <a:rPr lang="en-US" i="1">
                        <a:latin typeface="Cambria Math"/>
                      </a:rPr>
                      <m:t>𝛺</m:t>
                    </m:r>
                  </m:oMath>
                </a14:m>
                <a:r>
                  <a:rPr lang="en-US" dirty="0" smtClean="0"/>
                  <a:t>*</a:t>
                </a:r>
                <a:endParaRPr lang="en-US" dirty="0"/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438400"/>
                <a:ext cx="3560205" cy="496483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r="-514"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Rectangle 3"/>
              <p:cNvSpPr/>
              <p:nvPr/>
            </p:nvSpPr>
            <p:spPr>
              <a:xfrm>
                <a:off x="762000" y="2069068"/>
                <a:ext cx="2433294" cy="3786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𝐼𝑙𝑖𝑚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_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𝑠𝑒𝑡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=73.2149</m:t>
                      </m:r>
                      <m:r>
                        <a:rPr lang="en-US" i="1">
                          <a:latin typeface="Cambria Math"/>
                        </a:rPr>
                        <m:t>𝑘</m:t>
                      </m:r>
                      <m:r>
                        <a:rPr lang="en-US" i="1">
                          <a:latin typeface="Cambria Math"/>
                        </a:rPr>
                        <m:t>𝛺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2069068"/>
                <a:ext cx="2433294" cy="378630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Rectangle 4"/>
              <p:cNvSpPr/>
              <p:nvPr/>
            </p:nvSpPr>
            <p:spPr>
              <a:xfrm>
                <a:off x="533400" y="1259977"/>
                <a:ext cx="3733522" cy="7396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𝑂𝑆</m:t>
                          </m:r>
                          <m:r>
                            <a:rPr lang="en-US" i="1">
                              <a:latin typeface="Cambria Math"/>
                            </a:rPr>
                            <m:t>_</m:t>
                          </m:r>
                          <m:r>
                            <a:rPr lang="en-US" i="1">
                              <a:latin typeface="Cambria Math"/>
                            </a:rPr>
                            <m:t>𝑀𝐼𝑁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51228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𝐼𝑙𝑖𝑚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_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𝑠𝑒𝑡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1.030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i="1">
                          <a:latin typeface="Cambria Math"/>
                        </a:rPr>
                        <m:t>=500</m:t>
                      </m:r>
                      <m:r>
                        <a:rPr lang="en-US" i="1">
                          <a:latin typeface="Cambria Math"/>
                        </a:rPr>
                        <m:t>𝑚𝐴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259977"/>
                <a:ext cx="3733522" cy="739690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066800" y="2934883"/>
            <a:ext cx="30177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*To account for 1% resistor tolerance</a:t>
            </a:r>
            <a:endParaRPr lang="en-US" sz="1200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Rectangle 8"/>
              <p:cNvSpPr/>
              <p:nvPr/>
            </p:nvSpPr>
            <p:spPr>
              <a:xfrm>
                <a:off x="5017907" y="2253734"/>
                <a:ext cx="216591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𝑈𝑆𝐵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=22µ</m:t>
                      </m:r>
                      <m:r>
                        <a:rPr lang="en-US" i="1">
                          <a:latin typeface="Cambria Math"/>
                        </a:rPr>
                        <m:t>𝐹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0" smtClean="0">
                          <a:latin typeface="Cambria Math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min</m:t>
                      </m:r>
                      <m:r>
                        <a:rPr lang="en-US" b="0" i="1" smtClean="0">
                          <a:latin typeface="Cambria Math"/>
                        </a:rPr>
                        <m:t>⁡)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7907" y="2253734"/>
                <a:ext cx="2165914" cy="369332"/>
              </a:xfrm>
              <a:prstGeom prst="rect">
                <a:avLst/>
              </a:prstGeom>
              <a:blipFill rotWithShape="1">
                <a:blip r:embed="rId6" cstate="print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7162800" y="2346067"/>
            <a:ext cx="1457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Per Data sheet</a:t>
            </a:r>
            <a:endParaRPr lang="en-US" sz="1200" dirty="0"/>
          </a:p>
        </p:txBody>
      </p:sp>
    </p:spTree>
  </p:cSld>
  <p:clrMapOvr>
    <a:masterClrMapping/>
  </p:clrMapOvr>
  <p:transition advTm="5000">
    <p:fade thruBlk="1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Box 80"/>
          <p:cNvSpPr txBox="1"/>
          <p:nvPr/>
        </p:nvSpPr>
        <p:spPr>
          <a:xfrm>
            <a:off x="1524000" y="152400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Power Supply</a:t>
            </a:r>
            <a:endParaRPr lang="en-US" sz="3600" b="1" dirty="0"/>
          </a:p>
        </p:txBody>
      </p:sp>
      <p:grpSp>
        <p:nvGrpSpPr>
          <p:cNvPr id="2" name="Group 26"/>
          <p:cNvGrpSpPr/>
          <p:nvPr/>
        </p:nvGrpSpPr>
        <p:grpSpPr>
          <a:xfrm>
            <a:off x="228600" y="1219200"/>
            <a:ext cx="8458200" cy="5337683"/>
            <a:chOff x="228600" y="1219200"/>
            <a:chExt cx="8458200" cy="5337683"/>
          </a:xfrm>
        </p:grpSpPr>
        <p:sp>
          <p:nvSpPr>
            <p:cNvPr id="63" name="Rounded Rectangle 62"/>
            <p:cNvSpPr/>
            <p:nvPr/>
          </p:nvSpPr>
          <p:spPr>
            <a:xfrm>
              <a:off x="1809206" y="1219200"/>
              <a:ext cx="3448594" cy="5257800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  <a:alpha val="40000"/>
              </a:schemeClr>
            </a:solidFill>
            <a:ln>
              <a:solidFill>
                <a:schemeClr val="accent1">
                  <a:shade val="50000"/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Connector 12"/>
            <p:cNvCxnSpPr/>
            <p:nvPr/>
          </p:nvCxnSpPr>
          <p:spPr>
            <a:xfrm flipV="1">
              <a:off x="2649719" y="1381373"/>
              <a:ext cx="2244" cy="588941"/>
            </a:xfrm>
            <a:prstGeom prst="straightConnector1">
              <a:avLst/>
            </a:prstGeom>
            <a:ln w="31750">
              <a:solidFill>
                <a:schemeClr val="accent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Isosceles Triangle 24"/>
            <p:cNvSpPr/>
            <p:nvPr/>
          </p:nvSpPr>
          <p:spPr>
            <a:xfrm rot="10800000">
              <a:off x="2428874" y="1381373"/>
              <a:ext cx="417603" cy="273132"/>
            </a:xfrm>
            <a:prstGeom prst="triangle">
              <a:avLst/>
            </a:prstGeom>
            <a:noFill/>
            <a:ln>
              <a:solidFill>
                <a:schemeClr val="accent1">
                  <a:shade val="50000"/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1881051" y="1970314"/>
              <a:ext cx="1508760" cy="1638795"/>
            </a:xfrm>
            <a:prstGeom prst="roundRect">
              <a:avLst/>
            </a:prstGeom>
            <a:solidFill>
              <a:schemeClr val="accent1">
                <a:alpha val="40000"/>
              </a:schemeClr>
            </a:solidFill>
            <a:ln>
              <a:solidFill>
                <a:schemeClr val="accent1">
                  <a:shade val="50000"/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>
                      <a:lumMod val="95000"/>
                    </a:schemeClr>
                  </a:solidFill>
                </a:rPr>
                <a:t>Master Control Board</a:t>
              </a:r>
              <a:endParaRPr lang="en-US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28600" y="1970314"/>
              <a:ext cx="1219200" cy="163879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accent1">
                  <a:shade val="50000"/>
                  <a:alpha val="4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External Account Management</a:t>
              </a:r>
              <a:endPara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cxnSp>
          <p:nvCxnSpPr>
            <p:cNvPr id="41" name="Straight Connector 40"/>
            <p:cNvCxnSpPr>
              <a:stCxn id="4" idx="2"/>
            </p:cNvCxnSpPr>
            <p:nvPr/>
          </p:nvCxnSpPr>
          <p:spPr>
            <a:xfrm rot="16200000" flipH="1">
              <a:off x="2588870" y="3655669"/>
              <a:ext cx="1039090" cy="945969"/>
            </a:xfrm>
            <a:prstGeom prst="bentConnector3">
              <a:avLst>
                <a:gd name="adj1" fmla="val 99500"/>
              </a:avLst>
            </a:prstGeom>
            <a:ln w="63500">
              <a:solidFill>
                <a:schemeClr val="accent2">
                  <a:lumMod val="75000"/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ounded Rectangle 10"/>
            <p:cNvSpPr/>
            <p:nvPr/>
          </p:nvSpPr>
          <p:spPr>
            <a:xfrm>
              <a:off x="228600" y="4087091"/>
              <a:ext cx="1219200" cy="163879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accent1">
                  <a:shade val="50000"/>
                  <a:alpha val="4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Power Source</a:t>
              </a:r>
              <a:endPara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9" name="Lightning Bolt 28"/>
            <p:cNvSpPr/>
            <p:nvPr/>
          </p:nvSpPr>
          <p:spPr>
            <a:xfrm rot="20921514">
              <a:off x="1087675" y="1409320"/>
              <a:ext cx="1143957" cy="191465"/>
            </a:xfrm>
            <a:prstGeom prst="lightningBolt">
              <a:avLst/>
            </a:prstGeom>
            <a:solidFill>
              <a:schemeClr val="accent3">
                <a:lumMod val="75000"/>
                <a:alpha val="40000"/>
              </a:schemeClr>
            </a:solidFill>
            <a:ln>
              <a:solidFill>
                <a:schemeClr val="accent1">
                  <a:shade val="50000"/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Connector 40"/>
            <p:cNvCxnSpPr>
              <a:stCxn id="11" idx="3"/>
              <a:endCxn id="5" idx="1"/>
            </p:cNvCxnSpPr>
            <p:nvPr/>
          </p:nvCxnSpPr>
          <p:spPr>
            <a:xfrm>
              <a:off x="1447800" y="4906489"/>
              <a:ext cx="2157549" cy="0"/>
            </a:xfrm>
            <a:prstGeom prst="straightConnector1">
              <a:avLst/>
            </a:prstGeom>
            <a:ln w="63500">
              <a:solidFill>
                <a:schemeClr val="accent2">
                  <a:lumMod val="75000"/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0"/>
            <p:cNvCxnSpPr>
              <a:stCxn id="5" idx="0"/>
              <a:endCxn id="39" idx="2"/>
            </p:cNvCxnSpPr>
            <p:nvPr/>
          </p:nvCxnSpPr>
          <p:spPr>
            <a:xfrm flipV="1">
              <a:off x="4359729" y="3609109"/>
              <a:ext cx="0" cy="477982"/>
            </a:xfrm>
            <a:prstGeom prst="straightConnector1">
              <a:avLst/>
            </a:prstGeom>
            <a:ln w="63500">
              <a:solidFill>
                <a:schemeClr val="accent2">
                  <a:lumMod val="75000"/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ounded Rectangle 38"/>
            <p:cNvSpPr/>
            <p:nvPr/>
          </p:nvSpPr>
          <p:spPr>
            <a:xfrm>
              <a:off x="3605349" y="1970314"/>
              <a:ext cx="1508760" cy="1638795"/>
            </a:xfrm>
            <a:prstGeom prst="roundRect">
              <a:avLst/>
            </a:prstGeom>
            <a:solidFill>
              <a:schemeClr val="accent1">
                <a:alpha val="40000"/>
              </a:schemeClr>
            </a:solidFill>
            <a:ln>
              <a:solidFill>
                <a:schemeClr val="accent1">
                  <a:shade val="50000"/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>
                      <a:lumMod val="95000"/>
                    </a:schemeClr>
                  </a:solidFill>
                </a:rPr>
                <a:t>Port Control Board</a:t>
              </a:r>
              <a:endParaRPr lang="en-US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cxnSp>
          <p:nvCxnSpPr>
            <p:cNvPr id="60" name="Straight Connector 40"/>
            <p:cNvCxnSpPr>
              <a:stCxn id="39" idx="1"/>
              <a:endCxn id="4" idx="3"/>
            </p:cNvCxnSpPr>
            <p:nvPr/>
          </p:nvCxnSpPr>
          <p:spPr>
            <a:xfrm flipH="1">
              <a:off x="3389811" y="2789712"/>
              <a:ext cx="215537" cy="0"/>
            </a:xfrm>
            <a:prstGeom prst="straightConnector1">
              <a:avLst/>
            </a:prstGeom>
            <a:ln w="63500">
              <a:solidFill>
                <a:schemeClr val="accent3">
                  <a:lumMod val="75000"/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Rounded Rectangle 63"/>
            <p:cNvSpPr/>
            <p:nvPr/>
          </p:nvSpPr>
          <p:spPr>
            <a:xfrm>
              <a:off x="5473337" y="1219200"/>
              <a:ext cx="1939834" cy="5257800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  <a:alpha val="40000"/>
              </a:schemeClr>
            </a:solidFill>
            <a:ln>
              <a:solidFill>
                <a:schemeClr val="accent1">
                  <a:shade val="50000"/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ounded Rectangle 64"/>
            <p:cNvSpPr/>
            <p:nvPr/>
          </p:nvSpPr>
          <p:spPr>
            <a:xfrm>
              <a:off x="5688874" y="4087091"/>
              <a:ext cx="1508760" cy="1638795"/>
            </a:xfrm>
            <a:prstGeom prst="roundRect">
              <a:avLst/>
            </a:prstGeom>
            <a:solidFill>
              <a:schemeClr val="accent1">
                <a:alpha val="40000"/>
              </a:schemeClr>
            </a:solidFill>
            <a:ln>
              <a:solidFill>
                <a:schemeClr val="accent1">
                  <a:shade val="50000"/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>
                      <a:lumMod val="95000"/>
                    </a:schemeClr>
                  </a:solidFill>
                </a:rPr>
                <a:t>Power Supply Unit</a:t>
              </a:r>
              <a:endParaRPr lang="en-US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66" name="Rounded Rectangle 65"/>
            <p:cNvSpPr/>
            <p:nvPr/>
          </p:nvSpPr>
          <p:spPr>
            <a:xfrm>
              <a:off x="5688874" y="1970314"/>
              <a:ext cx="1508760" cy="1638795"/>
            </a:xfrm>
            <a:prstGeom prst="roundRect">
              <a:avLst/>
            </a:prstGeom>
            <a:solidFill>
              <a:schemeClr val="accent1">
                <a:alpha val="40000"/>
              </a:schemeClr>
            </a:solidFill>
            <a:ln>
              <a:solidFill>
                <a:schemeClr val="accent1">
                  <a:shade val="50000"/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>
                      <a:lumMod val="95000"/>
                    </a:schemeClr>
                  </a:solidFill>
                </a:rPr>
                <a:t>Port Control Board</a:t>
              </a:r>
              <a:endParaRPr lang="en-US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cxnSp>
          <p:nvCxnSpPr>
            <p:cNvPr id="67" name="Straight Connector 40"/>
            <p:cNvCxnSpPr>
              <a:stCxn id="65" idx="0"/>
              <a:endCxn id="66" idx="2"/>
            </p:cNvCxnSpPr>
            <p:nvPr/>
          </p:nvCxnSpPr>
          <p:spPr>
            <a:xfrm flipV="1">
              <a:off x="6443254" y="3609109"/>
              <a:ext cx="0" cy="477982"/>
            </a:xfrm>
            <a:prstGeom prst="straightConnector1">
              <a:avLst/>
            </a:prstGeom>
            <a:ln w="63500">
              <a:solidFill>
                <a:schemeClr val="accent2">
                  <a:lumMod val="75000"/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40"/>
            <p:cNvCxnSpPr>
              <a:stCxn id="66" idx="1"/>
              <a:endCxn id="39" idx="3"/>
            </p:cNvCxnSpPr>
            <p:nvPr/>
          </p:nvCxnSpPr>
          <p:spPr>
            <a:xfrm flipH="1">
              <a:off x="5114109" y="2789712"/>
              <a:ext cx="574766" cy="0"/>
            </a:xfrm>
            <a:prstGeom prst="straightConnector1">
              <a:avLst/>
            </a:prstGeom>
            <a:ln w="63500">
              <a:solidFill>
                <a:schemeClr val="accent3">
                  <a:lumMod val="75000"/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Box 70"/>
            <p:cNvSpPr txBox="1"/>
            <p:nvPr/>
          </p:nvSpPr>
          <p:spPr>
            <a:xfrm>
              <a:off x="2599509" y="5858451"/>
              <a:ext cx="19398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>
                      <a:lumMod val="85000"/>
                    </a:schemeClr>
                  </a:solidFill>
                </a:rPr>
                <a:t>Master Unit</a:t>
              </a:r>
              <a:endParaRPr lang="en-US" sz="2400" b="1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5590085" y="5725886"/>
              <a:ext cx="17242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>
                      <a:lumMod val="85000"/>
                    </a:schemeClr>
                  </a:solidFill>
                </a:rPr>
                <a:t>Slave Unit #1</a:t>
              </a:r>
              <a:endParaRPr lang="en-US" sz="2400" b="1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cxnSp>
          <p:nvCxnSpPr>
            <p:cNvPr id="73" name="Straight Connector 40"/>
            <p:cNvCxnSpPr/>
            <p:nvPr/>
          </p:nvCxnSpPr>
          <p:spPr>
            <a:xfrm flipH="1">
              <a:off x="7197634" y="2789712"/>
              <a:ext cx="574766" cy="0"/>
            </a:xfrm>
            <a:prstGeom prst="straightConnector1">
              <a:avLst/>
            </a:prstGeom>
            <a:ln w="63500">
              <a:solidFill>
                <a:schemeClr val="accent3">
                  <a:lumMod val="75000"/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Rounded Rectangle 4"/>
            <p:cNvSpPr/>
            <p:nvPr/>
          </p:nvSpPr>
          <p:spPr>
            <a:xfrm>
              <a:off x="3605349" y="4087091"/>
              <a:ext cx="1508760" cy="163879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Power Supply Unit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80" name="Rounded Rectangle 79"/>
            <p:cNvSpPr/>
            <p:nvPr/>
          </p:nvSpPr>
          <p:spPr>
            <a:xfrm>
              <a:off x="7772400" y="1219200"/>
              <a:ext cx="914400" cy="5257800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  <a:alpha val="40000"/>
              </a:schemeClr>
            </a:solidFill>
            <a:ln>
              <a:solidFill>
                <a:schemeClr val="accent1">
                  <a:shade val="50000"/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2000" b="1" dirty="0" smtClean="0">
                  <a:solidFill>
                    <a:schemeClr val="bg1">
                      <a:lumMod val="85000"/>
                    </a:schemeClr>
                  </a:solidFill>
                </a:rPr>
                <a:t>Additional Slave Units</a:t>
              </a:r>
              <a:endParaRPr lang="en-US" sz="2000" b="1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cxnSp>
          <p:nvCxnSpPr>
            <p:cNvPr id="87" name="Straight Connector 12"/>
            <p:cNvCxnSpPr/>
            <p:nvPr/>
          </p:nvCxnSpPr>
          <p:spPr>
            <a:xfrm flipV="1">
              <a:off x="870041" y="1371600"/>
              <a:ext cx="2244" cy="588941"/>
            </a:xfrm>
            <a:prstGeom prst="straightConnector1">
              <a:avLst/>
            </a:prstGeom>
            <a:ln w="31750">
              <a:solidFill>
                <a:schemeClr val="accent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Isosceles Triangle 87"/>
            <p:cNvSpPr/>
            <p:nvPr/>
          </p:nvSpPr>
          <p:spPr>
            <a:xfrm rot="10800000">
              <a:off x="649196" y="1371600"/>
              <a:ext cx="417603" cy="273132"/>
            </a:xfrm>
            <a:prstGeom prst="triangle">
              <a:avLst/>
            </a:prstGeom>
            <a:noFill/>
            <a:ln>
              <a:solidFill>
                <a:schemeClr val="accent1">
                  <a:shade val="50000"/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</p:grpSp>
    </p:spTree>
  </p:cSld>
  <p:clrMapOvr>
    <a:masterClrMapping/>
  </p:clrMapOvr>
  <p:transition advTm="5000">
    <p:fade thruBlk="1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Regulation Specification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Wide input voltage  of 30 VDC– 300 VDC</a:t>
            </a:r>
          </a:p>
          <a:p>
            <a:r>
              <a:rPr lang="en-US" dirty="0" smtClean="0"/>
              <a:t>Battery Input of 12 VDC – 24 VDC</a:t>
            </a:r>
          </a:p>
          <a:p>
            <a:r>
              <a:rPr lang="en-US" dirty="0" smtClean="0"/>
              <a:t>Output voltage to devices of 12 VDC, 5.3 VDC, 5VDC</a:t>
            </a:r>
            <a:endParaRPr lang="en-US" dirty="0"/>
          </a:p>
        </p:txBody>
      </p:sp>
      <p:pic>
        <p:nvPicPr>
          <p:cNvPr id="4098" name="Picture 2" descr="C:\Users\Anjie\AppData\Local\Microsoft\Windows\Temporary Internet Files\Content.IE5\40A3O55S\MP90031652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581400"/>
            <a:ext cx="3657600" cy="250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93820068"/>
      </p:ext>
    </p:extLst>
  </p:cSld>
  <p:clrMapOvr>
    <a:masterClrMapping/>
  </p:clrMapOvr>
  <p:transition advTm="5000">
    <p:fade thruBlk="1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Regulation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4255" y="1295400"/>
            <a:ext cx="4040188" cy="639762"/>
          </a:xfrm>
        </p:spPr>
        <p:txBody>
          <a:bodyPr/>
          <a:lstStyle/>
          <a:p>
            <a:r>
              <a:rPr lang="en-US" dirty="0" smtClean="0"/>
              <a:t>Primary Stage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255" y="1905000"/>
            <a:ext cx="4040188" cy="3951288"/>
          </a:xfrm>
        </p:spPr>
        <p:txBody>
          <a:bodyPr/>
          <a:lstStyle/>
          <a:p>
            <a:r>
              <a:rPr lang="en-US" dirty="0" smtClean="0"/>
              <a:t>Converts an input from 30 VDC – 300 VDC to the a 30 VDC Output that is provided to the secondary stage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95105" y="1295400"/>
            <a:ext cx="4041775" cy="639762"/>
          </a:xfrm>
        </p:spPr>
        <p:txBody>
          <a:bodyPr/>
          <a:lstStyle/>
          <a:p>
            <a:r>
              <a:rPr lang="en-US" dirty="0" smtClean="0"/>
              <a:t>Secondary Stage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3190" y="1905000"/>
            <a:ext cx="4041775" cy="3951288"/>
          </a:xfrm>
        </p:spPr>
        <p:txBody>
          <a:bodyPr/>
          <a:lstStyle/>
          <a:p>
            <a:r>
              <a:rPr lang="en-US" dirty="0" smtClean="0"/>
              <a:t>Decides the input source (Primary Stage or Battery)</a:t>
            </a:r>
          </a:p>
          <a:p>
            <a:r>
              <a:rPr lang="en-US" dirty="0" smtClean="0"/>
              <a:t>Converts the source to the necessary 12 VDC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143000" y="3733800"/>
            <a:ext cx="6858000" cy="2754777"/>
            <a:chOff x="219075" y="2743200"/>
            <a:chExt cx="8010525" cy="3346083"/>
          </a:xfrm>
        </p:grpSpPr>
        <p:sp>
          <p:nvSpPr>
            <p:cNvPr id="8" name="Rounded Rectangle 7"/>
            <p:cNvSpPr/>
            <p:nvPr/>
          </p:nvSpPr>
          <p:spPr>
            <a:xfrm>
              <a:off x="1809206" y="2743200"/>
              <a:ext cx="6420394" cy="3346083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40"/>
            <p:cNvCxnSpPr>
              <a:stCxn id="14" idx="3"/>
              <a:endCxn id="15" idx="1"/>
            </p:cNvCxnSpPr>
            <p:nvPr/>
          </p:nvCxnSpPr>
          <p:spPr>
            <a:xfrm>
              <a:off x="1514475" y="3600202"/>
              <a:ext cx="3621404" cy="488978"/>
            </a:xfrm>
            <a:prstGeom prst="bentConnector3">
              <a:avLst>
                <a:gd name="adj1" fmla="val 72982"/>
              </a:avLst>
            </a:prstGeom>
            <a:ln w="6350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ounded Rectangle 9"/>
            <p:cNvSpPr/>
            <p:nvPr/>
          </p:nvSpPr>
          <p:spPr>
            <a:xfrm>
              <a:off x="228600" y="4343400"/>
              <a:ext cx="1295400" cy="1143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Primary Power</a:t>
              </a:r>
            </a:p>
            <a:p>
              <a:pPr algn="ctr"/>
              <a:r>
                <a:rPr 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30 VDC to </a:t>
              </a:r>
            </a:p>
            <a:p>
              <a:pPr algn="ctr"/>
              <a:r>
                <a:rPr 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300 VDC</a:t>
              </a:r>
              <a:endPara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cxnSp>
          <p:nvCxnSpPr>
            <p:cNvPr id="11" name="Straight Connector 40"/>
            <p:cNvCxnSpPr>
              <a:stCxn id="10" idx="3"/>
              <a:endCxn id="13" idx="1"/>
            </p:cNvCxnSpPr>
            <p:nvPr/>
          </p:nvCxnSpPr>
          <p:spPr>
            <a:xfrm flipV="1">
              <a:off x="1524000" y="4906489"/>
              <a:ext cx="762000" cy="8411"/>
            </a:xfrm>
            <a:prstGeom prst="straightConnector1">
              <a:avLst/>
            </a:prstGeom>
            <a:ln w="6350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2623457" y="5515551"/>
              <a:ext cx="47918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Power Supply</a:t>
              </a:r>
              <a:endParaRPr lang="en-US" sz="2400" b="1" dirty="0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2286000" y="4087091"/>
              <a:ext cx="1508760" cy="163879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Primary Stage</a:t>
              </a:r>
            </a:p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30 VDC OUT</a:t>
              </a: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219075" y="3028702"/>
              <a:ext cx="1295400" cy="1143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Secondary Power</a:t>
              </a:r>
            </a:p>
            <a:p>
              <a:pPr algn="ctr"/>
              <a:r>
                <a:rPr 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12 VDC to </a:t>
              </a:r>
            </a:p>
            <a:p>
              <a:pPr algn="ctr"/>
              <a:r>
                <a:rPr 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24 VDC</a:t>
              </a:r>
              <a:endPara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5135880" y="3028700"/>
              <a:ext cx="1508760" cy="2120958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Secondary</a:t>
              </a:r>
            </a:p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Stage</a:t>
              </a:r>
            </a:p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12 VDC, 5.3 VDC,</a:t>
              </a:r>
            </a:p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5VDC</a:t>
              </a:r>
            </a:p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 OUT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cxnSp>
          <p:nvCxnSpPr>
            <p:cNvPr id="16" name="Straight Connector 40"/>
            <p:cNvCxnSpPr>
              <a:stCxn id="13" idx="3"/>
              <a:endCxn id="15" idx="1"/>
            </p:cNvCxnSpPr>
            <p:nvPr/>
          </p:nvCxnSpPr>
          <p:spPr>
            <a:xfrm flipV="1">
              <a:off x="3794759" y="4089180"/>
              <a:ext cx="1341121" cy="817308"/>
            </a:xfrm>
            <a:prstGeom prst="bentConnector3">
              <a:avLst>
                <a:gd name="adj1" fmla="val 50000"/>
              </a:avLst>
            </a:prstGeom>
            <a:ln w="635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40"/>
            <p:cNvCxnSpPr>
              <a:stCxn id="15" idx="3"/>
            </p:cNvCxnSpPr>
            <p:nvPr/>
          </p:nvCxnSpPr>
          <p:spPr>
            <a:xfrm>
              <a:off x="6644640" y="4089180"/>
              <a:ext cx="1584960" cy="0"/>
            </a:xfrm>
            <a:prstGeom prst="straightConnector1">
              <a:avLst/>
            </a:prstGeom>
            <a:ln w="6350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1166820683"/>
      </p:ext>
    </p:extLst>
  </p:cSld>
  <p:clrMapOvr>
    <a:masterClrMapping/>
  </p:clrMapOvr>
  <p:transition advTm="5000">
    <p:fade thruBlk="1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Topologies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Fly </a:t>
            </a:r>
            <a:r>
              <a:rPr lang="en-US" dirty="0"/>
              <a:t>back </a:t>
            </a:r>
            <a:r>
              <a:rPr lang="en-US" dirty="0" smtClean="0"/>
              <a:t>Converter</a:t>
            </a:r>
          </a:p>
          <a:p>
            <a:pPr lvl="1"/>
            <a:r>
              <a:rPr lang="en-US" dirty="0" smtClean="0"/>
              <a:t>Galvanic Isolation</a:t>
            </a:r>
          </a:p>
          <a:p>
            <a:pPr lvl="1"/>
            <a:r>
              <a:rPr lang="en-US" dirty="0" smtClean="0"/>
              <a:t>Switching Mode</a:t>
            </a:r>
          </a:p>
          <a:p>
            <a:pPr lvl="1"/>
            <a:r>
              <a:rPr lang="en-US" dirty="0" smtClean="0"/>
              <a:t>Low Power Applications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0"/>
            <a:r>
              <a:rPr lang="en-US" dirty="0" smtClean="0"/>
              <a:t>Buck-Boost Converter</a:t>
            </a:r>
          </a:p>
          <a:p>
            <a:pPr lvl="1"/>
            <a:r>
              <a:rPr lang="en-US" dirty="0" smtClean="0"/>
              <a:t>Output Greater or Less than Input</a:t>
            </a:r>
          </a:p>
          <a:p>
            <a:pPr lvl="1"/>
            <a:r>
              <a:rPr lang="en-US" dirty="0" smtClean="0"/>
              <a:t>Constant output voltage</a:t>
            </a:r>
          </a:p>
          <a:p>
            <a:pPr lvl="1"/>
            <a:r>
              <a:rPr lang="en-US" dirty="0" smtClean="0"/>
              <a:t>No Galvanic Isolation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23012621"/>
      </p:ext>
    </p:extLst>
  </p:cSld>
  <p:clrMapOvr>
    <a:masterClrMapping/>
  </p:clrMapOvr>
  <p:transition advTm="5000">
    <p:fade thruBlk="1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 Power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371600"/>
            <a:ext cx="7364553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07082352"/>
      </p:ext>
    </p:extLst>
  </p:cSld>
  <p:clrMapOvr>
    <a:masterClrMapping/>
  </p:clrMapOvr>
  <p:transition advTm="5000">
    <p:fade thruBlk="1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Stage Schematic</a:t>
            </a:r>
            <a:endParaRPr lang="en-US" dirty="0"/>
          </a:p>
        </p:txBody>
      </p:sp>
      <p:pic>
        <p:nvPicPr>
          <p:cNvPr id="4" name="Picture 3" descr="Picture"/>
          <p:cNvPicPr>
            <a:picLocks noChangeAspect="1"/>
          </p:cNvPicPr>
          <p:nvPr/>
        </p:nvPicPr>
        <p:blipFill rotWithShape="1">
          <a:blip r:embed="rId2" cstate="print"/>
          <a:srcRect b="25019"/>
          <a:stretch/>
        </p:blipFill>
        <p:spPr>
          <a:xfrm>
            <a:off x="685800" y="1219200"/>
            <a:ext cx="7543801" cy="4321207"/>
          </a:xfrm>
          <a:prstGeom prst="rect">
            <a:avLst/>
          </a:prstGeom>
        </p:spPr>
      </p:pic>
      <p:sp>
        <p:nvSpPr>
          <p:cNvPr id="5" name="Text Placeholder 2"/>
          <p:cNvSpPr txBox="1">
            <a:spLocks/>
          </p:cNvSpPr>
          <p:nvPr/>
        </p:nvSpPr>
        <p:spPr bwMode="auto">
          <a:xfrm>
            <a:off x="2819400" y="5540406"/>
            <a:ext cx="4040188" cy="1165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b="1" kern="0" dirty="0" smtClean="0"/>
              <a:t>30VDC Out</a:t>
            </a:r>
          </a:p>
          <a:p>
            <a:pPr marL="0" indent="0" algn="ctr">
              <a:buNone/>
            </a:pPr>
            <a:r>
              <a:rPr lang="en-US" b="1" kern="0" dirty="0"/>
              <a:t>6</a:t>
            </a:r>
            <a:r>
              <a:rPr lang="en-US" b="1" kern="0" dirty="0" smtClean="0"/>
              <a:t> A Max</a:t>
            </a:r>
            <a:endParaRPr lang="en-US" b="1" kern="0" dirty="0"/>
          </a:p>
        </p:txBody>
      </p:sp>
    </p:spTree>
    <p:extLst>
      <p:ext uri="{BB962C8B-B14F-4D97-AF65-F5344CB8AC3E}">
        <p14:creationId xmlns:p14="http://schemas.microsoft.com/office/powerpoint/2010/main" xmlns="" val="1836053738"/>
      </p:ext>
    </p:extLst>
  </p:cSld>
  <p:clrMapOvr>
    <a:masterClrMapping/>
  </p:clrMapOvr>
  <p:transition advTm="5000">
    <p:fade thruBlk="1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Secondary Stage Schematic(1)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0800" y="1143000"/>
            <a:ext cx="4040188" cy="457200"/>
          </a:xfrm>
        </p:spPr>
        <p:txBody>
          <a:bodyPr/>
          <a:lstStyle/>
          <a:p>
            <a:pPr algn="ctr"/>
            <a:r>
              <a:rPr lang="en-US" dirty="0" smtClean="0"/>
              <a:t>12VDC Out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62200"/>
            <a:ext cx="8648409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2819400" y="5334000"/>
            <a:ext cx="4040188" cy="1371600"/>
          </a:xfrm>
        </p:spPr>
        <p:txBody>
          <a:bodyPr/>
          <a:lstStyle/>
          <a:p>
            <a:pPr algn="ctr"/>
            <a:r>
              <a:rPr lang="en-US" dirty="0" smtClean="0"/>
              <a:t>LM25118 </a:t>
            </a:r>
          </a:p>
          <a:p>
            <a:pPr algn="ctr"/>
            <a:r>
              <a:rPr lang="en-US" dirty="0" smtClean="0"/>
              <a:t>12VDC Out</a:t>
            </a:r>
          </a:p>
          <a:p>
            <a:pPr algn="ctr"/>
            <a:r>
              <a:rPr lang="en-US" dirty="0" smtClean="0"/>
              <a:t>4 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2195331"/>
      </p:ext>
    </p:extLst>
  </p:cSld>
  <p:clrMapOvr>
    <a:masterClrMapping/>
  </p:clrMapOvr>
  <p:transition advTm="5000">
    <p:fade thruBlk="1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Secondary Stage Schematic (2)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0800" y="1143000"/>
            <a:ext cx="4040188" cy="457200"/>
          </a:xfrm>
        </p:spPr>
        <p:txBody>
          <a:bodyPr/>
          <a:lstStyle/>
          <a:p>
            <a:pPr algn="ctr"/>
            <a:r>
              <a:rPr lang="en-US" dirty="0" smtClean="0"/>
              <a:t>5.3VDC Out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2819400" y="5334000"/>
            <a:ext cx="4040188" cy="1371600"/>
          </a:xfrm>
        </p:spPr>
        <p:txBody>
          <a:bodyPr/>
          <a:lstStyle/>
          <a:p>
            <a:pPr algn="ctr"/>
            <a:r>
              <a:rPr lang="en-US" dirty="0" smtClean="0"/>
              <a:t>LM25116 </a:t>
            </a:r>
          </a:p>
          <a:p>
            <a:pPr algn="ctr"/>
            <a:r>
              <a:rPr lang="en-US" dirty="0" smtClean="0"/>
              <a:t>5.3VDC Out</a:t>
            </a:r>
          </a:p>
          <a:p>
            <a:pPr algn="ctr"/>
            <a:r>
              <a:rPr lang="en-US" dirty="0" smtClean="0"/>
              <a:t>15 A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1984" y="1752600"/>
            <a:ext cx="8740110" cy="330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24069739"/>
      </p:ext>
    </p:extLst>
  </p:cSld>
  <p:clrMapOvr>
    <a:masterClrMapping/>
  </p:clrMapOvr>
  <p:transition advTm="5000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763000" cy="762000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Solution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598" y="1066800"/>
            <a:ext cx="8843291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5000">
    <p:fade thruBlk="1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Secondary Stage Schematic (3)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0800" y="1143000"/>
            <a:ext cx="4040188" cy="457200"/>
          </a:xfrm>
        </p:spPr>
        <p:txBody>
          <a:bodyPr/>
          <a:lstStyle/>
          <a:p>
            <a:pPr algn="ctr"/>
            <a:r>
              <a:rPr lang="en-US" dirty="0" smtClean="0"/>
              <a:t>5VDC Out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2819400" y="5334000"/>
            <a:ext cx="4040188" cy="1371600"/>
          </a:xfrm>
        </p:spPr>
        <p:txBody>
          <a:bodyPr/>
          <a:lstStyle/>
          <a:p>
            <a:pPr algn="ctr"/>
            <a:r>
              <a:rPr lang="en-US" dirty="0" smtClean="0"/>
              <a:t>LM25117 </a:t>
            </a:r>
          </a:p>
          <a:p>
            <a:pPr algn="ctr"/>
            <a:r>
              <a:rPr lang="en-US" dirty="0" smtClean="0"/>
              <a:t>5VDC Out</a:t>
            </a:r>
          </a:p>
          <a:p>
            <a:pPr algn="ctr"/>
            <a:r>
              <a:rPr lang="en-US" dirty="0" smtClean="0"/>
              <a:t>5 A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57400"/>
            <a:ext cx="8496246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7111428"/>
      </p:ext>
    </p:extLst>
  </p:cSld>
  <p:clrMapOvr>
    <a:masterClrMapping/>
  </p:clrMapOvr>
  <p:transition advTm="5000">
    <p:fade thruBlk="1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Box 80"/>
          <p:cNvSpPr txBox="1"/>
          <p:nvPr/>
        </p:nvSpPr>
        <p:spPr>
          <a:xfrm>
            <a:off x="1524000" y="152400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System Block Diagram</a:t>
            </a:r>
            <a:endParaRPr lang="en-US" sz="3600" b="1" dirty="0"/>
          </a:p>
        </p:txBody>
      </p:sp>
      <p:grpSp>
        <p:nvGrpSpPr>
          <p:cNvPr id="2" name="Group 26"/>
          <p:cNvGrpSpPr/>
          <p:nvPr/>
        </p:nvGrpSpPr>
        <p:grpSpPr>
          <a:xfrm>
            <a:off x="228600" y="1219200"/>
            <a:ext cx="8458200" cy="5337683"/>
            <a:chOff x="228600" y="1219200"/>
            <a:chExt cx="8458200" cy="5337683"/>
          </a:xfrm>
        </p:grpSpPr>
        <p:sp>
          <p:nvSpPr>
            <p:cNvPr id="63" name="Rounded Rectangle 62"/>
            <p:cNvSpPr/>
            <p:nvPr/>
          </p:nvSpPr>
          <p:spPr>
            <a:xfrm>
              <a:off x="1809206" y="1219200"/>
              <a:ext cx="3448594" cy="5257800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  <a:alpha val="40000"/>
              </a:schemeClr>
            </a:solidFill>
            <a:ln>
              <a:solidFill>
                <a:schemeClr val="accent1">
                  <a:shade val="50000"/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Connector 12"/>
            <p:cNvCxnSpPr/>
            <p:nvPr/>
          </p:nvCxnSpPr>
          <p:spPr>
            <a:xfrm flipV="1">
              <a:off x="2649719" y="1381373"/>
              <a:ext cx="2244" cy="588941"/>
            </a:xfrm>
            <a:prstGeom prst="straightConnector1">
              <a:avLst/>
            </a:prstGeom>
            <a:ln w="31750">
              <a:solidFill>
                <a:schemeClr val="accent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Isosceles Triangle 24"/>
            <p:cNvSpPr/>
            <p:nvPr/>
          </p:nvSpPr>
          <p:spPr>
            <a:xfrm rot="10800000">
              <a:off x="2428874" y="1381373"/>
              <a:ext cx="417603" cy="273132"/>
            </a:xfrm>
            <a:prstGeom prst="triangle">
              <a:avLst/>
            </a:prstGeom>
            <a:noFill/>
            <a:ln>
              <a:solidFill>
                <a:schemeClr val="accent1">
                  <a:shade val="50000"/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1881051" y="1970314"/>
              <a:ext cx="1508760" cy="1638795"/>
            </a:xfrm>
            <a:prstGeom prst="roundRect">
              <a:avLst/>
            </a:prstGeom>
            <a:solidFill>
              <a:schemeClr val="accent1">
                <a:alpha val="40000"/>
              </a:schemeClr>
            </a:solidFill>
            <a:ln>
              <a:solidFill>
                <a:schemeClr val="accent1">
                  <a:shade val="50000"/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>
                      <a:lumMod val="95000"/>
                    </a:schemeClr>
                  </a:solidFill>
                </a:rPr>
                <a:t>Master Control Board</a:t>
              </a:r>
              <a:endParaRPr lang="en-US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28600" y="1970314"/>
              <a:ext cx="1219200" cy="163879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accent1">
                  <a:shade val="50000"/>
                  <a:alpha val="4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External Account Management</a:t>
              </a:r>
              <a:endPara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cxnSp>
          <p:nvCxnSpPr>
            <p:cNvPr id="41" name="Straight Connector 40"/>
            <p:cNvCxnSpPr>
              <a:stCxn id="4" idx="2"/>
            </p:cNvCxnSpPr>
            <p:nvPr/>
          </p:nvCxnSpPr>
          <p:spPr>
            <a:xfrm rot="16200000" flipH="1">
              <a:off x="2588870" y="3655669"/>
              <a:ext cx="1039090" cy="945969"/>
            </a:xfrm>
            <a:prstGeom prst="bentConnector3">
              <a:avLst>
                <a:gd name="adj1" fmla="val 99500"/>
              </a:avLst>
            </a:prstGeom>
            <a:ln w="63500">
              <a:solidFill>
                <a:schemeClr val="accent2">
                  <a:lumMod val="75000"/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ounded Rectangle 10"/>
            <p:cNvSpPr/>
            <p:nvPr/>
          </p:nvSpPr>
          <p:spPr>
            <a:xfrm>
              <a:off x="228600" y="4087091"/>
              <a:ext cx="1219200" cy="163879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accent1">
                  <a:shade val="50000"/>
                  <a:alpha val="4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Power Source</a:t>
              </a:r>
              <a:endPara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9" name="Lightning Bolt 28"/>
            <p:cNvSpPr/>
            <p:nvPr/>
          </p:nvSpPr>
          <p:spPr>
            <a:xfrm rot="20921514">
              <a:off x="1087675" y="1409320"/>
              <a:ext cx="1143957" cy="191465"/>
            </a:xfrm>
            <a:prstGeom prst="lightningBolt">
              <a:avLst/>
            </a:prstGeom>
            <a:solidFill>
              <a:schemeClr val="accent3">
                <a:lumMod val="75000"/>
                <a:alpha val="40000"/>
              </a:schemeClr>
            </a:solidFill>
            <a:ln>
              <a:solidFill>
                <a:schemeClr val="accent1">
                  <a:shade val="50000"/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Connector 40"/>
            <p:cNvCxnSpPr>
              <a:stCxn id="11" idx="3"/>
              <a:endCxn id="5" idx="1"/>
            </p:cNvCxnSpPr>
            <p:nvPr/>
          </p:nvCxnSpPr>
          <p:spPr>
            <a:xfrm>
              <a:off x="1447800" y="4906489"/>
              <a:ext cx="2157549" cy="0"/>
            </a:xfrm>
            <a:prstGeom prst="straightConnector1">
              <a:avLst/>
            </a:prstGeom>
            <a:ln w="63500">
              <a:solidFill>
                <a:schemeClr val="accent2">
                  <a:lumMod val="75000"/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0"/>
            <p:cNvCxnSpPr>
              <a:stCxn id="5" idx="0"/>
              <a:endCxn id="39" idx="2"/>
            </p:cNvCxnSpPr>
            <p:nvPr/>
          </p:nvCxnSpPr>
          <p:spPr>
            <a:xfrm flipV="1">
              <a:off x="4359729" y="3609109"/>
              <a:ext cx="0" cy="477982"/>
            </a:xfrm>
            <a:prstGeom prst="straightConnector1">
              <a:avLst/>
            </a:prstGeom>
            <a:ln w="63500">
              <a:solidFill>
                <a:schemeClr val="accent2">
                  <a:lumMod val="75000"/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ounded Rectangle 38"/>
            <p:cNvSpPr/>
            <p:nvPr/>
          </p:nvSpPr>
          <p:spPr>
            <a:xfrm>
              <a:off x="3605349" y="1970314"/>
              <a:ext cx="1508760" cy="1638795"/>
            </a:xfrm>
            <a:prstGeom prst="roundRect">
              <a:avLst/>
            </a:prstGeom>
            <a:solidFill>
              <a:schemeClr val="accent1">
                <a:alpha val="40000"/>
              </a:schemeClr>
            </a:solidFill>
            <a:ln>
              <a:solidFill>
                <a:schemeClr val="accent1">
                  <a:shade val="50000"/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>
                      <a:lumMod val="95000"/>
                    </a:schemeClr>
                  </a:solidFill>
                </a:rPr>
                <a:t>Port Control Board</a:t>
              </a:r>
              <a:endParaRPr lang="en-US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cxnSp>
          <p:nvCxnSpPr>
            <p:cNvPr id="60" name="Straight Connector 40"/>
            <p:cNvCxnSpPr>
              <a:stCxn id="39" idx="1"/>
              <a:endCxn id="4" idx="3"/>
            </p:cNvCxnSpPr>
            <p:nvPr/>
          </p:nvCxnSpPr>
          <p:spPr>
            <a:xfrm flipH="1">
              <a:off x="3389811" y="2789712"/>
              <a:ext cx="215537" cy="0"/>
            </a:xfrm>
            <a:prstGeom prst="straightConnector1">
              <a:avLst/>
            </a:prstGeom>
            <a:ln w="63500">
              <a:solidFill>
                <a:schemeClr val="accent3">
                  <a:lumMod val="75000"/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Rounded Rectangle 63"/>
            <p:cNvSpPr/>
            <p:nvPr/>
          </p:nvSpPr>
          <p:spPr>
            <a:xfrm>
              <a:off x="5473337" y="1219200"/>
              <a:ext cx="1939834" cy="5257800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ounded Rectangle 64"/>
            <p:cNvSpPr/>
            <p:nvPr/>
          </p:nvSpPr>
          <p:spPr>
            <a:xfrm>
              <a:off x="5688874" y="4087091"/>
              <a:ext cx="1508760" cy="163879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>
                      <a:lumMod val="95000"/>
                    </a:schemeClr>
                  </a:solidFill>
                </a:rPr>
                <a:t>Power Supply Unit</a:t>
              </a:r>
              <a:endParaRPr lang="en-US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66" name="Rounded Rectangle 65"/>
            <p:cNvSpPr/>
            <p:nvPr/>
          </p:nvSpPr>
          <p:spPr>
            <a:xfrm>
              <a:off x="5688874" y="1970314"/>
              <a:ext cx="1508760" cy="163879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>
                      <a:lumMod val="95000"/>
                    </a:schemeClr>
                  </a:solidFill>
                </a:rPr>
                <a:t>Port Control Board</a:t>
              </a:r>
              <a:endParaRPr lang="en-US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cxnSp>
          <p:nvCxnSpPr>
            <p:cNvPr id="67" name="Straight Connector 40"/>
            <p:cNvCxnSpPr>
              <a:stCxn id="65" idx="0"/>
              <a:endCxn id="66" idx="2"/>
            </p:cNvCxnSpPr>
            <p:nvPr/>
          </p:nvCxnSpPr>
          <p:spPr>
            <a:xfrm flipV="1">
              <a:off x="6443254" y="3609109"/>
              <a:ext cx="0" cy="477982"/>
            </a:xfrm>
            <a:prstGeom prst="straightConnector1">
              <a:avLst/>
            </a:prstGeom>
            <a:ln w="635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40"/>
            <p:cNvCxnSpPr>
              <a:stCxn id="66" idx="1"/>
              <a:endCxn id="39" idx="3"/>
            </p:cNvCxnSpPr>
            <p:nvPr/>
          </p:nvCxnSpPr>
          <p:spPr>
            <a:xfrm flipH="1">
              <a:off x="5114109" y="2789712"/>
              <a:ext cx="574766" cy="0"/>
            </a:xfrm>
            <a:prstGeom prst="straightConnector1">
              <a:avLst/>
            </a:prstGeom>
            <a:ln w="6350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Box 70"/>
            <p:cNvSpPr txBox="1"/>
            <p:nvPr/>
          </p:nvSpPr>
          <p:spPr>
            <a:xfrm>
              <a:off x="2599509" y="5858451"/>
              <a:ext cx="19398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>
                      <a:lumMod val="85000"/>
                    </a:schemeClr>
                  </a:solidFill>
                </a:rPr>
                <a:t>Master Unit</a:t>
              </a:r>
              <a:endParaRPr lang="en-US" sz="2400" b="1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5590085" y="5725886"/>
              <a:ext cx="17242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Slave Unit #1</a:t>
              </a:r>
              <a:endParaRPr lang="en-US" sz="2400" b="1" dirty="0"/>
            </a:p>
          </p:txBody>
        </p:sp>
        <p:cxnSp>
          <p:nvCxnSpPr>
            <p:cNvPr id="73" name="Straight Connector 40"/>
            <p:cNvCxnSpPr/>
            <p:nvPr/>
          </p:nvCxnSpPr>
          <p:spPr>
            <a:xfrm flipH="1">
              <a:off x="7197634" y="2789712"/>
              <a:ext cx="574766" cy="0"/>
            </a:xfrm>
            <a:prstGeom prst="straightConnector1">
              <a:avLst/>
            </a:prstGeom>
            <a:ln w="6350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Rounded Rectangle 4"/>
            <p:cNvSpPr/>
            <p:nvPr/>
          </p:nvSpPr>
          <p:spPr>
            <a:xfrm>
              <a:off x="3605349" y="4087091"/>
              <a:ext cx="1508760" cy="1638795"/>
            </a:xfrm>
            <a:prstGeom prst="roundRect">
              <a:avLst/>
            </a:prstGeom>
            <a:solidFill>
              <a:schemeClr val="accent1">
                <a:alpha val="40000"/>
              </a:schemeClr>
            </a:solidFill>
            <a:ln>
              <a:solidFill>
                <a:schemeClr val="accent1">
                  <a:shade val="50000"/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>
                      <a:lumMod val="95000"/>
                    </a:schemeClr>
                  </a:solidFill>
                </a:rPr>
                <a:t>Power Supply Unit</a:t>
              </a:r>
              <a:endParaRPr lang="en-US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80" name="Rounded Rectangle 79"/>
            <p:cNvSpPr/>
            <p:nvPr/>
          </p:nvSpPr>
          <p:spPr>
            <a:xfrm>
              <a:off x="7772400" y="1219200"/>
              <a:ext cx="914400" cy="5257800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</a:rPr>
                <a:t>Additional Slave Units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  <p:cxnSp>
          <p:nvCxnSpPr>
            <p:cNvPr id="87" name="Straight Connector 12"/>
            <p:cNvCxnSpPr/>
            <p:nvPr/>
          </p:nvCxnSpPr>
          <p:spPr>
            <a:xfrm flipV="1">
              <a:off x="870041" y="1371600"/>
              <a:ext cx="2244" cy="588941"/>
            </a:xfrm>
            <a:prstGeom prst="straightConnector1">
              <a:avLst/>
            </a:prstGeom>
            <a:ln w="31750">
              <a:solidFill>
                <a:schemeClr val="accent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Isosceles Triangle 87"/>
            <p:cNvSpPr/>
            <p:nvPr/>
          </p:nvSpPr>
          <p:spPr>
            <a:xfrm rot="10800000">
              <a:off x="649196" y="1371600"/>
              <a:ext cx="417603" cy="273132"/>
            </a:xfrm>
            <a:prstGeom prst="triangle">
              <a:avLst/>
            </a:prstGeom>
            <a:noFill/>
            <a:ln>
              <a:solidFill>
                <a:schemeClr val="accent1">
                  <a:shade val="50000"/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</p:grpSp>
    </p:spTree>
  </p:cSld>
  <p:clrMapOvr>
    <a:masterClrMapping/>
  </p:clrMapOvr>
  <p:transition advTm="5000">
    <p:fade thruBlk="1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Box 80"/>
          <p:cNvSpPr txBox="1"/>
          <p:nvPr/>
        </p:nvSpPr>
        <p:spPr>
          <a:xfrm>
            <a:off x="1524000" y="152400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Slave Unit Solution</a:t>
            </a:r>
            <a:endParaRPr lang="en-US" sz="3600" b="1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219200"/>
            <a:ext cx="5219700" cy="518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23622120"/>
      </p:ext>
    </p:extLst>
  </p:cSld>
  <p:clrMapOvr>
    <a:masterClrMapping/>
  </p:clrMapOvr>
  <p:transition advTm="5000">
    <p:fade thruBlk="1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Distribution of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68880"/>
            <a:ext cx="8229600" cy="3322320"/>
          </a:xfrm>
        </p:spPr>
        <p:txBody>
          <a:bodyPr/>
          <a:lstStyle/>
          <a:p>
            <a:pPr>
              <a:buClrTx/>
            </a:pPr>
            <a:endParaRPr lang="en-US" sz="3200" dirty="0" smtClean="0"/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83167664"/>
              </p:ext>
            </p:extLst>
          </p:nvPr>
        </p:nvGraphicFramePr>
        <p:xfrm>
          <a:off x="228598" y="1828799"/>
          <a:ext cx="8610601" cy="31905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2"/>
                <a:gridCol w="1079828"/>
                <a:gridCol w="1062347"/>
                <a:gridCol w="764559"/>
                <a:gridCol w="962532"/>
                <a:gridCol w="1083734"/>
                <a:gridCol w="1308099"/>
                <a:gridCol w="1435100"/>
              </a:tblGrid>
              <a:tr h="936773">
                <a:tc>
                  <a:txBody>
                    <a:bodyPr/>
                    <a:lstStyle/>
                    <a:p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Power  </a:t>
                      </a:r>
                      <a:r>
                        <a:rPr lang="en-US" sz="14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Regulation</a:t>
                      </a:r>
                      <a:endParaRPr lang="en-US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Master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Control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Port</a:t>
                      </a:r>
                      <a:r>
                        <a:rPr lang="en-US" sz="1400" baseline="0" dirty="0" smtClean="0"/>
                        <a:t> Control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Code</a:t>
                      </a:r>
                      <a:r>
                        <a:rPr lang="en-US" sz="1400" baseline="0" dirty="0" smtClean="0"/>
                        <a:t>  Master Unit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Code Port Control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Documentation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Enclosure</a:t>
                      </a:r>
                      <a:endParaRPr lang="en-US" sz="1400" dirty="0"/>
                    </a:p>
                  </a:txBody>
                  <a:tcPr anchor="ctr"/>
                </a:tc>
              </a:tr>
              <a:tr h="563432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Kell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563432">
                <a:tc>
                  <a:txBody>
                    <a:bodyPr/>
                    <a:lstStyle/>
                    <a:p>
                      <a:r>
                        <a:rPr lang="en-US" dirty="0" smtClean="0"/>
                        <a:t>Stephen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563432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Anjie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</a:tr>
              <a:tr h="563432">
                <a:tc>
                  <a:txBody>
                    <a:bodyPr/>
                    <a:lstStyle/>
                    <a:p>
                      <a:r>
                        <a:rPr lang="en-US" dirty="0" smtClean="0"/>
                        <a:t>Bernie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advTm="5000">
    <p:fade thruBlk="1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Projected Cost Of Units *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65283960"/>
              </p:ext>
            </p:extLst>
          </p:nvPr>
        </p:nvGraphicFramePr>
        <p:xfrm>
          <a:off x="1371600" y="1219200"/>
          <a:ext cx="75438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1900"/>
                <a:gridCol w="37719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Master Unit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Port Control Board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$ 54.80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Main Control Board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$22.37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Peripherals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$ 75. 77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Enclosure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</a:t>
                      </a:r>
                      <a:r>
                        <a:rPr lang="en-US" baseline="0" dirty="0" smtClean="0"/>
                        <a:t> 30.00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Total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$182.94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441618825"/>
              </p:ext>
            </p:extLst>
          </p:nvPr>
        </p:nvGraphicFramePr>
        <p:xfrm>
          <a:off x="1371600" y="3810000"/>
          <a:ext cx="75438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1900"/>
                <a:gridCol w="37719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Slave Unit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Port Control Board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$ 54.80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Enclosure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$20.00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Total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$74.80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 Placeholder 2"/>
          <p:cNvSpPr txBox="1">
            <a:spLocks/>
          </p:cNvSpPr>
          <p:nvPr/>
        </p:nvSpPr>
        <p:spPr bwMode="auto">
          <a:xfrm>
            <a:off x="1371600" y="6019800"/>
            <a:ext cx="754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kern="0" dirty="0" smtClean="0"/>
              <a:t>* Prices based on </a:t>
            </a:r>
            <a:r>
              <a:rPr lang="en-US" kern="0" dirty="0" err="1" smtClean="0"/>
              <a:t>Qty</a:t>
            </a:r>
            <a:r>
              <a:rPr lang="en-US" kern="0" dirty="0" smtClean="0"/>
              <a:t>: 500 Units</a:t>
            </a:r>
            <a:endParaRPr lang="en-US" kern="0" dirty="0"/>
          </a:p>
        </p:txBody>
      </p:sp>
    </p:spTree>
  </p:cSld>
  <p:clrMapOvr>
    <a:masterClrMapping/>
  </p:clrMapOvr>
  <p:transition advTm="5000">
    <p:fade thruBlk="1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Achievements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Primary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dirty="0" smtClean="0"/>
              <a:t>Provide mobile device charging interface (USB).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Provide account management interface.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 smtClean="0"/>
              <a:t>Local Management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 smtClean="0"/>
              <a:t>Remote Management (SMS)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Minimal Cost complete unit.</a:t>
            </a:r>
          </a:p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Secondary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Provide a wide input power supply.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Provide an expandable mobile device charging interface.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Provide mobile device charging interface (12V ports)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Diagnostic Features</a:t>
            </a:r>
          </a:p>
        </p:txBody>
      </p:sp>
    </p:spTree>
    <p:extLst>
      <p:ext uri="{BB962C8B-B14F-4D97-AF65-F5344CB8AC3E}">
        <p14:creationId xmlns:p14="http://schemas.microsoft.com/office/powerpoint/2010/main" xmlns="" val="1301259306"/>
      </p:ext>
    </p:extLst>
  </p:cSld>
  <p:clrMapOvr>
    <a:masterClrMapping/>
  </p:clrMapOvr>
  <p:transition advTm="5000">
    <p:fade thruBlk="1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to our sponsor:</a:t>
            </a:r>
            <a:endParaRPr lang="en-US" dirty="0"/>
          </a:p>
        </p:txBody>
      </p:sp>
      <p:pic>
        <p:nvPicPr>
          <p:cNvPr id="1026" name="Picture 2" descr="http://www.audubonaction.org/images/content/pagebuilder/progress-mai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600200"/>
            <a:ext cx="5132084" cy="3505200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ounded Rectangle 62"/>
          <p:cNvSpPr/>
          <p:nvPr/>
        </p:nvSpPr>
        <p:spPr>
          <a:xfrm>
            <a:off x="1809206" y="1219200"/>
            <a:ext cx="3448594" cy="52578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12"/>
          <p:cNvCxnSpPr/>
          <p:nvPr/>
        </p:nvCxnSpPr>
        <p:spPr>
          <a:xfrm flipV="1">
            <a:off x="2649719" y="1381373"/>
            <a:ext cx="2244" cy="588941"/>
          </a:xfrm>
          <a:prstGeom prst="straightConnector1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Isosceles Triangle 24"/>
          <p:cNvSpPr/>
          <p:nvPr/>
        </p:nvSpPr>
        <p:spPr>
          <a:xfrm rot="10800000">
            <a:off x="2428874" y="1381373"/>
            <a:ext cx="417603" cy="273132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881051" y="1970314"/>
            <a:ext cx="1508760" cy="16387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Master Control Board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228600" y="1970314"/>
            <a:ext cx="1219200" cy="163879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shade val="50000"/>
                <a:alpha val="4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External Account Management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41" name="Straight Connector 40"/>
          <p:cNvCxnSpPr>
            <a:stCxn id="4" idx="2"/>
          </p:cNvCxnSpPr>
          <p:nvPr/>
        </p:nvCxnSpPr>
        <p:spPr>
          <a:xfrm rot="16200000" flipH="1">
            <a:off x="2588870" y="3655669"/>
            <a:ext cx="1039090" cy="945969"/>
          </a:xfrm>
          <a:prstGeom prst="bentConnector3">
            <a:avLst>
              <a:gd name="adj1" fmla="val 99500"/>
            </a:avLst>
          </a:prstGeom>
          <a:ln w="635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228600" y="4087091"/>
            <a:ext cx="1219200" cy="163879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shade val="50000"/>
                <a:alpha val="4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Power Source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Lightning Bolt 28"/>
          <p:cNvSpPr/>
          <p:nvPr/>
        </p:nvSpPr>
        <p:spPr>
          <a:xfrm rot="20921514">
            <a:off x="1087675" y="1409320"/>
            <a:ext cx="1143957" cy="191465"/>
          </a:xfrm>
          <a:prstGeom prst="lightningBol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0"/>
          <p:cNvCxnSpPr>
            <a:stCxn id="11" idx="3"/>
            <a:endCxn id="5" idx="1"/>
          </p:cNvCxnSpPr>
          <p:nvPr/>
        </p:nvCxnSpPr>
        <p:spPr>
          <a:xfrm>
            <a:off x="1447800" y="4906489"/>
            <a:ext cx="2157549" cy="0"/>
          </a:xfrm>
          <a:prstGeom prst="straightConnector1">
            <a:avLst/>
          </a:prstGeom>
          <a:ln w="635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0"/>
          <p:cNvCxnSpPr>
            <a:stCxn id="5" idx="0"/>
            <a:endCxn id="39" idx="2"/>
          </p:cNvCxnSpPr>
          <p:nvPr/>
        </p:nvCxnSpPr>
        <p:spPr>
          <a:xfrm flipV="1">
            <a:off x="4359729" y="3609109"/>
            <a:ext cx="0" cy="477982"/>
          </a:xfrm>
          <a:prstGeom prst="straightConnector1">
            <a:avLst/>
          </a:prstGeom>
          <a:ln w="635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ounded Rectangle 38"/>
          <p:cNvSpPr/>
          <p:nvPr/>
        </p:nvSpPr>
        <p:spPr>
          <a:xfrm>
            <a:off x="3605349" y="1970314"/>
            <a:ext cx="1508760" cy="16387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Port Control Board</a:t>
            </a:r>
            <a:endParaRPr lang="en-US" dirty="0"/>
          </a:p>
        </p:txBody>
      </p:sp>
      <p:cxnSp>
        <p:nvCxnSpPr>
          <p:cNvPr id="60" name="Straight Connector 40"/>
          <p:cNvCxnSpPr>
            <a:stCxn id="39" idx="1"/>
            <a:endCxn id="4" idx="3"/>
          </p:cNvCxnSpPr>
          <p:nvPr/>
        </p:nvCxnSpPr>
        <p:spPr>
          <a:xfrm flipH="1">
            <a:off x="3389811" y="2789712"/>
            <a:ext cx="215537" cy="0"/>
          </a:xfrm>
          <a:prstGeom prst="straightConnector1">
            <a:avLst/>
          </a:prstGeom>
          <a:ln w="635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ounded Rectangle 63"/>
          <p:cNvSpPr/>
          <p:nvPr/>
        </p:nvSpPr>
        <p:spPr>
          <a:xfrm>
            <a:off x="5473337" y="1219200"/>
            <a:ext cx="1939834" cy="52578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ounded Rectangle 64"/>
          <p:cNvSpPr/>
          <p:nvPr/>
        </p:nvSpPr>
        <p:spPr>
          <a:xfrm>
            <a:off x="5688874" y="4087091"/>
            <a:ext cx="1508760" cy="16387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Power Supply Unit</a:t>
            </a:r>
            <a:endParaRPr lang="en-US" dirty="0"/>
          </a:p>
        </p:txBody>
      </p:sp>
      <p:sp>
        <p:nvSpPr>
          <p:cNvPr id="66" name="Rounded Rectangle 65"/>
          <p:cNvSpPr/>
          <p:nvPr/>
        </p:nvSpPr>
        <p:spPr>
          <a:xfrm>
            <a:off x="5688874" y="1970314"/>
            <a:ext cx="1508760" cy="16387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Port Control Board</a:t>
            </a:r>
            <a:endParaRPr lang="en-US" dirty="0"/>
          </a:p>
        </p:txBody>
      </p:sp>
      <p:cxnSp>
        <p:nvCxnSpPr>
          <p:cNvPr id="67" name="Straight Connector 40"/>
          <p:cNvCxnSpPr>
            <a:stCxn id="65" idx="0"/>
            <a:endCxn id="66" idx="2"/>
          </p:cNvCxnSpPr>
          <p:nvPr/>
        </p:nvCxnSpPr>
        <p:spPr>
          <a:xfrm flipV="1">
            <a:off x="6443254" y="3609109"/>
            <a:ext cx="0" cy="477982"/>
          </a:xfrm>
          <a:prstGeom prst="straightConnector1">
            <a:avLst/>
          </a:prstGeom>
          <a:ln w="635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40"/>
          <p:cNvCxnSpPr>
            <a:stCxn id="66" idx="1"/>
            <a:endCxn id="39" idx="3"/>
          </p:cNvCxnSpPr>
          <p:nvPr/>
        </p:nvCxnSpPr>
        <p:spPr>
          <a:xfrm flipH="1">
            <a:off x="5114109" y="2789712"/>
            <a:ext cx="574766" cy="0"/>
          </a:xfrm>
          <a:prstGeom prst="straightConnector1">
            <a:avLst/>
          </a:prstGeom>
          <a:ln w="635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2599509" y="5858451"/>
            <a:ext cx="1939834" cy="413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Master Unit</a:t>
            </a:r>
            <a:endParaRPr lang="en-US" sz="2400" b="1" dirty="0"/>
          </a:p>
        </p:txBody>
      </p:sp>
      <p:sp>
        <p:nvSpPr>
          <p:cNvPr id="72" name="TextBox 71"/>
          <p:cNvSpPr txBox="1"/>
          <p:nvPr/>
        </p:nvSpPr>
        <p:spPr>
          <a:xfrm>
            <a:off x="5590085" y="5725886"/>
            <a:ext cx="1724297" cy="744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Slave Unit #1</a:t>
            </a:r>
            <a:endParaRPr lang="en-US" sz="2400" b="1" dirty="0"/>
          </a:p>
        </p:txBody>
      </p:sp>
      <p:cxnSp>
        <p:nvCxnSpPr>
          <p:cNvPr id="73" name="Straight Connector 40"/>
          <p:cNvCxnSpPr/>
          <p:nvPr/>
        </p:nvCxnSpPr>
        <p:spPr>
          <a:xfrm flipH="1">
            <a:off x="7197634" y="2789712"/>
            <a:ext cx="574766" cy="0"/>
          </a:xfrm>
          <a:prstGeom prst="straightConnector1">
            <a:avLst/>
          </a:prstGeom>
          <a:ln w="635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4"/>
          <p:cNvSpPr/>
          <p:nvPr/>
        </p:nvSpPr>
        <p:spPr>
          <a:xfrm>
            <a:off x="3605349" y="4087091"/>
            <a:ext cx="1508760" cy="16387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Power Supply Unit</a:t>
            </a:r>
            <a:endParaRPr lang="en-US" dirty="0"/>
          </a:p>
        </p:txBody>
      </p:sp>
      <p:sp>
        <p:nvSpPr>
          <p:cNvPr id="80" name="Rounded Rectangle 79"/>
          <p:cNvSpPr/>
          <p:nvPr/>
        </p:nvSpPr>
        <p:spPr>
          <a:xfrm>
            <a:off x="7772400" y="1219200"/>
            <a:ext cx="914400" cy="52578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Additional Slave Units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1524000" y="152400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System Block Diagram</a:t>
            </a:r>
            <a:endParaRPr lang="en-US" sz="3600" b="1" dirty="0"/>
          </a:p>
        </p:txBody>
      </p:sp>
      <p:cxnSp>
        <p:nvCxnSpPr>
          <p:cNvPr id="87" name="Straight Connector 12"/>
          <p:cNvCxnSpPr/>
          <p:nvPr/>
        </p:nvCxnSpPr>
        <p:spPr>
          <a:xfrm flipV="1">
            <a:off x="870041" y="1371600"/>
            <a:ext cx="2244" cy="588941"/>
          </a:xfrm>
          <a:prstGeom prst="straightConnector1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Isosceles Triangle 87"/>
          <p:cNvSpPr/>
          <p:nvPr/>
        </p:nvSpPr>
        <p:spPr>
          <a:xfrm rot="10800000">
            <a:off x="649196" y="1371600"/>
            <a:ext cx="417603" cy="273132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</p:spTree>
  </p:cSld>
  <p:clrMapOvr>
    <a:masterClrMapping/>
  </p:clrMapOvr>
  <p:transition advTm="5000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Box 80"/>
          <p:cNvSpPr txBox="1"/>
          <p:nvPr/>
        </p:nvSpPr>
        <p:spPr>
          <a:xfrm>
            <a:off x="1524000" y="152400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Master Control Board</a:t>
            </a:r>
            <a:endParaRPr lang="en-US" sz="3600" b="1" dirty="0"/>
          </a:p>
        </p:txBody>
      </p:sp>
      <p:grpSp>
        <p:nvGrpSpPr>
          <p:cNvPr id="2" name="Group 26"/>
          <p:cNvGrpSpPr/>
          <p:nvPr/>
        </p:nvGrpSpPr>
        <p:grpSpPr>
          <a:xfrm>
            <a:off x="228600" y="1219200"/>
            <a:ext cx="8458200" cy="5337683"/>
            <a:chOff x="228600" y="1219200"/>
            <a:chExt cx="8458200" cy="5337683"/>
          </a:xfrm>
        </p:grpSpPr>
        <p:sp>
          <p:nvSpPr>
            <p:cNvPr id="63" name="Rounded Rectangle 62"/>
            <p:cNvSpPr/>
            <p:nvPr/>
          </p:nvSpPr>
          <p:spPr>
            <a:xfrm>
              <a:off x="1809206" y="1219200"/>
              <a:ext cx="3448594" cy="5257800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  <a:alpha val="40000"/>
              </a:schemeClr>
            </a:solidFill>
            <a:ln>
              <a:solidFill>
                <a:schemeClr val="accent1">
                  <a:shade val="50000"/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Connector 12"/>
            <p:cNvCxnSpPr/>
            <p:nvPr/>
          </p:nvCxnSpPr>
          <p:spPr>
            <a:xfrm flipV="1">
              <a:off x="2649719" y="1381373"/>
              <a:ext cx="2244" cy="588941"/>
            </a:xfrm>
            <a:prstGeom prst="straightConnector1">
              <a:avLst/>
            </a:prstGeom>
            <a:ln w="31750">
              <a:solidFill>
                <a:schemeClr val="accent1">
                  <a:shade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Isosceles Triangle 24"/>
            <p:cNvSpPr/>
            <p:nvPr/>
          </p:nvSpPr>
          <p:spPr>
            <a:xfrm rot="10800000">
              <a:off x="2428874" y="1381373"/>
              <a:ext cx="417603" cy="273132"/>
            </a:xfrm>
            <a:prstGeom prst="triangl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1881051" y="1970314"/>
              <a:ext cx="1508760" cy="163879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Master Control Board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28600" y="1970314"/>
              <a:ext cx="1219200" cy="163879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accent1">
                  <a:shade val="50000"/>
                  <a:alpha val="4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External Account Management</a:t>
              </a:r>
              <a:endPara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cxnSp>
          <p:nvCxnSpPr>
            <p:cNvPr id="41" name="Straight Connector 40"/>
            <p:cNvCxnSpPr>
              <a:stCxn id="4" idx="2"/>
            </p:cNvCxnSpPr>
            <p:nvPr/>
          </p:nvCxnSpPr>
          <p:spPr>
            <a:xfrm rot="16200000" flipH="1">
              <a:off x="2588870" y="3655669"/>
              <a:ext cx="1039090" cy="945969"/>
            </a:xfrm>
            <a:prstGeom prst="bentConnector3">
              <a:avLst>
                <a:gd name="adj1" fmla="val 99500"/>
              </a:avLst>
            </a:prstGeom>
            <a:ln w="63500">
              <a:solidFill>
                <a:schemeClr val="accent2">
                  <a:lumMod val="75000"/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ounded Rectangle 10"/>
            <p:cNvSpPr/>
            <p:nvPr/>
          </p:nvSpPr>
          <p:spPr>
            <a:xfrm>
              <a:off x="228600" y="4087091"/>
              <a:ext cx="1219200" cy="163879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accent1">
                  <a:shade val="50000"/>
                  <a:alpha val="4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Power Source</a:t>
              </a:r>
              <a:endPara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9" name="Lightning Bolt 28"/>
            <p:cNvSpPr/>
            <p:nvPr/>
          </p:nvSpPr>
          <p:spPr>
            <a:xfrm rot="20921514">
              <a:off x="1087675" y="1409320"/>
              <a:ext cx="1143957" cy="191465"/>
            </a:xfrm>
            <a:prstGeom prst="lightningBol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Connector 40"/>
            <p:cNvCxnSpPr>
              <a:stCxn id="11" idx="3"/>
              <a:endCxn id="5" idx="1"/>
            </p:cNvCxnSpPr>
            <p:nvPr/>
          </p:nvCxnSpPr>
          <p:spPr>
            <a:xfrm>
              <a:off x="1447800" y="4906489"/>
              <a:ext cx="2157549" cy="0"/>
            </a:xfrm>
            <a:prstGeom prst="straightConnector1">
              <a:avLst/>
            </a:prstGeom>
            <a:ln w="63500">
              <a:solidFill>
                <a:schemeClr val="accent2">
                  <a:lumMod val="75000"/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0"/>
            <p:cNvCxnSpPr>
              <a:stCxn id="5" idx="0"/>
              <a:endCxn id="39" idx="2"/>
            </p:cNvCxnSpPr>
            <p:nvPr/>
          </p:nvCxnSpPr>
          <p:spPr>
            <a:xfrm flipV="1">
              <a:off x="4359729" y="3609109"/>
              <a:ext cx="0" cy="477982"/>
            </a:xfrm>
            <a:prstGeom prst="straightConnector1">
              <a:avLst/>
            </a:prstGeom>
            <a:ln w="63500">
              <a:solidFill>
                <a:schemeClr val="accent2">
                  <a:lumMod val="75000"/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ounded Rectangle 38"/>
            <p:cNvSpPr/>
            <p:nvPr/>
          </p:nvSpPr>
          <p:spPr>
            <a:xfrm>
              <a:off x="3605349" y="1970314"/>
              <a:ext cx="1508760" cy="1638795"/>
            </a:xfrm>
            <a:prstGeom prst="roundRect">
              <a:avLst/>
            </a:prstGeom>
            <a:solidFill>
              <a:schemeClr val="accent1">
                <a:alpha val="40000"/>
              </a:schemeClr>
            </a:solidFill>
            <a:ln>
              <a:solidFill>
                <a:schemeClr val="accent1">
                  <a:shade val="50000"/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>
                      <a:lumMod val="95000"/>
                    </a:schemeClr>
                  </a:solidFill>
                </a:rPr>
                <a:t>Port Control Board</a:t>
              </a:r>
              <a:endParaRPr lang="en-US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cxnSp>
          <p:nvCxnSpPr>
            <p:cNvPr id="60" name="Straight Connector 40"/>
            <p:cNvCxnSpPr>
              <a:stCxn id="39" idx="1"/>
              <a:endCxn id="4" idx="3"/>
            </p:cNvCxnSpPr>
            <p:nvPr/>
          </p:nvCxnSpPr>
          <p:spPr>
            <a:xfrm flipH="1">
              <a:off x="3389811" y="2789712"/>
              <a:ext cx="215537" cy="0"/>
            </a:xfrm>
            <a:prstGeom prst="straightConnector1">
              <a:avLst/>
            </a:prstGeom>
            <a:ln w="63500">
              <a:solidFill>
                <a:schemeClr val="accent3">
                  <a:lumMod val="75000"/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Rounded Rectangle 63"/>
            <p:cNvSpPr/>
            <p:nvPr/>
          </p:nvSpPr>
          <p:spPr>
            <a:xfrm>
              <a:off x="5473337" y="1219200"/>
              <a:ext cx="1939834" cy="5257800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  <a:alpha val="40000"/>
              </a:schemeClr>
            </a:solidFill>
            <a:ln>
              <a:solidFill>
                <a:schemeClr val="accent1">
                  <a:shade val="50000"/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ounded Rectangle 64"/>
            <p:cNvSpPr/>
            <p:nvPr/>
          </p:nvSpPr>
          <p:spPr>
            <a:xfrm>
              <a:off x="5688874" y="4087091"/>
              <a:ext cx="1508760" cy="1638795"/>
            </a:xfrm>
            <a:prstGeom prst="roundRect">
              <a:avLst/>
            </a:prstGeom>
            <a:solidFill>
              <a:schemeClr val="accent1">
                <a:alpha val="40000"/>
              </a:schemeClr>
            </a:solidFill>
            <a:ln>
              <a:solidFill>
                <a:schemeClr val="accent1">
                  <a:shade val="50000"/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>
                      <a:lumMod val="95000"/>
                    </a:schemeClr>
                  </a:solidFill>
                </a:rPr>
                <a:t>Power Supply Unit</a:t>
              </a:r>
              <a:endParaRPr lang="en-US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66" name="Rounded Rectangle 65"/>
            <p:cNvSpPr/>
            <p:nvPr/>
          </p:nvSpPr>
          <p:spPr>
            <a:xfrm>
              <a:off x="5688874" y="1970314"/>
              <a:ext cx="1508760" cy="1638795"/>
            </a:xfrm>
            <a:prstGeom prst="roundRect">
              <a:avLst/>
            </a:prstGeom>
            <a:solidFill>
              <a:schemeClr val="accent1">
                <a:alpha val="40000"/>
              </a:schemeClr>
            </a:solidFill>
            <a:ln>
              <a:solidFill>
                <a:schemeClr val="accent1">
                  <a:shade val="50000"/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>
                      <a:lumMod val="95000"/>
                    </a:schemeClr>
                  </a:solidFill>
                </a:rPr>
                <a:t>Port Control Board</a:t>
              </a:r>
              <a:endParaRPr lang="en-US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cxnSp>
          <p:nvCxnSpPr>
            <p:cNvPr id="67" name="Straight Connector 40"/>
            <p:cNvCxnSpPr>
              <a:stCxn id="65" idx="0"/>
              <a:endCxn id="66" idx="2"/>
            </p:cNvCxnSpPr>
            <p:nvPr/>
          </p:nvCxnSpPr>
          <p:spPr>
            <a:xfrm flipV="1">
              <a:off x="6443254" y="3609109"/>
              <a:ext cx="0" cy="477982"/>
            </a:xfrm>
            <a:prstGeom prst="straightConnector1">
              <a:avLst/>
            </a:prstGeom>
            <a:ln w="63500">
              <a:solidFill>
                <a:schemeClr val="accent2">
                  <a:lumMod val="75000"/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40"/>
            <p:cNvCxnSpPr>
              <a:stCxn id="66" idx="1"/>
              <a:endCxn id="39" idx="3"/>
            </p:cNvCxnSpPr>
            <p:nvPr/>
          </p:nvCxnSpPr>
          <p:spPr>
            <a:xfrm flipH="1">
              <a:off x="5114109" y="2789712"/>
              <a:ext cx="574766" cy="0"/>
            </a:xfrm>
            <a:prstGeom prst="straightConnector1">
              <a:avLst/>
            </a:prstGeom>
            <a:ln w="63500">
              <a:solidFill>
                <a:schemeClr val="accent3">
                  <a:lumMod val="75000"/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Box 70"/>
            <p:cNvSpPr txBox="1"/>
            <p:nvPr/>
          </p:nvSpPr>
          <p:spPr>
            <a:xfrm>
              <a:off x="2599509" y="5858451"/>
              <a:ext cx="19398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>
                      <a:lumMod val="85000"/>
                    </a:schemeClr>
                  </a:solidFill>
                </a:rPr>
                <a:t>Master Unit</a:t>
              </a:r>
              <a:endParaRPr lang="en-US" sz="2400" b="1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5590085" y="5725886"/>
              <a:ext cx="17242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>
                      <a:lumMod val="85000"/>
                    </a:schemeClr>
                  </a:solidFill>
                </a:rPr>
                <a:t>Slave Unit #1</a:t>
              </a:r>
              <a:endParaRPr lang="en-US" sz="2400" b="1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cxnSp>
          <p:nvCxnSpPr>
            <p:cNvPr id="73" name="Straight Connector 40"/>
            <p:cNvCxnSpPr/>
            <p:nvPr/>
          </p:nvCxnSpPr>
          <p:spPr>
            <a:xfrm flipH="1">
              <a:off x="7197634" y="2789712"/>
              <a:ext cx="574766" cy="0"/>
            </a:xfrm>
            <a:prstGeom prst="straightConnector1">
              <a:avLst/>
            </a:prstGeom>
            <a:ln w="63500">
              <a:solidFill>
                <a:schemeClr val="accent3">
                  <a:lumMod val="75000"/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Rounded Rectangle 4"/>
            <p:cNvSpPr/>
            <p:nvPr/>
          </p:nvSpPr>
          <p:spPr>
            <a:xfrm>
              <a:off x="3605349" y="4087091"/>
              <a:ext cx="1508760" cy="1638795"/>
            </a:xfrm>
            <a:prstGeom prst="roundRect">
              <a:avLst/>
            </a:prstGeom>
            <a:solidFill>
              <a:schemeClr val="accent1">
                <a:alpha val="40000"/>
              </a:schemeClr>
            </a:solidFill>
            <a:ln>
              <a:solidFill>
                <a:schemeClr val="accent1">
                  <a:shade val="50000"/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>
                      <a:lumMod val="95000"/>
                    </a:schemeClr>
                  </a:solidFill>
                </a:rPr>
                <a:t>Power Supply Unit</a:t>
              </a:r>
              <a:endParaRPr lang="en-US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80" name="Rounded Rectangle 79"/>
            <p:cNvSpPr/>
            <p:nvPr/>
          </p:nvSpPr>
          <p:spPr>
            <a:xfrm>
              <a:off x="7772400" y="1219200"/>
              <a:ext cx="914400" cy="5257800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  <a:alpha val="40000"/>
              </a:schemeClr>
            </a:solidFill>
            <a:ln>
              <a:solidFill>
                <a:schemeClr val="accent1">
                  <a:shade val="50000"/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2000" b="1" dirty="0" smtClean="0">
                  <a:solidFill>
                    <a:schemeClr val="bg1">
                      <a:lumMod val="85000"/>
                    </a:schemeClr>
                  </a:solidFill>
                </a:rPr>
                <a:t>Additional Slave Units</a:t>
              </a:r>
              <a:endParaRPr lang="en-US" sz="2000" b="1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cxnSp>
          <p:nvCxnSpPr>
            <p:cNvPr id="87" name="Straight Connector 12"/>
            <p:cNvCxnSpPr/>
            <p:nvPr/>
          </p:nvCxnSpPr>
          <p:spPr>
            <a:xfrm flipV="1">
              <a:off x="870041" y="1371600"/>
              <a:ext cx="2244" cy="588941"/>
            </a:xfrm>
            <a:prstGeom prst="straightConnector1">
              <a:avLst/>
            </a:prstGeom>
            <a:ln w="31750">
              <a:solidFill>
                <a:schemeClr val="accent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Isosceles Triangle 87"/>
            <p:cNvSpPr/>
            <p:nvPr/>
          </p:nvSpPr>
          <p:spPr>
            <a:xfrm rot="10800000">
              <a:off x="649196" y="1371600"/>
              <a:ext cx="417603" cy="273132"/>
            </a:xfrm>
            <a:prstGeom prst="triangle">
              <a:avLst/>
            </a:prstGeom>
            <a:noFill/>
            <a:ln>
              <a:solidFill>
                <a:schemeClr val="accent1">
                  <a:shade val="50000"/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</p:grpSp>
    </p:spTree>
  </p:cSld>
  <p:clrMapOvr>
    <a:masterClrMapping/>
  </p:clrMapOvr>
  <p:transition advTm="5000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Main Control Board Overview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85838" y="4260850"/>
            <a:ext cx="20574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20x4 LCD Screen</a:t>
            </a:r>
            <a:endParaRPr lang="en-US" sz="20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6319838" y="4275137"/>
            <a:ext cx="20574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GPRS Module</a:t>
            </a:r>
            <a:endParaRPr lang="en-US" sz="20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985838" y="1898650"/>
            <a:ext cx="20574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4x4 Keypad</a:t>
            </a:r>
            <a:endParaRPr lang="en-US" sz="20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6186488" y="1946275"/>
            <a:ext cx="20574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SD Card </a:t>
            </a:r>
            <a:endParaRPr lang="en-US" sz="20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3719513" y="3108325"/>
            <a:ext cx="20574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ATMega2560 Controller Board</a:t>
            </a:r>
            <a:endParaRPr lang="en-US" sz="2000" b="1" dirty="0"/>
          </a:p>
        </p:txBody>
      </p:sp>
      <p:cxnSp>
        <p:nvCxnSpPr>
          <p:cNvPr id="14" name="Straight Connector 40"/>
          <p:cNvCxnSpPr>
            <a:stCxn id="7" idx="3"/>
            <a:endCxn id="9" idx="1"/>
          </p:cNvCxnSpPr>
          <p:nvPr/>
        </p:nvCxnSpPr>
        <p:spPr>
          <a:xfrm>
            <a:off x="3043238" y="2393950"/>
            <a:ext cx="676275" cy="1209675"/>
          </a:xfrm>
          <a:prstGeom prst="bentConnector3">
            <a:avLst>
              <a:gd name="adj1" fmla="val 50000"/>
            </a:avLst>
          </a:prstGeom>
          <a:ln w="635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40"/>
          <p:cNvCxnSpPr>
            <a:stCxn id="8" idx="1"/>
            <a:endCxn id="9" idx="0"/>
          </p:cNvCxnSpPr>
          <p:nvPr/>
        </p:nvCxnSpPr>
        <p:spPr>
          <a:xfrm rot="10800000" flipV="1">
            <a:off x="4748214" y="2441575"/>
            <a:ext cx="1438275" cy="666750"/>
          </a:xfrm>
          <a:prstGeom prst="bentConnector2">
            <a:avLst/>
          </a:prstGeom>
          <a:ln w="63500">
            <a:solidFill>
              <a:schemeClr val="accent2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40"/>
          <p:cNvCxnSpPr>
            <a:stCxn id="6" idx="0"/>
          </p:cNvCxnSpPr>
          <p:nvPr/>
        </p:nvCxnSpPr>
        <p:spPr>
          <a:xfrm rot="16200000" flipV="1">
            <a:off x="6226971" y="3153570"/>
            <a:ext cx="671511" cy="1571624"/>
          </a:xfrm>
          <a:prstGeom prst="bentConnector2">
            <a:avLst/>
          </a:prstGeom>
          <a:ln w="63500">
            <a:solidFill>
              <a:schemeClr val="accent2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40"/>
          <p:cNvCxnSpPr>
            <a:stCxn id="9" idx="2"/>
            <a:endCxn id="5" idx="3"/>
          </p:cNvCxnSpPr>
          <p:nvPr/>
        </p:nvCxnSpPr>
        <p:spPr>
          <a:xfrm rot="5400000">
            <a:off x="3567114" y="3575050"/>
            <a:ext cx="657225" cy="1704975"/>
          </a:xfrm>
          <a:prstGeom prst="bentConnector2">
            <a:avLst/>
          </a:prstGeom>
          <a:ln w="635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Tm="5000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GPRS Modules Considered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543800" cy="5029200"/>
          </a:xfrm>
        </p:spPr>
        <p:txBody>
          <a:bodyPr/>
          <a:lstStyle/>
          <a:p>
            <a:r>
              <a:rPr lang="en-US" dirty="0" smtClean="0"/>
              <a:t>Main deciding factors</a:t>
            </a:r>
          </a:p>
          <a:p>
            <a:pPr lvl="1"/>
            <a:r>
              <a:rPr lang="en-US" dirty="0" smtClean="0"/>
              <a:t>Price point</a:t>
            </a:r>
          </a:p>
          <a:p>
            <a:pPr lvl="1"/>
            <a:r>
              <a:rPr lang="en-US" dirty="0" smtClean="0"/>
              <a:t>Community support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30782960"/>
              </p:ext>
            </p:extLst>
          </p:nvPr>
        </p:nvGraphicFramePr>
        <p:xfrm>
          <a:off x="685800" y="2971800"/>
          <a:ext cx="8229600" cy="20878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/>
                <a:gridCol w="1295400"/>
                <a:gridCol w="1295400"/>
                <a:gridCol w="1752600"/>
                <a:gridCol w="1066800"/>
                <a:gridCol w="1752600"/>
              </a:tblGrid>
              <a:tr h="47451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Module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Technology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Manufacturer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Form Factor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Speed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Price</a:t>
                      </a:r>
                      <a:endParaRPr lang="en-US" sz="1600" dirty="0"/>
                    </a:p>
                  </a:txBody>
                  <a:tcPr/>
                </a:tc>
              </a:tr>
              <a:tr h="94903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Sim900</a:t>
                      </a:r>
                      <a:endParaRPr lang="en-US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GPRS</a:t>
                      </a:r>
                      <a:endParaRPr lang="en-US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Simcom</a:t>
                      </a:r>
                      <a:endParaRPr lang="en-US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Board-to-Board</a:t>
                      </a:r>
                      <a:r>
                        <a:rPr lang="en-US" sz="1600" baseline="0" dirty="0" smtClean="0"/>
                        <a:t> Connector</a:t>
                      </a:r>
                      <a:endParaRPr lang="en-US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85.6 kbps</a:t>
                      </a:r>
                      <a:endParaRPr lang="en-US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$17.50</a:t>
                      </a:r>
                      <a:r>
                        <a:rPr lang="en-US" sz="1600" baseline="0" dirty="0" smtClean="0"/>
                        <a:t> USD (Avnet Express Asia)</a:t>
                      </a:r>
                      <a:endParaRPr lang="en-US" sz="1600" dirty="0"/>
                    </a:p>
                  </a:txBody>
                  <a:tcPr>
                    <a:noFill/>
                  </a:tcPr>
                </a:tc>
              </a:tr>
              <a:tr h="66432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GE865</a:t>
                      </a:r>
                      <a:endParaRPr lang="en-US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GPRS</a:t>
                      </a:r>
                      <a:endParaRPr lang="en-US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Telit</a:t>
                      </a:r>
                      <a:endParaRPr lang="en-US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LGA Mount</a:t>
                      </a:r>
                      <a:endParaRPr lang="en-US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85.6 kbps</a:t>
                      </a:r>
                      <a:endParaRPr lang="en-US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$37.90 USD (</a:t>
                      </a:r>
                      <a:r>
                        <a:rPr lang="en-US" sz="1600" dirty="0" err="1" smtClean="0"/>
                        <a:t>Verical</a:t>
                      </a:r>
                      <a:r>
                        <a:rPr lang="en-US" sz="1600" dirty="0" smtClean="0"/>
                        <a:t>)</a:t>
                      </a:r>
                      <a:endParaRPr lang="en-US" sz="1600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0600" y="1044848"/>
            <a:ext cx="1574800" cy="1574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10400" y="1044848"/>
            <a:ext cx="1660524" cy="1660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05848298"/>
      </p:ext>
    </p:extLst>
  </p:cSld>
  <p:clrMapOvr>
    <a:masterClrMapping/>
  </p:clrMapOvr>
  <p:transition advTm="5000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006256058">
  <a:themeElements>
    <a:clrScheme name="Cloud skipper design 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loud skipper design templat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loud skipper design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 skipper design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 skipper design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 skipper design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 skipper design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 skipper design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 skipper design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B293D44-CF12-42FB-A90A-456DFC87D2D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TS006256058</Template>
  <TotalTime>9287</TotalTime>
  <Words>1813</Words>
  <Application>Microsoft Office PowerPoint</Application>
  <PresentationFormat>On-screen Show (4:3)</PresentationFormat>
  <Paragraphs>551</Paragraphs>
  <Slides>56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TS006256058</vt:lpstr>
      <vt:lpstr>eMpower</vt:lpstr>
      <vt:lpstr>Slide 2</vt:lpstr>
      <vt:lpstr>Motivation</vt:lpstr>
      <vt:lpstr>Objectives</vt:lpstr>
      <vt:lpstr>Solution</vt:lpstr>
      <vt:lpstr>Slide 6</vt:lpstr>
      <vt:lpstr>Slide 7</vt:lpstr>
      <vt:lpstr>Slide 8</vt:lpstr>
      <vt:lpstr>GPRS Modules Considered</vt:lpstr>
      <vt:lpstr>Seeed Studio GPRS Module</vt:lpstr>
      <vt:lpstr>Microcontroller Selection</vt:lpstr>
      <vt:lpstr>LCD Selection</vt:lpstr>
      <vt:lpstr>Keypad selection</vt:lpstr>
      <vt:lpstr>Choosing On-Board Memory</vt:lpstr>
      <vt:lpstr>User Workflow </vt:lpstr>
      <vt:lpstr>Account Setup</vt:lpstr>
      <vt:lpstr>Account Setup</vt:lpstr>
      <vt:lpstr>Account Setup</vt:lpstr>
      <vt:lpstr>Account Setup</vt:lpstr>
      <vt:lpstr>Account Setup</vt:lpstr>
      <vt:lpstr>Account Setup</vt:lpstr>
      <vt:lpstr>Device Side (Client)</vt:lpstr>
      <vt:lpstr>Device Side (sign on)</vt:lpstr>
      <vt:lpstr>Device Side (Menu)</vt:lpstr>
      <vt:lpstr>Device Side</vt:lpstr>
      <vt:lpstr>Device Side (Menu)</vt:lpstr>
      <vt:lpstr>Device Side (Menu)</vt:lpstr>
      <vt:lpstr>Communication Master Control Board to Port Control</vt:lpstr>
      <vt:lpstr>Communication Master Control to Port Control</vt:lpstr>
      <vt:lpstr>Communication Port Control to Master Control Board</vt:lpstr>
      <vt:lpstr>Communication Port Control to Master Control Board</vt:lpstr>
      <vt:lpstr>Slide 32</vt:lpstr>
      <vt:lpstr>Charging Port Control Board</vt:lpstr>
      <vt:lpstr>Charging Port Control Board </vt:lpstr>
      <vt:lpstr>I2C Addressing</vt:lpstr>
      <vt:lpstr>Microcontroller Requirements</vt:lpstr>
      <vt:lpstr>Microcontroller Selection</vt:lpstr>
      <vt:lpstr>Charging Ports</vt:lpstr>
      <vt:lpstr>Device Charger Handshaking</vt:lpstr>
      <vt:lpstr>TPS2511</vt:lpstr>
      <vt:lpstr>TPS2511 Circuit Calculations</vt:lpstr>
      <vt:lpstr>Slide 42</vt:lpstr>
      <vt:lpstr>Power Regulation Specification</vt:lpstr>
      <vt:lpstr>Power Regulation</vt:lpstr>
      <vt:lpstr>Power Topologies</vt:lpstr>
      <vt:lpstr>Input Power</vt:lpstr>
      <vt:lpstr>Primary Stage Schematic</vt:lpstr>
      <vt:lpstr>Secondary Stage Schematic(1)</vt:lpstr>
      <vt:lpstr>Secondary Stage Schematic (2)</vt:lpstr>
      <vt:lpstr>Secondary Stage Schematic (3)</vt:lpstr>
      <vt:lpstr>Slide 51</vt:lpstr>
      <vt:lpstr>Slide 52</vt:lpstr>
      <vt:lpstr>Distribution of Work</vt:lpstr>
      <vt:lpstr>Projected Cost Of Units *</vt:lpstr>
      <vt:lpstr>Achievements</vt:lpstr>
      <vt:lpstr>Thank you to our sponsor: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Communicating Bad News</dc:title>
  <dc:creator>Anjenett Exum</dc:creator>
  <cp:lastModifiedBy>b</cp:lastModifiedBy>
  <cp:revision>160</cp:revision>
  <cp:lastPrinted>1601-01-01T00:00:00Z</cp:lastPrinted>
  <dcterms:created xsi:type="dcterms:W3CDTF">2013-02-10T16:17:38Z</dcterms:created>
  <dcterms:modified xsi:type="dcterms:W3CDTF">2013-04-20T00:13:25Z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TC062560581033</vt:lpwstr>
  </property>
</Properties>
</file>