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6" r:id="rId3"/>
    <p:sldId id="257" r:id="rId4"/>
    <p:sldId id="258" r:id="rId5"/>
    <p:sldId id="259" r:id="rId6"/>
    <p:sldId id="261" r:id="rId7"/>
    <p:sldId id="293" r:id="rId8"/>
    <p:sldId id="294" r:id="rId9"/>
    <p:sldId id="295" r:id="rId10"/>
    <p:sldId id="296" r:id="rId11"/>
    <p:sldId id="277" r:id="rId12"/>
    <p:sldId id="263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6" r:id="rId24"/>
    <p:sldId id="264" r:id="rId25"/>
    <p:sldId id="279" r:id="rId26"/>
    <p:sldId id="275" r:id="rId27"/>
    <p:sldId id="265" r:id="rId28"/>
    <p:sldId id="306" r:id="rId29"/>
    <p:sldId id="300" r:id="rId30"/>
    <p:sldId id="307" r:id="rId31"/>
    <p:sldId id="301" r:id="rId32"/>
    <p:sldId id="302" r:id="rId33"/>
    <p:sldId id="308" r:id="rId34"/>
    <p:sldId id="303" r:id="rId35"/>
    <p:sldId id="304" r:id="rId36"/>
    <p:sldId id="305" r:id="rId37"/>
    <p:sldId id="266" r:id="rId38"/>
    <p:sldId id="290" r:id="rId39"/>
    <p:sldId id="291" r:id="rId40"/>
    <p:sldId id="292" r:id="rId41"/>
    <p:sldId id="267" r:id="rId42"/>
    <p:sldId id="297" r:id="rId43"/>
    <p:sldId id="298" r:id="rId44"/>
    <p:sldId id="268" r:id="rId45"/>
    <p:sldId id="299" r:id="rId46"/>
    <p:sldId id="269" r:id="rId47"/>
    <p:sldId id="278" r:id="rId48"/>
    <p:sldId id="311" r:id="rId49"/>
    <p:sldId id="270" r:id="rId50"/>
    <p:sldId id="271" r:id="rId51"/>
    <p:sldId id="309" r:id="rId52"/>
    <p:sldId id="272" r:id="rId53"/>
    <p:sldId id="273" r:id="rId54"/>
    <p:sldId id="274" r:id="rId5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9634" autoAdjust="0"/>
  </p:normalViewPr>
  <p:slideViewPr>
    <p:cSldViewPr snapToGrid="0">
      <p:cViewPr varScale="1">
        <p:scale>
          <a:sx n="90" d="100"/>
          <a:sy n="90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Preliminary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Testing</c:v>
                </c:pt>
                <c:pt idx="3">
                  <c:v>Prototyping</c:v>
                </c:pt>
                <c:pt idx="4">
                  <c:v>Overall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0.30000000000000016</c:v>
                </c:pt>
                <c:pt idx="3">
                  <c:v>0.25</c:v>
                </c:pt>
                <c:pt idx="4">
                  <c:v>0.73333333333333361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Ongoing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Testing</c:v>
                </c:pt>
                <c:pt idx="3">
                  <c:v>Prototyping</c:v>
                </c:pt>
                <c:pt idx="4">
                  <c:v>Overall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0.85000000000000031</c:v>
                </c:pt>
                <c:pt idx="1">
                  <c:v>0.5</c:v>
                </c:pt>
                <c:pt idx="2">
                  <c:v>0.28000000000000008</c:v>
                </c:pt>
                <c:pt idx="3">
                  <c:v>0.25</c:v>
                </c:pt>
                <c:pt idx="4">
                  <c:v>0.54333333333333333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Testing</c:v>
                </c:pt>
                <c:pt idx="3">
                  <c:v>Prototyping</c:v>
                </c:pt>
                <c:pt idx="4">
                  <c:v>Overall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0.75000000000000033</c:v>
                </c:pt>
                <c:pt idx="1">
                  <c:v>0.22000000000000003</c:v>
                </c:pt>
                <c:pt idx="2">
                  <c:v>0.2900000000000002</c:v>
                </c:pt>
                <c:pt idx="3">
                  <c:v>0.25</c:v>
                </c:pt>
                <c:pt idx="4">
                  <c:v>0.42000000000000015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9247272"/>
        <c:axId val="175245152"/>
      </c:barChart>
      <c:catAx>
        <c:axId val="169247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245152"/>
        <c:crosses val="autoZero"/>
        <c:auto val="1"/>
        <c:lblAlgn val="ctr"/>
        <c:lblOffset val="100"/>
        <c:noMultiLvlLbl val="0"/>
      </c:catAx>
      <c:valAx>
        <c:axId val="17524515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9247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8"/>
            <a:ext cx="7766936" cy="1646303"/>
          </a:xfrm>
        </p:spPr>
        <p:txBody>
          <a:bodyPr anchor="b">
            <a:no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470402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2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470402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2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1931990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86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50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8" y="609602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2"/>
            <a:ext cx="706015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38" rIns="91438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5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935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38" rIns="91438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2"/>
            <a:ext cx="3200400" cy="3379124"/>
          </a:xfrm>
        </p:spPr>
        <p:txBody>
          <a:bodyPr lIns="91438" rIns="91438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7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0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38" tIns="0" rIns="91438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2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189" tIns="457189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38" tIns="0" rIns="91438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1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414782"/>
            <a:ext cx="7734300" cy="5757423"/>
          </a:xfrm>
        </p:spPr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91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1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0" y="2160987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0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7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6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3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051" indent="0">
              <a:buNone/>
              <a:defRPr sz="1500"/>
            </a:lvl2pPr>
            <a:lvl3pPr marL="914104" indent="0">
              <a:buNone/>
              <a:defRPr sz="1200"/>
            </a:lvl3pPr>
            <a:lvl4pPr marL="1371155" indent="0">
              <a:buNone/>
              <a:defRPr sz="1100"/>
            </a:lvl4pPr>
            <a:lvl5pPr marL="1828205" indent="0">
              <a:buNone/>
              <a:defRPr sz="1100"/>
            </a:lvl5pPr>
            <a:lvl6pPr marL="2285258" indent="0">
              <a:buNone/>
              <a:defRPr sz="1100"/>
            </a:lvl6pPr>
            <a:lvl7pPr marL="2742309" indent="0">
              <a:buNone/>
              <a:defRPr sz="1100"/>
            </a:lvl7pPr>
            <a:lvl8pPr marL="3199360" indent="0">
              <a:buNone/>
              <a:defRPr sz="1100"/>
            </a:lvl8pPr>
            <a:lvl9pPr marL="365641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0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2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8" y="609604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2160591"/>
            <a:ext cx="8596668" cy="388077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5"/>
            <a:ext cx="9119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8" y="6041365"/>
            <a:ext cx="6297612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5"/>
            <a:ext cx="6833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20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10431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19" rIns="0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6" y="6459789"/>
            <a:ext cx="2472271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0D28C7-9E1E-4978-BF1D-B389128CCC03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90" y="6459789"/>
            <a:ext cx="482280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4" y="6459789"/>
            <a:ext cx="1312025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201BCD92-98E2-474E-A6F8-BB9647E871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0157" y="128895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Visio_2003-2010_Drawing1.vsd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Visio_2003-2010_Drawing2.vsd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Visio_2003-2010_Drawing3.vsd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Visio_Drawing1.vsd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Visio_Drawing2.vsd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Visio_2003-2010_Drawing4.vsd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Visio_Drawing3.vsd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Visio_2003-2010_Drawing5.vsd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Visio_2003-2010_Drawing6.vsd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Striker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Autonomous Air-Hockey Gaming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0624" y="4542020"/>
            <a:ext cx="25783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Group 8:</a:t>
            </a:r>
          </a:p>
          <a:p>
            <a:pPr algn="r"/>
            <a:r>
              <a:rPr lang="en-US" dirty="0" smtClean="0"/>
              <a:t>Brian Thomas, EE</a:t>
            </a:r>
          </a:p>
          <a:p>
            <a:pPr algn="r"/>
            <a:r>
              <a:rPr lang="en-US" dirty="0" smtClean="0"/>
              <a:t>Efrain Cruz, EE</a:t>
            </a:r>
          </a:p>
          <a:p>
            <a:pPr algn="r"/>
            <a:r>
              <a:rPr lang="en-US" dirty="0" err="1" smtClean="0"/>
              <a:t>Loubens</a:t>
            </a:r>
            <a:r>
              <a:rPr lang="en-US" dirty="0" smtClean="0"/>
              <a:t> Decamp, EE</a:t>
            </a:r>
          </a:p>
          <a:p>
            <a:pPr algn="r"/>
            <a:r>
              <a:rPr lang="en-US" dirty="0" smtClean="0"/>
              <a:t>Luis Narvaez,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Interface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96716"/>
              </p:ext>
            </p:extLst>
          </p:nvPr>
        </p:nvGraphicFramePr>
        <p:xfrm>
          <a:off x="3241963" y="1395903"/>
          <a:ext cx="5609705" cy="474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Visio" r:id="rId4" imgW="8686697" imgH="7353261" progId="Visio.Drawing.11">
                  <p:embed/>
                </p:oleObj>
              </mc:Choice>
              <mc:Fallback>
                <p:oleObj name="Visio" r:id="rId4" imgW="8686697" imgH="735326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963" y="1395903"/>
                        <a:ext cx="5609705" cy="474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1135" y="1399310"/>
            <a:ext cx="10058400" cy="4710545"/>
          </a:xfrm>
        </p:spPr>
        <p:txBody>
          <a:bodyPr>
            <a:noAutofit/>
          </a:bodyPr>
          <a:lstStyle/>
          <a:p>
            <a:pPr marL="225425" indent="-225425" algn="l">
              <a:buNone/>
            </a:pPr>
            <a:r>
              <a:rPr lang="en-US" sz="3600" u="sng" dirty="0" smtClean="0">
                <a:solidFill>
                  <a:schemeClr val="tx1"/>
                </a:solidFill>
              </a:rPr>
              <a:t>Design Goals: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Structurally sound and appealing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Dedicated Microprocessor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Has to be portable/removable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Have the ability to be manually controlled or automatically controlled by processor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End-Effector has tilt and propulsion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Needs to cover entire width of playing area</a:t>
            </a:r>
          </a:p>
          <a:p>
            <a:pPr marL="225425" indent="-225425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Must have fast reaction time (real-time)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Mechanical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6370320" cy="4023360"/>
          </a:xfrm>
        </p:spPr>
        <p:txBody>
          <a:bodyPr>
            <a:normAutofit/>
          </a:bodyPr>
          <a:lstStyle/>
          <a:p>
            <a:pPr marL="346075" indent="-234950">
              <a:buFont typeface="Arial" pitchFamily="34" charset="0"/>
              <a:buChar char="•"/>
            </a:pPr>
            <a:r>
              <a:rPr lang="en-US" sz="2400" dirty="0" smtClean="0"/>
              <a:t>Build by Hand!</a:t>
            </a:r>
          </a:p>
          <a:p>
            <a:pPr marL="346075" indent="-234950">
              <a:buFont typeface="Arial" pitchFamily="34" charset="0"/>
              <a:buChar char="•"/>
            </a:pPr>
            <a:r>
              <a:rPr lang="en-US" sz="2400" dirty="0" smtClean="0"/>
              <a:t>Originally thought of revolute, revolute, revolute (RRR) design – (too difficult, not M.E.)</a:t>
            </a:r>
          </a:p>
          <a:p>
            <a:pPr marL="346075" indent="-234950" algn="just">
              <a:buFont typeface="Arial" pitchFamily="34" charset="0"/>
              <a:buChar char="•"/>
            </a:pPr>
            <a:r>
              <a:rPr lang="en-US" sz="2400" dirty="0" smtClean="0"/>
              <a:t>Ultimately decided on going with linear motion (guarding the goal)</a:t>
            </a:r>
          </a:p>
          <a:p>
            <a:pPr marL="346075" indent="-234950">
              <a:buFont typeface="Arial" pitchFamily="34" charset="0"/>
              <a:buChar char="•"/>
            </a:pPr>
            <a:r>
              <a:rPr lang="en-US" sz="2400" dirty="0" smtClean="0"/>
              <a:t>Linear motion could be achieved via ACME rod, ANSI chain, (A.K.A. bicycle chain), rack &amp; pinion gear drive, or pulley system.</a:t>
            </a:r>
          </a:p>
          <a:p>
            <a:endParaRPr lang="en-US" sz="2400" dirty="0"/>
          </a:p>
        </p:txBody>
      </p:sp>
      <p:pic>
        <p:nvPicPr>
          <p:cNvPr id="7" name="Picture 2" descr="http://cdn.uproxx.com/wp-content/uploads/2013/06/air-hockey-robot-2.jpg"/>
          <p:cNvPicPr>
            <a:picLocks noChangeAspect="1" noChangeArrowheads="1"/>
          </p:cNvPicPr>
          <p:nvPr/>
        </p:nvPicPr>
        <p:blipFill>
          <a:blip r:embed="rId2" cstate="print"/>
          <a:srcRect l="13483" b="10803"/>
          <a:stretch>
            <a:fillRect/>
          </a:stretch>
        </p:blipFill>
        <p:spPr bwMode="auto">
          <a:xfrm>
            <a:off x="8102600" y="1638300"/>
            <a:ext cx="29337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062" y="3241964"/>
            <a:ext cx="6120938" cy="2848804"/>
          </a:xfrm>
        </p:spPr>
        <p:txBody>
          <a:bodyPr>
            <a:norm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Driven by single Stepper Motor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Motion achieved by timing belt/pulley system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800" dirty="0" smtClean="0"/>
              <a:t>Build using T-Slots aluminum extrusions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2680"/>
            <a:ext cx="8229600" cy="1506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cdn.instructables.com/F0K/8X7D/GJQE9UW1/F0K8X7DGJQE9UW1.MEDIUM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502238" y="3117285"/>
            <a:ext cx="3512126" cy="313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Motor Specification	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8853" y="1593271"/>
          <a:ext cx="8388928" cy="400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464"/>
                <a:gridCol w="4194464"/>
              </a:tblGrid>
              <a:tr h="572523"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Attribute</a:t>
                      </a:r>
                      <a:endParaRPr lang="en-US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Specification</a:t>
                      </a:r>
                      <a:endParaRPr lang="en-US" cap="small" baseline="0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 rpm</a:t>
                      </a:r>
                      <a:endParaRPr lang="en-US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Position Accuracy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 50 mm</a:t>
                      </a:r>
                      <a:endParaRPr lang="en-US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Time to change direction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 ms</a:t>
                      </a:r>
                      <a:endParaRPr lang="en-US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9-30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Vdc</a:t>
                      </a:r>
                      <a:endParaRPr lang="en-US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Torque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 </a:t>
                      </a:r>
                      <a:r>
                        <a:rPr lang="en-US" dirty="0" err="1" smtClean="0"/>
                        <a:t>ft·lb</a:t>
                      </a:r>
                      <a:endParaRPr lang="en-US" dirty="0"/>
                    </a:p>
                  </a:txBody>
                  <a:tcPr anchor="ctr"/>
                </a:tc>
              </a:tr>
              <a:tr h="5725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Output 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 W (__ hp)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dafruit.com/datasheets/12vstepper.jpg"/>
          <p:cNvPicPr>
            <a:picLocks noChangeAspect="1" noChangeArrowheads="1"/>
          </p:cNvPicPr>
          <p:nvPr/>
        </p:nvPicPr>
        <p:blipFill>
          <a:blip r:embed="rId2" cstate="print"/>
          <a:srcRect l="41244" r="5959" b="55912"/>
          <a:stretch>
            <a:fillRect/>
          </a:stretch>
        </p:blipFill>
        <p:spPr bwMode="auto">
          <a:xfrm>
            <a:off x="6464300" y="3869232"/>
            <a:ext cx="4114800" cy="24553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Selection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6052820" cy="4023360"/>
          </a:xfrm>
        </p:spPr>
        <p:txBody>
          <a:bodyPr/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800" dirty="0" smtClean="0"/>
              <a:t>NEMA 17 size Stepper Motor from Adafruit Industries (Part ID 324)</a:t>
            </a:r>
          </a:p>
          <a:p>
            <a:endParaRPr lang="en-US" dirty="0"/>
          </a:p>
        </p:txBody>
      </p:sp>
      <p:pic>
        <p:nvPicPr>
          <p:cNvPr id="4" name="Picture 2" descr="Stepper Motor Mount with Hardware - NEMA-17 Sized - Click Image to 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1397000"/>
            <a:ext cx="3111500" cy="239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844800"/>
          <a:ext cx="5105400" cy="280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467783"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Specification</a:t>
                      </a:r>
                      <a:endParaRPr lang="en-US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baseline="0" dirty="0" smtClean="0"/>
                        <a:t>Value</a:t>
                      </a:r>
                      <a:endParaRPr lang="en-US" cap="small" baseline="0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Deg/step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12Vdc</a:t>
                      </a:r>
                      <a:endParaRPr lang="en-US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Max Input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 mA</a:t>
                      </a:r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Holding</a:t>
                      </a:r>
                      <a:r>
                        <a:rPr lang="en-US" baseline="0" dirty="0" smtClean="0"/>
                        <a:t> 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</a:t>
                      </a:r>
                      <a:r>
                        <a:rPr lang="en-US" dirty="0" err="1" smtClean="0"/>
                        <a:t>N·m</a:t>
                      </a:r>
                      <a:endParaRPr lang="en-US" dirty="0"/>
                    </a:p>
                  </a:txBody>
                  <a:tcPr anchor="ctr"/>
                </a:tc>
              </a:tr>
              <a:tr h="467783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Poles/Phases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lnmh9ip6v2uc.cloudfront.net/images/products/1/0/7/9/0/10790-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1498600"/>
            <a:ext cx="2247900" cy="2247900"/>
          </a:xfrm>
          <a:prstGeom prst="rect">
            <a:avLst/>
          </a:prstGeom>
          <a:noFill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 l="24988" t="29891" r="25525" b="30978"/>
          <a:stretch>
            <a:fillRect/>
          </a:stretch>
        </p:blipFill>
        <p:spPr bwMode="auto">
          <a:xfrm>
            <a:off x="6756400" y="1392640"/>
            <a:ext cx="5435600" cy="23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Position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3792220" cy="4023360"/>
          </a:xfrm>
        </p:spPr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In order for the MCU to move to next predicted position, it needs to know its current position and take the difference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One option for feedback was Potentiometers, however have limited rotation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A linear transducer would have to have a 3’ stroke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Rotary Encoder provides feedback for continuous rotation, thus making it ideal for our design</a:t>
            </a:r>
          </a:p>
          <a:p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27700" y="3805766"/>
          <a:ext cx="558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E6A2-CS3E</a:t>
                      </a:r>
                      <a:r>
                        <a:rPr lang="en-US" baseline="0" dirty="0" smtClean="0"/>
                        <a:t> Encoder Specifications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5-12 </a:t>
                      </a:r>
                      <a:r>
                        <a:rPr lang="en-US" dirty="0" err="1" smtClean="0"/>
                        <a:t>Vdc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mA 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 (Pulses/Rev.)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PPR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torque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 </a:t>
                      </a:r>
                      <a:r>
                        <a:rPr lang="en-US" dirty="0" err="1" smtClean="0"/>
                        <a:t>N•m</a:t>
                      </a:r>
                      <a:r>
                        <a:rPr lang="en-US" dirty="0" smtClean="0"/>
                        <a:t> max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Control: </a:t>
            </a:r>
            <a:r>
              <a:rPr lang="en-US" dirty="0" err="1" smtClean="0"/>
              <a:t>t.i</a:t>
            </a:r>
            <a:r>
              <a:rPr lang="en-US" dirty="0" smtClean="0"/>
              <a:t>. SN754410NE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5011420" cy="4023360"/>
          </a:xfrm>
        </p:spPr>
        <p:txBody>
          <a:bodyPr/>
          <a:lstStyle/>
          <a:p>
            <a:r>
              <a:rPr lang="en-US" b="1" dirty="0" smtClean="0"/>
              <a:t>Features: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Bi-directional motor control for steppers, solenoids and inductive loads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Supply voltage range for motor: 4.5V to 36V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Minimal power dissipation</a:t>
            </a:r>
          </a:p>
          <a:p>
            <a:endParaRPr lang="en-US" dirty="0"/>
          </a:p>
        </p:txBody>
      </p:sp>
      <p:pic>
        <p:nvPicPr>
          <p:cNvPr id="4" name="Picture 2" descr="http://1.bp.blogspot.com/-Q1XyjwEcBFA/Txnr8rEP0nI/AAAAAAAAAHU/5GD3Bwbzo0s/s400/H-Bridge%2B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550" y="1377950"/>
            <a:ext cx="2730501" cy="1995716"/>
          </a:xfrm>
          <a:prstGeom prst="rect">
            <a:avLst/>
          </a:prstGeom>
          <a:noFill/>
        </p:spPr>
      </p:pic>
      <p:pic>
        <p:nvPicPr>
          <p:cNvPr id="99330" name="Picture 2" descr="http://www.silabs.com/SiteCollectionImages/Block%20Diagrams/Unipolar_BD.png"/>
          <p:cNvPicPr>
            <a:picLocks noChangeAspect="1" noChangeArrowheads="1"/>
          </p:cNvPicPr>
          <p:nvPr/>
        </p:nvPicPr>
        <p:blipFill>
          <a:blip r:embed="rId3" cstate="print"/>
          <a:srcRect l="13000" t="2872" r="3000" b="2769"/>
          <a:stretch>
            <a:fillRect/>
          </a:stretch>
        </p:blipFill>
        <p:spPr bwMode="auto">
          <a:xfrm>
            <a:off x="6943725" y="3216275"/>
            <a:ext cx="40005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Microcontroller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5024120" cy="4023360"/>
          </a:xfrm>
        </p:spPr>
        <p:txBody>
          <a:bodyPr>
            <a:normAutofit fontScale="92500"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Since Main system controller is Atmel’s ATmega328, we decided to use the same for the striker arm.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Small amount of Digital IO being used =&gt; perfect for application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High-speed, works well with </a:t>
            </a:r>
            <a:r>
              <a:rPr lang="en-US" sz="2800" dirty="0" err="1" smtClean="0"/>
              <a:t>t.i</a:t>
            </a:r>
            <a:r>
              <a:rPr lang="en-US" sz="2800" dirty="0" smtClean="0"/>
              <a:t>. H-Bridge driver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Easy to program using Arduino’s boot loader and IDE</a:t>
            </a:r>
          </a:p>
        </p:txBody>
      </p:sp>
      <p:pic>
        <p:nvPicPr>
          <p:cNvPr id="4" name="Picture 2" descr="https://dlnmh9ip6v2uc.cloudfront.net/images/products/9/2/6/1/09261-1.jpg"/>
          <p:cNvPicPr>
            <a:picLocks noChangeAspect="1" noChangeArrowheads="1"/>
          </p:cNvPicPr>
          <p:nvPr/>
        </p:nvPicPr>
        <p:blipFill>
          <a:blip r:embed="rId2" cstate="print"/>
          <a:srcRect l="18667" t="18667" r="20000" b="32000"/>
          <a:stretch>
            <a:fillRect/>
          </a:stretch>
        </p:blipFill>
        <p:spPr bwMode="auto">
          <a:xfrm>
            <a:off x="7112000" y="175260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End-Effector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320020" cy="4023360"/>
          </a:xfrm>
        </p:spPr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Small servo motor to pan the Mallet towards the user’s goal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Solenoid for Mallet propulsion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Potentiometer for Servo feedback to MCU</a:t>
            </a:r>
          </a:p>
        </p:txBody>
      </p:sp>
      <p:pic>
        <p:nvPicPr>
          <p:cNvPr id="4" name="Picture 3" descr="Rotary Potentiome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4050" y="3867150"/>
            <a:ext cx="1475795" cy="17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rge  push-pull solen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3695700"/>
            <a:ext cx="2514600" cy="193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Analog Feedback Micro Servo - Plastic G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695700"/>
            <a:ext cx="2587625" cy="199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5816600"/>
            <a:ext cx="14262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Servo Motor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829300"/>
            <a:ext cx="10438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13900" y="5740400"/>
            <a:ext cx="16281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pic>
        <p:nvPicPr>
          <p:cNvPr id="56321" name="Picture 1" descr="C:\Users\Emmanuel\Dropbox\Senior Design\Senior Design II\Air_Hockey_Table_Photos\2014-01-18 10.08.28.jpg"/>
          <p:cNvPicPr>
            <a:picLocks noChangeAspect="1" noChangeArrowheads="1"/>
          </p:cNvPicPr>
          <p:nvPr/>
        </p:nvPicPr>
        <p:blipFill>
          <a:blip r:embed="rId2" cstate="print"/>
          <a:srcRect l="19169" r="12198" b="6747"/>
          <a:stretch>
            <a:fillRect/>
          </a:stretch>
        </p:blipFill>
        <p:spPr bwMode="auto">
          <a:xfrm>
            <a:off x="7124700" y="2008187"/>
            <a:ext cx="3619500" cy="36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1900" y="1671965"/>
            <a:ext cx="52705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Autonomous robotic air hockey opponent</a:t>
            </a:r>
          </a:p>
          <a:p>
            <a:pPr marL="457200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Android application user interface</a:t>
            </a:r>
          </a:p>
          <a:p>
            <a:pPr marL="457200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Optional manual control of robotic arm</a:t>
            </a:r>
          </a:p>
          <a:p>
            <a:pPr marL="457200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Audio effects  and video replay</a:t>
            </a:r>
          </a:p>
          <a:p>
            <a:pPr marL="457200" indent="-406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Automatic puck-return</a:t>
            </a:r>
          </a:p>
          <a:p>
            <a:pPr marL="457200" indent="-40640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Control – Wireless!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7005320" cy="40233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Communicate via Bluetooth 4.0 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</a:t>
            </a:r>
            <a:r>
              <a:rPr lang="en-US" sz="3200" dirty="0" err="1" smtClean="0"/>
              <a:t>nRF</a:t>
            </a:r>
            <a:r>
              <a:rPr lang="en-US" sz="3200" dirty="0" smtClean="0"/>
              <a:t> 8001D Bluetooth Module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RedBear BLE shield for development and testing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Interface via ACI for parallel transmission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Small footprint: 5mm x 5mm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075" y="1739900"/>
            <a:ext cx="3783325" cy="33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System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Arm Software 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80866" y="1663700"/>
          <a:ext cx="1103026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Visio" r:id="rId4" imgW="9782342" imgH="3324204" progId="Visio.Drawing.11">
                  <p:embed/>
                </p:oleObj>
              </mc:Choice>
              <mc:Fallback>
                <p:oleObj name="Visio" r:id="rId4" imgW="9782342" imgH="332420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" y="1663700"/>
                        <a:ext cx="1103026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3657" y="1382519"/>
          <a:ext cx="4572000" cy="48812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86000"/>
                <a:gridCol w="2286000"/>
              </a:tblGrid>
              <a:tr h="36374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Specification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Value</a:t>
                      </a:r>
                      <a:endParaRPr lang="en-US" sz="1900" dirty="0"/>
                    </a:p>
                  </a:txBody>
                  <a:tcPr/>
                </a:tc>
              </a:tr>
              <a:tr h="47646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Processor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204 MHz dual core</a:t>
                      </a:r>
                      <a:endParaRPr lang="en-US" sz="1900" dirty="0"/>
                    </a:p>
                  </a:txBody>
                  <a:tcPr/>
                </a:tc>
              </a:tr>
              <a:tr h="36374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Image Sensor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1280x800 </a:t>
                      </a:r>
                    </a:p>
                  </a:txBody>
                  <a:tcPr/>
                </a:tc>
              </a:tr>
              <a:tr h="36374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Frame Rate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50 Hz</a:t>
                      </a:r>
                    </a:p>
                  </a:txBody>
                  <a:tcPr/>
                </a:tc>
              </a:tr>
              <a:tr h="64018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Field</a:t>
                      </a:r>
                      <a:r>
                        <a:rPr lang="en-US" sz="1900" baseline="0" dirty="0" smtClean="0"/>
                        <a:t> of View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75° Horizontal</a:t>
                      </a:r>
                      <a:r>
                        <a:rPr lang="en-US" sz="1900" baseline="0" dirty="0" smtClean="0"/>
                        <a:t> </a:t>
                      </a:r>
                    </a:p>
                    <a:p>
                      <a:r>
                        <a:rPr lang="en-US" sz="1900" baseline="0" dirty="0" smtClean="0"/>
                        <a:t>47</a:t>
                      </a:r>
                      <a:r>
                        <a:rPr lang="en-US" sz="1900" dirty="0" smtClean="0"/>
                        <a:t>° Vertical</a:t>
                      </a:r>
                      <a:endParaRPr lang="en-US" sz="1900" dirty="0"/>
                    </a:p>
                  </a:txBody>
                  <a:tcPr/>
                </a:tc>
              </a:tr>
              <a:tr h="64018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Nominal Current Consumption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140 </a:t>
                      </a:r>
                      <a:r>
                        <a:rPr lang="en-US" sz="1900" dirty="0" err="1" smtClean="0"/>
                        <a:t>mA</a:t>
                      </a:r>
                      <a:endParaRPr lang="en-US" sz="1900" dirty="0"/>
                    </a:p>
                  </a:txBody>
                  <a:tcPr/>
                </a:tc>
              </a:tr>
              <a:tr h="36374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RAM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264 Kb</a:t>
                      </a:r>
                      <a:endParaRPr lang="en-US" sz="1900" dirty="0"/>
                    </a:p>
                  </a:txBody>
                  <a:tcPr/>
                </a:tc>
              </a:tr>
              <a:tr h="36374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Flash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 Mb</a:t>
                      </a:r>
                      <a:endParaRPr lang="en-US" sz="1900" dirty="0"/>
                    </a:p>
                  </a:txBody>
                  <a:tcPr/>
                </a:tc>
              </a:tr>
              <a:tr h="68221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Data Output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UART, SPI, I2C, USB, digital,</a:t>
                      </a:r>
                      <a:r>
                        <a:rPr lang="en-US" sz="1900" baseline="0" dirty="0" smtClean="0"/>
                        <a:t> analog</a:t>
                      </a:r>
                      <a:endParaRPr lang="en-US" sz="1900" dirty="0"/>
                    </a:p>
                  </a:txBody>
                  <a:tcPr/>
                </a:tc>
              </a:tr>
              <a:tr h="47646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Dimensions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2.1” x 1.75” x 1.4”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707" y="1624704"/>
            <a:ext cx="282370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 smtClean="0"/>
              <a:t>PIXY ( CMUcam 5)</a:t>
            </a:r>
            <a:endParaRPr lang="en-US" sz="2400" dirty="0"/>
          </a:p>
        </p:txBody>
      </p:sp>
      <p:pic>
        <p:nvPicPr>
          <p:cNvPr id="11268" name="Picture 4" descr="https://lh3.googleusercontent.com/-xEvoBIfDYww/UkSjuW5xgtI/AAAAAAAADNA/nyI1wHUuxWY/w240-h209-no/pi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318" y="2513745"/>
            <a:ext cx="3720204" cy="3239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61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Pixy</a:t>
            </a:r>
            <a:endParaRPr lang="en-US" dirty="0"/>
          </a:p>
        </p:txBody>
      </p:sp>
      <p:pic>
        <p:nvPicPr>
          <p:cNvPr id="54274" name="Picture 2" descr="Pixy easily connects to Arduino or other microcontrolle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514" y="1828800"/>
            <a:ext cx="5187141" cy="3890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8641" y="1795549"/>
            <a:ext cx="5270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Easy to interface with </a:t>
            </a:r>
            <a:r>
              <a:rPr lang="en-US" sz="2800" dirty="0" err="1" smtClean="0"/>
              <a:t>Arduino</a:t>
            </a:r>
            <a:r>
              <a:rPr lang="en-US" sz="2800" dirty="0" smtClean="0"/>
              <a:t> Uno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CMUcam</a:t>
            </a:r>
            <a:r>
              <a:rPr lang="en-US" sz="2000" dirty="0" smtClean="0"/>
              <a:t> makes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Interface libraries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Functions such as </a:t>
            </a:r>
            <a:r>
              <a:rPr lang="en-US" sz="2000" dirty="0" err="1" smtClean="0"/>
              <a:t>trackColor</a:t>
            </a:r>
            <a:r>
              <a:rPr lang="en-US" sz="2000" dirty="0" smtClean="0"/>
              <a:t>() already built in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Software</a:t>
            </a:r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959822" y="2210926"/>
          <a:ext cx="6324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Visio" r:id="rId4" imgW="6324735" imgH="3505082" progId="Visio.Drawing.11">
                  <p:embed/>
                </p:oleObj>
              </mc:Choice>
              <mc:Fallback>
                <p:oleObj name="Visio" r:id="rId4" imgW="6324735" imgH="350508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822" y="2210926"/>
                        <a:ext cx="63246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Audio/Video/Lighting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Provide video replay of goals scored against striker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Display replays on a 15.6” monitor located above Striker</a:t>
            </a:r>
          </a:p>
          <a:p>
            <a:pPr lvl="0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Employ a separate camera that is directed at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Striker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goals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scored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Audio effects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LED lighting aesthetics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Video/Audio Replay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Video resolution 720p @ 30 fps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H.264, MPEG 4 codecs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DSP core that operates between 250 MHz and 300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Adequate </a:t>
            </a:r>
            <a:r>
              <a:rPr lang="en-US" sz="2800" dirty="0" err="1" smtClean="0"/>
              <a:t>documentaiton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1062508"/>
          </a:xfrm>
        </p:spPr>
        <p:txBody>
          <a:bodyPr/>
          <a:lstStyle/>
          <a:p>
            <a:r>
              <a:rPr lang="en-US" dirty="0" smtClean="0"/>
              <a:t>Video/Audio Processing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en-US" sz="2800" dirty="0" smtClean="0"/>
              <a:t>Spartan 3E FPGA by </a:t>
            </a:r>
            <a:r>
              <a:rPr lang="en-US" sz="2800" dirty="0" err="1" smtClean="0"/>
              <a:t>Xillinx</a:t>
            </a:r>
            <a:endParaRPr lang="en-US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Parallel processing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Configurability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Bug issues are easier to resolve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DM365 by Texas Instruments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Built in H.264, MPEG 4 </a:t>
            </a:r>
            <a:r>
              <a:rPr lang="en-US" sz="2800" dirty="0" err="1" smtClean="0"/>
              <a:t>codecs</a:t>
            </a:r>
            <a:endParaRPr lang="en-US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Less expensive than FPGA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Detailed support documentation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036867"/>
          </a:xfrm>
        </p:spPr>
        <p:txBody>
          <a:bodyPr/>
          <a:lstStyle/>
          <a:p>
            <a:r>
              <a:rPr lang="en-US" dirty="0" smtClean="0"/>
              <a:t>DM365 Video/Audio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err="1" smtClean="0"/>
              <a:t>Leopardboard</a:t>
            </a:r>
            <a:r>
              <a:rPr lang="en-US" dirty="0" smtClean="0"/>
              <a:t> 365 for development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Arm 9 processor w/ 270 MHz clock rate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Audio codecs: MP3, WMA, AAC, Audio Echo Canceler (</a:t>
            </a:r>
            <a:r>
              <a:rPr lang="en-US" dirty="0" err="1"/>
              <a:t>AEc</a:t>
            </a:r>
            <a:r>
              <a:rPr lang="en-US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HD video codecs: H.264, MPEG-4, M-JPEG, WMV9/VC1, </a:t>
            </a:r>
            <a:r>
              <a:rPr lang="en-US" dirty="0" smtClean="0"/>
              <a:t>MPEG-2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4186" y="4360918"/>
            <a:ext cx="2363561" cy="150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363" t="5274" r="12500"/>
          <a:stretch/>
        </p:blipFill>
        <p:spPr>
          <a:xfrm>
            <a:off x="7364186" y="1428932"/>
            <a:ext cx="2196193" cy="2428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52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80" y="1642535"/>
            <a:ext cx="5113020" cy="3602565"/>
          </a:xfrm>
        </p:spPr>
        <p:txBody>
          <a:bodyPr>
            <a:normAutofit/>
          </a:bodyPr>
          <a:lstStyle/>
          <a:p>
            <a:pPr marL="458788" indent="-458788">
              <a:buFont typeface="Arial" pitchFamily="34" charset="0"/>
              <a:buChar char="•"/>
            </a:pPr>
            <a:r>
              <a:rPr lang="en-US" sz="2800" dirty="0" smtClean="0"/>
              <a:t>Majority of air hockey tables require a second person in order to play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2800" dirty="0" smtClean="0"/>
              <a:t>Create an air hockey experience in which one person can enjoy</a:t>
            </a:r>
          </a:p>
          <a:p>
            <a:pPr marL="458788" indent="-458788">
              <a:buFont typeface="Arial" pitchFamily="34" charset="0"/>
              <a:buChar char="•"/>
            </a:pPr>
            <a:r>
              <a:rPr lang="en-US" sz="2800" dirty="0" smtClean="0"/>
              <a:t>Create a unique twist to previous robotic air hockey tables </a:t>
            </a:r>
          </a:p>
          <a:p>
            <a:pPr marL="458788" indent="-458788">
              <a:buFont typeface="Arial" pitchFamily="34" charset="0"/>
              <a:buChar char="•"/>
            </a:pPr>
            <a:endParaRPr lang="en-US" dirty="0" smtClean="0"/>
          </a:p>
          <a:p>
            <a:pPr marL="458788" indent="-458788">
              <a:buFont typeface="Arial" pitchFamily="34" charset="0"/>
              <a:buChar char="•"/>
            </a:pPr>
            <a:endParaRPr lang="en-US" dirty="0" smtClean="0"/>
          </a:p>
          <a:p>
            <a:pPr marL="458788" indent="-458788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58442" y="1642535"/>
            <a:ext cx="5051425" cy="3168650"/>
            <a:chOff x="4892675" y="3073400"/>
            <a:chExt cx="5051425" cy="3168650"/>
          </a:xfrm>
        </p:grpSpPr>
        <p:pic>
          <p:nvPicPr>
            <p:cNvPr id="55298" name="Picture 2" descr="http://www.bmigaming.com/Games/Pictures/sports-arcade-games/jr-laser-hockey-junior-air-hockey-table-great-america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92675" y="4117975"/>
              <a:ext cx="2524125" cy="2124075"/>
            </a:xfrm>
            <a:prstGeom prst="rect">
              <a:avLst/>
            </a:prstGeom>
            <a:noFill/>
          </p:spPr>
        </p:pic>
        <p:sp>
          <p:nvSpPr>
            <p:cNvPr id="5" name="Rounded Rectangular Callout 4"/>
            <p:cNvSpPr/>
            <p:nvPr/>
          </p:nvSpPr>
          <p:spPr>
            <a:xfrm>
              <a:off x="7137400" y="3073400"/>
              <a:ext cx="2806700" cy="914400"/>
            </a:xfrm>
            <a:prstGeom prst="wedgeRoundRectCallout">
              <a:avLst>
                <a:gd name="adj1" fmla="val -41666"/>
                <a:gd name="adj2" fmla="val 7493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I’m so bored, I wish I had someone to play against…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832600" y="4076700"/>
              <a:ext cx="381000" cy="381000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87557"/>
          </a:xfrm>
        </p:spPr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36" y="1738643"/>
            <a:ext cx="4937760" cy="4023360"/>
          </a:xfrm>
        </p:spPr>
        <p:txBody>
          <a:bodyPr>
            <a:noAutofit/>
          </a:bodyPr>
          <a:lstStyle/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Easily interfaces with </a:t>
            </a:r>
            <a:r>
              <a:rPr lang="en-US" sz="2400" dirty="0" err="1" smtClean="0"/>
              <a:t>Leopardboard</a:t>
            </a:r>
            <a:r>
              <a:rPr lang="en-US" sz="2400" dirty="0" smtClean="0"/>
              <a:t> 365</a:t>
            </a:r>
          </a:p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Sensor: </a:t>
            </a:r>
            <a:r>
              <a:rPr lang="en-US" sz="2400" dirty="0" err="1" smtClean="0"/>
              <a:t>Aptina</a:t>
            </a:r>
            <a:r>
              <a:rPr lang="en-US" sz="2400" dirty="0" smtClean="0"/>
              <a:t> 1/2.5” CMOS Sensor MT9031</a:t>
            </a:r>
          </a:p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Max Resolution: 5 Mega-pixels (2592x1944 pixels, 14 fps)</a:t>
            </a:r>
          </a:p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Data output format: RGB</a:t>
            </a:r>
          </a:p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Pixel Size: 2.2µm x 2.2µm</a:t>
            </a:r>
          </a:p>
          <a:p>
            <a:pPr marL="290513" indent="-290513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Support 720p @ 60 fps and 1080p @ 31 fps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61592" y="1846263"/>
            <a:ext cx="3250416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Lighting 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Fully Addressable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Have many color variations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Adds visual appeal to the gaming experience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14091"/>
              </p:ext>
            </p:extLst>
          </p:nvPr>
        </p:nvGraphicFramePr>
        <p:xfrm>
          <a:off x="2449284" y="2302329"/>
          <a:ext cx="7421336" cy="265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334"/>
                <a:gridCol w="1855334"/>
                <a:gridCol w="1855334"/>
                <a:gridCol w="1855334"/>
              </a:tblGrid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 1606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WS2801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LPD8806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 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16,777,216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2,097,152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(5m)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972567"/>
          </a:xfrm>
        </p:spPr>
        <p:txBody>
          <a:bodyPr/>
          <a:lstStyle/>
          <a:p>
            <a:r>
              <a:rPr lang="en-US" dirty="0" smtClean="0"/>
              <a:t>LED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LPD8806 programmable LED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3 channels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7 bits per channel resulting in 2,097,152 color options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Programming using the Arduino language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Controlled with PWM at a frequency of 500 Hz via an </a:t>
            </a:r>
            <a:r>
              <a:rPr lang="en-US" sz="2800" dirty="0" err="1" smtClean="0"/>
              <a:t>atmega</a:t>
            </a:r>
            <a:r>
              <a:rPr lang="en-US" sz="2800" dirty="0" smtClean="0"/>
              <a:t> 328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Development using an Arduino Uno</a:t>
            </a:r>
          </a:p>
          <a:p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6216" y="2549920"/>
            <a:ext cx="4621169" cy="261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Programming for Tracking Puck</a:t>
            </a:r>
            <a:endParaRPr lang="en-US" dirty="0"/>
          </a:p>
        </p:txBody>
      </p:sp>
      <p:graphicFrame>
        <p:nvGraphicFramePr>
          <p:cNvPr id="1187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28998" y="2119001"/>
          <a:ext cx="9780255" cy="342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Visio" r:id="rId4" imgW="8725020" imgH="3057310" progId="Visio.Drawing.15">
                  <p:embed/>
                </p:oleObj>
              </mc:Choice>
              <mc:Fallback>
                <p:oleObj name="Visio" r:id="rId4" imgW="8725020" imgH="3057310" progId="Visio.Drawing.15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98" y="2119001"/>
                        <a:ext cx="9780255" cy="3427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Programming Design for Goal Score</a:t>
            </a:r>
            <a:endParaRPr lang="en-US" dirty="0"/>
          </a:p>
        </p:txBody>
      </p:sp>
      <p:graphicFrame>
        <p:nvGraphicFramePr>
          <p:cNvPr id="1198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709816"/>
              </p:ext>
            </p:extLst>
          </p:nvPr>
        </p:nvGraphicFramePr>
        <p:xfrm>
          <a:off x="3052310" y="1306618"/>
          <a:ext cx="6286562" cy="490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Visio" r:id="rId4" imgW="8696390" imgH="6781860" progId="Visio.Drawing.15">
                  <p:embed/>
                </p:oleObj>
              </mc:Choice>
              <mc:Fallback>
                <p:oleObj name="Visio" r:id="rId4" imgW="8696390" imgH="6781860" progId="Visio.Drawing.15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310" y="1306618"/>
                        <a:ext cx="6286562" cy="490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buFont typeface="Arial" pitchFamily="34" charset="0"/>
              <a:buChar char="•"/>
            </a:pPr>
            <a:r>
              <a:rPr lang="en-US" sz="3200" dirty="0" smtClean="0"/>
              <a:t>Wanted to have wireless transmission between Tracking system and Robot arm.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sz="3200" dirty="0" smtClean="0"/>
              <a:t>Wireless communication has to communicate to tablet wirelessly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sz="3200" dirty="0" smtClean="0"/>
              <a:t>Fast data rate ( &gt;1Mbps)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sz="3200" dirty="0" smtClean="0"/>
              <a:t>SPI Interface preferred</a:t>
            </a:r>
          </a:p>
        </p:txBody>
      </p:sp>
    </p:spTree>
    <p:extLst>
      <p:ext uri="{BB962C8B-B14F-4D97-AF65-F5344CB8AC3E}">
        <p14:creationId xmlns:p14="http://schemas.microsoft.com/office/powerpoint/2010/main" val="3937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Comparisons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0100" y="1765300"/>
          <a:ext cx="8305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Specification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Bluetooth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Wi-Fi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Zigbee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Data Rate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2-25 Mbps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100 Mbps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250 kbps</a:t>
                      </a:r>
                    </a:p>
                  </a:txBody>
                  <a:tcPr marL="68580" marR="68580" marT="0" marB="0"/>
                </a:tc>
              </a:tr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Range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10cm-100m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20-100m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40 m</a:t>
                      </a:r>
                    </a:p>
                  </a:txBody>
                  <a:tcPr marL="68580" marR="68580" marT="0" marB="0"/>
                </a:tc>
              </a:tr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Baud Rate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115200 bps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115200 bps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115200 bps</a:t>
                      </a:r>
                    </a:p>
                  </a:txBody>
                  <a:tcPr marL="68580" marR="68580" marT="0" marB="0"/>
                </a:tc>
              </a:tr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Operating Freq.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2.4-2.48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2.4 GHz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2.4 GHz</a:t>
                      </a:r>
                    </a:p>
                  </a:txBody>
                  <a:tcPr marL="68580" marR="68580" marT="0" marB="0"/>
                </a:tc>
              </a:tr>
              <a:tr h="377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Complexity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Moderate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/>
                </a:tc>
              </a:tr>
              <a:tr h="6208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Power Consumption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~2.5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~500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1.25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8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Times New Roman"/>
                        </a:rPr>
                        <a:t>Interfacing Method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UART, SPI, I</a:t>
                      </a:r>
                      <a:r>
                        <a:rPr lang="en-US" sz="18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UART, SPI, SDIO, I</a:t>
                      </a:r>
                      <a:r>
                        <a:rPr lang="en-US" sz="18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C, USB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UART, SIP I</a:t>
                      </a:r>
                      <a:r>
                        <a:rPr lang="en-US" sz="18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C, PWN, DIO, ADC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is…Bluetooth!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780" y="3098801"/>
            <a:ext cx="10091420" cy="2832100"/>
          </a:xfrm>
        </p:spPr>
        <p:txBody>
          <a:bodyPr>
            <a:no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Easier to implement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Fast data rates (1 Mbps)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Low power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Small footprint on PCB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/>
              <a:t>Allows control and connectivity via Tablet or Smartphone</a:t>
            </a:r>
          </a:p>
          <a:p>
            <a:endParaRPr lang="en-US" dirty="0"/>
          </a:p>
        </p:txBody>
      </p:sp>
      <p:pic>
        <p:nvPicPr>
          <p:cNvPr id="5" name="Picture 2" descr="http://www.greatneckgames.com/images/games/tabletops/large/air-hoc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74800"/>
            <a:ext cx="1981200" cy="1475994"/>
          </a:xfrm>
          <a:prstGeom prst="rect">
            <a:avLst/>
          </a:prstGeom>
          <a:noFill/>
        </p:spPr>
      </p:pic>
      <p:sp>
        <p:nvSpPr>
          <p:cNvPr id="6" name="Plus 5"/>
          <p:cNvSpPr/>
          <p:nvPr/>
        </p:nvSpPr>
        <p:spPr>
          <a:xfrm>
            <a:off x="3886200" y="2032000"/>
            <a:ext cx="6096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upload.wikimedia.org/wikipedia/commons/thumb/d/da/Bluetooth.svg/512px-Bluetoot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51000"/>
            <a:ext cx="843273" cy="12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lus 7"/>
          <p:cNvSpPr/>
          <p:nvPr/>
        </p:nvSpPr>
        <p:spPr>
          <a:xfrm>
            <a:off x="5562600" y="2108200"/>
            <a:ext cx="6096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://www.unixstickers.com/image/cache/data/stickers/android/android_shaped.sh-600x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986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qual 9"/>
          <p:cNvSpPr/>
          <p:nvPr/>
        </p:nvSpPr>
        <p:spPr>
          <a:xfrm>
            <a:off x="7620000" y="2184400"/>
            <a:ext cx="6096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2108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Striker!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160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8440420" cy="4023360"/>
          </a:xfrm>
        </p:spPr>
        <p:txBody>
          <a:bodyPr>
            <a:normAutofit/>
          </a:bodyPr>
          <a:lstStyle/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Fast reacting robotic arm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Wireless communication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Android user interface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Convenient and user friendly environment</a:t>
            </a:r>
          </a:p>
          <a:p>
            <a:pPr marL="457200" indent="-406400">
              <a:buFont typeface="Arial" pitchFamily="34" charset="0"/>
              <a:buChar char="•"/>
            </a:pPr>
            <a:r>
              <a:rPr lang="en-US" sz="3200" dirty="0" smtClean="0"/>
              <a:t>Interactive, customizable, and engaging  </a:t>
            </a:r>
          </a:p>
          <a:p>
            <a:pPr marL="457200" indent="-406400">
              <a:buNone/>
            </a:pPr>
            <a:r>
              <a:rPr lang="en-US" sz="3200" dirty="0" smtClean="0"/>
              <a:t> </a:t>
            </a:r>
          </a:p>
          <a:p>
            <a:pPr marL="457200" indent="-4064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54276" name="Picture 4" descr="http://eprmarketing.com/marketingblog/wp-content/uploads/2012/04/staples-easy-but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0" y="2039937"/>
            <a:ext cx="3136900" cy="3136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Puck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Has to return puck on command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Has to provide enough friction to transport the puck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Puck must be returned to player in approximately 5 to 10s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Powered by 9V DC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System controlled through Arduino Uno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Sensor must have the ability to detect the Puck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Closed loop system</a:t>
            </a:r>
          </a:p>
        </p:txBody>
      </p:sp>
    </p:spTree>
    <p:extLst>
      <p:ext uri="{BB962C8B-B14F-4D97-AF65-F5344CB8AC3E}">
        <p14:creationId xmlns:p14="http://schemas.microsoft.com/office/powerpoint/2010/main" val="6163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Puck Return Control Diagram</a:t>
            </a:r>
            <a:endParaRPr lang="en-US" dirty="0"/>
          </a:p>
        </p:txBody>
      </p:sp>
      <p:graphicFrame>
        <p:nvGraphicFramePr>
          <p:cNvPr id="1167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69734" y="1055307"/>
          <a:ext cx="7252533" cy="474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Visio" r:id="rId4" imgW="6343491" imgH="4152817" progId="Visio.Drawing.11">
                  <p:embed/>
                </p:oleObj>
              </mc:Choice>
              <mc:Fallback>
                <p:oleObj name="Visio" r:id="rId4" imgW="6343491" imgH="415281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734" y="1055307"/>
                        <a:ext cx="7252533" cy="4747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Puck Return Conveyor System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4294967295"/>
          </p:nvPr>
        </p:nvSpPr>
        <p:spPr>
          <a:xfrm>
            <a:off x="5240312" y="1495268"/>
            <a:ext cx="3543924" cy="3841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Calculations based on data collected: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Table total length is 82 inches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1”= 0.0254m (U.S.I)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82”= 2.0828m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t=5s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V = d/t → V = .417m/s or 16.4 in/s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Conveyor system goes underneath </a:t>
            </a:r>
            <a:r>
              <a:rPr lang="en-US" sz="2100" dirty="0" smtClean="0"/>
              <a:t>of the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27182"/>
              </p:ext>
            </p:extLst>
          </p:nvPr>
        </p:nvGraphicFramePr>
        <p:xfrm>
          <a:off x="989351" y="1520253"/>
          <a:ext cx="3874957" cy="386121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07608"/>
                <a:gridCol w="2167349"/>
              </a:tblGrid>
              <a:tr h="7652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  Parameter</a:t>
                      </a:r>
                      <a:endParaRPr lang="en-US" sz="24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Value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21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Belt Widths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inches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Belt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Lengths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 ft.</a:t>
                      </a:r>
                      <a:endParaRPr lang="en-US" dirty="0"/>
                    </a:p>
                  </a:txBody>
                  <a:tcPr anchor="ctr"/>
                </a:tc>
              </a:tr>
              <a:tr h="4174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Belt </a:t>
                      </a:r>
                      <a:r>
                        <a:rPr lang="en-US" sz="1600" dirty="0" smtClean="0"/>
                        <a:t>Type 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PVC (Black)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Drive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DC Motor (9V)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Drive Pulley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4174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 smtClean="0"/>
                        <a:t>Conveyer roller (d</a:t>
                      </a:r>
                      <a:r>
                        <a:rPr lang="en-US" sz="1600" kern="1200" baseline="-25000" dirty="0" smtClean="0"/>
                        <a:t>1,</a:t>
                      </a:r>
                      <a:r>
                        <a:rPr lang="en-US" sz="1600" kern="1200" baseline="0" dirty="0" smtClean="0"/>
                        <a:t> d</a:t>
                      </a:r>
                      <a:r>
                        <a:rPr lang="en-US" sz="1600" kern="1200" baseline="-25000" dirty="0" smtClean="0"/>
                        <a:t>2</a:t>
                      </a:r>
                      <a:r>
                        <a:rPr lang="en-US" sz="1600" kern="1200" baseline="0" dirty="0" smtClean="0"/>
                        <a:t>)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/>
                        <a:t>2  (4-7/8”each)</a:t>
                      </a:r>
                      <a:endParaRPr lang="en-US" dirty="0"/>
                    </a:p>
                  </a:txBody>
                  <a:tcPr anchor="ctr"/>
                </a:tc>
              </a:tr>
              <a:tr h="43482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Drive shaft </a:t>
                      </a:r>
                      <a:endParaRPr lang="en-US" sz="16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(6”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605603" y="2337216"/>
            <a:ext cx="2509838" cy="18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9915993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Power supply is divided in two parts: the first must be able to supply enough voltage to supply the motors, solenoids and encoder. The second must supplied the sub-systems. 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/>
              <a:t>Use a wall receptacle to power up the air hockey table (120V AC, 60 Hz)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/>
              <a:t>Design of a system to supply 5V DC to our sub-systems ( Audio, LEDs, Puck Tracking, Cameras and Puck return mechanism)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Wiring Diagram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22410"/>
              </p:ext>
            </p:extLst>
          </p:nvPr>
        </p:nvGraphicFramePr>
        <p:xfrm>
          <a:off x="1828800" y="1562100"/>
          <a:ext cx="91059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Visio" r:id="rId4" imgW="9944082" imgH="7077119" progId="Visio.Drawing.15">
                  <p:embed/>
                </p:oleObj>
              </mc:Choice>
              <mc:Fallback>
                <p:oleObj name="Visio" r:id="rId4" imgW="9944082" imgH="7077119" progId="Visio.Drawing.15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62100"/>
                        <a:ext cx="9105900" cy="5372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(App)</a:t>
            </a:r>
            <a:endParaRPr lang="en-US" dirty="0"/>
          </a:p>
        </p:txBody>
      </p:sp>
      <p:pic>
        <p:nvPicPr>
          <p:cNvPr id="6145" name="Picture 1" descr="C:\Users\Efrain\Dropbox\Senior Design\Senior Design II\Android App\Screenshots\HomeScreen2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502096" y="1845426"/>
            <a:ext cx="2347306" cy="4172990"/>
          </a:xfrm>
          <a:prstGeom prst="rect">
            <a:avLst/>
          </a:prstGeom>
          <a:noFill/>
        </p:spPr>
      </p:pic>
      <p:pic>
        <p:nvPicPr>
          <p:cNvPr id="6147" name="Picture 3" descr="C:\Users\Efrain\Dropbox\Senior Design\Senior Design II\Android App\Screenshots\PlayScree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886" y="1812174"/>
            <a:ext cx="2384714" cy="4239491"/>
          </a:xfrm>
          <a:prstGeom prst="rect">
            <a:avLst/>
          </a:prstGeom>
          <a:noFill/>
        </p:spPr>
      </p:pic>
      <p:pic>
        <p:nvPicPr>
          <p:cNvPr id="6148" name="Picture 4" descr="C:\Users\Efrain\Dropbox\Senior Design\Senior Design II\Android App\Screenshots\Bluetooth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7250" y="1845425"/>
            <a:ext cx="2375362" cy="42228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6415" y="1330036"/>
            <a:ext cx="240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Home Screen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21382" y="1296785"/>
            <a:ext cx="3164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Play Game Screen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395855" y="1363287"/>
            <a:ext cx="336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Enabling Bluetooth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86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025833" y="1373363"/>
          <a:ext cx="5947035" cy="484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Visio" r:id="rId4" imgW="8553551" imgH="6981794" progId="Visio.Drawing.11">
                  <p:embed/>
                </p:oleObj>
              </mc:Choice>
              <mc:Fallback>
                <p:oleObj name="Visio" r:id="rId4" imgW="8553551" imgH="698179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833" y="1373363"/>
                        <a:ext cx="5947035" cy="484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System Software Overview</a:t>
            </a: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925210" y="1399178"/>
          <a:ext cx="5700367" cy="482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Visio" r:id="rId4" imgW="8562992" imgH="7257921" progId="Visio.Drawing.11">
                  <p:embed/>
                </p:oleObj>
              </mc:Choice>
              <mc:Fallback>
                <p:oleObj name="Visio" r:id="rId4" imgW="8562992" imgH="72579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210" y="1399178"/>
                        <a:ext cx="5700367" cy="4826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745092"/>
              </p:ext>
            </p:extLst>
          </p:nvPr>
        </p:nvGraphicFramePr>
        <p:xfrm>
          <a:off x="3581862" y="1594836"/>
          <a:ext cx="5600239" cy="449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729"/>
                <a:gridCol w="1608255"/>
                <a:gridCol w="1608255"/>
              </a:tblGrid>
              <a:tr h="343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 Description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Budgeted Amount </a:t>
                      </a:r>
                      <a:r>
                        <a:rPr lang="en-US" sz="1400" dirty="0">
                          <a:effectLst/>
                        </a:rPr>
                        <a:t>($)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Current Expense ($)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Hockey Table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Microcontroller/PCB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Visual Effects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Communications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 Arm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Servo Motor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Tracking Cam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Playback Cam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Sensors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Manufacturing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Puck Return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Shipping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12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Budget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1000.00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78843"/>
              </p:ext>
            </p:extLst>
          </p:nvPr>
        </p:nvGraphicFramePr>
        <p:xfrm>
          <a:off x="1993899" y="1587496"/>
          <a:ext cx="8332355" cy="403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964"/>
                <a:gridCol w="1524978"/>
                <a:gridCol w="1666471"/>
                <a:gridCol w="1666471"/>
                <a:gridCol w="1666471"/>
              </a:tblGrid>
              <a:tr h="4018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Loubens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Luis</a:t>
                      </a:r>
                      <a:endParaRPr lang="en-US" dirty="0"/>
                    </a:p>
                  </a:txBody>
                  <a:tcPr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A/V &amp; Effects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Controller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Puck Return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Puck Tracking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Robot</a:t>
                      </a:r>
                      <a:r>
                        <a:rPr lang="en-US" baseline="0" dirty="0" smtClean="0"/>
                        <a:t> Arm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</a:t>
                      </a:r>
                      <a:r>
                        <a:rPr lang="en-US" baseline="0" dirty="0" smtClean="0"/>
                        <a:t> Comm.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Software/App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18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System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62" y="1361524"/>
            <a:ext cx="422403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06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82800" y="1485900"/>
          <a:ext cx="8229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5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Linux environment for developing video/audio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Pixy has been delayed in production.  Possibly using CMUcam4 instead.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Bluetooth pairing and connectivity issues.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4450" name="Picture 2" descr="http://scottkantner.com/wp-content/uploads/2012/04/Android_robot_question_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819275"/>
            <a:ext cx="3286125" cy="383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6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System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Our choice of microcontroller was based on these basic criteria: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Microcontroller should be open source (C/C++ based)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Should have enough memory to support our design (RAM)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High frequency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At least 10  Digital I/O and  at least 1 Analog I/O channel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Low voltage ( operating voltage 3-5V 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Affordable (&lt;$10.00)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Should have the necessary interfaces (USB port, I2C, UART/SPI/ADC)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99926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MSP430FG4618</a:t>
            </a:r>
            <a:r>
              <a:rPr lang="en-US" sz="2800" b="1" dirty="0" smtClean="0"/>
              <a:t> </a:t>
            </a:r>
            <a:r>
              <a:rPr lang="en-US" sz="4400" b="1" dirty="0" smtClean="0"/>
              <a:t>and ATmega328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90824" y="1543050"/>
          <a:ext cx="6867525" cy="3896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5009"/>
                <a:gridCol w="2512509"/>
                <a:gridCol w="20100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MSP430FG4618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b="1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Data Bus (core size)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16 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8bit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8MHz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16KB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32KB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2KB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I/O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I/O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voltage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1.8- 3.6V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1.8- 5.5V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I2C, UART,SPI</a:t>
                      </a:r>
                      <a:r>
                        <a:rPr lang="en-US" baseline="0" dirty="0" smtClean="0"/>
                        <a:t> &amp; ADC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yes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yes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/chip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$8.35 (</a:t>
                      </a:r>
                      <a:r>
                        <a:rPr lang="en-US" baseline="0" dirty="0" smtClean="0"/>
                        <a:t> from TI)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 84 (</a:t>
                      </a:r>
                      <a:r>
                        <a:rPr lang="en-US" dirty="0" err="1" smtClean="0"/>
                        <a:t>Digi</a:t>
                      </a:r>
                      <a:r>
                        <a:rPr lang="en-US" dirty="0" smtClean="0"/>
                        <a:t>-Key)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999268"/>
          </a:xfrm>
        </p:spPr>
        <p:txBody>
          <a:bodyPr/>
          <a:lstStyle/>
          <a:p>
            <a:r>
              <a:rPr lang="en-US" dirty="0" smtClean="0"/>
              <a:t>Advantages of Both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57312" y="919162"/>
            <a:ext cx="4038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MSP430FG4618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cap="none" dirty="0" smtClean="0">
                <a:solidFill>
                  <a:schemeClr val="tx1"/>
                </a:solidFill>
              </a:rPr>
              <a:t>The MSP430 is known as an ultra low voltage device (1.8-3.6v).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cap="none" dirty="0" smtClean="0">
                <a:solidFill>
                  <a:schemeClr val="tx1"/>
                </a:solidFill>
              </a:rPr>
              <a:t> Significant  amount of  I/O pins (80)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cap="none" dirty="0" smtClean="0">
                <a:solidFill>
                  <a:schemeClr val="tx1"/>
                </a:solidFill>
              </a:rPr>
              <a:t>Built-in LCD interface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cap="none" dirty="0" smtClean="0">
                <a:solidFill>
                  <a:schemeClr val="tx1"/>
                </a:solidFill>
              </a:rPr>
              <a:t>Low price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348412" y="1819275"/>
            <a:ext cx="4038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  </a:t>
            </a:r>
            <a:r>
              <a:rPr lang="en-US" sz="2400" b="1" dirty="0" smtClean="0">
                <a:solidFill>
                  <a:schemeClr val="tx1"/>
                </a:solidFill>
              </a:rPr>
              <a:t>ATMEGA328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 ATmega328 very easy to program (code are very short and simple).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Open-source (significant amount of software examples)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Support 5V for operation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</a:rPr>
              <a:t>igh frequency (20MHz)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Low price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11680" y="1638246"/>
            <a:ext cx="8229600" cy="4157248"/>
          </a:xfrm>
          <a:prstGeom prst="rect">
            <a:avLst/>
          </a:prstGeom>
        </p:spPr>
        <p:txBody>
          <a:bodyPr/>
          <a:lstStyle/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the complexity of our project we decided to go with the ATmega328.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 project is mainly tested by an Arduino Uno development board which uses the ATmega328.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an open source environment (C/C++)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very affordable 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interfaces with I2C, UART &amp; SPI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frequency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(20MHz)</a:t>
            </a:r>
          </a:p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38" marR="0" lvl="0" indent="-91438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796</TotalTime>
  <Words>1700</Words>
  <Application>Microsoft Office PowerPoint</Application>
  <PresentationFormat>Widescreen</PresentationFormat>
  <Paragraphs>419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Batang</vt:lpstr>
      <vt:lpstr>Arial</vt:lpstr>
      <vt:lpstr>Calibri</vt:lpstr>
      <vt:lpstr>Calibri Light</vt:lpstr>
      <vt:lpstr>Magneto</vt:lpstr>
      <vt:lpstr>Times New Roman</vt:lpstr>
      <vt:lpstr>Trebuchet MS</vt:lpstr>
      <vt:lpstr>Wingdings</vt:lpstr>
      <vt:lpstr>Wingdings 3</vt:lpstr>
      <vt:lpstr>Facet</vt:lpstr>
      <vt:lpstr>Retrospect</vt:lpstr>
      <vt:lpstr>Visio</vt:lpstr>
      <vt:lpstr>Striker</vt:lpstr>
      <vt:lpstr>Project Description</vt:lpstr>
      <vt:lpstr>Motivation and Purpose</vt:lpstr>
      <vt:lpstr>Goals and Objectives</vt:lpstr>
      <vt:lpstr>Overall System Overview</vt:lpstr>
      <vt:lpstr>Main System Controller</vt:lpstr>
      <vt:lpstr>MSP430FG4618 and ATmega328</vt:lpstr>
      <vt:lpstr>Advantages of Both</vt:lpstr>
      <vt:lpstr>Our Decision</vt:lpstr>
      <vt:lpstr>Hardware Interface</vt:lpstr>
      <vt:lpstr>Robot Arm</vt:lpstr>
      <vt:lpstr>Robot Arm Mechanical Design</vt:lpstr>
      <vt:lpstr>Pulley system</vt:lpstr>
      <vt:lpstr>Robot Arm Motor Specification </vt:lpstr>
      <vt:lpstr>Motor Selection </vt:lpstr>
      <vt:lpstr>Robot Arm Position Feedback</vt:lpstr>
      <vt:lpstr>Motor Control: t.i. SN754410NE</vt:lpstr>
      <vt:lpstr>Robot Arm Microcontroller selection</vt:lpstr>
      <vt:lpstr>Robot End-Effector</vt:lpstr>
      <vt:lpstr>Robot Arm Control – Wireless!</vt:lpstr>
      <vt:lpstr>Robot Arm System Schematic</vt:lpstr>
      <vt:lpstr>Robot Arm Software </vt:lpstr>
      <vt:lpstr>Tracking System </vt:lpstr>
      <vt:lpstr>Benefits of Pixy</vt:lpstr>
      <vt:lpstr>Tracking System Software</vt:lpstr>
      <vt:lpstr>Audio/Video/Lighting Objective</vt:lpstr>
      <vt:lpstr>Video/Audio Replay Specifications</vt:lpstr>
      <vt:lpstr>Video/Audio Processing Choices</vt:lpstr>
      <vt:lpstr>DM365 Video/Audio Controller</vt:lpstr>
      <vt:lpstr>Camera Selection</vt:lpstr>
      <vt:lpstr>LED Lighting Objective</vt:lpstr>
      <vt:lpstr>LED Comparison</vt:lpstr>
      <vt:lpstr>LED Selection</vt:lpstr>
      <vt:lpstr>LED Programming for Tracking Puck</vt:lpstr>
      <vt:lpstr>LED Programming Design for Goal Score</vt:lpstr>
      <vt:lpstr>System Communication</vt:lpstr>
      <vt:lpstr>System Comparisons</vt:lpstr>
      <vt:lpstr>And the winner is…Bluetooth!</vt:lpstr>
      <vt:lpstr>PowerPoint Presentation</vt:lpstr>
      <vt:lpstr>Puck Return</vt:lpstr>
      <vt:lpstr>Puck Return Control Diagram</vt:lpstr>
      <vt:lpstr>Puck Return Conveyor System</vt:lpstr>
      <vt:lpstr>Power Supply</vt:lpstr>
      <vt:lpstr>Power Supply Wiring Diagram</vt:lpstr>
      <vt:lpstr>User Interface (App)</vt:lpstr>
      <vt:lpstr>Application Software</vt:lpstr>
      <vt:lpstr>Main System Software Overview</vt:lpstr>
      <vt:lpstr>Projected Budget</vt:lpstr>
      <vt:lpstr>Project Distribution</vt:lpstr>
      <vt:lpstr>Timeline &amp; Goals</vt:lpstr>
      <vt:lpstr>Progress</vt:lpstr>
      <vt:lpstr>Issues and Concerns</vt:lpstr>
      <vt:lpstr>Questions?</vt:lpstr>
    </vt:vector>
  </TitlesOfParts>
  <Company>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Striker</dc:title>
  <dc:creator>Student</dc:creator>
  <cp:lastModifiedBy>Student</cp:lastModifiedBy>
  <cp:revision>71</cp:revision>
  <dcterms:created xsi:type="dcterms:W3CDTF">2014-01-15T15:51:38Z</dcterms:created>
  <dcterms:modified xsi:type="dcterms:W3CDTF">2014-01-29T19:23:22Z</dcterms:modified>
</cp:coreProperties>
</file>