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vsd" ContentType="application/vnd.visio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06" r:id="rId2"/>
  </p:sldMasterIdLst>
  <p:sldIdLst>
    <p:sldId id="256" r:id="rId3"/>
    <p:sldId id="257" r:id="rId4"/>
    <p:sldId id="258" r:id="rId5"/>
    <p:sldId id="259" r:id="rId6"/>
    <p:sldId id="318" r:id="rId7"/>
    <p:sldId id="261" r:id="rId8"/>
    <p:sldId id="293" r:id="rId9"/>
    <p:sldId id="294" r:id="rId10"/>
    <p:sldId id="296" r:id="rId11"/>
    <p:sldId id="277" r:id="rId12"/>
    <p:sldId id="263" r:id="rId13"/>
    <p:sldId id="281" r:id="rId14"/>
    <p:sldId id="287" r:id="rId15"/>
    <p:sldId id="282" r:id="rId16"/>
    <p:sldId id="283" r:id="rId17"/>
    <p:sldId id="285" r:id="rId18"/>
    <p:sldId id="320" r:id="rId19"/>
    <p:sldId id="276" r:id="rId20"/>
    <p:sldId id="264" r:id="rId21"/>
    <p:sldId id="275" r:id="rId22"/>
    <p:sldId id="321" r:id="rId23"/>
    <p:sldId id="302" r:id="rId24"/>
    <p:sldId id="308" r:id="rId25"/>
    <p:sldId id="303" r:id="rId26"/>
    <p:sldId id="317" r:id="rId27"/>
    <p:sldId id="298" r:id="rId28"/>
    <p:sldId id="268" r:id="rId29"/>
    <p:sldId id="299" r:id="rId30"/>
    <p:sldId id="315" r:id="rId31"/>
    <p:sldId id="316" r:id="rId32"/>
    <p:sldId id="323" r:id="rId33"/>
    <p:sldId id="270" r:id="rId34"/>
    <p:sldId id="271" r:id="rId35"/>
    <p:sldId id="319" r:id="rId36"/>
    <p:sldId id="273" r:id="rId37"/>
    <p:sldId id="322" r:id="rId38"/>
    <p:sldId id="274" r:id="rId39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9EDF4"/>
    <a:srgbClr val="D0D8E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9634" autoAdjust="0"/>
  </p:normalViewPr>
  <p:slideViewPr>
    <p:cSldViewPr snapToGrid="0">
      <p:cViewPr varScale="1">
        <p:scale>
          <a:sx n="69" d="100"/>
          <a:sy n="69" d="100"/>
        </p:scale>
        <p:origin x="-59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frain\Dropbox\Senior%20Design\Senior%20Design%20II\Franky\Test%20for%20Present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Calculated</a:t>
            </a:r>
            <a:r>
              <a:rPr lang="en-US" baseline="0"/>
              <a:t> Centroid Error (in inches)</a:t>
            </a:r>
            <a:endParaRPr lang="en-US"/>
          </a:p>
        </c:rich>
      </c:tx>
      <c:layout>
        <c:manualLayout>
          <c:xMode val="edge"/>
          <c:yMode val="edge"/>
          <c:x val="0.36552831620623827"/>
          <c:y val="7.3435000051201807E-2"/>
        </c:manualLayout>
      </c:layout>
      <c:overlay val="1"/>
    </c:title>
    <c:plotArea>
      <c:layout>
        <c:manualLayout>
          <c:layoutTarget val="inner"/>
          <c:xMode val="edge"/>
          <c:yMode val="edge"/>
          <c:x val="0.18283240824405145"/>
          <c:y val="0.21708914484862957"/>
          <c:w val="0.70853278566644229"/>
          <c:h val="0.60852110554875405"/>
        </c:manualLayout>
      </c:layout>
      <c:lineChart>
        <c:grouping val="standard"/>
        <c:ser>
          <c:idx val="0"/>
          <c:order val="0"/>
          <c:tx>
            <c:strRef>
              <c:f>Sheet1!$K$2:$K$3</c:f>
              <c:strCache>
                <c:ptCount val="1"/>
                <c:pt idx="0">
                  <c:v>Error X </c:v>
                </c:pt>
              </c:strCache>
            </c:strRef>
          </c:tx>
          <c:val>
            <c:numRef>
              <c:f>Sheet1!$K$4:$K$13</c:f>
              <c:numCache>
                <c:formatCode>General</c:formatCode>
                <c:ptCount val="10"/>
                <c:pt idx="0">
                  <c:v>0.22289475999999891</c:v>
                </c:pt>
                <c:pt idx="1">
                  <c:v>0.466052680000001</c:v>
                </c:pt>
                <c:pt idx="2">
                  <c:v>0.42552636000000188</c:v>
                </c:pt>
                <c:pt idx="3">
                  <c:v>0.64842112000000063</c:v>
                </c:pt>
                <c:pt idx="4">
                  <c:v>1.1144738000000018</c:v>
                </c:pt>
                <c:pt idx="5">
                  <c:v>0.30394740000000081</c:v>
                </c:pt>
                <c:pt idx="6">
                  <c:v>0.466052680000001</c:v>
                </c:pt>
                <c:pt idx="7">
                  <c:v>1.9756580999999989</c:v>
                </c:pt>
                <c:pt idx="8">
                  <c:v>0.64842112000000063</c:v>
                </c:pt>
                <c:pt idx="9">
                  <c:v>0.24315791999999842</c:v>
                </c:pt>
              </c:numCache>
            </c:numRef>
          </c:val>
        </c:ser>
        <c:ser>
          <c:idx val="1"/>
          <c:order val="1"/>
          <c:tx>
            <c:strRef>
              <c:f>Sheet1!$L$2:$L$3</c:f>
              <c:strCache>
                <c:ptCount val="1"/>
                <c:pt idx="0">
                  <c:v>Error Y</c:v>
                </c:pt>
              </c:strCache>
            </c:strRef>
          </c:tx>
          <c:val>
            <c:numRef>
              <c:f>Sheet1!$L$4:$L$13</c:f>
              <c:numCache>
                <c:formatCode>General</c:formatCode>
                <c:ptCount val="10"/>
                <c:pt idx="0">
                  <c:v>0.37125000000000108</c:v>
                </c:pt>
                <c:pt idx="1">
                  <c:v>0.79649999999999921</c:v>
                </c:pt>
                <c:pt idx="2">
                  <c:v>0.5399999999999997</c:v>
                </c:pt>
                <c:pt idx="3">
                  <c:v>0.13500000000000018</c:v>
                </c:pt>
                <c:pt idx="4">
                  <c:v>1.0293749999999986</c:v>
                </c:pt>
                <c:pt idx="5">
                  <c:v>0.35437500000000016</c:v>
                </c:pt>
                <c:pt idx="6">
                  <c:v>0.5400000000000007</c:v>
                </c:pt>
                <c:pt idx="7">
                  <c:v>5.0624999999999691E-2</c:v>
                </c:pt>
                <c:pt idx="8">
                  <c:v>0.52987500000000032</c:v>
                </c:pt>
                <c:pt idx="9">
                  <c:v>0.2531250000000006</c:v>
                </c:pt>
              </c:numCache>
            </c:numRef>
          </c:val>
        </c:ser>
        <c:marker val="1"/>
        <c:axId val="110447616"/>
        <c:axId val="110625920"/>
      </c:lineChart>
      <c:catAx>
        <c:axId val="1104476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Trial</a:t>
                </a:r>
              </a:p>
            </c:rich>
          </c:tx>
          <c:layout/>
        </c:title>
        <c:tickLblPos val="nextTo"/>
        <c:crossAx val="110625920"/>
        <c:crosses val="autoZero"/>
        <c:auto val="1"/>
        <c:lblAlgn val="ctr"/>
        <c:lblOffset val="100"/>
      </c:catAx>
      <c:valAx>
        <c:axId val="11062592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Error (inches)</a:t>
                </a:r>
              </a:p>
            </c:rich>
          </c:tx>
          <c:layout/>
        </c:title>
        <c:numFmt formatCode="General" sourceLinked="1"/>
        <c:tickLblPos val="nextTo"/>
        <c:crossAx val="110447616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8"/>
            <a:ext cx="7766936" cy="1646303"/>
          </a:xfrm>
        </p:spPr>
        <p:txBody>
          <a:bodyPr anchor="b">
            <a:noAutofit/>
          </a:bodyPr>
          <a:lstStyle>
            <a:lvl1pPr algn="r">
              <a:defRPr sz="55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6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28C7-9E1E-4978-BF1D-B389128CCC03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CD92-98E2-474E-A6F8-BB9647E87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940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8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8" y="4470402"/>
            <a:ext cx="8596668" cy="1570963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28C7-9E1E-4978-BF1D-B389128CCC03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CD92-98E2-474E-A6F8-BB9647E87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720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8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42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8" y="4470402"/>
            <a:ext cx="8596668" cy="1570963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28C7-9E1E-4978-BF1D-B389128CCC03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CD92-98E2-474E-A6F8-BB9647E871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1" y="790379"/>
            <a:ext cx="609600" cy="584776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0252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8" y="1931990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8" y="4527450"/>
            <a:ext cx="8596668" cy="1513915"/>
          </a:xfrm>
        </p:spPr>
        <p:txBody>
          <a:bodyPr anchor="t">
            <a:normAutofit/>
          </a:bodyPr>
          <a:lstStyle>
            <a:lvl1pPr marL="0" indent="0" algn="l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28C7-9E1E-4978-BF1D-B389128CCC03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CD92-98E2-474E-A6F8-BB9647E87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9559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8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8" y="4527450"/>
            <a:ext cx="8596668" cy="1513915"/>
          </a:xfrm>
        </p:spPr>
        <p:txBody>
          <a:bodyPr anchor="t">
            <a:normAutofit/>
          </a:bodyPr>
          <a:lstStyle>
            <a:lvl1pPr marL="0" indent="0" algn="l">
              <a:buNone/>
              <a:defRPr sz="1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28C7-9E1E-4978-BF1D-B389128CCC03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CD92-98E2-474E-A6F8-BB9647E871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9"/>
            <a:ext cx="609600" cy="584776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504869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8" y="4527450"/>
            <a:ext cx="8596668" cy="1513915"/>
          </a:xfrm>
        </p:spPr>
        <p:txBody>
          <a:bodyPr anchor="t">
            <a:normAutofit/>
          </a:bodyPr>
          <a:lstStyle>
            <a:lvl1pPr marL="0" indent="0" algn="l">
              <a:buNone/>
              <a:defRPr sz="1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28C7-9E1E-4978-BF1D-B389128CCC03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CD92-98E2-474E-A6F8-BB9647E87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5444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28C7-9E1E-4978-BF1D-B389128CCC03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CD92-98E2-474E-A6F8-BB9647E87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7393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8" y="609602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7" y="609602"/>
            <a:ext cx="7060151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28C7-9E1E-4978-BF1D-B389128CCC03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CD92-98E2-474E-A6F8-BB9647E87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7780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1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1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38" rIns="91438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28C7-9E1E-4978-BF1D-B389128CCC03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CD92-98E2-474E-A6F8-BB9647E871C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17356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993557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28C7-9E1E-4978-BF1D-B389128CCC03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CD92-98E2-474E-A6F8-BB9647E87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7113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1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1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38" rIns="91438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28C7-9E1E-4978-BF1D-B389128CCC03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CD92-98E2-474E-A6F8-BB9647E871C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18409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28C7-9E1E-4978-BF1D-B389128CCC03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CD92-98E2-474E-A6F8-BB9647E87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20013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28C7-9E1E-4978-BF1D-B389128CCC03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CD92-98E2-474E-A6F8-BB9647E87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910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4"/>
            <a:ext cx="4937760" cy="736283"/>
          </a:xfrm>
        </p:spPr>
        <p:txBody>
          <a:bodyPr lIns="91438" rIns="91438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4"/>
            <a:ext cx="4937760" cy="736283"/>
          </a:xfrm>
        </p:spPr>
        <p:txBody>
          <a:bodyPr lIns="91438" rIns="91438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5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28C7-9E1E-4978-BF1D-B389128CCC03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CD92-98E2-474E-A6F8-BB9647E87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89032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28C7-9E1E-4978-BF1D-B389128CCC03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CD92-98E2-474E-A6F8-BB9647E87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14441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81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1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28C7-9E1E-4978-BF1D-B389128CCC03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CD92-98E2-474E-A6F8-BB9647E87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98724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2"/>
            <a:ext cx="3200400" cy="3379124"/>
          </a:xfrm>
        </p:spPr>
        <p:txBody>
          <a:bodyPr lIns="91438" rIns="91438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7" y="6459789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E30D28C7-9E1E-4978-BF1D-B389128CCC03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9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1BCD92-98E2-474E-A6F8-BB9647E87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69103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1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38" tIns="0" rIns="91438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" y="2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189" tIns="457189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38" tIns="0" rIns="91438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28C7-9E1E-4978-BF1D-B389128CCC03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CD92-98E2-474E-A6F8-BB9647E87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24782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19" tIns="0" rIns="45719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28C7-9E1E-4978-BF1D-B389128CCC03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CD92-98E2-474E-A6F8-BB9647E87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86743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1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1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414781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5" y="414782"/>
            <a:ext cx="7734300" cy="5757423"/>
          </a:xfrm>
        </p:spPr>
        <p:txBody>
          <a:bodyPr vert="eaVert" lIns="45719" tIns="0" rIns="45719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28C7-9E1E-4978-BF1D-B389128CCC03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CD92-98E2-474E-A6F8-BB9647E87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8279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8" y="2700871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8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28C7-9E1E-4978-BF1D-B389128CCC03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CD92-98E2-474E-A6F8-BB9647E87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8704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6" y="2160591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1"/>
            <a:ext cx="4184035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28C7-9E1E-4978-BF1D-B389128CCC03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CD92-98E2-474E-A6F8-BB9647E87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5304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50" y="2160987"/>
            <a:ext cx="4185623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50" y="2737249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4" y="2160987"/>
            <a:ext cx="418561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9" y="2737249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28C7-9E1E-4978-BF1D-B389128CCC03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CD92-98E2-474E-A6F8-BB9647E87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2724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8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28C7-9E1E-4978-BF1D-B389128CCC03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CD92-98E2-474E-A6F8-BB9647E87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3329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28C7-9E1E-4978-BF1D-B389128CCC03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CD92-98E2-474E-A6F8-BB9647E87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7208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6"/>
            <a:ext cx="3854528" cy="1278467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3" y="514927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73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457051" indent="0">
              <a:buNone/>
              <a:defRPr sz="1500"/>
            </a:lvl2pPr>
            <a:lvl3pPr marL="914104" indent="0">
              <a:buNone/>
              <a:defRPr sz="1200"/>
            </a:lvl3pPr>
            <a:lvl4pPr marL="1371155" indent="0">
              <a:buNone/>
              <a:defRPr sz="1100"/>
            </a:lvl4pPr>
            <a:lvl5pPr marL="1828205" indent="0">
              <a:buNone/>
              <a:defRPr sz="1100"/>
            </a:lvl5pPr>
            <a:lvl6pPr marL="2285258" indent="0">
              <a:buNone/>
              <a:defRPr sz="1100"/>
            </a:lvl6pPr>
            <a:lvl7pPr marL="2742309" indent="0">
              <a:buNone/>
              <a:defRPr sz="1100"/>
            </a:lvl7pPr>
            <a:lvl8pPr marL="3199360" indent="0">
              <a:buNone/>
              <a:defRPr sz="1100"/>
            </a:lvl8pPr>
            <a:lvl9pPr marL="3656411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28C7-9E1E-4978-BF1D-B389128CCC03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CD92-98E2-474E-A6F8-BB9647E87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9905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6" y="4800602"/>
            <a:ext cx="8596667" cy="566739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8" y="609604"/>
            <a:ext cx="8596668" cy="384571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6" y="5367339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28C7-9E1E-4978-BF1D-B389128CCC03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CD92-98E2-474E-A6F8-BB9647E87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9599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8" y="609600"/>
            <a:ext cx="8596668" cy="1320800"/>
          </a:xfrm>
          <a:prstGeom prst="rect">
            <a:avLst/>
          </a:prstGeom>
        </p:spPr>
        <p:txBody>
          <a:bodyPr vert="horz" lIns="91438" tIns="45719" rIns="91438" bIns="45719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8" y="2160591"/>
            <a:ext cx="8596668" cy="3880773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5"/>
            <a:ext cx="911939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D28C7-9E1E-4978-BF1D-B389128CCC03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8" y="6041365"/>
            <a:ext cx="6297612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5" y="6041365"/>
            <a:ext cx="683339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01BCD92-98E2-474E-A6F8-BB9647E87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4521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189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5" y="6334320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910431"/>
          </a:xfrm>
          <a:prstGeom prst="rect">
            <a:avLst/>
          </a:prstGeom>
        </p:spPr>
        <p:txBody>
          <a:bodyPr vert="horz" lIns="91438" tIns="45719" rIns="91438" bIns="45719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5"/>
            <a:ext cx="10058400" cy="4023360"/>
          </a:xfrm>
          <a:prstGeom prst="rect">
            <a:avLst/>
          </a:prstGeom>
        </p:spPr>
        <p:txBody>
          <a:bodyPr vert="horz" lIns="0" tIns="45719" rIns="0" bIns="457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6" y="6459789"/>
            <a:ext cx="2472271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30D28C7-9E1E-4978-BF1D-B389128CCC03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90" y="6459789"/>
            <a:ext cx="4822804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4" y="6459789"/>
            <a:ext cx="1312025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fld id="{201BCD92-98E2-474E-A6F8-BB9647E871C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210157" y="1288959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4087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377" rtl="0" eaLnBrk="1" latinLnBrk="0" hangingPunct="1">
        <a:lnSpc>
          <a:spcPct val="85000"/>
        </a:lnSpc>
        <a:spcBef>
          <a:spcPct val="0"/>
        </a:spcBef>
        <a:buNone/>
        <a:defRPr sz="4800" kern="1200" spc="-51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38" indent="-91438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38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14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789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65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97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6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6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5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Visio_2003-2010_Drawing1.vsd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18.xml"/><Relationship Id="rId1" Type="http://schemas.openxmlformats.org/officeDocument/2006/relationships/video" Target="file:///C:\Users\Emmanuel\Dropbox\Senior%20Design\Senior%20Design%20II\pictures\VIDEO0106_01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neto" panose="04030805050802020D02" pitchFamily="82" charset="0"/>
              </a:rPr>
              <a:t>Striker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gneto" panose="04030805050802020D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Autonomous Air-Hockey Gaming Experience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70624" y="4542020"/>
            <a:ext cx="257830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u="sng" dirty="0" smtClean="0"/>
              <a:t>Group 8:</a:t>
            </a:r>
          </a:p>
          <a:p>
            <a:pPr algn="r"/>
            <a:r>
              <a:rPr lang="en-US" dirty="0" smtClean="0"/>
              <a:t>Brian Thomas, EE</a:t>
            </a:r>
          </a:p>
          <a:p>
            <a:pPr algn="r"/>
            <a:r>
              <a:rPr lang="en-US" dirty="0" smtClean="0"/>
              <a:t>Efrain Cruz, EE</a:t>
            </a:r>
          </a:p>
          <a:p>
            <a:pPr algn="r"/>
            <a:r>
              <a:rPr lang="en-US" dirty="0" err="1" smtClean="0"/>
              <a:t>Loubens</a:t>
            </a:r>
            <a:r>
              <a:rPr lang="en-US" dirty="0" smtClean="0"/>
              <a:t> Decamp, EE</a:t>
            </a:r>
          </a:p>
          <a:p>
            <a:pPr algn="r"/>
            <a:r>
              <a:rPr lang="en-US" dirty="0" smtClean="0"/>
              <a:t>Luis Narvaez, EE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0887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Interface</a:t>
            </a:r>
            <a:endParaRPr lang="en-US" dirty="0"/>
          </a:p>
        </p:txBody>
      </p:sp>
      <p:graphicFrame>
        <p:nvGraphicFramePr>
          <p:cNvPr id="512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35402103"/>
              </p:ext>
            </p:extLst>
          </p:nvPr>
        </p:nvGraphicFramePr>
        <p:xfrm>
          <a:off x="-2375378" y="-2390682"/>
          <a:ext cx="19384439" cy="11732374"/>
        </p:xfrm>
        <a:graphic>
          <a:graphicData uri="http://schemas.openxmlformats.org/presentationml/2006/ole">
            <p:oleObj spid="_x0000_s51276" name="Visio" r:id="rId3" imgW="28746360" imgH="16792665" progId="Visio.Drawing.11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Picture 1" descr="C:\Users\Emmanuel\AppData\Local\Packages\microsoft.windowscommunicationsapps_8wekyb3d8bbwe\LocalState\LiveComm\701d6e3d4d5c9df6\120712-0049\Att\20009985\Table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77864">
            <a:off x="8160522" y="2226467"/>
            <a:ext cx="3329059" cy="355510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 Arm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11135" y="1399310"/>
            <a:ext cx="7213999" cy="4710545"/>
          </a:xfrm>
        </p:spPr>
        <p:txBody>
          <a:bodyPr>
            <a:noAutofit/>
          </a:bodyPr>
          <a:lstStyle/>
          <a:p>
            <a:pPr marL="225425" indent="-225425" algn="l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Design based on the following criteria:</a:t>
            </a:r>
          </a:p>
          <a:p>
            <a:pPr marL="225425" indent="-225425"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Hand crafted</a:t>
            </a:r>
          </a:p>
          <a:p>
            <a:pPr marL="225425" indent="-225425"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Prismatic motion</a:t>
            </a:r>
          </a:p>
          <a:p>
            <a:pPr marL="225425" indent="-225425"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Dedicated Microprocessor</a:t>
            </a:r>
          </a:p>
          <a:p>
            <a:pPr marL="225425" indent="-225425"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Linear set-points no more than 2” apart</a:t>
            </a:r>
          </a:p>
          <a:p>
            <a:pPr marL="225425" indent="-225425"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Must intercept puck’s motion towards goal</a:t>
            </a:r>
          </a:p>
          <a:p>
            <a:pPr marL="225425" indent="-225425"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End-effector to have Propulsion with stroke no less than 1/4”</a:t>
            </a:r>
          </a:p>
          <a:p>
            <a:pPr marL="225425" indent="-225425"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Needs to cover entire width of playing area</a:t>
            </a:r>
          </a:p>
        </p:txBody>
      </p:sp>
    </p:spTree>
    <p:extLst>
      <p:ext uri="{BB962C8B-B14F-4D97-AF65-F5344CB8AC3E}">
        <p14:creationId xmlns="" xmlns:p14="http://schemas.microsoft.com/office/powerpoint/2010/main" val="277328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1" descr="C:\Users\Emmanuel\AppData\Local\Packages\microsoft.windowscommunicationsapps_8wekyb3d8bbwe\LocalState\LiveComm\701d6e3d4d5c9df6\120712-0049\Att\20009986\table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365176" y="188597"/>
            <a:ext cx="1638300" cy="41052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Prismatic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644" y="1986783"/>
            <a:ext cx="6120938" cy="3721290"/>
          </a:xfrm>
        </p:spPr>
        <p:txBody>
          <a:bodyPr>
            <a:normAutofit/>
          </a:bodyPr>
          <a:lstStyle/>
          <a:p>
            <a:pPr marL="225425" indent="-225425">
              <a:buFont typeface="Arial" pitchFamily="34" charset="0"/>
              <a:buChar char="•"/>
            </a:pPr>
            <a:r>
              <a:rPr lang="en-US" sz="2800" dirty="0" smtClean="0"/>
              <a:t>Driven by 2-phase bipolar Stepper Motor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sz="2800" dirty="0" smtClean="0"/>
              <a:t>Motion achieved by timing belt/pulley system</a:t>
            </a:r>
          </a:p>
          <a:p>
            <a:pPr marL="225425" indent="-225425" algn="just">
              <a:buFont typeface="Arial" pitchFamily="34" charset="0"/>
              <a:buChar char="•"/>
            </a:pPr>
            <a:r>
              <a:rPr lang="en-US" sz="2800" dirty="0" smtClean="0"/>
              <a:t>Built using T-Slots aluminum extrusions</a:t>
            </a:r>
          </a:p>
          <a:p>
            <a:pPr marL="225425" indent="-225425" algn="just">
              <a:buFont typeface="Arial" pitchFamily="34" charset="0"/>
              <a:buChar char="•"/>
            </a:pPr>
            <a:r>
              <a:rPr lang="en-US" sz="2800" dirty="0" smtClean="0"/>
              <a:t>End-effector gondola weight of 4.2 lbs</a:t>
            </a:r>
          </a:p>
          <a:p>
            <a:pPr marL="225425" indent="-225425" algn="just">
              <a:buFont typeface="Arial" pitchFamily="34" charset="0"/>
              <a:buChar char="•"/>
            </a:pPr>
            <a:endParaRPr lang="en-US" sz="2800" dirty="0" smtClean="0"/>
          </a:p>
        </p:txBody>
      </p:sp>
      <p:pic>
        <p:nvPicPr>
          <p:cNvPr id="6" name="Picture 1" descr="C:\Users\Emmanuel\Dropbox\Senior Design\Senior Design II\pictures\IMAG1446.jpg"/>
          <p:cNvPicPr>
            <a:picLocks noChangeAspect="1" noChangeArrowheads="1"/>
          </p:cNvPicPr>
          <p:nvPr/>
        </p:nvPicPr>
        <p:blipFill>
          <a:blip r:embed="rId3" cstate="print"/>
          <a:srcRect l="9192" t="23932" r="6964" b="208"/>
          <a:stretch>
            <a:fillRect/>
          </a:stretch>
        </p:blipFill>
        <p:spPr bwMode="auto">
          <a:xfrm>
            <a:off x="7148944" y="3588327"/>
            <a:ext cx="4170219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End-Effector</a:t>
            </a:r>
            <a:endParaRPr lang="en-US" dirty="0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978833" y="3162300"/>
            <a:ext cx="4744748" cy="281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4580" y="1464735"/>
            <a:ext cx="9652693" cy="2712410"/>
          </a:xfrm>
        </p:spPr>
        <p:txBody>
          <a:bodyPr>
            <a:norm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2800" dirty="0" smtClean="0"/>
              <a:t>Pull type solenoid allows for propulsion of puck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800" dirty="0" smtClean="0"/>
              <a:t>Aligned so propulsion is parallel to side walls of playing surface 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800" dirty="0" smtClean="0"/>
              <a:t>IRF620 allows for logic control of solenoid through TTL from Atmega328P</a:t>
            </a:r>
          </a:p>
          <a:p>
            <a:pPr marL="228600" indent="-228600">
              <a:buFont typeface="Arial" pitchFamily="34" charset="0"/>
              <a:buChar char="•"/>
            </a:pPr>
            <a:endParaRPr lang="en-US" sz="3200" dirty="0" smtClean="0"/>
          </a:p>
        </p:txBody>
      </p:sp>
      <p:pic>
        <p:nvPicPr>
          <p:cNvPr id="6" name="Picture 1" descr="C:\Users\Emmanuel\Dropbox\Senior Design\Senior Design II\pictures\IMAG1447.jpg"/>
          <p:cNvPicPr>
            <a:picLocks noChangeAspect="1" noChangeArrowheads="1"/>
          </p:cNvPicPr>
          <p:nvPr/>
        </p:nvPicPr>
        <p:blipFill>
          <a:blip r:embed="rId3" cstate="print"/>
          <a:srcRect t="10897" b="20071"/>
          <a:stretch>
            <a:fillRect/>
          </a:stretch>
        </p:blipFill>
        <p:spPr bwMode="auto">
          <a:xfrm>
            <a:off x="1312883" y="3575958"/>
            <a:ext cx="2026062" cy="24733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Stepper Motor Requirements		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3444477"/>
              </p:ext>
            </p:extLst>
          </p:nvPr>
        </p:nvGraphicFramePr>
        <p:xfrm>
          <a:off x="1253834" y="1565560"/>
          <a:ext cx="4384966" cy="3588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2483"/>
                <a:gridCol w="2192483"/>
              </a:tblGrid>
              <a:tr h="588215">
                <a:tc>
                  <a:txBody>
                    <a:bodyPr/>
                    <a:lstStyle/>
                    <a:p>
                      <a:pPr algn="ctr"/>
                      <a:r>
                        <a:rPr lang="en-US" cap="small" baseline="0" dirty="0" smtClean="0"/>
                        <a:t>Attribute</a:t>
                      </a:r>
                      <a:endParaRPr lang="en-US" cap="small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cap="small" baseline="0" dirty="0" smtClean="0"/>
                        <a:t>Specification</a:t>
                      </a:r>
                      <a:endParaRPr lang="en-US" cap="small" baseline="0" dirty="0"/>
                    </a:p>
                  </a:txBody>
                  <a:tcPr anchor="ctr"/>
                </a:tc>
              </a:tr>
              <a:tr h="48238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RPM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800 rpm</a:t>
                      </a:r>
                      <a:endParaRPr lang="en-US" dirty="0"/>
                    </a:p>
                  </a:txBody>
                  <a:tcPr anchor="ctr"/>
                </a:tc>
              </a:tr>
              <a:tr h="48238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Position Accuracy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± 50 mm</a:t>
                      </a:r>
                      <a:endParaRPr lang="en-US" dirty="0"/>
                    </a:p>
                  </a:txBody>
                  <a:tcPr anchor="ctr"/>
                </a:tc>
              </a:tr>
              <a:tr h="48238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Steps per revolution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 anchor="ctr"/>
                </a:tc>
              </a:tr>
              <a:tr h="48238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Holding Torque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 oz-in</a:t>
                      </a:r>
                      <a:endParaRPr lang="en-US" dirty="0"/>
                    </a:p>
                  </a:txBody>
                  <a:tcPr anchor="ctr"/>
                </a:tc>
              </a:tr>
              <a:tr h="482380">
                <a:tc>
                  <a:txBody>
                    <a:bodyPr/>
                    <a:lstStyle/>
                    <a:p>
                      <a:pPr algn="l"/>
                      <a:r>
                        <a:rPr lang="en-US" baseline="0" dirty="0" smtClean="0"/>
                        <a:t>Operating Voltage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24VDC</a:t>
                      </a:r>
                      <a:endParaRPr lang="en-US" dirty="0"/>
                    </a:p>
                  </a:txBody>
                  <a:tcPr anchor="ctr"/>
                </a:tc>
              </a:tr>
              <a:tr h="588215">
                <a:tc>
                  <a:txBody>
                    <a:bodyPr/>
                    <a:lstStyle/>
                    <a:p>
                      <a:pPr algn="l"/>
                      <a:r>
                        <a:rPr lang="en-US" baseline="0" dirty="0" smtClean="0"/>
                        <a:t>Shaft Diameter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 mm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548581" y="1578649"/>
          <a:ext cx="4562764" cy="3616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1382"/>
                <a:gridCol w="2281382"/>
              </a:tblGrid>
              <a:tr h="602801">
                <a:tc>
                  <a:txBody>
                    <a:bodyPr/>
                    <a:lstStyle/>
                    <a:p>
                      <a:pPr algn="ctr"/>
                      <a:r>
                        <a:rPr lang="en-US" cap="small" baseline="0" dirty="0" smtClean="0"/>
                        <a:t>Attribute</a:t>
                      </a:r>
                      <a:endParaRPr lang="en-US" cap="small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cap="small" baseline="0" dirty="0" smtClean="0"/>
                        <a:t>Specification</a:t>
                      </a:r>
                      <a:endParaRPr lang="en-US" cap="small" baseline="0" dirty="0"/>
                    </a:p>
                  </a:txBody>
                  <a:tcPr anchor="ctr"/>
                </a:tc>
              </a:tr>
              <a:tr h="602801">
                <a:tc>
                  <a:txBody>
                    <a:bodyPr/>
                    <a:lstStyle/>
                    <a:p>
                      <a:r>
                        <a:rPr lang="en-US" dirty="0" smtClean="0"/>
                        <a:t>Inertia</a:t>
                      </a:r>
                      <a:r>
                        <a:rPr lang="en-US" baseline="0" dirty="0" smtClean="0"/>
                        <a:t> of Load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46.072 oz-in</a:t>
                      </a:r>
                      <a:r>
                        <a:rPr lang="en-US" baseline="30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602801">
                <a:tc>
                  <a:txBody>
                    <a:bodyPr/>
                    <a:lstStyle/>
                    <a:p>
                      <a:r>
                        <a:rPr lang="en-US" dirty="0" smtClean="0"/>
                        <a:t>Inertia of Pulley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1.7957 oz-in</a:t>
                      </a:r>
                      <a:r>
                        <a:rPr lang="en-US" baseline="30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602801">
                <a:tc>
                  <a:txBody>
                    <a:bodyPr/>
                    <a:lstStyle/>
                    <a:p>
                      <a:r>
                        <a:rPr lang="en-US" dirty="0" smtClean="0"/>
                        <a:t>Inertia of Belt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8.9283 oz-in</a:t>
                      </a:r>
                      <a:r>
                        <a:rPr lang="en-US" baseline="30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602801">
                <a:tc>
                  <a:txBody>
                    <a:bodyPr/>
                    <a:lstStyle/>
                    <a:p>
                      <a:r>
                        <a:rPr lang="en-US" dirty="0" smtClean="0"/>
                        <a:t>Total Inertia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57.091 oz-in</a:t>
                      </a:r>
                      <a:r>
                        <a:rPr lang="en-US" baseline="30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602801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Total Torque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46.165 oz-in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Left Brace 5"/>
          <p:cNvSpPr/>
          <p:nvPr/>
        </p:nvSpPr>
        <p:spPr>
          <a:xfrm>
            <a:off x="5846618" y="1551709"/>
            <a:ext cx="415637" cy="3602182"/>
          </a:xfrm>
          <a:prstGeom prst="leftBrace">
            <a:avLst>
              <a:gd name="adj1" fmla="val 8333"/>
              <a:gd name="adj2" fmla="val 65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135" y="342025"/>
            <a:ext cx="10058400" cy="993557"/>
          </a:xfrm>
        </p:spPr>
        <p:txBody>
          <a:bodyPr/>
          <a:lstStyle/>
          <a:p>
            <a:r>
              <a:rPr lang="en-US" dirty="0" smtClean="0"/>
              <a:t>Motor Selection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5"/>
            <a:ext cx="5137265" cy="4023360"/>
          </a:xfrm>
        </p:spPr>
        <p:txBody>
          <a:bodyPr/>
          <a:lstStyle/>
          <a:p>
            <a:pPr marL="230188" indent="-230188" algn="ctr">
              <a:buNone/>
            </a:pPr>
            <a:r>
              <a:rPr lang="en-US" sz="2800" dirty="0" smtClean="0"/>
              <a:t>STP-42DB3018</a:t>
            </a: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17790" y="2490993"/>
          <a:ext cx="5355300" cy="2806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7650"/>
                <a:gridCol w="2677650"/>
              </a:tblGrid>
              <a:tr h="467783">
                <a:tc>
                  <a:txBody>
                    <a:bodyPr/>
                    <a:lstStyle/>
                    <a:p>
                      <a:pPr algn="ctr"/>
                      <a:r>
                        <a:rPr lang="en-US" cap="small" baseline="0" dirty="0" smtClean="0"/>
                        <a:t>Specification</a:t>
                      </a:r>
                      <a:endParaRPr lang="en-US" cap="small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cap="small" baseline="0" dirty="0" smtClean="0"/>
                        <a:t>Value for bipolar</a:t>
                      </a:r>
                      <a:endParaRPr lang="en-US" cap="small" baseline="0" dirty="0"/>
                    </a:p>
                  </a:txBody>
                  <a:tcPr anchor="ctr"/>
                </a:tc>
              </a:tr>
              <a:tr h="467783">
                <a:tc>
                  <a:txBody>
                    <a:bodyPr/>
                    <a:lstStyle/>
                    <a:p>
                      <a:r>
                        <a:rPr lang="en-US" dirty="0" smtClean="0"/>
                        <a:t>Rated 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8.8 V DC</a:t>
                      </a: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</a:txBody>
                  <a:tcPr anchor="ctr"/>
                </a:tc>
              </a:tr>
              <a:tr h="467783">
                <a:tc>
                  <a:txBody>
                    <a:bodyPr/>
                    <a:lstStyle/>
                    <a:p>
                      <a:r>
                        <a:rPr lang="en-US" dirty="0" smtClean="0"/>
                        <a:t>Rate</a:t>
                      </a:r>
                      <a:r>
                        <a:rPr lang="en-US" baseline="0" dirty="0" smtClean="0"/>
                        <a:t>d 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0.62 A / Phase </a:t>
                      </a:r>
                      <a:endParaRPr lang="en-US" dirty="0"/>
                    </a:p>
                  </a:txBody>
                  <a:tcPr anchor="ctr"/>
                </a:tc>
              </a:tr>
              <a:tr h="467783">
                <a:tc>
                  <a:txBody>
                    <a:bodyPr/>
                    <a:lstStyle/>
                    <a:p>
                      <a:r>
                        <a:rPr lang="en-US" dirty="0" smtClean="0"/>
                        <a:t>Rated Holding Torque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66 oz-in</a:t>
                      </a: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</a:txBody>
                  <a:tcPr anchor="ctr"/>
                </a:tc>
              </a:tr>
              <a:tr h="467783">
                <a:tc>
                  <a:txBody>
                    <a:bodyPr/>
                    <a:lstStyle/>
                    <a:p>
                      <a:r>
                        <a:rPr lang="en-US" dirty="0" smtClean="0"/>
                        <a:t>Shaft Diameter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5mm</a:t>
                      </a:r>
                      <a:endParaRPr lang="en-US" dirty="0"/>
                    </a:p>
                  </a:txBody>
                  <a:tcPr anchor="ctr"/>
                </a:tc>
              </a:tr>
              <a:tr h="467783">
                <a:tc>
                  <a:txBody>
                    <a:bodyPr/>
                    <a:lstStyle/>
                    <a:p>
                      <a:r>
                        <a:rPr lang="en-US" dirty="0" smtClean="0"/>
                        <a:t>Dimensions (</a:t>
                      </a:r>
                      <a:r>
                        <a:rPr lang="en-US" dirty="0" err="1" smtClean="0"/>
                        <a:t>LxWxH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42x42x44 mm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12642" name="Picture 2" descr="STP-43D30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212" y="1775402"/>
            <a:ext cx="4886325" cy="3790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91" name="Picture 7" descr="http://entesla.com/image/cache/data/Products/components/l298_motor_driver_ic-900x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38980" y="1546049"/>
            <a:ext cx="2073086" cy="207308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 Driver: L298N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496" y="3142272"/>
            <a:ext cx="5011420" cy="27399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Features:</a:t>
            </a:r>
            <a:endParaRPr lang="en-US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Bi-directional motor control for steppers and solenoids 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Supply voltage range for motor:  2.5 - 46V DC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Peak output current for DC operation: 2.5A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Logic supply: 4.5 – 7V DC</a:t>
            </a:r>
          </a:p>
          <a:p>
            <a:endParaRPr lang="en-US" dirty="0"/>
          </a:p>
        </p:txBody>
      </p:sp>
      <p:pic>
        <p:nvPicPr>
          <p:cNvPr id="931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8904" y="3210352"/>
            <a:ext cx="5158570" cy="1921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01122" y="1606506"/>
            <a:ext cx="581834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33363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000" dirty="0" smtClean="0"/>
              <a:t>Dual full H-Bridge allows for control of bidirectional </a:t>
            </a:r>
          </a:p>
          <a:p>
            <a:pPr marL="109538" indent="177800"/>
            <a:r>
              <a:rPr lang="en-US" sz="2000" dirty="0" smtClean="0"/>
              <a:t>Stepper Motor</a:t>
            </a:r>
          </a:p>
          <a:p>
            <a:pPr marL="287338" indent="-233363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000" dirty="0" smtClean="0"/>
              <a:t>Clamping diodes, 1N5822 used to protect against</a:t>
            </a:r>
          </a:p>
          <a:p>
            <a:pPr marL="287338"/>
            <a:r>
              <a:rPr lang="en-US" sz="2000" dirty="0" smtClean="0"/>
              <a:t> voltage spikes from ‘back EMI.’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Stepper Motor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3679672" cy="3072629"/>
          </a:xfrm>
        </p:spPr>
        <p:txBody>
          <a:bodyPr>
            <a:normAutofit fontScale="92500" lnSpcReduction="10000"/>
          </a:bodyPr>
          <a:lstStyle/>
          <a:p>
            <a:pPr marL="284163" indent="-284163">
              <a:buFont typeface="Arial" pitchFamily="34" charset="0"/>
              <a:buChar char="•"/>
            </a:pPr>
            <a:r>
              <a:rPr lang="en-US" sz="2800" dirty="0" smtClean="0"/>
              <a:t>Stepper Motor is Permanent Magnet motor that requires pulsed signals to move rotor. </a:t>
            </a:r>
          </a:p>
          <a:p>
            <a:pPr marL="284163" indent="-284163">
              <a:buFont typeface="Arial" pitchFamily="34" charset="0"/>
              <a:buChar char="•"/>
            </a:pPr>
            <a:r>
              <a:rPr lang="en-US" sz="2800" dirty="0" smtClean="0"/>
              <a:t>Timing sequence is Full-step to achieve maximum Torque. </a:t>
            </a:r>
          </a:p>
          <a:p>
            <a:pPr marL="284163" indent="-284163">
              <a:buNone/>
            </a:pPr>
            <a:endParaRPr lang="en-US" sz="2800" dirty="0"/>
          </a:p>
        </p:txBody>
      </p:sp>
      <p:pic>
        <p:nvPicPr>
          <p:cNvPr id="4" name="Picture 3" descr="tek00000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49918" y="1418898"/>
            <a:ext cx="5502165" cy="41266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69269" y="5722883"/>
            <a:ext cx="375122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Full Step Timing Sequence from PCB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88471" y="4752110"/>
          <a:ext cx="2937168" cy="1509105"/>
        </p:xfrm>
        <a:graphic>
          <a:graphicData uri="http://schemas.openxmlformats.org/drawingml/2006/table">
            <a:tbl>
              <a:tblPr/>
              <a:tblGrid>
                <a:gridCol w="734292"/>
                <a:gridCol w="734292"/>
                <a:gridCol w="734292"/>
                <a:gridCol w="734292"/>
              </a:tblGrid>
              <a:tr h="3018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"/>
                          <a:ea typeface="Times New Roman"/>
                          <a:cs typeface="Times New Roman"/>
                        </a:rPr>
                        <a:t>A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1000" baseline="30000">
                          <a:latin typeface="Times"/>
                          <a:ea typeface="Times New Roman"/>
                          <a:cs typeface="Times New Roman"/>
                        </a:rPr>
                        <a:t>-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"/>
                          <a:ea typeface="Times New Roman"/>
                          <a:cs typeface="Times New Roman"/>
                        </a:rPr>
                        <a:t>B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en-US" sz="1000" baseline="30000">
                          <a:latin typeface="Times"/>
                          <a:ea typeface="Times New Roman"/>
                          <a:cs typeface="Times New Roman"/>
                        </a:rPr>
                        <a:t>-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3018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"/>
                          <a:ea typeface="Times New Roman"/>
                          <a:cs typeface="Times New Roman"/>
                        </a:rPr>
                        <a:t>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"/>
                          <a:ea typeface="Times New Roman"/>
                          <a:cs typeface="Times New Roman"/>
                        </a:rPr>
                        <a:t>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8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"/>
                          <a:ea typeface="Times New Roman"/>
                          <a:cs typeface="Times New Roman"/>
                        </a:rPr>
                        <a:t>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"/>
                          <a:ea typeface="Times New Roman"/>
                          <a:cs typeface="Times New Roman"/>
                        </a:rPr>
                        <a:t>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8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"/>
                          <a:ea typeface="Times New Roman"/>
                          <a:cs typeface="Times New Roman"/>
                        </a:rPr>
                        <a:t>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"/>
                          <a:ea typeface="Times New Roman"/>
                          <a:cs typeface="Times New Roman"/>
                        </a:rPr>
                        <a:t>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8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"/>
                          <a:ea typeface="Times New Roman"/>
                          <a:cs typeface="Times New Roman"/>
                        </a:rPr>
                        <a:t>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"/>
                          <a:ea typeface="Times New Roman"/>
                          <a:cs typeface="Times New Roman"/>
                        </a:rPr>
                        <a:t>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 Arm Software </a:t>
            </a:r>
            <a:endParaRPr lang="en-US" dirty="0"/>
          </a:p>
        </p:txBody>
      </p:sp>
      <p:sp>
        <p:nvSpPr>
          <p:cNvPr id="50249" name="Rectangle 7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80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797" y="2273300"/>
            <a:ext cx="11426992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System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49597580"/>
              </p:ext>
            </p:extLst>
          </p:nvPr>
        </p:nvGraphicFramePr>
        <p:xfrm>
          <a:off x="744065" y="1896871"/>
          <a:ext cx="6086226" cy="423489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830408"/>
                <a:gridCol w="3255818"/>
              </a:tblGrid>
              <a:tr h="334051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Specification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Value</a:t>
                      </a:r>
                      <a:endParaRPr lang="en-US" sz="1900" dirty="0"/>
                    </a:p>
                  </a:txBody>
                  <a:tcPr/>
                </a:tc>
              </a:tr>
              <a:tr h="334051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Processor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baseline="0" dirty="0" smtClean="0"/>
                        <a:t>700 MHz dual core</a:t>
                      </a:r>
                    </a:p>
                  </a:txBody>
                  <a:tcPr/>
                </a:tc>
              </a:tr>
              <a:tr h="334051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RAM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baseline="0" dirty="0" smtClean="0"/>
                        <a:t>512 MB</a:t>
                      </a:r>
                    </a:p>
                  </a:txBody>
                  <a:tcPr/>
                </a:tc>
              </a:tr>
              <a:tr h="334051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Communication Protocols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baseline="0" dirty="0" smtClean="0"/>
                        <a:t>UART, SPI, I2C</a:t>
                      </a:r>
                    </a:p>
                  </a:txBody>
                  <a:tcPr/>
                </a:tc>
              </a:tr>
              <a:tr h="334051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Image Sensor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err="1" smtClean="0"/>
                        <a:t>Omnivision</a:t>
                      </a:r>
                      <a:r>
                        <a:rPr lang="en-US" sz="1900" baseline="0" dirty="0" smtClean="0"/>
                        <a:t> 5637</a:t>
                      </a:r>
                      <a:endParaRPr lang="en-US" sz="1900" dirty="0" smtClean="0"/>
                    </a:p>
                  </a:txBody>
                  <a:tcPr/>
                </a:tc>
              </a:tr>
              <a:tr h="334051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Max.</a:t>
                      </a:r>
                      <a:r>
                        <a:rPr lang="en-US" sz="1900" baseline="0" dirty="0" smtClean="0"/>
                        <a:t> Resolution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/>
                        <a:t>5</a:t>
                      </a:r>
                      <a:r>
                        <a:rPr lang="en-US" sz="1900" baseline="0" dirty="0" smtClean="0"/>
                        <a:t> MP </a:t>
                      </a:r>
                      <a:endParaRPr lang="en-US" sz="1900" dirty="0" smtClean="0"/>
                    </a:p>
                  </a:txBody>
                  <a:tcPr/>
                </a:tc>
              </a:tr>
              <a:tr h="334051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Frame Rate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90</a:t>
                      </a:r>
                      <a:r>
                        <a:rPr lang="en-US" sz="1900" baseline="0" dirty="0" smtClean="0"/>
                        <a:t> frames/second</a:t>
                      </a:r>
                      <a:endParaRPr lang="en-US" sz="1900" dirty="0" smtClean="0"/>
                    </a:p>
                  </a:txBody>
                  <a:tcPr/>
                </a:tc>
              </a:tr>
              <a:tr h="522633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Field</a:t>
                      </a:r>
                      <a:r>
                        <a:rPr lang="en-US" sz="1900" baseline="0" dirty="0" smtClean="0"/>
                        <a:t> of View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54° Horizontal</a:t>
                      </a:r>
                      <a:r>
                        <a:rPr lang="en-US" sz="1900" baseline="0" dirty="0" smtClean="0"/>
                        <a:t> 41</a:t>
                      </a:r>
                      <a:r>
                        <a:rPr lang="en-US" sz="1900" dirty="0" smtClean="0"/>
                        <a:t>° Vertical</a:t>
                      </a:r>
                      <a:endParaRPr lang="en-US" sz="1900" dirty="0"/>
                    </a:p>
                  </a:txBody>
                  <a:tcPr/>
                </a:tc>
              </a:tr>
              <a:tr h="522633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Computer</a:t>
                      </a:r>
                      <a:r>
                        <a:rPr lang="en-US" sz="1900" baseline="0" dirty="0" smtClean="0"/>
                        <a:t> Language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Python &amp; OpenCV</a:t>
                      </a:r>
                      <a:endParaRPr lang="en-US" sz="1900" dirty="0"/>
                    </a:p>
                  </a:txBody>
                  <a:tcPr/>
                </a:tc>
              </a:tr>
              <a:tr h="522633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Lens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0.4x</a:t>
                      </a:r>
                      <a:r>
                        <a:rPr lang="en-US" sz="1900" baseline="0" dirty="0" smtClean="0"/>
                        <a:t> Super Wide Angle 140  ͦ</a:t>
                      </a:r>
                      <a:endParaRPr lang="en-US" sz="19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952464" y="1292689"/>
            <a:ext cx="2823703" cy="461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400" dirty="0" smtClean="0"/>
              <a:t>Raspberry Pi </a:t>
            </a:r>
            <a:endParaRPr lang="en-US" sz="2400" dirty="0"/>
          </a:p>
        </p:txBody>
      </p:sp>
      <p:pic>
        <p:nvPicPr>
          <p:cNvPr id="100354" name="Picture 2" descr="http://upload.wikimedia.org/wikipedia/commons/3/3d/Raspberry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0700" y="1724659"/>
            <a:ext cx="2728284" cy="1818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6980" name="Picture 4" descr="http://www.raspberrypi.org/wp-content/uploads/2014/03/raspberry-pi-camera-modu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4064794"/>
            <a:ext cx="2876550" cy="2157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304764" y="3616789"/>
            <a:ext cx="4049036" cy="461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400" dirty="0" smtClean="0"/>
              <a:t>Raspberry Pi Camera Module 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236112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Description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4952" y="1486546"/>
            <a:ext cx="6423572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06400">
              <a:spcAft>
                <a:spcPts val="1200"/>
              </a:spcAft>
            </a:pPr>
            <a:r>
              <a:rPr lang="en-US" sz="2800" dirty="0" smtClean="0"/>
              <a:t>Autonomous robotic air hockey opponent:</a:t>
            </a:r>
          </a:p>
          <a:p>
            <a:pPr marL="914389" lvl="1" indent="-4064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Puck-return</a:t>
            </a:r>
          </a:p>
          <a:p>
            <a:pPr marL="914389" lvl="1" indent="-4064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Visual Effects</a:t>
            </a:r>
          </a:p>
          <a:p>
            <a:pPr marL="914389" lvl="1" indent="-4064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Visual Tracking</a:t>
            </a:r>
          </a:p>
          <a:p>
            <a:pPr marL="914389" lvl="1" indent="-4064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End-effector</a:t>
            </a:r>
          </a:p>
          <a:p>
            <a:pPr marL="914389" lvl="1" indent="-4064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Dedicated regulated power supply</a:t>
            </a:r>
          </a:p>
          <a:p>
            <a:pPr marL="457200" indent="-406400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59393" name="Picture 1" descr="C:\Users\Emmanuel\AppData\Local\Packages\microsoft.windowscommunicationsapps_8wekyb3d8bbwe\LocalState\LiveComm\701d6e3d4d5c9df6\120712-0049\Att\200097f9\Ta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0272" y="1799941"/>
            <a:ext cx="4725609" cy="34749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40096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System Software</a:t>
            </a:r>
            <a:endParaRPr lang="en-US" dirty="0"/>
          </a:p>
        </p:txBody>
      </p:sp>
      <p:pic>
        <p:nvPicPr>
          <p:cNvPr id="1249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4558" y="1966661"/>
            <a:ext cx="9817267" cy="333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Centroid</a:t>
            </a:r>
            <a:r>
              <a:rPr lang="en-US" dirty="0" smtClean="0"/>
              <a:t> Calculation Test Data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423025" y="1359039"/>
          <a:ext cx="6527802" cy="2286000"/>
        </p:xfrm>
        <a:graphic>
          <a:graphicData uri="http://schemas.openxmlformats.org/drawingml/2006/table">
            <a:tbl>
              <a:tblPr/>
              <a:tblGrid>
                <a:gridCol w="609897"/>
                <a:gridCol w="609897"/>
                <a:gridCol w="933904"/>
                <a:gridCol w="943434"/>
                <a:gridCol w="867197"/>
                <a:gridCol w="609897"/>
                <a:gridCol w="609897"/>
                <a:gridCol w="733782"/>
                <a:gridCol w="609897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IMG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Calculated Centroid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Actual Centroid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Pixel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Error (%)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Actual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Error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#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0.906096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1.547117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0.22289476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0.37125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14.778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2.622577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3.193937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0.46605268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12.29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1.708706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8.376963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0.42552636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6.177606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1.171303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0.64842112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18.89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3.846154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3.229222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1.1144738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1.029375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1.041667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3.017241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0.3039474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0.354375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1.334881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4.092072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0.46605268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13.775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14.75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7.07804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0.755668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1.9756581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0.050625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12.814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1.902497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2.450445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0.64842112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0.529875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1.054482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1.06383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0.24315792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0.253125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1010653" y="3544803"/>
          <a:ext cx="8796588" cy="2831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LED Lighting Objective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51412" y="2043162"/>
            <a:ext cx="5398770" cy="2459565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 smtClean="0"/>
              <a:t>Fully Addressable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 smtClean="0"/>
              <a:t>Have many color variations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 smtClean="0"/>
              <a:t>Adds visual appeal to the gaming </a:t>
            </a:r>
            <a:r>
              <a:rPr lang="en-US" sz="2700" dirty="0" smtClean="0"/>
              <a:t>experience</a:t>
            </a:r>
          </a:p>
          <a:p>
            <a:endParaRPr lang="en-US" dirty="0"/>
          </a:p>
        </p:txBody>
      </p:sp>
      <p:pic>
        <p:nvPicPr>
          <p:cNvPr id="123908" name="Picture 4" descr="http://www.hitlights.com/media/catalog/product/i/l/illusion-led-strip-rrft1000-40rgbd-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7210" y="1856105"/>
            <a:ext cx="4116567" cy="27436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LED Comparison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43114091"/>
              </p:ext>
            </p:extLst>
          </p:nvPr>
        </p:nvGraphicFramePr>
        <p:xfrm>
          <a:off x="2449284" y="2302329"/>
          <a:ext cx="7421336" cy="2653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5334"/>
                <a:gridCol w="1855334"/>
                <a:gridCol w="1855334"/>
                <a:gridCol w="1855334"/>
              </a:tblGrid>
              <a:tr h="5306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Specifications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HL 1606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WS2801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LPD8806</a:t>
                      </a:r>
                      <a:endParaRPr lang="en-US" dirty="0"/>
                    </a:p>
                  </a:txBody>
                  <a:tcPr/>
                </a:tc>
              </a:tr>
              <a:tr h="5306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Color Choices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16,777,216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2,097,152</a:t>
                      </a:r>
                      <a:endParaRPr lang="en-US" dirty="0"/>
                    </a:p>
                  </a:txBody>
                  <a:tcPr/>
                </a:tc>
              </a:tr>
              <a:tr h="5306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Control 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PWM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PWM</a:t>
                      </a:r>
                      <a:endParaRPr lang="en-US" dirty="0"/>
                    </a:p>
                  </a:txBody>
                  <a:tcPr/>
                </a:tc>
              </a:tr>
              <a:tr h="5306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Addressable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5306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 (5m)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$95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41397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972567"/>
          </a:xfrm>
        </p:spPr>
        <p:txBody>
          <a:bodyPr/>
          <a:lstStyle/>
          <a:p>
            <a:r>
              <a:rPr lang="en-US" dirty="0" smtClean="0"/>
              <a:t>LED Selection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 smtClean="0"/>
              <a:t>LPD8806 programmable LED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 smtClean="0"/>
              <a:t>3 channels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 smtClean="0"/>
              <a:t>7 bits per channel resulting in 2,097,152 color options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 smtClean="0"/>
              <a:t>Programmed using a derivation of C language called Wired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 smtClean="0"/>
              <a:t>Controlled with PWM at a frequency of 1.2 MHz via an </a:t>
            </a:r>
            <a:r>
              <a:rPr lang="en-US" sz="2800" dirty="0" err="1" smtClean="0"/>
              <a:t>Atmega</a:t>
            </a:r>
            <a:r>
              <a:rPr lang="en-US" sz="2800" dirty="0" smtClean="0"/>
              <a:t> 328</a:t>
            </a:r>
          </a:p>
          <a:p>
            <a:endParaRPr lang="en-US" dirty="0"/>
          </a:p>
        </p:txBody>
      </p:sp>
      <p:pic>
        <p:nvPicPr>
          <p:cNvPr id="7" name="Picture 2" descr="C:\Users\Emmanuel\Dropbox\Senior Design\Senior Design II\pictures\20140415_0947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2300" y="2095499"/>
            <a:ext cx="3695700" cy="2771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Emmanuel\Dropbox\Senior Design\Senior Design II\Conveyor Track design\pic3.PNG"/>
          <p:cNvPicPr>
            <a:picLocks noChangeAspect="1" noChangeArrowheads="1"/>
          </p:cNvPicPr>
          <p:nvPr/>
        </p:nvPicPr>
        <p:blipFill>
          <a:blip r:embed="rId2" cstate="print"/>
          <a:srcRect l="21823" t="5113" r="10508" b="-90"/>
          <a:stretch>
            <a:fillRect/>
          </a:stretch>
        </p:blipFill>
        <p:spPr bwMode="auto">
          <a:xfrm>
            <a:off x="8686332" y="3696707"/>
            <a:ext cx="2440599" cy="20737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8"/>
            <a:ext cx="10036294" cy="818711"/>
          </a:xfrm>
        </p:spPr>
        <p:txBody>
          <a:bodyPr/>
          <a:lstStyle/>
          <a:p>
            <a:r>
              <a:rPr lang="en-US" dirty="0" smtClean="0"/>
              <a:t>Puck Return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782" y="1716385"/>
            <a:ext cx="10132368" cy="2588916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Return </a:t>
            </a:r>
            <a:r>
              <a:rPr lang="en-US" sz="2400" dirty="0"/>
              <a:t>puck on </a:t>
            </a:r>
            <a:r>
              <a:rPr lang="en-US" sz="2400" dirty="0" smtClean="0"/>
              <a:t>demand via toggle push button</a:t>
            </a:r>
            <a:endParaRPr lang="en-US" sz="24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Puck </a:t>
            </a:r>
            <a:r>
              <a:rPr lang="en-US" sz="2400" dirty="0"/>
              <a:t>must be returned to player in </a:t>
            </a:r>
            <a:r>
              <a:rPr lang="en-US" sz="2400" dirty="0" smtClean="0"/>
              <a:t>less than 20 seconds</a:t>
            </a:r>
            <a:endParaRPr lang="en-US" sz="24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/>
              <a:t>Powered by </a:t>
            </a:r>
            <a:r>
              <a:rPr lang="en-US" sz="2400" dirty="0" smtClean="0"/>
              <a:t>separate 24V, 72W power supply</a:t>
            </a:r>
            <a:endParaRPr lang="en-US" sz="2400" dirty="0"/>
          </a:p>
          <a:p>
            <a:pPr marL="457200" indent="-457200">
              <a:buNone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143361" name="Picture 1" descr="C:\Users\Emmanuel\Dropbox\Senior Design\Senior Design II\Final Presentation\IMAG1441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0" y="3695700"/>
            <a:ext cx="2600327" cy="21215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362" name="Picture 2" descr="C:\Users\Emmanuel\Dropbox\Senior Design\Senior Design II\Final Presentation\IMAG14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5514" y="3736186"/>
            <a:ext cx="3733800" cy="2111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17719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Puck Return Conveyor System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sz="half" idx="4294967295"/>
          </p:nvPr>
        </p:nvSpPr>
        <p:spPr>
          <a:xfrm>
            <a:off x="6630962" y="1514319"/>
            <a:ext cx="3543924" cy="2564266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000" dirty="0" smtClean="0"/>
              <a:t>Calculations based on data collected:</a:t>
            </a:r>
          </a:p>
          <a:p>
            <a:pPr marL="344488" indent="-344488">
              <a:buFont typeface="Arial" pitchFamily="34" charset="0"/>
              <a:buChar char="•"/>
            </a:pPr>
            <a:r>
              <a:rPr lang="en-US" sz="2000" dirty="0" smtClean="0"/>
              <a:t>Table total length is 82 inches</a:t>
            </a:r>
          </a:p>
          <a:p>
            <a:pPr marL="344488" indent="-344488">
              <a:buFont typeface="Arial" pitchFamily="34" charset="0"/>
              <a:buChar char="•"/>
            </a:pPr>
            <a:r>
              <a:rPr lang="en-US" sz="2000" dirty="0" smtClean="0"/>
              <a:t>1”= 0.0254m (U.S.I)</a:t>
            </a:r>
          </a:p>
          <a:p>
            <a:pPr marL="344488" indent="-344488">
              <a:buFont typeface="Arial" pitchFamily="34" charset="0"/>
              <a:buChar char="•"/>
            </a:pPr>
            <a:r>
              <a:rPr lang="en-US" sz="2000" dirty="0" smtClean="0"/>
              <a:t>82”= 2.0828m</a:t>
            </a:r>
          </a:p>
          <a:p>
            <a:pPr marL="344488" indent="-344488">
              <a:buFont typeface="Arial" pitchFamily="34" charset="0"/>
              <a:buChar char="•"/>
            </a:pPr>
            <a:r>
              <a:rPr lang="en-US" sz="2000" dirty="0" smtClean="0"/>
              <a:t>t=16s</a:t>
            </a:r>
          </a:p>
          <a:p>
            <a:pPr marL="344488" indent="-344488">
              <a:buFont typeface="Arial" pitchFamily="34" charset="0"/>
              <a:buChar char="•"/>
            </a:pPr>
            <a:r>
              <a:rPr lang="en-US" sz="2000" dirty="0" smtClean="0"/>
              <a:t>V = d/t → V = .</a:t>
            </a:r>
            <a:r>
              <a:rPr lang="en-US" dirty="0" smtClean="0"/>
              <a:t>13</a:t>
            </a:r>
            <a:r>
              <a:rPr lang="en-US" sz="2000" dirty="0" smtClean="0"/>
              <a:t>m/s or  5.125in/s</a:t>
            </a:r>
          </a:p>
          <a:p>
            <a:pPr marL="344488" indent="-344488">
              <a:buFont typeface="Arial" pitchFamily="34" charset="0"/>
              <a:buChar char="•"/>
            </a:pPr>
            <a:r>
              <a:rPr lang="en-US" sz="2000" b="1" dirty="0" smtClean="0"/>
              <a:t>Conveyor system goes underneath </a:t>
            </a:r>
            <a:r>
              <a:rPr lang="en-US" sz="2100" b="1" dirty="0" smtClean="0"/>
              <a:t>of the table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94987941"/>
              </p:ext>
            </p:extLst>
          </p:nvPr>
        </p:nvGraphicFramePr>
        <p:xfrm>
          <a:off x="1408451" y="1558353"/>
          <a:ext cx="3874957" cy="4096956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707608"/>
                <a:gridCol w="2167349"/>
              </a:tblGrid>
              <a:tr h="76528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/>
                        <a:t>  Parameter</a:t>
                      </a:r>
                      <a:endParaRPr lang="en-US" sz="2400" b="1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  Value</a:t>
                      </a:r>
                      <a:endParaRPr lang="en-US" sz="2400" b="1" dirty="0"/>
                    </a:p>
                  </a:txBody>
                  <a:tcPr anchor="ctr"/>
                </a:tc>
              </a:tr>
              <a:tr h="5217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Belt Widths</a:t>
                      </a:r>
                    </a:p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4 inches</a:t>
                      </a:r>
                      <a:endParaRPr lang="en-US" dirty="0"/>
                    </a:p>
                  </a:txBody>
                  <a:tcPr anchor="ctr"/>
                </a:tc>
              </a:tr>
              <a:tr h="434822"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Belt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Lengths</a:t>
                      </a:r>
                      <a:endParaRPr lang="en-US" sz="1600" b="1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18 ft.</a:t>
                      </a:r>
                      <a:endParaRPr lang="en-US" dirty="0"/>
                    </a:p>
                  </a:txBody>
                  <a:tcPr anchor="ctr"/>
                </a:tc>
              </a:tr>
              <a:tr h="417429"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Belt </a:t>
                      </a:r>
                      <a:r>
                        <a:rPr lang="en-US" sz="1600" dirty="0" smtClean="0"/>
                        <a:t>Type </a:t>
                      </a:r>
                      <a:endParaRPr lang="en-US" sz="1600" b="1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smtClean="0"/>
                        <a:t>PVC (Black)</a:t>
                      </a:r>
                      <a:endParaRPr lang="en-US" dirty="0"/>
                    </a:p>
                  </a:txBody>
                  <a:tcPr anchor="ctr"/>
                </a:tc>
              </a:tr>
              <a:tr h="434822"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Drive</a:t>
                      </a:r>
                      <a:endParaRPr lang="en-US" sz="1600" b="1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DC Gear Motor (12-24V@1.2A)</a:t>
                      </a:r>
                      <a:endParaRPr lang="en-US" dirty="0"/>
                    </a:p>
                  </a:txBody>
                  <a:tcPr anchor="ctr"/>
                </a:tc>
              </a:tr>
              <a:tr h="434822"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Drive Pulley</a:t>
                      </a:r>
                      <a:endParaRPr lang="en-US" sz="1600" b="1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 @ .25mm bore</a:t>
                      </a:r>
                      <a:endParaRPr lang="en-US" dirty="0"/>
                    </a:p>
                  </a:txBody>
                  <a:tcPr anchor="ctr"/>
                </a:tc>
              </a:tr>
              <a:tr h="417429"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baseline="0" dirty="0" smtClean="0"/>
                        <a:t>Conveyer roller </a:t>
                      </a:r>
                      <a:endParaRPr lang="en-US" sz="1600" b="1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baseline="0" dirty="0" smtClean="0"/>
                        <a:t>5@  (4-7/8”each)</a:t>
                      </a:r>
                      <a:endParaRPr lang="en-US" dirty="0"/>
                    </a:p>
                  </a:txBody>
                  <a:tcPr anchor="ctr"/>
                </a:tc>
              </a:tr>
              <a:tr h="434822"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+mn-lt"/>
                          <a:ea typeface="+mn-ea"/>
                        </a:rPr>
                        <a:t>Aluminum</a:t>
                      </a:r>
                      <a:r>
                        <a:rPr lang="en-US" sz="1600" b="0" baseline="0" dirty="0" smtClean="0">
                          <a:latin typeface="+mn-lt"/>
                          <a:ea typeface="+mn-ea"/>
                        </a:rPr>
                        <a:t> Track</a:t>
                      </a:r>
                      <a:endParaRPr lang="en-US" sz="1600" b="1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82”x5”x</a:t>
                      </a:r>
                      <a:r>
                        <a:rPr lang="en-US" baseline="0" dirty="0" smtClean="0"/>
                        <a:t> 3”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Picture 2" descr="C:\Users\security.BURGESPROP\Downloads\20140402_1654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3284" y="4096225"/>
            <a:ext cx="3674226" cy="18165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Supply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199" y="1452283"/>
            <a:ext cx="9915993" cy="4814046"/>
          </a:xfrm>
        </p:spPr>
        <p:txBody>
          <a:bodyPr>
            <a:normAutofit/>
          </a:bodyPr>
          <a:lstStyle/>
          <a:p>
            <a:pPr marL="403225" indent="-403225">
              <a:buNone/>
            </a:pPr>
            <a:r>
              <a:rPr lang="en-US" sz="2800" dirty="0" smtClean="0"/>
              <a:t>Uses wall </a:t>
            </a:r>
            <a:r>
              <a:rPr lang="en-US" sz="2800" dirty="0"/>
              <a:t>receptacle to power up the air hockey table (120V AC, 60 Hz</a:t>
            </a:r>
            <a:r>
              <a:rPr lang="en-US" sz="2800" dirty="0" smtClean="0"/>
              <a:t>)</a:t>
            </a:r>
          </a:p>
          <a:p>
            <a:pPr marL="403225" indent="-403225">
              <a:buNone/>
            </a:pPr>
            <a:r>
              <a:rPr lang="en-US" sz="2800" dirty="0" smtClean="0"/>
              <a:t>Power supply is divided in two parts: </a:t>
            </a:r>
          </a:p>
          <a:p>
            <a:pPr marL="749800" lvl="1" indent="-457200">
              <a:buFont typeface="Arial" pitchFamily="34" charset="0"/>
              <a:buChar char="•"/>
            </a:pPr>
            <a:r>
              <a:rPr lang="en-US" sz="2600" dirty="0" smtClean="0"/>
              <a:t>24V @3A adjustable use to power up the Motors </a:t>
            </a:r>
          </a:p>
          <a:p>
            <a:pPr marL="749800" lvl="1" indent="-457200">
              <a:buFont typeface="Arial" pitchFamily="34" charset="0"/>
              <a:buChar char="•"/>
            </a:pPr>
            <a:r>
              <a:rPr lang="en-US" sz="2700" dirty="0" smtClean="0"/>
              <a:t>Linear Regulated Power supply (LRPS) to supply our Electronic sub-systems. The LRPS provides 12V for our Solenoid, 5V for LEDs and Logic.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363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Supply Wiring Diagram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1081" r="2971"/>
          <a:stretch/>
        </p:blipFill>
        <p:spPr>
          <a:xfrm>
            <a:off x="2254102" y="1446028"/>
            <a:ext cx="5837276" cy="43699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8"/>
            <a:ext cx="10058400" cy="950522"/>
          </a:xfrm>
        </p:spPr>
        <p:txBody>
          <a:bodyPr/>
          <a:lstStyle/>
          <a:p>
            <a:r>
              <a:rPr lang="en-US" dirty="0" smtClean="0"/>
              <a:t>Power supply load calculation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495313"/>
            <a:ext cx="10058400" cy="4373782"/>
          </a:xfrm>
        </p:spPr>
        <p:txBody>
          <a:bodyPr>
            <a:normAutofit/>
          </a:bodyPr>
          <a:lstStyle/>
          <a:p>
            <a:r>
              <a:rPr lang="en-US" dirty="0" smtClean="0"/>
              <a:t>P2 </a:t>
            </a:r>
            <a:r>
              <a:rPr lang="en-US" dirty="0"/>
              <a:t>=  </a:t>
            </a:r>
            <a:r>
              <a:rPr lang="en-US" dirty="0" smtClean="0"/>
              <a:t>17V*2A </a:t>
            </a:r>
            <a:r>
              <a:rPr lang="en-US" dirty="0"/>
              <a:t>= </a:t>
            </a:r>
            <a:r>
              <a:rPr lang="en-US" dirty="0" smtClean="0"/>
              <a:t>34 W ( maximum  load )</a:t>
            </a:r>
            <a:endParaRPr lang="en-US" dirty="0"/>
          </a:p>
          <a:p>
            <a:r>
              <a:rPr lang="en-US" dirty="0" err="1" smtClean="0"/>
              <a:t>P</a:t>
            </a:r>
            <a:r>
              <a:rPr lang="en-US" baseline="-25000" dirty="0" err="1" smtClean="0"/>
              <a:t>Max</a:t>
            </a:r>
            <a:r>
              <a:rPr lang="en-US" baseline="-25000" dirty="0" smtClean="0"/>
              <a:t> </a:t>
            </a:r>
            <a:r>
              <a:rPr lang="en-US" baseline="-25000" dirty="0"/>
              <a:t>=</a:t>
            </a:r>
            <a:r>
              <a:rPr lang="en-US" dirty="0"/>
              <a:t> </a:t>
            </a:r>
            <a:r>
              <a:rPr lang="en-US" dirty="0" smtClean="0"/>
              <a:t>34 Watts</a:t>
            </a:r>
            <a:endParaRPr lang="en-US" dirty="0"/>
          </a:p>
          <a:p>
            <a:r>
              <a:rPr lang="en-US" dirty="0" err="1"/>
              <a:t>P</a:t>
            </a:r>
            <a:r>
              <a:rPr lang="en-US" baseline="-25000" dirty="0" err="1"/>
              <a:t>system</a:t>
            </a:r>
            <a:r>
              <a:rPr lang="en-US" dirty="0"/>
              <a:t>= </a:t>
            </a:r>
            <a:r>
              <a:rPr lang="en-US" dirty="0" err="1"/>
              <a:t>ΣPi</a:t>
            </a:r>
            <a:r>
              <a:rPr lang="en-US" dirty="0"/>
              <a:t>, 1≤i</a:t>
            </a:r>
            <a:r>
              <a:rPr lang="en-US" dirty="0" smtClean="0"/>
              <a:t>≤5</a:t>
            </a:r>
            <a:endParaRPr lang="en-US" dirty="0"/>
          </a:p>
          <a:p>
            <a:r>
              <a:rPr lang="en-US" dirty="0" err="1"/>
              <a:t>P</a:t>
            </a:r>
            <a:r>
              <a:rPr lang="en-US" baseline="-25000" dirty="0" err="1"/>
              <a:t>system</a:t>
            </a:r>
            <a:r>
              <a:rPr lang="en-US" baseline="-25000" dirty="0"/>
              <a:t> </a:t>
            </a:r>
            <a:r>
              <a:rPr lang="en-US" dirty="0"/>
              <a:t>= </a:t>
            </a:r>
            <a:r>
              <a:rPr lang="en-US" dirty="0" smtClean="0"/>
              <a:t>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stepper</a:t>
            </a:r>
            <a:r>
              <a:rPr lang="en-US" dirty="0" smtClean="0"/>
              <a:t> +  </a:t>
            </a:r>
            <a:r>
              <a:rPr lang="en-US" dirty="0"/>
              <a:t>P</a:t>
            </a:r>
            <a:r>
              <a:rPr lang="en-US" baseline="-25000" dirty="0"/>
              <a:t>LEDs</a:t>
            </a:r>
            <a:r>
              <a:rPr lang="en-US" dirty="0"/>
              <a:t> + P</a:t>
            </a:r>
            <a:r>
              <a:rPr lang="en-US" baseline="-25000" dirty="0"/>
              <a:t>MCU</a:t>
            </a:r>
            <a:r>
              <a:rPr lang="en-US" dirty="0"/>
              <a:t> + </a:t>
            </a:r>
            <a:r>
              <a:rPr lang="en-US" dirty="0" err="1"/>
              <a:t>P</a:t>
            </a:r>
            <a:r>
              <a:rPr lang="en-US" baseline="-25000" dirty="0" err="1"/>
              <a:t>Com</a:t>
            </a:r>
            <a:r>
              <a:rPr lang="en-US" dirty="0"/>
              <a:t> +</a:t>
            </a:r>
            <a:r>
              <a:rPr lang="en-US" dirty="0" err="1" smtClean="0"/>
              <a:t>P</a:t>
            </a:r>
            <a:r>
              <a:rPr lang="en-US" baseline="-25000" dirty="0" err="1" smtClean="0"/>
              <a:t>sol</a:t>
            </a:r>
            <a:endParaRPr lang="en-US" dirty="0"/>
          </a:p>
          <a:p>
            <a:r>
              <a:rPr lang="en-US" dirty="0" err="1"/>
              <a:t>P</a:t>
            </a:r>
            <a:r>
              <a:rPr lang="en-US" baseline="-25000" dirty="0" err="1"/>
              <a:t>system</a:t>
            </a:r>
            <a:r>
              <a:rPr lang="en-US" baseline="-25000" dirty="0"/>
              <a:t> </a:t>
            </a:r>
            <a:r>
              <a:rPr lang="en-US" dirty="0"/>
              <a:t>= </a:t>
            </a:r>
            <a:r>
              <a:rPr lang="en-US" dirty="0" smtClean="0"/>
              <a:t>12V*1A + 5V</a:t>
            </a:r>
            <a:r>
              <a:rPr lang="en-US" dirty="0"/>
              <a:t>*.25A + 5V*.212A +3.3V*.03A </a:t>
            </a:r>
            <a:r>
              <a:rPr lang="en-US" dirty="0" smtClean="0"/>
              <a:t>+</a:t>
            </a:r>
            <a:r>
              <a:rPr lang="en-US" dirty="0"/>
              <a:t> 12V* 1A </a:t>
            </a:r>
            <a:endParaRPr lang="en-US" dirty="0" smtClean="0"/>
          </a:p>
          <a:p>
            <a:r>
              <a:rPr lang="en-US" dirty="0" err="1" smtClean="0"/>
              <a:t>P</a:t>
            </a:r>
            <a:r>
              <a:rPr lang="en-US" baseline="-25000" dirty="0" err="1" smtClean="0"/>
              <a:t>system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26.409Watts ( </a:t>
            </a:r>
            <a:endParaRPr lang="en-US" dirty="0"/>
          </a:p>
          <a:p>
            <a:r>
              <a:rPr lang="en-US" dirty="0" smtClean="0"/>
              <a:t>77.7% </a:t>
            </a:r>
            <a:r>
              <a:rPr lang="en-US" dirty="0"/>
              <a:t>of the available supply is used to feed our design.</a:t>
            </a:r>
          </a:p>
          <a:p>
            <a:r>
              <a:rPr lang="en-US" i="1" dirty="0"/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01984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and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5680" y="1642535"/>
            <a:ext cx="5113020" cy="3602565"/>
          </a:xfrm>
        </p:spPr>
        <p:txBody>
          <a:bodyPr>
            <a:normAutofit fontScale="85000" lnSpcReduction="10000"/>
          </a:bodyPr>
          <a:lstStyle/>
          <a:p>
            <a:pPr marL="458788" indent="-458788">
              <a:buNone/>
            </a:pPr>
            <a:r>
              <a:rPr lang="en-US" sz="3600" dirty="0" smtClean="0"/>
              <a:t>Desire to gain experience with:</a:t>
            </a:r>
          </a:p>
          <a:p>
            <a:pPr marL="458788" indent="-458788">
              <a:buFont typeface="Arial" pitchFamily="34" charset="0"/>
              <a:buChar char="•"/>
            </a:pPr>
            <a:r>
              <a:rPr lang="en-US" sz="3200" dirty="0" smtClean="0"/>
              <a:t>Computer vision</a:t>
            </a:r>
          </a:p>
          <a:p>
            <a:pPr marL="458788" indent="-458788">
              <a:buFont typeface="Arial" pitchFamily="34" charset="0"/>
              <a:buChar char="•"/>
            </a:pPr>
            <a:r>
              <a:rPr lang="en-US" sz="3200" dirty="0" smtClean="0"/>
              <a:t>Autonomous robotics</a:t>
            </a:r>
          </a:p>
          <a:p>
            <a:pPr marL="458788" indent="-458788">
              <a:buFont typeface="Arial" pitchFamily="34" charset="0"/>
              <a:buChar char="•"/>
            </a:pPr>
            <a:r>
              <a:rPr lang="en-US" sz="3200" dirty="0" smtClean="0"/>
              <a:t>Motion control</a:t>
            </a:r>
          </a:p>
          <a:p>
            <a:pPr marL="458788" indent="-458788">
              <a:buFont typeface="Arial" pitchFamily="34" charset="0"/>
              <a:buChar char="•"/>
            </a:pPr>
            <a:r>
              <a:rPr lang="en-US" sz="3200" dirty="0" smtClean="0"/>
              <a:t>Software proficiency</a:t>
            </a:r>
          </a:p>
          <a:p>
            <a:pPr marL="458788" indent="-458788">
              <a:buFont typeface="Arial" pitchFamily="34" charset="0"/>
              <a:buChar char="•"/>
            </a:pPr>
            <a:r>
              <a:rPr lang="en-US" sz="3200" dirty="0" smtClean="0"/>
              <a:t>Hardware design</a:t>
            </a:r>
          </a:p>
          <a:p>
            <a:pPr marL="458788" indent="-458788">
              <a:buFont typeface="Arial" pitchFamily="34" charset="0"/>
              <a:buChar char="•"/>
            </a:pPr>
            <a:r>
              <a:rPr lang="en-US" sz="3200" dirty="0" smtClean="0"/>
              <a:t>PCB Design</a:t>
            </a:r>
          </a:p>
          <a:p>
            <a:pPr marL="458788" indent="-458788">
              <a:buFont typeface="Arial" pitchFamily="34" charset="0"/>
              <a:buChar char="•"/>
            </a:pPr>
            <a:endParaRPr lang="en-US" sz="2800" dirty="0" smtClean="0"/>
          </a:p>
          <a:p>
            <a:pPr marL="458788" indent="-458788">
              <a:buFont typeface="Arial" pitchFamily="34" charset="0"/>
              <a:buChar char="•"/>
            </a:pPr>
            <a:endParaRPr lang="en-US" dirty="0" smtClean="0"/>
          </a:p>
          <a:p>
            <a:pPr marL="458788" indent="-458788">
              <a:buFont typeface="Arial" pitchFamily="34" charset="0"/>
              <a:buChar char="•"/>
            </a:pPr>
            <a:endParaRPr lang="en-US" dirty="0" smtClean="0"/>
          </a:p>
          <a:p>
            <a:pPr marL="458788" indent="-458788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58370" name="Picture 2" descr="http://www.lirtex.com/wp-content/uploads/2010/09/Robot-Front-Camera-mounted-on-a-head-tilt-servo-system-300x2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2602" y="1556342"/>
            <a:ext cx="1634369" cy="15689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8372" name="Picture 4" descr="http://www.robotize.com.au/images/news/post_thumb_bad4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7062" y="1850978"/>
            <a:ext cx="2423852" cy="19553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8374" name="AutoShape 6" descr="http://www.automation.siemens.com/mcms/mc-solutions/de/motoren/motion-control-motor/PublishingImages/siemens-motion-control-moto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8376" name="Picture 8" descr="https://encrypted-tbn2.gstatic.com/images?q=tbn:ANd9GcQ0PIKeXaQwywnTOVC5mmciKy1reeSUu_S9CVUq9IGg0GYyyi1bw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3611" y="3594478"/>
            <a:ext cx="2724150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8379" name="Picture 11" descr="Electrical and Computer Engineer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9075" y="4065303"/>
            <a:ext cx="2410204" cy="17846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84194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97280" y="286608"/>
            <a:ext cx="10058400" cy="990400"/>
          </a:xfrm>
        </p:spPr>
        <p:txBody>
          <a:bodyPr/>
          <a:lstStyle/>
          <a:p>
            <a:r>
              <a:rPr lang="en-US" dirty="0" smtClean="0"/>
              <a:t>Power Supply – Motor &amp; System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5"/>
            <a:ext cx="4690336" cy="4023360"/>
          </a:xfrm>
        </p:spPr>
        <p:txBody>
          <a:bodyPr>
            <a:normAutofit/>
          </a:bodyPr>
          <a:lstStyle/>
          <a:p>
            <a:r>
              <a:rPr lang="en-US" dirty="0" smtClean="0"/>
              <a:t>                                                   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         </a:t>
            </a:r>
            <a:r>
              <a:rPr lang="en-US" sz="1400" b="1" dirty="0" smtClean="0"/>
              <a:t>24 V/3A  Adjustable  Power Supply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</a:t>
            </a:r>
            <a:r>
              <a:rPr lang="en-US" sz="1400" b="1" dirty="0" smtClean="0"/>
              <a:t>Linear Regulated  Power supply( 12V, 9V, 5V &amp; 3.3V)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5652" y="1959881"/>
            <a:ext cx="3019048" cy="14072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331" y="1836755"/>
            <a:ext cx="2630244" cy="13690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3907" name="Picture 3" descr="C:\Users\Student\Downloads\20140411_20364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503" r="7405"/>
          <a:stretch/>
        </p:blipFill>
        <p:spPr bwMode="auto">
          <a:xfrm>
            <a:off x="1694331" y="3743042"/>
            <a:ext cx="2441987" cy="16594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652" y="3994055"/>
            <a:ext cx="3047252" cy="14084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196867" y="3564207"/>
            <a:ext cx="2264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12v and 9V DC signal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60774" y="5610504"/>
            <a:ext cx="2100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5V and 3.3V  signal</a:t>
            </a:r>
            <a:endParaRPr lang="en-US" sz="1400" b="1" dirty="0"/>
          </a:p>
        </p:txBody>
      </p:sp>
    </p:spTree>
    <p:extLst>
      <p:ext uri="{BB962C8B-B14F-4D97-AF65-F5344CB8AC3E}">
        <p14:creationId xmlns="" xmlns:p14="http://schemas.microsoft.com/office/powerpoint/2010/main" val="155566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988011"/>
          </a:xfrm>
        </p:spPr>
        <p:txBody>
          <a:bodyPr/>
          <a:lstStyle/>
          <a:p>
            <a:r>
              <a:rPr lang="en-US" dirty="0" smtClean="0"/>
              <a:t>PCB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34950" indent="-234950">
              <a:buFont typeface="Arial" pitchFamily="34" charset="0"/>
              <a:buChar char="•"/>
              <a:tabLst>
                <a:tab pos="290513" algn="l"/>
              </a:tabLst>
            </a:pPr>
            <a:r>
              <a:rPr lang="en-US" dirty="0" smtClean="0"/>
              <a:t>Designed using </a:t>
            </a:r>
            <a:r>
              <a:rPr lang="en-US" dirty="0" err="1" smtClean="0"/>
              <a:t>EagleSoft</a:t>
            </a:r>
            <a:endParaRPr lang="en-US" dirty="0"/>
          </a:p>
        </p:txBody>
      </p:sp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3683"/>
            <a:ext cx="6935932" cy="308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4" name="Picture 4" descr="C:\Users\Emmanuel\Dropbox\Senior Design\Senior Design II\PCB\STRIKER PC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9891" y="1716621"/>
            <a:ext cx="3879273" cy="4005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Budget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82277387"/>
              </p:ext>
            </p:extLst>
          </p:nvPr>
        </p:nvGraphicFramePr>
        <p:xfrm>
          <a:off x="3581862" y="1594836"/>
          <a:ext cx="5769173" cy="4605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5635"/>
                <a:gridCol w="1656769"/>
                <a:gridCol w="1656769"/>
              </a:tblGrid>
              <a:tr h="3435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Part Description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Budgeted Amount </a:t>
                      </a:r>
                      <a:r>
                        <a:rPr lang="en-US" sz="1400" dirty="0">
                          <a:effectLst/>
                        </a:rPr>
                        <a:t>($)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Current Expense ($)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</a:tr>
              <a:tr h="3127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Air Hockey Table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170.00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Batang" panose="02030600000101010101" pitchFamily="18" charset="-127"/>
                        </a:rPr>
                        <a:t>50.00</a:t>
                      </a:r>
                      <a:endParaRPr lang="en-US" sz="1400" dirty="0">
                        <a:effectLst/>
                        <a:latin typeface="+mn-lt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</a:tr>
              <a:tr h="3127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Microcontroller/PCB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200.00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Batang" panose="02030600000101010101" pitchFamily="18" charset="-127"/>
                        </a:rPr>
                        <a:t>168.90</a:t>
                      </a:r>
                      <a:endParaRPr lang="en-US" sz="1400" dirty="0">
                        <a:effectLst/>
                        <a:latin typeface="+mn-lt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</a:tr>
              <a:tr h="3127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Visual Effects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120.00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Batang" panose="02030600000101010101" pitchFamily="18" charset="-127"/>
                        </a:rPr>
                        <a:t>189.99</a:t>
                      </a:r>
                      <a:endParaRPr lang="en-US" sz="1400" dirty="0">
                        <a:effectLst/>
                        <a:latin typeface="+mn-lt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</a:tr>
              <a:tr h="3127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Communications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60.00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Batang" panose="02030600000101010101" pitchFamily="18" charset="-127"/>
                        </a:rPr>
                        <a:t>50.94</a:t>
                      </a:r>
                      <a:endParaRPr lang="en-US" sz="1400" dirty="0">
                        <a:effectLst/>
                        <a:latin typeface="+mn-lt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</a:tr>
              <a:tr h="3127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Robot Arm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100.00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Batang" panose="02030600000101010101" pitchFamily="18" charset="-127"/>
                        </a:rPr>
                        <a:t>213.76</a:t>
                      </a:r>
                      <a:endParaRPr lang="en-US" sz="1400" dirty="0">
                        <a:effectLst/>
                        <a:latin typeface="+mn-lt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</a:tr>
              <a:tr h="3127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Servo Motor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60.00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Batang" panose="02030600000101010101" pitchFamily="18" charset="-127"/>
                        </a:rPr>
                        <a:t>12.95</a:t>
                      </a:r>
                      <a:endParaRPr lang="en-US" sz="1400" dirty="0">
                        <a:effectLst/>
                        <a:latin typeface="+mn-lt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</a:tr>
              <a:tr h="3127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Tracking Cam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20.00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Batang" panose="02030600000101010101" pitchFamily="18" charset="-127"/>
                        </a:rPr>
                        <a:t>69.00</a:t>
                      </a:r>
                      <a:endParaRPr lang="en-US" sz="1400" dirty="0">
                        <a:effectLst/>
                        <a:latin typeface="+mn-lt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</a:tr>
              <a:tr h="3127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Playback Cam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20.00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Batang" panose="02030600000101010101" pitchFamily="18" charset="-127"/>
                        </a:rPr>
                        <a:t>70.00</a:t>
                      </a:r>
                      <a:endParaRPr lang="en-US" sz="1400" dirty="0">
                        <a:effectLst/>
                        <a:latin typeface="+mn-lt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</a:tr>
              <a:tr h="3127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Sensors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20.00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Batang" panose="02030600000101010101" pitchFamily="18" charset="-127"/>
                        </a:rPr>
                        <a:t>4.00</a:t>
                      </a:r>
                      <a:endParaRPr lang="en-US" sz="1400" dirty="0">
                        <a:effectLst/>
                        <a:latin typeface="+mn-lt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</a:tr>
              <a:tr h="3127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Manufacturing (Overhead</a:t>
                      </a:r>
                      <a:r>
                        <a:rPr lang="en-US" sz="1400" baseline="0" dirty="0" smtClean="0">
                          <a:effectLst/>
                        </a:rPr>
                        <a:t> Support)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60.00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Batang" panose="02030600000101010101" pitchFamily="18" charset="-127"/>
                        </a:rPr>
                        <a:t>60.00</a:t>
                      </a:r>
                      <a:endParaRPr lang="en-US" sz="1400" dirty="0">
                        <a:effectLst/>
                        <a:latin typeface="+mn-lt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</a:tr>
              <a:tr h="3127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Puck Return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100.00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Batang" panose="02030600000101010101" pitchFamily="18" charset="-127"/>
                        </a:rPr>
                        <a:t>61.05</a:t>
                      </a:r>
                      <a:endParaRPr lang="en-US" sz="1400" dirty="0">
                        <a:effectLst/>
                        <a:latin typeface="+mn-lt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</a:tr>
              <a:tr h="3127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Shipping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70.00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Batang" panose="02030600000101010101" pitchFamily="18" charset="-127"/>
                        </a:rPr>
                        <a:t>141.84</a:t>
                      </a:r>
                      <a:endParaRPr lang="en-US" sz="1400" dirty="0">
                        <a:effectLst/>
                        <a:latin typeface="+mn-lt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</a:tr>
              <a:tr h="3127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Total Budget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1000.00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Batang" panose="02030600000101010101" pitchFamily="18" charset="-127"/>
                        </a:rPr>
                        <a:t>1092.43</a:t>
                      </a:r>
                      <a:endParaRPr lang="en-US" sz="1400" dirty="0">
                        <a:effectLst/>
                        <a:latin typeface="+mn-lt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6793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Distribution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7257379"/>
              </p:ext>
            </p:extLst>
          </p:nvPr>
        </p:nvGraphicFramePr>
        <p:xfrm>
          <a:off x="2041196" y="1619027"/>
          <a:ext cx="8332355" cy="4555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964"/>
                <a:gridCol w="1524978"/>
                <a:gridCol w="1666471"/>
                <a:gridCol w="1666471"/>
                <a:gridCol w="1666471"/>
              </a:tblGrid>
              <a:tr h="40183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Brian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Efrain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Loubens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Luis</a:t>
                      </a:r>
                      <a:endParaRPr lang="en-US" dirty="0"/>
                    </a:p>
                  </a:txBody>
                  <a:tcPr/>
                </a:tc>
              </a:tr>
              <a:tr h="40183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Main</a:t>
                      </a:r>
                      <a:r>
                        <a:rPr lang="en-US" baseline="0" dirty="0" smtClean="0"/>
                        <a:t> Controller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0183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Power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40183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Puck Return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40183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Puck Tracking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40183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Robot</a:t>
                      </a:r>
                      <a:r>
                        <a:rPr lang="en-US" baseline="0" dirty="0" smtClean="0"/>
                        <a:t> Arm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  <a:tr h="40183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Software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0183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PCB/ Circuit design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  <a:tr h="40183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Lighting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40183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Mechanical Build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0026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3700" indent="-393700">
              <a:buFont typeface="Arial" pitchFamily="34" charset="0"/>
              <a:buChar char="•"/>
            </a:pPr>
            <a:r>
              <a:rPr lang="en-US" sz="2800" dirty="0" smtClean="0"/>
              <a:t>PCB Design Errors</a:t>
            </a:r>
          </a:p>
          <a:p>
            <a:pPr marL="393700" indent="-393700">
              <a:buFont typeface="Arial" pitchFamily="34" charset="0"/>
              <a:buChar char="•"/>
            </a:pPr>
            <a:r>
              <a:rPr lang="en-US" sz="2800" dirty="0" smtClean="0"/>
              <a:t>Mechanical Issues with Translation track</a:t>
            </a:r>
          </a:p>
          <a:p>
            <a:pPr marL="393700" indent="-393700">
              <a:buFont typeface="Arial" pitchFamily="34" charset="0"/>
              <a:buChar char="•"/>
            </a:pPr>
            <a:r>
              <a:rPr lang="en-US" sz="2800" dirty="0" smtClean="0"/>
              <a:t>Automatic Puck Return</a:t>
            </a:r>
          </a:p>
          <a:p>
            <a:pPr marL="393700" indent="-393700">
              <a:buFont typeface="Arial" pitchFamily="34" charset="0"/>
              <a:buChar char="•"/>
            </a:pPr>
            <a:r>
              <a:rPr lang="en-US" sz="2800" dirty="0" smtClean="0"/>
              <a:t>Goal Scoring LED lighting</a:t>
            </a:r>
          </a:p>
          <a:p>
            <a:pPr marL="393700" indent="-393700">
              <a:buFont typeface="Arial" pitchFamily="34" charset="0"/>
              <a:buChar char="•"/>
            </a:pPr>
            <a:r>
              <a:rPr lang="en-US" sz="2800" dirty="0" smtClean="0"/>
              <a:t>Audio/Visual System</a:t>
            </a:r>
          </a:p>
          <a:p>
            <a:pPr marL="393700" indent="-393700">
              <a:buFont typeface="Arial" pitchFamily="34" charset="0"/>
              <a:buChar char="•"/>
            </a:pPr>
            <a:r>
              <a:rPr lang="en-US" sz="2800" dirty="0" smtClean="0"/>
              <a:t>User Interface</a:t>
            </a:r>
          </a:p>
          <a:p>
            <a:pPr marL="393700" indent="-393700">
              <a:buFont typeface="Arial" pitchFamily="34" charset="0"/>
              <a:buChar char="•"/>
            </a:pPr>
            <a:r>
              <a:rPr lang="en-US" sz="2800" dirty="0" smtClean="0"/>
              <a:t>Wireless Communication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Features omitted  from final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6075" indent="-346075">
              <a:buFont typeface="Arial" panose="020B0604020202020204" pitchFamily="34" charset="0"/>
              <a:buChar char="•"/>
            </a:pPr>
            <a:r>
              <a:rPr lang="en-US" sz="2800" dirty="0" smtClean="0"/>
              <a:t>Audio/ Video Instant replay</a:t>
            </a:r>
          </a:p>
          <a:p>
            <a:pPr marL="346075" indent="-346075">
              <a:buFont typeface="Arial" panose="020B0604020202020204" pitchFamily="34" charset="0"/>
              <a:buChar char="•"/>
            </a:pPr>
            <a:r>
              <a:rPr lang="en-US" sz="2800" dirty="0" smtClean="0"/>
              <a:t>Wireless Communication via Bluetooth</a:t>
            </a:r>
            <a:endParaRPr lang="en-US" sz="2800" dirty="0"/>
          </a:p>
          <a:p>
            <a:pPr marL="346075" indent="-346075">
              <a:buFont typeface="Arial" panose="020B0604020202020204" pitchFamily="34" charset="0"/>
              <a:buChar char="•"/>
            </a:pPr>
            <a:r>
              <a:rPr lang="en-US" sz="2800" dirty="0" smtClean="0"/>
              <a:t>Android Application</a:t>
            </a:r>
          </a:p>
          <a:p>
            <a:pPr marL="346075" indent="-346075">
              <a:buFont typeface="Arial" panose="020B0604020202020204" pitchFamily="34" charset="0"/>
              <a:buChar char="•"/>
            </a:pPr>
            <a:r>
              <a:rPr lang="en-US" sz="2800" dirty="0" smtClean="0"/>
              <a:t>LED Puck tracking</a:t>
            </a:r>
          </a:p>
          <a:p>
            <a:pPr marL="346075" indent="-346075">
              <a:buFont typeface="Arial" panose="020B0604020202020204" pitchFamily="34" charset="0"/>
              <a:buChar char="•"/>
            </a:pPr>
            <a:r>
              <a:rPr lang="en-US" sz="2800" dirty="0" smtClean="0"/>
              <a:t>Automatic Puck Return</a:t>
            </a:r>
            <a:endParaRPr lang="en-US" sz="2800" i="1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0161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21044"/>
            <a:ext cx="5368066" cy="416779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9600" b="1" dirty="0" smtClean="0"/>
              <a:t>Manufacturing Support:</a:t>
            </a:r>
          </a:p>
          <a:p>
            <a:pPr>
              <a:buNone/>
            </a:pPr>
            <a:r>
              <a:rPr lang="en-US" sz="7200" dirty="0" smtClean="0"/>
              <a:t>UCF Machine Lab</a:t>
            </a:r>
          </a:p>
          <a:p>
            <a:pPr>
              <a:buNone/>
            </a:pPr>
            <a:r>
              <a:rPr lang="en-US" sz="7200" dirty="0" smtClean="0"/>
              <a:t>Mid Florida Tech</a:t>
            </a:r>
          </a:p>
          <a:p>
            <a:pPr>
              <a:buNone/>
            </a:pPr>
            <a:r>
              <a:rPr lang="en-US" sz="7200" dirty="0" smtClean="0"/>
              <a:t>Quality Manufacturing Services</a:t>
            </a:r>
          </a:p>
          <a:p>
            <a:pPr>
              <a:buNone/>
            </a:pPr>
            <a:endParaRPr lang="en-US" sz="7200" dirty="0" smtClean="0"/>
          </a:p>
          <a:p>
            <a:pPr>
              <a:buNone/>
            </a:pPr>
            <a:r>
              <a:rPr lang="en-US" sz="9600" b="1" dirty="0" smtClean="0"/>
              <a:t>Faculty Support:</a:t>
            </a:r>
          </a:p>
          <a:p>
            <a:pPr>
              <a:buNone/>
            </a:pPr>
            <a:r>
              <a:rPr lang="en-US" sz="7200" dirty="0" smtClean="0"/>
              <a:t>Dr. Richie</a:t>
            </a:r>
          </a:p>
          <a:p>
            <a:pPr>
              <a:buNone/>
            </a:pPr>
            <a:r>
              <a:rPr lang="en-US" sz="7200" dirty="0" smtClean="0"/>
              <a:t>Dr. Gong</a:t>
            </a:r>
          </a:p>
          <a:p>
            <a:pPr>
              <a:buNone/>
            </a:pPr>
            <a:r>
              <a:rPr lang="en-US" sz="7200" dirty="0" smtClean="0"/>
              <a:t>Dr. </a:t>
            </a:r>
            <a:r>
              <a:rPr lang="en-US" sz="7200" dirty="0" err="1" smtClean="0"/>
              <a:t>Wasfy</a:t>
            </a:r>
            <a:endParaRPr lang="en-US" sz="7200" dirty="0" smtClean="0"/>
          </a:p>
          <a:p>
            <a:pPr>
              <a:buNone/>
            </a:pPr>
            <a:r>
              <a:rPr lang="en-US" sz="7200" dirty="0" smtClean="0"/>
              <a:t>Dr. </a:t>
            </a:r>
            <a:r>
              <a:rPr lang="en-US" sz="7200" dirty="0" err="1" smtClean="0"/>
              <a:t>DeMara</a:t>
            </a:r>
            <a:endParaRPr lang="en-US" sz="72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</p:txBody>
      </p:sp>
      <p:pic>
        <p:nvPicPr>
          <p:cNvPr id="92162" name="Picture 2" descr="http://t3.gstatic.com/images?q=tbn:ANd9GcSjmbRh_RJ2Fau9QEnFdbRak7cv8mXJnLGvX4oCvBkwPhAqo1Ie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1001" y="2047032"/>
            <a:ext cx="2886075" cy="1409700"/>
          </a:xfrm>
          <a:prstGeom prst="rect">
            <a:avLst/>
          </a:prstGeom>
          <a:noFill/>
        </p:spPr>
      </p:pic>
      <p:pic>
        <p:nvPicPr>
          <p:cNvPr id="92164" name="Picture 4" descr="PGE toplogo-on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8694" y="3736546"/>
            <a:ext cx="3574154" cy="99515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66099" y="1602889"/>
            <a:ext cx="2840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Sponsors:</a:t>
            </a:r>
            <a:endParaRPr lang="en-US" sz="2400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84434" y="265699"/>
            <a:ext cx="38629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QUESTIONS?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VIDEO0106_0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999348" y="2189017"/>
            <a:ext cx="4174836" cy="31311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5867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and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3374" y="1828800"/>
            <a:ext cx="8440420" cy="4268895"/>
          </a:xfrm>
        </p:spPr>
        <p:txBody>
          <a:bodyPr>
            <a:normAutofit fontScale="70000" lnSpcReduction="20000"/>
          </a:bodyPr>
          <a:lstStyle/>
          <a:p>
            <a:pPr marL="457200" indent="-406400">
              <a:buFont typeface="Arial" pitchFamily="34" charset="0"/>
              <a:buChar char="•"/>
            </a:pPr>
            <a:r>
              <a:rPr lang="en-US" sz="3200" dirty="0" smtClean="0"/>
              <a:t>Autonomous robotic arm</a:t>
            </a:r>
          </a:p>
          <a:p>
            <a:pPr marL="457200" indent="-406400">
              <a:buFont typeface="Arial" pitchFamily="34" charset="0"/>
              <a:buChar char="•"/>
            </a:pPr>
            <a:r>
              <a:rPr lang="en-US" sz="3200" dirty="0" smtClean="0"/>
              <a:t>‘Real time’ game play</a:t>
            </a:r>
          </a:p>
          <a:p>
            <a:pPr marL="457200" indent="-406400">
              <a:buFont typeface="Arial" pitchFamily="34" charset="0"/>
              <a:buChar char="•"/>
            </a:pPr>
            <a:r>
              <a:rPr lang="en-US" sz="3200" dirty="0" smtClean="0"/>
              <a:t>Desire  of a “puck-return” system</a:t>
            </a:r>
          </a:p>
          <a:p>
            <a:pPr marL="457200" indent="-406400">
              <a:buFont typeface="Arial" pitchFamily="34" charset="0"/>
              <a:buChar char="•"/>
            </a:pPr>
            <a:r>
              <a:rPr lang="en-US" sz="3200" dirty="0" smtClean="0"/>
              <a:t>Visual object tracking</a:t>
            </a:r>
          </a:p>
          <a:p>
            <a:pPr marL="457200" indent="-406400">
              <a:buFont typeface="Arial" pitchFamily="34" charset="0"/>
              <a:buChar char="•"/>
            </a:pPr>
            <a:r>
              <a:rPr lang="en-US" sz="3200" dirty="0" smtClean="0"/>
              <a:t>Accurate trajectory predictions</a:t>
            </a:r>
          </a:p>
          <a:p>
            <a:pPr marL="457200" indent="-406400">
              <a:buFont typeface="Arial" pitchFamily="34" charset="0"/>
              <a:buChar char="•"/>
            </a:pPr>
            <a:r>
              <a:rPr lang="en-US" sz="3200" dirty="0" smtClean="0"/>
              <a:t>Design our own power supply</a:t>
            </a:r>
          </a:p>
          <a:p>
            <a:pPr marL="457200" indent="-406400">
              <a:buFont typeface="Arial" pitchFamily="34" charset="0"/>
              <a:buChar char="•"/>
            </a:pPr>
            <a:r>
              <a:rPr lang="en-US" sz="3200" dirty="0" smtClean="0"/>
              <a:t>Visual lighting effects</a:t>
            </a:r>
          </a:p>
          <a:p>
            <a:pPr marL="457200" indent="-406400">
              <a:buFont typeface="Arial" pitchFamily="34" charset="0"/>
              <a:buChar char="•"/>
            </a:pPr>
            <a:r>
              <a:rPr lang="en-US" sz="3200" dirty="0" smtClean="0"/>
              <a:t>Convenient and user friendly environment</a:t>
            </a:r>
          </a:p>
          <a:p>
            <a:pPr marL="457200" indent="-406400">
              <a:buFont typeface="Arial" pitchFamily="34" charset="0"/>
              <a:buChar char="•"/>
            </a:pPr>
            <a:endParaRPr lang="en-US" sz="3200" dirty="0" smtClean="0"/>
          </a:p>
          <a:p>
            <a:pPr marL="457200" indent="-406400">
              <a:buNone/>
            </a:pPr>
            <a:r>
              <a:rPr lang="en-US" sz="3200" dirty="0" smtClean="0"/>
              <a:t> </a:t>
            </a:r>
          </a:p>
          <a:p>
            <a:pPr marL="457200" indent="-406400">
              <a:buFont typeface="Arial" pitchFamily="34" charset="0"/>
              <a:buChar char="•"/>
            </a:pPr>
            <a:endParaRPr lang="en-US" sz="2800" dirty="0"/>
          </a:p>
        </p:txBody>
      </p:sp>
      <p:sp>
        <p:nvSpPr>
          <p:cNvPr id="4" name="Oval 3"/>
          <p:cNvSpPr/>
          <p:nvPr/>
        </p:nvSpPr>
        <p:spPr>
          <a:xfrm>
            <a:off x="11266653" y="4605834"/>
            <a:ext cx="271932" cy="17762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370" name="Picture 2" descr="http://1.bp.blogspot.com/-tU6IeBU_1sc/UGTR-gpypdI/AAAAAAAAAD0/KNFQaoAPXQQ/s1600/Budget+Goal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90576">
            <a:off x="7245927" y="1349375"/>
            <a:ext cx="3646918" cy="36041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8176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&amp; Specifications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96963" y="1846263"/>
          <a:ext cx="1005840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/>
                <a:gridCol w="502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Specification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Puck</a:t>
                      </a:r>
                      <a:r>
                        <a:rPr lang="en-US" baseline="0" dirty="0" smtClean="0"/>
                        <a:t> Return run-time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≤ 20</a:t>
                      </a:r>
                      <a:r>
                        <a:rPr lang="en-US" baseline="0" dirty="0" smtClean="0"/>
                        <a:t>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Autonomous</a:t>
                      </a:r>
                      <a:r>
                        <a:rPr lang="en-US" baseline="0" dirty="0" smtClean="0"/>
                        <a:t> Striker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≤ 20 ms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Visual Tracking frequency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≥ 60 fps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Visual Tracking resolution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≤ VGA - 640x480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Voltage</a:t>
                      </a:r>
                      <a:r>
                        <a:rPr lang="en-US" baseline="0" dirty="0" smtClean="0"/>
                        <a:t> Regulation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24V,</a:t>
                      </a:r>
                      <a:r>
                        <a:rPr lang="en-US" baseline="0" dirty="0" smtClean="0"/>
                        <a:t> 12V &amp; 5V DC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Trajectory Prediction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Accuracy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≤ 3”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Linear Velocity of Robot Arm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≥ 80</a:t>
                      </a:r>
                      <a:r>
                        <a:rPr lang="en-US" baseline="0" dirty="0" smtClean="0"/>
                        <a:t> in/s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End-effector</a:t>
                      </a:r>
                      <a:r>
                        <a:rPr lang="en-US" baseline="0" dirty="0" smtClean="0"/>
                        <a:t> stroke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Microcontroller processing</a:t>
                      </a:r>
                      <a:r>
                        <a:rPr lang="en-US" baseline="0" dirty="0" smtClean="0"/>
                        <a:t> speed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≥ 8 MHz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System Overview</a:t>
            </a:r>
            <a:endParaRPr lang="en-US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4138" y="1381125"/>
            <a:ext cx="6715125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6896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Microcontrollers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400" dirty="0" smtClean="0"/>
              <a:t>Our choice of microcontroller was based on these basic criteria: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400" dirty="0" smtClean="0"/>
              <a:t>Microcontroller should have descriptive reference documentation available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400" dirty="0" smtClean="0"/>
              <a:t>Simple development environment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400" dirty="0" smtClean="0"/>
              <a:t>Processing frequency higher than 8 MHz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400" dirty="0" smtClean="0"/>
              <a:t>Digital, Analog and PWM pins available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2400" dirty="0" smtClean="0"/>
              <a:t>Low voltage ( operating voltage 3-5V )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400" dirty="0" smtClean="0"/>
              <a:t>Affordable (&lt;$10.00)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400" dirty="0" smtClean="0"/>
              <a:t>Should have the necessary communication protocols – UART &amp; SPI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400" dirty="0" smtClean="0"/>
              <a:t>Must have ability to control Striker arm.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8"/>
            <a:ext cx="10058400" cy="999268"/>
          </a:xfrm>
        </p:spPr>
        <p:txBody>
          <a:bodyPr>
            <a:noAutofit/>
          </a:bodyPr>
          <a:lstStyle/>
          <a:p>
            <a:r>
              <a:rPr lang="en-US" sz="4400" dirty="0" smtClean="0"/>
              <a:t>MSP430FG4618</a:t>
            </a:r>
            <a:r>
              <a:rPr lang="en-US" sz="2800" dirty="0" smtClean="0"/>
              <a:t> </a:t>
            </a:r>
            <a:r>
              <a:rPr lang="en-US" sz="4400" dirty="0" smtClean="0"/>
              <a:t>vs. ATmega328P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790824" y="1543050"/>
          <a:ext cx="7103803" cy="3896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25689"/>
                <a:gridCol w="2598952"/>
                <a:gridCol w="20791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Features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MSP430FG4618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ATmega328P-PU</a:t>
                      </a:r>
                      <a:endParaRPr lang="en-US" b="1" dirty="0"/>
                    </a:p>
                  </a:txBody>
                  <a:tcPr/>
                </a:tc>
              </a:tr>
              <a:tr h="467360">
                <a:tc>
                  <a:txBody>
                    <a:bodyPr/>
                    <a:lstStyle/>
                    <a:p>
                      <a:r>
                        <a:rPr lang="en-US" dirty="0" smtClean="0"/>
                        <a:t>Data Bus (core size)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16 bit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bit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Speed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8MHz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8MHz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Storage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16KB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32KB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Memory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8KB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2KB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Digital I/O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80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 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Analog I/O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Supply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voltage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1.8 - 3.6V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1.8 - 5.5V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UART</a:t>
                      </a:r>
                      <a:r>
                        <a:rPr lang="en-US" baseline="0" dirty="0" smtClean="0"/>
                        <a:t> &amp; </a:t>
                      </a:r>
                      <a:r>
                        <a:rPr lang="en-US" dirty="0" smtClean="0"/>
                        <a:t>SPI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yes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yes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Price /chip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FREE</a:t>
                      </a:r>
                      <a:r>
                        <a:rPr lang="en-US" baseline="0" dirty="0" smtClean="0"/>
                        <a:t> (LQFP)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FREE (DIP</a:t>
                      </a:r>
                      <a:r>
                        <a:rPr lang="en-US" baseline="0" dirty="0" smtClean="0"/>
                        <a:t>)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906780" y="1600146"/>
            <a:ext cx="8229600" cy="4157248"/>
          </a:xfrm>
          <a:prstGeom prst="rect">
            <a:avLst/>
          </a:prstGeom>
        </p:spPr>
        <p:txBody>
          <a:bodyPr/>
          <a:lstStyle/>
          <a:p>
            <a:pPr marL="91438" marR="0" lvl="0" indent="-91438" algn="l" defTabSz="91437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Atmega328P met our requirements: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37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Testing can be easily implemented using Arduino Uno and Sketch IDE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37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Open source and abundance of support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37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Atmel offers free samples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37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en-US" sz="2800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Communicates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through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UART,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SPI &amp; I2C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37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High frequency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up to 20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MHz with external clock)</a:t>
            </a:r>
          </a:p>
          <a:p>
            <a:pPr marL="457200" marR="0" lvl="0" indent="-457200" algn="l" defTabSz="91437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Contains Analog, PWM &amp; digital IO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38" marR="0" lvl="0" indent="-91438" algn="l" defTabSz="91437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38" marR="0" lvl="0" indent="-91438" algn="l" defTabSz="91437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Microcontroller Decision</a:t>
            </a:r>
            <a:endParaRPr lang="en-US" dirty="0"/>
          </a:p>
        </p:txBody>
      </p:sp>
      <p:sp>
        <p:nvSpPr>
          <p:cNvPr id="149506" name="AutoShape 2" descr="data:image/jpeg;base64,/9j/4AAQSkZJRgABAQAAAQABAAD/2wCEAAkGBxQQEhIQDw8QEBUWFBQUFRcPFRYVEBAWFRQWFhgUFhYYHCggGholGxQUIjEhKCkrLi4uFyAzODMtNygtLysBCgoKDg0OFxAQGjQkHyQsLSwsLCwtLCwsLCwsLCwsLCwsLCwsLCwsLCwsLCwsLCwsLDQsLCwsLCwsLCwsLDQsLP/AABEIAM0A9gMBIgACEQEDEQH/xAAcAAEAAQUBAQAAAAAAAAAAAAAAAQIDBAUGBwj/xAA6EAACAQIEBAMGBQQBBAMAAAAAAQIDEQQSITEFQVFhBjJxEyKBkaHwUnKxwdEjQmKC4TNTY/EUFiT/xAAXAQEBAQEAAAAAAAAAAAAAAAAAAQMC/8QAHxEBAQEBAAMBAAMBAAAAAAAAAAERAhIxUSEDYXET/9oADAMBAAIRAxEAPwD3EAAAAAAAAAAAAAAAAAAAAAAAAAAAAAAAAAAAAAAAAAAAAAAAAAAAAAAAAAAAQAAIAFQIAEgAAAAAAAAAAAAAAAAAAAAAAAAAAAAAAAEAgADHx2KVKEqkr2ir6bvscHxDx3WU7U6cIx/yWaS77rUuJrr+KeIKOHeWcs0vww1kvXoZPD+J0q6vSqKXVbSXqjxnH8SnUm5yeaUnd3st+fYjDY6dOSlGThJc4t3XxB+vcwcHwbxs0suJWdbZo6T9Wtn9DssFj6daOelOM123Xqt0MNZYKbk3IqoFNyQJBBIAAAAAAAAAAAAAAAAAAAAAAIJIYEEMMhgY3EcIq1OVOTaTtfLo9Gn+x5txbgFSMJVsj9nGTV5WzpJ2Umuj6nqEtjX43DwrU4wmrxbi+msfe/VDR4ziactLO6v25+hiVJtP+eZ6lxvw2sTiPcyUY+yzOUV5p5rJOPS3Nd9zz7iHD7SkrNqM5Qc4J5HKLs7N7lmIwP8A5D5mx4fxSpSkpUpSi+qf6mqq0nDpJdfvYrp1dsj9U9tOfYluLHpXBvHG0cVFr/OC0/2j/HyOwwuLhVip05xnF84u6PCljlazWv39P4MnhvHKtCWalNw6pap+qe69RLvss+Pc1InMcPwPx5TqWhiV7KX4o3dN+q3j9TsKVZSSlGSknqnF3T9GBlXFyypFakBcuSUKRNwKgRckAAAAAAAAAAAAAAAgACAQ2BDIBABmJUo2Std2f7NGWUsDW53GTf35Voa3F0L4OvSpqEXJt6pNXk171uu+pvalBPWyua6vh2ks1lqvTRMmDifEfhqOHjQdGcpzqtQUGruUst3lfTs/qcnjME4ScXF0prRpq231TPXasryotrya39W1+xreKcEjjMZJ15vIqKjFQspRkn5r81q9OyLv0x5RKTTtONr8+um/cjPbbVfX49fQ3fE+EtTrwpKVanRm4Smou0X36evY0dWi15f+evxGfDUzqpbP7/Y2nBPElbCu9Ko7c4S1g/VcvVGjlUzPl8/5KU/vmIV7HwHxxQxFoVWqE/8AJ/05PtLl6M6pTPnOFW1978tdtTpPD3jCvhbRT9pT/BPZfle8f0Kj2tSK1I5vgPiqhi7KE8k/wT0l/q9pG+UiKyFIquWIyLkWBcJKSUBIAAAAAAABAIAAi5DYEtlLMfF42FJXnJLtzfwNJi/EMmv6UIx5Xm0365US2RZLXRFM5W3djhMRxStOTUq8kudvdXyXMw5VdXepKWuju/r930OL268HovtV+JfNE3PO6c3papu9dWrdtTJoY6pD+7TutunvR1H/AE/pfB3TZRUgnuk/U57B8fvpJ2/P5X/ta6+KfqbmhjFLTZ2vZ9HzXJrujqdSuLzYs18M29LWsvXS/wDJhxeSTktX79/q/wBjc7mPXoJp2STaf1Oka3htT2aqtaN3k110e/U4+Hg9Tws8RVrxhVj7SctP6LjG7vZK6lZX007HYYnDtJ5mtcq028yMWu17GdO2ZSvHs01d36r+Sf4rySvhtm4tX2fKXdPZ/Aw5wcf5R69xeilw10adGnNqFqaklaEm94vk9WcbxHwXWo4eOKUozTipVIrSdLNbR/i3W3yLqY5Ceys9WtfvqUUrp729XcyKlLo/4Lb02dn2uvkBXCtld032Oz8OePKtG0K/9emubf8AUivzc/j8zgZ1LLW5ThsU3JJLM3tHkl1ZR9H8Nx8a9OFam24zV1dWfo11M6DOW8D4SdHCUo1JOTd52tZQU3dRX6682zpabJUjJiVIogytBUgAAAAABAApbJZQwDZpOI8Z3VHZbztdL8pZ4zxBzbpU5WivM/xPp6GlxFfJZRspW1ad0uW6dnfQ466+OpE4qad025Seqle9/UsypuyU53/Kkn8XuWas1G65/Erw3ST1a56JabGbRcWFhvZ999fiY9fAwesZZezZlU4W1bdk9La3+JEa8W3JPS9np1f6hWmqXg7MuUKkr2i/+fhzM1yUr2i7barfp1KMNRtJvPFW0smt7bb9/wBSBOjOTSyvRK/7GThsU6bVOUrx3i4702/7o9usf3Jr1Yw1lo+i3f5vvUwMVKV05rL0XNLuB2GAx7d4T0nG17bO+0l2ZslO5xlHE2UJ38vuPvHdX9Pe+SOmwla6NuetZdc4y6lNO6aT9TX4vDNWyxTWva2xsUyGr3OnLQYqg8qi3Zatrlq9P0MbxDCNfCqhK6zZfLvaL0afrFG8xWEjJ3d+m+nyNZi6dnbK3ZJLTS2+/wASYa0njLguGpYP2qpSjUgoRUqe822k3UXPm29zgeI8KrUIQqVaUowmlKEn5ZJ6qz5Pnbc9T4k5ThGm9Ukm773tt8manx5gHiadKFKplUU5KLvkndW1XLZjVeOU89aWWCzN6N8o35Jc32PS/CvhWGHg6tZZqjTcYvVQb5t85fRFPh3w/DCpaJz5u2ke0f5OrpR2RbSN7hKnuxXRJfQz6MjUYZG0w5EZ0C6i1TLqKJAAAAACCSGBSzW8ZxXs6enmlov3ZsZHOcenerBbpJuxLciz9rUVJSitMrV9U97/AGjXyldrXmr9tTOx1f3bXb15yT+ljS1Kl9Nv/Zk0bnH8KleUk6ekrP34pq+q0b5mI61ssZS2003X8mTSw84znOTcVJWzSv5bJLTpsavE02m7NO3TZ+hRsqdW1887pS0s7NLvdFupiorfVp8rO99d36o1r1V5uTS5ERlm1SsmvlYmGtjh8ZGTSk3H1jda9kya2ATeZa83l1TXWy+BrVZxf3f4GTh67p7fqyYu6yMRgk7205J6W9DCpwc9JS8umt3exs4VrxzVEo8llvmfrZ7evYs0oK7bjFp66O04+n2yKtK0Y1FurX+UJnQ8HrXjF9kzl+I1MtGo+cvcj3cnb9LnScFjaKXRI7/j9ue/TfQZVcogVGrJDRaqQuXilgavE4OTk/eVn0WuyRiYnDpvV7JRXwS/e5vZQLE8HG7ajYDRrC9EZWHw+pso4VIv06AFmhRNhRgU06ZkwiBXBFaISJQEgAAAABDJIYFuRzPiD3asJdU18rP9zppGn47hPaQaW+8fVbr4r9CdelntyWKi2nbW29tjUVquVrTVmfiKzvro7Wk92zCqaft1MmjOwnE5qcZTbmlHK4y2cbWymXjZUoyvOalH+1R1mlbRN6arY0apyk7r522XfobClhYU05TlacdnJXi9OS57/owRexFOnKKzxlTT8s5aJeqtt3Md8NqQim0raLNF3Uk72aa36GHicdmuknGMrXSu07dnsZnDYzcJKKk1tp5Vdc/kn8AKpJQ5bc/2KsLTUr1JrLBfXnZFUKcIWc5e1lyjDyr80v4K5RlUbzvLbaK3Vu3yJq4i7qyzWsl5VtZdC7Vd3ZLV+l18vgRGVllsm9ll3faSW/I1HFeK+zvSotTqy0bWqhe+ifXTcldSanE1Pb4iFGGsKXvSa2c/+Dt+G0bJHO+FeDezim9W9W+rOxo07I145yMu+tv4riiqxUolWU7cLdhYuZSVEC3lGQvKBWoAWY0y5GBcUStRAojEuJEpEgCQAAAAAAAQSQBbkY2IhdW25p9GtmZUizMDk+L8M9q5ShG1ReeC5/5R6pnPunqlO6V9bb27XO9xuEVS2rjJeWUdJRNFjs0H/wDpoe1X/doaT5ayjs+e/Qz65sac2Vp511SWWMcz/wAfLJcpPun9HZmsyyquzbSWnaPp/BuJLDS8mIydqsXFr9VyZbjOFPbEUcr3T1V18NGZ+Ud+PXxr3w93891e3wtfT6GRRwvN6q6uorzK+/31KZ8Vox0deL1vaEJPXs7GDiPEMF5IVam1s1oR7a7/AEHkeF+N1KCh7qUddPd1afXXXl9Sxi8Qqcc1aUaa5XvnlbayWrfoc1W4tiKvu07Ul/4leb/2e3wRlcP8NVq0s1Ry13lNuU38WJLfTrJPdUYvjM6z9nh4ygnpd/8AUmu9tIrsnfq+RvvDPhq1p1FeT+nZG54N4bhRXl1Ojo0Etka88Yy6/k38ijDYZRVkjKjArjAuKJ2zUKJUolaRKQFGQlRLlibAUKJVlJsSBFgSABIAAAAAAAAAAgkgCllqaLzLckBjTiWpRMtxLbgUabGcGpVPNTjfrazNRW8H0XspL0Z1uQjISyX2stnquM/+l0+suXPoZFDwhRj/AG39TrPZkqmTJ8PLr602F4JTh5YJfA2NLDJbIy1TKlAqLUaZdjArUStRApUSpIqsAIsSAAJBIEEgAAAAAAAAAAAAAAAgACCGiQBRYjKXABbcCMhdFgLWQnKXLACjKTlKgAsCQBBIAAAACSCQAAAAEASCAAJIAEgAAAAIBIAgWJAEWBIAgEgCASAIBIAAAAQSAIBIAgkAAAAIBIApBUAKQVAAA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508" name="AutoShape 4" descr="data:image/jpeg;base64,/9j/4AAQSkZJRgABAQAAAQABAAD/2wCEAAkGBxQQEhIQDw8QEBUWFBQUFRcPFRYVEBAWFRQWFhgUFhYYHCggGholGxQUIjEhKCkrLi4uFyAzODMtNygtLysBCgoKDg0OFxAQGjQkHyQsLSwsLCwtLCwsLCwsLCwsLCwsLCwsLCwsLCwsLCwsLCwsLDQsLCwsLCwsLCwsLDQsLP/AABEIAM0A9gMBIgACEQEDEQH/xAAcAAEAAQUBAQAAAAAAAAAAAAAAAQIDBAUGBwj/xAA6EAACAQIEBAMGBQQBBAMAAAAAAQIDEQQSITEFQVFhBjJxEyKBkaHwUnKxwdEjQmKC4TNTY/EUFiT/xAAXAQEBAQEAAAAAAAAAAAAAAAAAAQMC/8QAHxEBAQEBAAMBAAMBAAAAAAAAAAERAhIxUSEDYXET/9oADAMBAAIRAxEAPwD3EAAAAAAAAAAAAAAAAAAAAAAAAAAAAAAAAAAAAAAAAAAAAAAAAAAAAAAAAAAAQAAIAFQIAEgAAAAAAAAAAAAAAAAAAAAAAAAAAAAAAAEAgADHx2KVKEqkr2ir6bvscHxDx3WU7U6cIx/yWaS77rUuJrr+KeIKOHeWcs0vww1kvXoZPD+J0q6vSqKXVbSXqjxnH8SnUm5yeaUnd3st+fYjDY6dOSlGThJc4t3XxB+vcwcHwbxs0suJWdbZo6T9Wtn9DssFj6daOelOM123Xqt0MNZYKbk3IqoFNyQJBBIAAAAAAAAAAAAAAAAAAAAAAIJIYEEMMhgY3EcIq1OVOTaTtfLo9Gn+x5txbgFSMJVsj9nGTV5WzpJ2Umuj6nqEtjX43DwrU4wmrxbi+msfe/VDR4ziactLO6v25+hiVJtP+eZ6lxvw2sTiPcyUY+yzOUV5p5rJOPS3Nd9zz7iHD7SkrNqM5Qc4J5HKLs7N7lmIwP8A5D5mx4fxSpSkpUpSi+qf6mqq0nDpJdfvYrp1dsj9U9tOfYluLHpXBvHG0cVFr/OC0/2j/HyOwwuLhVip05xnF84u6PCljlazWv39P4MnhvHKtCWalNw6pap+qe69RLvss+Pc1InMcPwPx5TqWhiV7KX4o3dN+q3j9TsKVZSSlGSknqnF3T9GBlXFyypFakBcuSUKRNwKgRckAAAAAAAAAAAAAAAgACAQ2BDIBABmJUo2Std2f7NGWUsDW53GTf35Voa3F0L4OvSpqEXJt6pNXk171uu+pvalBPWyua6vh2ks1lqvTRMmDifEfhqOHjQdGcpzqtQUGruUst3lfTs/qcnjME4ScXF0prRpq231TPXasryotrya39W1+xreKcEjjMZJ15vIqKjFQspRkn5r81q9OyLv0x5RKTTtONr8+um/cjPbbVfX49fQ3fE+EtTrwpKVanRm4Smou0X36evY0dWi15f+evxGfDUzqpbP7/Y2nBPElbCu9Ko7c4S1g/VcvVGjlUzPl8/5KU/vmIV7HwHxxQxFoVWqE/8AJ/05PtLl6M6pTPnOFW1978tdtTpPD3jCvhbRT9pT/BPZfle8f0Kj2tSK1I5vgPiqhi7KE8k/wT0l/q9pG+UiKyFIquWIyLkWBcJKSUBIAAAAAAABAIAAi5DYEtlLMfF42FJXnJLtzfwNJi/EMmv6UIx5Xm0365US2RZLXRFM5W3djhMRxStOTUq8kudvdXyXMw5VdXepKWuju/r930OL268HovtV+JfNE3PO6c3papu9dWrdtTJoY6pD+7TutunvR1H/AE/pfB3TZRUgnuk/U57B8fvpJ2/P5X/ta6+KfqbmhjFLTZ2vZ9HzXJrujqdSuLzYs18M29LWsvXS/wDJhxeSTktX79/q/wBjc7mPXoJp2STaf1Oka3htT2aqtaN3k110e/U4+Hg9Tws8RVrxhVj7SctP6LjG7vZK6lZX007HYYnDtJ5mtcq028yMWu17GdO2ZSvHs01d36r+Sf4rySvhtm4tX2fKXdPZ/Aw5wcf5R69xeilw10adGnNqFqaklaEm94vk9WcbxHwXWo4eOKUozTipVIrSdLNbR/i3W3yLqY5Ceys9WtfvqUUrp729XcyKlLo/4Lb02dn2uvkBXCtld032Oz8OePKtG0K/9emubf8AUivzc/j8zgZ1LLW5ThsU3JJLM3tHkl1ZR9H8Nx8a9OFam24zV1dWfo11M6DOW8D4SdHCUo1JOTd52tZQU3dRX6682zpabJUjJiVIogytBUgAAAAABAApbJZQwDZpOI8Z3VHZbztdL8pZ4zxBzbpU5WivM/xPp6GlxFfJZRspW1ad0uW6dnfQ466+OpE4qad025Seqle9/UsypuyU53/Kkn8XuWas1G65/Erw3ST1a56JabGbRcWFhvZ999fiY9fAwesZZezZlU4W1bdk9La3+JEa8W3JPS9np1f6hWmqXg7MuUKkr2i/+fhzM1yUr2i7barfp1KMNRtJvPFW0smt7bb9/wBSBOjOTSyvRK/7GThsU6bVOUrx3i4702/7o9usf3Jr1Yw1lo+i3f5vvUwMVKV05rL0XNLuB2GAx7d4T0nG17bO+0l2ZslO5xlHE2UJ38vuPvHdX9Pe+SOmwla6NuetZdc4y6lNO6aT9TX4vDNWyxTWva2xsUyGr3OnLQYqg8qi3Zatrlq9P0MbxDCNfCqhK6zZfLvaL0afrFG8xWEjJ3d+m+nyNZi6dnbK3ZJLTS2+/wASYa0njLguGpYP2qpSjUgoRUqe822k3UXPm29zgeI8KrUIQqVaUowmlKEn5ZJ6qz5Pnbc9T4k5ThGm9Ukm773tt8manx5gHiadKFKplUU5KLvkndW1XLZjVeOU89aWWCzN6N8o35Jc32PS/CvhWGHg6tZZqjTcYvVQb5t85fRFPh3w/DCpaJz5u2ke0f5OrpR2RbSN7hKnuxXRJfQz6MjUYZG0w5EZ0C6i1TLqKJAAAAACCSGBSzW8ZxXs6enmlov3ZsZHOcenerBbpJuxLciz9rUVJSitMrV9U97/AGjXyldrXmr9tTOx1f3bXb15yT+ljS1Kl9Nv/Zk0bnH8KleUk6ekrP34pq+q0b5mI61ssZS2003X8mTSw84znOTcVJWzSv5bJLTpsavE02m7NO3TZ+hRsqdW1887pS0s7NLvdFupiorfVp8rO99d36o1r1V5uTS5ERlm1SsmvlYmGtjh8ZGTSk3H1jda9kya2ATeZa83l1TXWy+BrVZxf3f4GTh67p7fqyYu6yMRgk7205J6W9DCpwc9JS8umt3exs4VrxzVEo8llvmfrZ7evYs0oK7bjFp66O04+n2yKtK0Y1FurX+UJnQ8HrXjF9kzl+I1MtGo+cvcj3cnb9LnScFjaKXRI7/j9ue/TfQZVcogVGrJDRaqQuXilgavE4OTk/eVn0WuyRiYnDpvV7JRXwS/e5vZQLE8HG7ajYDRrC9EZWHw+pso4VIv06AFmhRNhRgU06ZkwiBXBFaISJQEgAAAABDJIYFuRzPiD3asJdU18rP9zppGn47hPaQaW+8fVbr4r9CdelntyWKi2nbW29tjUVquVrTVmfiKzvro7Wk92zCqaft1MmjOwnE5qcZTbmlHK4y2cbWymXjZUoyvOalH+1R1mlbRN6arY0apyk7r522XfobClhYU05TlacdnJXi9OS57/owRexFOnKKzxlTT8s5aJeqtt3Md8NqQim0raLNF3Uk72aa36GHicdmuknGMrXSu07dnsZnDYzcJKKk1tp5Vdc/kn8AKpJQ5bc/2KsLTUr1JrLBfXnZFUKcIWc5e1lyjDyr80v4K5RlUbzvLbaK3Vu3yJq4i7qyzWsl5VtZdC7Vd3ZLV+l18vgRGVllsm9ll3faSW/I1HFeK+zvSotTqy0bWqhe+ifXTcldSanE1Pb4iFGGsKXvSa2c/+Dt+G0bJHO+FeDezim9W9W+rOxo07I145yMu+tv4riiqxUolWU7cLdhYuZSVEC3lGQvKBWoAWY0y5GBcUStRAojEuJEpEgCQAAAAAAAQSQBbkY2IhdW25p9GtmZUizMDk+L8M9q5ShG1ReeC5/5R6pnPunqlO6V9bb27XO9xuEVS2rjJeWUdJRNFjs0H/wDpoe1X/doaT5ayjs+e/Qz65sac2Vp511SWWMcz/wAfLJcpPun9HZmsyyquzbSWnaPp/BuJLDS8mIydqsXFr9VyZbjOFPbEUcr3T1V18NGZ+Ud+PXxr3w93891e3wtfT6GRRwvN6q6uorzK+/31KZ8Vox0deL1vaEJPXs7GDiPEMF5IVam1s1oR7a7/AEHkeF+N1KCh7qUddPd1afXXXl9Sxi8Qqcc1aUaa5XvnlbayWrfoc1W4tiKvu07Ul/4leb/2e3wRlcP8NVq0s1Ry13lNuU38WJLfTrJPdUYvjM6z9nh4ygnpd/8AUmu9tIrsnfq+RvvDPhq1p1FeT+nZG54N4bhRXl1Ojo0Etka88Yy6/k38ijDYZRVkjKjArjAuKJ2zUKJUolaRKQFGQlRLlibAUKJVlJsSBFgSABIAAAAAAAAAAgkgCllqaLzLckBjTiWpRMtxLbgUabGcGpVPNTjfrazNRW8H0XspL0Z1uQjISyX2stnquM/+l0+suXPoZFDwhRj/AG39TrPZkqmTJ8PLr602F4JTh5YJfA2NLDJbIy1TKlAqLUaZdjArUStRApUSpIqsAIsSAAJBIEEgAAAAAAAAAAAAAAAgACCGiQBRYjKXABbcCMhdFgLWQnKXLACjKTlKgAsCQBBIAAAACSCQAAAAEASCAAJIAEgAAAAIBIAgWJAEWBIAgEgCASAIBIAAAAQSAIBIAgkAAAAIBIApBUAKQVAAA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510" name="AutoShape 6" descr="data:image/jpeg;base64,/9j/4AAQSkZJRgABAQAAAQABAAD/2wCEAAkGBxQQEhIQDw8QEBUWFBQUFRcPFRYVEBAWFRQWFhgUFhYYHCggGholGxQUIjEhKCkrLi4uFyAzODMtNygtLysBCgoKDg0OFxAQGjQkHyQsLSwsLCwtLCwsLCwsLCwsLCwsLCwsLCwsLCwsLCwsLCwsLDQsLCwsLCwsLCwsLDQsLP/AABEIAM0A9gMBIgACEQEDEQH/xAAcAAEAAQUBAQAAAAAAAAAAAAAAAQIDBAUGBwj/xAA6EAACAQIEBAMGBQQBBAMAAAAAAQIDEQQSITEFQVFhBjJxEyKBkaHwUnKxwdEjQmKC4TNTY/EUFiT/xAAXAQEBAQEAAAAAAAAAAAAAAAAAAQMC/8QAHxEBAQEBAAMBAAMBAAAAAAAAAAERAhIxUSEDYXET/9oADAMBAAIRAxEAPwD3EAAAAAAAAAAAAAAAAAAAAAAAAAAAAAAAAAAAAAAAAAAAAAAAAAAAAAAAAAAAQAAIAFQIAEgAAAAAAAAAAAAAAAAAAAAAAAAAAAAAAAEAgADHx2KVKEqkr2ir6bvscHxDx3WU7U6cIx/yWaS77rUuJrr+KeIKOHeWcs0vww1kvXoZPD+J0q6vSqKXVbSXqjxnH8SnUm5yeaUnd3st+fYjDY6dOSlGThJc4t3XxB+vcwcHwbxs0suJWdbZo6T9Wtn9DssFj6daOelOM123Xqt0MNZYKbk3IqoFNyQJBBIAAAAAAAAAAAAAAAAAAAAAAIJIYEEMMhgY3EcIq1OVOTaTtfLo9Gn+x5txbgFSMJVsj9nGTV5WzpJ2Umuj6nqEtjX43DwrU4wmrxbi+msfe/VDR4ziactLO6v25+hiVJtP+eZ6lxvw2sTiPcyUY+yzOUV5p5rJOPS3Nd9zz7iHD7SkrNqM5Qc4J5HKLs7N7lmIwP8A5D5mx4fxSpSkpUpSi+qf6mqq0nDpJdfvYrp1dsj9U9tOfYluLHpXBvHG0cVFr/OC0/2j/HyOwwuLhVip05xnF84u6PCljlazWv39P4MnhvHKtCWalNw6pap+qe69RLvss+Pc1InMcPwPx5TqWhiV7KX4o3dN+q3j9TsKVZSSlGSknqnF3T9GBlXFyypFakBcuSUKRNwKgRckAAAAAAAAAAAAAAAgACAQ2BDIBABmJUo2Std2f7NGWUsDW53GTf35Voa3F0L4OvSpqEXJt6pNXk171uu+pvalBPWyua6vh2ks1lqvTRMmDifEfhqOHjQdGcpzqtQUGruUst3lfTs/qcnjME4ScXF0prRpq231TPXasryotrya39W1+xreKcEjjMZJ15vIqKjFQspRkn5r81q9OyLv0x5RKTTtONr8+um/cjPbbVfX49fQ3fE+EtTrwpKVanRm4Smou0X36evY0dWi15f+evxGfDUzqpbP7/Y2nBPElbCu9Ko7c4S1g/VcvVGjlUzPl8/5KU/vmIV7HwHxxQxFoVWqE/8AJ/05PtLl6M6pTPnOFW1978tdtTpPD3jCvhbRT9pT/BPZfle8f0Kj2tSK1I5vgPiqhi7KE8k/wT0l/q9pG+UiKyFIquWIyLkWBcJKSUBIAAAAAAABAIAAi5DYEtlLMfF42FJXnJLtzfwNJi/EMmv6UIx5Xm0365US2RZLXRFM5W3djhMRxStOTUq8kudvdXyXMw5VdXepKWuju/r930OL268HovtV+JfNE3PO6c3papu9dWrdtTJoY6pD+7TutunvR1H/AE/pfB3TZRUgnuk/U57B8fvpJ2/P5X/ta6+KfqbmhjFLTZ2vZ9HzXJrujqdSuLzYs18M29LWsvXS/wDJhxeSTktX79/q/wBjc7mPXoJp2STaf1Oka3htT2aqtaN3k110e/U4+Hg9Tws8RVrxhVj7SctP6LjG7vZK6lZX007HYYnDtJ5mtcq028yMWu17GdO2ZSvHs01d36r+Sf4rySvhtm4tX2fKXdPZ/Aw5wcf5R69xeilw10adGnNqFqaklaEm94vk9WcbxHwXWo4eOKUozTipVIrSdLNbR/i3W3yLqY5Ceys9WtfvqUUrp729XcyKlLo/4Lb02dn2uvkBXCtld032Oz8OePKtG0K/9emubf8AUivzc/j8zgZ1LLW5ThsU3JJLM3tHkl1ZR9H8Nx8a9OFam24zV1dWfo11M6DOW8D4SdHCUo1JOTd52tZQU3dRX6682zpabJUjJiVIogytBUgAAAAABAApbJZQwDZpOI8Z3VHZbztdL8pZ4zxBzbpU5WivM/xPp6GlxFfJZRspW1ad0uW6dnfQ466+OpE4qad025Seqle9/UsypuyU53/Kkn8XuWas1G65/Erw3ST1a56JabGbRcWFhvZ999fiY9fAwesZZezZlU4W1bdk9La3+JEa8W3JPS9np1f6hWmqXg7MuUKkr2i/+fhzM1yUr2i7barfp1KMNRtJvPFW0smt7bb9/wBSBOjOTSyvRK/7GThsU6bVOUrx3i4702/7o9usf3Jr1Yw1lo+i3f5vvUwMVKV05rL0XNLuB2GAx7d4T0nG17bO+0l2ZslO5xlHE2UJ38vuPvHdX9Pe+SOmwla6NuetZdc4y6lNO6aT9TX4vDNWyxTWva2xsUyGr3OnLQYqg8qi3Zatrlq9P0MbxDCNfCqhK6zZfLvaL0afrFG8xWEjJ3d+m+nyNZi6dnbK3ZJLTS2+/wASYa0njLguGpYP2qpSjUgoRUqe822k3UXPm29zgeI8KrUIQqVaUowmlKEn5ZJ6qz5Pnbc9T4k5ThGm9Ukm773tt8manx5gHiadKFKplUU5KLvkndW1XLZjVeOU89aWWCzN6N8o35Jc32PS/CvhWGHg6tZZqjTcYvVQb5t85fRFPh3w/DCpaJz5u2ke0f5OrpR2RbSN7hKnuxXRJfQz6MjUYZG0w5EZ0C6i1TLqKJAAAAACCSGBSzW8ZxXs6enmlov3ZsZHOcenerBbpJuxLciz9rUVJSitMrV9U97/AGjXyldrXmr9tTOx1f3bXb15yT+ljS1Kl9Nv/Zk0bnH8KleUk6ekrP34pq+q0b5mI61ssZS2003X8mTSw84znOTcVJWzSv5bJLTpsavE02m7NO3TZ+hRsqdW1887pS0s7NLvdFupiorfVp8rO99d36o1r1V5uTS5ERlm1SsmvlYmGtjh8ZGTSk3H1jda9kya2ATeZa83l1TXWy+BrVZxf3f4GTh67p7fqyYu6yMRgk7205J6W9DCpwc9JS8umt3exs4VrxzVEo8llvmfrZ7evYs0oK7bjFp66O04+n2yKtK0Y1FurX+UJnQ8HrXjF9kzl+I1MtGo+cvcj3cnb9LnScFjaKXRI7/j9ue/TfQZVcogVGrJDRaqQuXilgavE4OTk/eVn0WuyRiYnDpvV7JRXwS/e5vZQLE8HG7ajYDRrC9EZWHw+pso4VIv06AFmhRNhRgU06ZkwiBXBFaISJQEgAAAABDJIYFuRzPiD3asJdU18rP9zppGn47hPaQaW+8fVbr4r9CdelntyWKi2nbW29tjUVquVrTVmfiKzvro7Wk92zCqaft1MmjOwnE5qcZTbmlHK4y2cbWymXjZUoyvOalH+1R1mlbRN6arY0apyk7r522XfobClhYU05TlacdnJXi9OS57/owRexFOnKKzxlTT8s5aJeqtt3Md8NqQim0raLNF3Uk72aa36GHicdmuknGMrXSu07dnsZnDYzcJKKk1tp5Vdc/kn8AKpJQ5bc/2KsLTUr1JrLBfXnZFUKcIWc5e1lyjDyr80v4K5RlUbzvLbaK3Vu3yJq4i7qyzWsl5VtZdC7Vd3ZLV+l18vgRGVllsm9ll3faSW/I1HFeK+zvSotTqy0bWqhe+ifXTcldSanE1Pb4iFGGsKXvSa2c/+Dt+G0bJHO+FeDezim9W9W+rOxo07I145yMu+tv4riiqxUolWU7cLdhYuZSVEC3lGQvKBWoAWY0y5GBcUStRAojEuJEpEgCQAAAAAAAQSQBbkY2IhdW25p9GtmZUizMDk+L8M9q5ShG1ReeC5/5R6pnPunqlO6V9bb27XO9xuEVS2rjJeWUdJRNFjs0H/wDpoe1X/doaT5ayjs+e/Qz65sac2Vp511SWWMcz/wAfLJcpPun9HZmsyyquzbSWnaPp/BuJLDS8mIydqsXFr9VyZbjOFPbEUcr3T1V18NGZ+Ud+PXxr3w93891e3wtfT6GRRwvN6q6uorzK+/31KZ8Vox0deL1vaEJPXs7GDiPEMF5IVam1s1oR7a7/AEHkeF+N1KCh7qUddPd1afXXXl9Sxi8Qqcc1aUaa5XvnlbayWrfoc1W4tiKvu07Ul/4leb/2e3wRlcP8NVq0s1Ry13lNuU38WJLfTrJPdUYvjM6z9nh4ygnpd/8AUmu9tIrsnfq+RvvDPhq1p1FeT+nZG54N4bhRXl1Ojo0Etka88Yy6/k38ijDYZRVkjKjArjAuKJ2zUKJUolaRKQFGQlRLlibAUKJVlJsSBFgSABIAAAAAAAAAAgkgCllqaLzLckBjTiWpRMtxLbgUabGcGpVPNTjfrazNRW8H0XspL0Z1uQjISyX2stnquM/+l0+suXPoZFDwhRj/AG39TrPZkqmTJ8PLr602F4JTh5YJfA2NLDJbIy1TKlAqLUaZdjArUStRApUSpIqsAIsSAAJBIEEgAAAAAAAAAAAAAAAgACCGiQBRYjKXABbcCMhdFgLWQnKXLACjKTlKgAsCQBBIAAAACSCQAAAAEASCAAJIAEgAAAAIBIAgWJAEWBIAgEgCASAIBIAAAAQSAIBIAgkAAAAIBIApBUAKQVAAA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512" name="AutoShape 8" descr="data:image/jpeg;base64,/9j/4AAQSkZJRgABAQAAAQABAAD/2wCEAAkGBxQQEhIQDw8QEBUWFBQUFRcPFRYVEBAWFRQWFhgUFhYYHCggGholGxQUIjEhKCkrLi4uFyAzODMtNygtLysBCgoKDg0OFxAQGjQkHyQsLSwsLCwtLCwsLCwsLCwsLCwsLCwsLCwsLCwsLCwsLCwsLDQsLCwsLCwsLCwsLDQsLP/AABEIAM0A9gMBIgACEQEDEQH/xAAcAAEAAQUBAQAAAAAAAAAAAAAAAQIDBAUGBwj/xAA6EAACAQIEBAMGBQQBBAMAAAAAAQIDEQQSITEFQVFhBjJxEyKBkaHwUnKxwdEjQmKC4TNTY/EUFiT/xAAXAQEBAQEAAAAAAAAAAAAAAAAAAQMC/8QAHxEBAQEBAAMBAAMBAAAAAAAAAAERAhIxUSEDYXET/9oADAMBAAIRAxEAPwD3EAAAAAAAAAAAAAAAAAAAAAAAAAAAAAAAAAAAAAAAAAAAAAAAAAAAAAAAAAAAQAAIAFQIAEgAAAAAAAAAAAAAAAAAAAAAAAAAAAAAAAEAgADHx2KVKEqkr2ir6bvscHxDx3WU7U6cIx/yWaS77rUuJrr+KeIKOHeWcs0vww1kvXoZPD+J0q6vSqKXVbSXqjxnH8SnUm5yeaUnd3st+fYjDY6dOSlGThJc4t3XxB+vcwcHwbxs0suJWdbZo6T9Wtn9DssFj6daOelOM123Xqt0MNZYKbk3IqoFNyQJBBIAAAAAAAAAAAAAAAAAAAAAAIJIYEEMMhgY3EcIq1OVOTaTtfLo9Gn+x5txbgFSMJVsj9nGTV5WzpJ2Umuj6nqEtjX43DwrU4wmrxbi+msfe/VDR4ziactLO6v25+hiVJtP+eZ6lxvw2sTiPcyUY+yzOUV5p5rJOPS3Nd9zz7iHD7SkrNqM5Qc4J5HKLs7N7lmIwP8A5D5mx4fxSpSkpUpSi+qf6mqq0nDpJdfvYrp1dsj9U9tOfYluLHpXBvHG0cVFr/OC0/2j/HyOwwuLhVip05xnF84u6PCljlazWv39P4MnhvHKtCWalNw6pap+qe69RLvss+Pc1InMcPwPx5TqWhiV7KX4o3dN+q3j9TsKVZSSlGSknqnF3T9GBlXFyypFakBcuSUKRNwKgRckAAAAAAAAAAAAAAAgACAQ2BDIBABmJUo2Std2f7NGWUsDW53GTf35Voa3F0L4OvSpqEXJt6pNXk171uu+pvalBPWyua6vh2ks1lqvTRMmDifEfhqOHjQdGcpzqtQUGruUst3lfTs/qcnjME4ScXF0prRpq231TPXasryotrya39W1+xreKcEjjMZJ15vIqKjFQspRkn5r81q9OyLv0x5RKTTtONr8+um/cjPbbVfX49fQ3fE+EtTrwpKVanRm4Smou0X36evY0dWi15f+evxGfDUzqpbP7/Y2nBPElbCu9Ko7c4S1g/VcvVGjlUzPl8/5KU/vmIV7HwHxxQxFoVWqE/8AJ/05PtLl6M6pTPnOFW1978tdtTpPD3jCvhbRT9pT/BPZfle8f0Kj2tSK1I5vgPiqhi7KE8k/wT0l/q9pG+UiKyFIquWIyLkWBcJKSUBIAAAAAAABAIAAi5DYEtlLMfF42FJXnJLtzfwNJi/EMmv6UIx5Xm0365US2RZLXRFM5W3djhMRxStOTUq8kudvdXyXMw5VdXepKWuju/r930OL268HovtV+JfNE3PO6c3papu9dWrdtTJoY6pD+7TutunvR1H/AE/pfB3TZRUgnuk/U57B8fvpJ2/P5X/ta6+KfqbmhjFLTZ2vZ9HzXJrujqdSuLzYs18M29LWsvXS/wDJhxeSTktX79/q/wBjc7mPXoJp2STaf1Oka3htT2aqtaN3k110e/U4+Hg9Tws8RVrxhVj7SctP6LjG7vZK6lZX007HYYnDtJ5mtcq028yMWu17GdO2ZSvHs01d36r+Sf4rySvhtm4tX2fKXdPZ/Aw5wcf5R69xeilw10adGnNqFqaklaEm94vk9WcbxHwXWo4eOKUozTipVIrSdLNbR/i3W3yLqY5Ceys9WtfvqUUrp729XcyKlLo/4Lb02dn2uvkBXCtld032Oz8OePKtG0K/9emubf8AUivzc/j8zgZ1LLW5ThsU3JJLM3tHkl1ZR9H8Nx8a9OFam24zV1dWfo11M6DOW8D4SdHCUo1JOTd52tZQU3dRX6682zpabJUjJiVIogytBUgAAAAABAApbJZQwDZpOI8Z3VHZbztdL8pZ4zxBzbpU5WivM/xPp6GlxFfJZRspW1ad0uW6dnfQ466+OpE4qad025Seqle9/UsypuyU53/Kkn8XuWas1G65/Erw3ST1a56JabGbRcWFhvZ999fiY9fAwesZZezZlU4W1bdk9La3+JEa8W3JPS9np1f6hWmqXg7MuUKkr2i/+fhzM1yUr2i7barfp1KMNRtJvPFW0smt7bb9/wBSBOjOTSyvRK/7GThsU6bVOUrx3i4702/7o9usf3Jr1Yw1lo+i3f5vvUwMVKV05rL0XNLuB2GAx7d4T0nG17bO+0l2ZslO5xlHE2UJ38vuPvHdX9Pe+SOmwla6NuetZdc4y6lNO6aT9TX4vDNWyxTWva2xsUyGr3OnLQYqg8qi3Zatrlq9P0MbxDCNfCqhK6zZfLvaL0afrFG8xWEjJ3d+m+nyNZi6dnbK3ZJLTS2+/wASYa0njLguGpYP2qpSjUgoRUqe822k3UXPm29zgeI8KrUIQqVaUowmlKEn5ZJ6qz5Pnbc9T4k5ThGm9Ukm773tt8manx5gHiadKFKplUU5KLvkndW1XLZjVeOU89aWWCzN6N8o35Jc32PS/CvhWGHg6tZZqjTcYvVQb5t85fRFPh3w/DCpaJz5u2ke0f5OrpR2RbSN7hKnuxXRJfQz6MjUYZG0w5EZ0C6i1TLqKJAAAAACCSGBSzW8ZxXs6enmlov3ZsZHOcenerBbpJuxLciz9rUVJSitMrV9U97/AGjXyldrXmr9tTOx1f3bXb15yT+ljS1Kl9Nv/Zk0bnH8KleUk6ekrP34pq+q0b5mI61ssZS2003X8mTSw84znOTcVJWzSv5bJLTpsavE02m7NO3TZ+hRsqdW1887pS0s7NLvdFupiorfVp8rO99d36o1r1V5uTS5ERlm1SsmvlYmGtjh8ZGTSk3H1jda9kya2ATeZa83l1TXWy+BrVZxf3f4GTh67p7fqyYu6yMRgk7205J6W9DCpwc9JS8umt3exs4VrxzVEo8llvmfrZ7evYs0oK7bjFp66O04+n2yKtK0Y1FurX+UJnQ8HrXjF9kzl+I1MtGo+cvcj3cnb9LnScFjaKXRI7/j9ue/TfQZVcogVGrJDRaqQuXilgavE4OTk/eVn0WuyRiYnDpvV7JRXwS/e5vZQLE8HG7ajYDRrC9EZWHw+pso4VIv06AFmhRNhRgU06ZkwiBXBFaISJQEgAAAABDJIYFuRzPiD3asJdU18rP9zppGn47hPaQaW+8fVbr4r9CdelntyWKi2nbW29tjUVquVrTVmfiKzvro7Wk92zCqaft1MmjOwnE5qcZTbmlHK4y2cbWymXjZUoyvOalH+1R1mlbRN6arY0apyk7r522XfobClhYU05TlacdnJXi9OS57/owRexFOnKKzxlTT8s5aJeqtt3Md8NqQim0raLNF3Uk72aa36GHicdmuknGMrXSu07dnsZnDYzcJKKk1tp5Vdc/kn8AKpJQ5bc/2KsLTUr1JrLBfXnZFUKcIWc5e1lyjDyr80v4K5RlUbzvLbaK3Vu3yJq4i7qyzWsl5VtZdC7Vd3ZLV+l18vgRGVllsm9ll3faSW/I1HFeK+zvSotTqy0bWqhe+ifXTcldSanE1Pb4iFGGsKXvSa2c/+Dt+G0bJHO+FeDezim9W9W+rOxo07I145yMu+tv4riiqxUolWU7cLdhYuZSVEC3lGQvKBWoAWY0y5GBcUStRAojEuJEpEgCQAAAAAAAQSQBbkY2IhdW25p9GtmZUizMDk+L8M9q5ShG1ReeC5/5R6pnPunqlO6V9bb27XO9xuEVS2rjJeWUdJRNFjs0H/wDpoe1X/doaT5ayjs+e/Qz65sac2Vp511SWWMcz/wAfLJcpPun9HZmsyyquzbSWnaPp/BuJLDS8mIydqsXFr9VyZbjOFPbEUcr3T1V18NGZ+Ud+PXxr3w93891e3wtfT6GRRwvN6q6uorzK+/31KZ8Vox0deL1vaEJPXs7GDiPEMF5IVam1s1oR7a7/AEHkeF+N1KCh7qUddPd1afXXXl9Sxi8Qqcc1aUaa5XvnlbayWrfoc1W4tiKvu07Ul/4leb/2e3wRlcP8NVq0s1Ry13lNuU38WJLfTrJPdUYvjM6z9nh4ygnpd/8AUmu9tIrsnfq+RvvDPhq1p1FeT+nZG54N4bhRXl1Ojo0Etka88Yy6/k38ijDYZRVkjKjArjAuKJ2zUKJUolaRKQFGQlRLlibAUKJVlJsSBFgSABIAAAAAAAAAAgkgCllqaLzLckBjTiWpRMtxLbgUabGcGpVPNTjfrazNRW8H0XspL0Z1uQjISyX2stnquM/+l0+suXPoZFDwhRj/AG39TrPZkqmTJ8PLr602F4JTh5YJfA2NLDJbIy1TKlAqLUaZdjArUStRApUSpIqsAIsSAAJBIEEgAAAAAAAAAAAAAAAgACCGiQBRYjKXABbcCMhdFgLWQnKXLACjKTlKgAsCQBBIAAAACSCQAAAAEASCAAJIAEgAAAAIBIAgWJAEWBIAgEgCASAIBIAAAAQSAIBIAgkAAAAIBIApBUAKQVAAA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514" name="AutoShape 10" descr="data:image/jpeg;base64,/9j/4AAQSkZJRgABAQAAAQABAAD/2wCEAAkGBxQQEhIQDw8QEBUWFBQUFRcPFRYVEBAWFRQWFhgUFhYYHCggGholGxQUIjEhKCkrLi4uFyAzODMtNygtLysBCgoKDg0OFxAQGjQkHyQsLSwsLCwtLCwsLCwsLCwsLCwsLCwsLCwsLCwsLCwsLCwsLDQsLCwsLCwsLCwsLDQsLP/AABEIAM0A9gMBIgACEQEDEQH/xAAcAAEAAQUBAQAAAAAAAAAAAAAAAQIDBAUGBwj/xAA6EAACAQIEBAMGBQQBBAMAAAAAAQIDEQQSITEFQVFhBjJxEyKBkaHwUnKxwdEjQmKC4TNTY/EUFiT/xAAXAQEBAQEAAAAAAAAAAAAAAAAAAQMC/8QAHxEBAQEBAAMBAAMBAAAAAAAAAAERAhIxUSEDYXET/9oADAMBAAIRAxEAPwD3EAAAAAAAAAAAAAAAAAAAAAAAAAAAAAAAAAAAAAAAAAAAAAAAAAAAAAAAAAAAQAAIAFQIAEgAAAAAAAAAAAAAAAAAAAAAAAAAAAAAAAEAgADHx2KVKEqkr2ir6bvscHxDx3WU7U6cIx/yWaS77rUuJrr+KeIKOHeWcs0vww1kvXoZPD+J0q6vSqKXVbSXqjxnH8SnUm5yeaUnd3st+fYjDY6dOSlGThJc4t3XxB+vcwcHwbxs0suJWdbZo6T9Wtn9DssFj6daOelOM123Xqt0MNZYKbk3IqoFNyQJBBIAAAAAAAAAAAAAAAAAAAAAAIJIYEEMMhgY3EcIq1OVOTaTtfLo9Gn+x5txbgFSMJVsj9nGTV5WzpJ2Umuj6nqEtjX43DwrU4wmrxbi+msfe/VDR4ziactLO6v25+hiVJtP+eZ6lxvw2sTiPcyUY+yzOUV5p5rJOPS3Nd9zz7iHD7SkrNqM5Qc4J5HKLs7N7lmIwP8A5D5mx4fxSpSkpUpSi+qf6mqq0nDpJdfvYrp1dsj9U9tOfYluLHpXBvHG0cVFr/OC0/2j/HyOwwuLhVip05xnF84u6PCljlazWv39P4MnhvHKtCWalNw6pap+qe69RLvss+Pc1InMcPwPx5TqWhiV7KX4o3dN+q3j9TsKVZSSlGSknqnF3T9GBlXFyypFakBcuSUKRNwKgRckAAAAAAAAAAAAAAAgACAQ2BDIBABmJUo2Std2f7NGWUsDW53GTf35Voa3F0L4OvSpqEXJt6pNXk171uu+pvalBPWyua6vh2ks1lqvTRMmDifEfhqOHjQdGcpzqtQUGruUst3lfTs/qcnjME4ScXF0prRpq231TPXasryotrya39W1+xreKcEjjMZJ15vIqKjFQspRkn5r81q9OyLv0x5RKTTtONr8+um/cjPbbVfX49fQ3fE+EtTrwpKVanRm4Smou0X36evY0dWi15f+evxGfDUzqpbP7/Y2nBPElbCu9Ko7c4S1g/VcvVGjlUzPl8/5KU/vmIV7HwHxxQxFoVWqE/8AJ/05PtLl6M6pTPnOFW1978tdtTpPD3jCvhbRT9pT/BPZfle8f0Kj2tSK1I5vgPiqhi7KE8k/wT0l/q9pG+UiKyFIquWIyLkWBcJKSUBIAAAAAAABAIAAi5DYEtlLMfF42FJXnJLtzfwNJi/EMmv6UIx5Xm0365US2RZLXRFM5W3djhMRxStOTUq8kudvdXyXMw5VdXepKWuju/r930OL268HovtV+JfNE3PO6c3papu9dWrdtTJoY6pD+7TutunvR1H/AE/pfB3TZRUgnuk/U57B8fvpJ2/P5X/ta6+KfqbmhjFLTZ2vZ9HzXJrujqdSuLzYs18M29LWsvXS/wDJhxeSTktX79/q/wBjc7mPXoJp2STaf1Oka3htT2aqtaN3k110e/U4+Hg9Tws8RVrxhVj7SctP6LjG7vZK6lZX007HYYnDtJ5mtcq028yMWu17GdO2ZSvHs01d36r+Sf4rySvhtm4tX2fKXdPZ/Aw5wcf5R69xeilw10adGnNqFqaklaEm94vk9WcbxHwXWo4eOKUozTipVIrSdLNbR/i3W3yLqY5Ceys9WtfvqUUrp729XcyKlLo/4Lb02dn2uvkBXCtld032Oz8OePKtG0K/9emubf8AUivzc/j8zgZ1LLW5ThsU3JJLM3tHkl1ZR9H8Nx8a9OFam24zV1dWfo11M6DOW8D4SdHCUo1JOTd52tZQU3dRX6682zpabJUjJiVIogytBUgAAAAABAApbJZQwDZpOI8Z3VHZbztdL8pZ4zxBzbpU5WivM/xPp6GlxFfJZRspW1ad0uW6dnfQ466+OpE4qad025Seqle9/UsypuyU53/Kkn8XuWas1G65/Erw3ST1a56JabGbRcWFhvZ999fiY9fAwesZZezZlU4W1bdk9La3+JEa8W3JPS9np1f6hWmqXg7MuUKkr2i/+fhzM1yUr2i7barfp1KMNRtJvPFW0smt7bb9/wBSBOjOTSyvRK/7GThsU6bVOUrx3i4702/7o9usf3Jr1Yw1lo+i3f5vvUwMVKV05rL0XNLuB2GAx7d4T0nG17bO+0l2ZslO5xlHE2UJ38vuPvHdX9Pe+SOmwla6NuetZdc4y6lNO6aT9TX4vDNWyxTWva2xsUyGr3OnLQYqg8qi3Zatrlq9P0MbxDCNfCqhK6zZfLvaL0afrFG8xWEjJ3d+m+nyNZi6dnbK3ZJLTS2+/wASYa0njLguGpYP2qpSjUgoRUqe822k3UXPm29zgeI8KrUIQqVaUowmlKEn5ZJ6qz5Pnbc9T4k5ThGm9Ukm773tt8manx5gHiadKFKplUU5KLvkndW1XLZjVeOU89aWWCzN6N8o35Jc32PS/CvhWGHg6tZZqjTcYvVQb5t85fRFPh3w/DCpaJz5u2ke0f5OrpR2RbSN7hKnuxXRJfQz6MjUYZG0w5EZ0C6i1TLqKJAAAAACCSGBSzW8ZxXs6enmlov3ZsZHOcenerBbpJuxLciz9rUVJSitMrV9U97/AGjXyldrXmr9tTOx1f3bXb15yT+ljS1Kl9Nv/Zk0bnH8KleUk6ekrP34pq+q0b5mI61ssZS2003X8mTSw84znOTcVJWzSv5bJLTpsavE02m7NO3TZ+hRsqdW1887pS0s7NLvdFupiorfVp8rO99d36o1r1V5uTS5ERlm1SsmvlYmGtjh8ZGTSk3H1jda9kya2ATeZa83l1TXWy+BrVZxf3f4GTh67p7fqyYu6yMRgk7205J6W9DCpwc9JS8umt3exs4VrxzVEo8llvmfrZ7evYs0oK7bjFp66O04+n2yKtK0Y1FurX+UJnQ8HrXjF9kzl+I1MtGo+cvcj3cnb9LnScFjaKXRI7/j9ue/TfQZVcogVGrJDRaqQuXilgavE4OTk/eVn0WuyRiYnDpvV7JRXwS/e5vZQLE8HG7ajYDRrC9EZWHw+pso4VIv06AFmhRNhRgU06ZkwiBXBFaISJQEgAAAABDJIYFuRzPiD3asJdU18rP9zppGn47hPaQaW+8fVbr4r9CdelntyWKi2nbW29tjUVquVrTVmfiKzvro7Wk92zCqaft1MmjOwnE5qcZTbmlHK4y2cbWymXjZUoyvOalH+1R1mlbRN6arY0apyk7r522XfobClhYU05TlacdnJXi9OS57/owRexFOnKKzxlTT8s5aJeqtt3Md8NqQim0raLNF3Uk72aa36GHicdmuknGMrXSu07dnsZnDYzcJKKk1tp5Vdc/kn8AKpJQ5bc/2KsLTUr1JrLBfXnZFUKcIWc5e1lyjDyr80v4K5RlUbzvLbaK3Vu3yJq4i7qyzWsl5VtZdC7Vd3ZLV+l18vgRGVllsm9ll3faSW/I1HFeK+zvSotTqy0bWqhe+ifXTcldSanE1Pb4iFGGsKXvSa2c/+Dt+G0bJHO+FeDezim9W9W+rOxo07I145yMu+tv4riiqxUolWU7cLdhYuZSVEC3lGQvKBWoAWY0y5GBcUStRAojEuJEpEgCQAAAAAAAQSQBbkY2IhdW25p9GtmZUizMDk+L8M9q5ShG1ReeC5/5R6pnPunqlO6V9bb27XO9xuEVS2rjJeWUdJRNFjs0H/wDpoe1X/doaT5ayjs+e/Qz65sac2Vp511SWWMcz/wAfLJcpPun9HZmsyyquzbSWnaPp/BuJLDS8mIydqsXFr9VyZbjOFPbEUcr3T1V18NGZ+Ud+PXxr3w93891e3wtfT6GRRwvN6q6uorzK+/31KZ8Vox0deL1vaEJPXs7GDiPEMF5IVam1s1oR7a7/AEHkeF+N1KCh7qUddPd1afXXXl9Sxi8Qqcc1aUaa5XvnlbayWrfoc1W4tiKvu07Ul/4leb/2e3wRlcP8NVq0s1Ry13lNuU38WJLfTrJPdUYvjM6z9nh4ygnpd/8AUmu9tIrsnfq+RvvDPhq1p1FeT+nZG54N4bhRXl1Ojo0Etka88Yy6/k38ijDYZRVkjKjArjAuKJ2zUKJUolaRKQFGQlRLlibAUKJVlJsSBFgSABIAAAAAAAAAAgkgCllqaLzLckBjTiWpRMtxLbgUabGcGpVPNTjfrazNRW8H0XspL0Z1uQjISyX2stnquM/+l0+suXPoZFDwhRj/AG39TrPZkqmTJ8PLr602F4JTh5YJfA2NLDJbIy1TKlAqLUaZdjArUStRApUSpIqsAIsSAAJBIEEgAAAAAAAAAAAAAAAgACCGiQBRYjKXABbcCMhdFgLWQnKXLACjKTlKgAsCQBBIAAAACSCQAAAAEASCAAJIAEgAAAAIBIAgWJAEWBIAgEgCASAIBIAAAAQSAIBIAgkAAAAIBIApBUAKQVAAA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9516" name="Picture 12" descr="http://www.samuraicircuits.com/wp-content/uploads/2010/10/st-atmega-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38495" y="2448358"/>
            <a:ext cx="2442724" cy="20128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Retrospec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2707</TotalTime>
  <Words>1390</Words>
  <Application>Microsoft Office PowerPoint</Application>
  <PresentationFormat>Custom</PresentationFormat>
  <Paragraphs>512</Paragraphs>
  <Slides>37</Slides>
  <Notes>0</Notes>
  <HiddenSlides>2</HiddenSlides>
  <MMClips>1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Facet</vt:lpstr>
      <vt:lpstr>Retrospect</vt:lpstr>
      <vt:lpstr>Visio</vt:lpstr>
      <vt:lpstr>Striker</vt:lpstr>
      <vt:lpstr>Project Description</vt:lpstr>
      <vt:lpstr>Motivation and Purpose</vt:lpstr>
      <vt:lpstr>Goals and Objectives</vt:lpstr>
      <vt:lpstr>Requirements &amp; Specifications </vt:lpstr>
      <vt:lpstr>Overall System Overview</vt:lpstr>
      <vt:lpstr>Microcontrollers</vt:lpstr>
      <vt:lpstr>MSP430FG4618 vs. ATmega328P</vt:lpstr>
      <vt:lpstr>Microcontroller Decision</vt:lpstr>
      <vt:lpstr>Hardware Interface</vt:lpstr>
      <vt:lpstr>Robot Arm</vt:lpstr>
      <vt:lpstr>Prismatic Design</vt:lpstr>
      <vt:lpstr>End-Effector</vt:lpstr>
      <vt:lpstr>Stepper Motor Requirements  </vt:lpstr>
      <vt:lpstr>Motor Selection </vt:lpstr>
      <vt:lpstr>Motor Driver: L298N </vt:lpstr>
      <vt:lpstr>Stepper Motor Control</vt:lpstr>
      <vt:lpstr>Robot Arm Software </vt:lpstr>
      <vt:lpstr>Tracking System </vt:lpstr>
      <vt:lpstr>Tracking System Software</vt:lpstr>
      <vt:lpstr>Centroid Calculation Test Data</vt:lpstr>
      <vt:lpstr>LED Lighting Objective</vt:lpstr>
      <vt:lpstr>LED Comparison</vt:lpstr>
      <vt:lpstr>LED Selection</vt:lpstr>
      <vt:lpstr>Puck Return</vt:lpstr>
      <vt:lpstr>Puck Return Conveyor System</vt:lpstr>
      <vt:lpstr>Power Supply</vt:lpstr>
      <vt:lpstr>Power Supply Wiring Diagram</vt:lpstr>
      <vt:lpstr>Power supply load calculation</vt:lpstr>
      <vt:lpstr>Power Supply – Motor &amp; System  </vt:lpstr>
      <vt:lpstr>PCB Design</vt:lpstr>
      <vt:lpstr>Projected Budget</vt:lpstr>
      <vt:lpstr>Project Distribution</vt:lpstr>
      <vt:lpstr>Adversity</vt:lpstr>
      <vt:lpstr>Features omitted  from final design</vt:lpstr>
      <vt:lpstr>Acknowledgments</vt:lpstr>
      <vt:lpstr>Slide 37</vt:lpstr>
    </vt:vector>
  </TitlesOfParts>
  <Company>UCF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Striker</dc:title>
  <dc:creator>Student</dc:creator>
  <cp:lastModifiedBy>Emmanuel</cp:lastModifiedBy>
  <cp:revision>247</cp:revision>
  <dcterms:created xsi:type="dcterms:W3CDTF">2014-01-15T15:51:38Z</dcterms:created>
  <dcterms:modified xsi:type="dcterms:W3CDTF">2014-04-16T18:35:39Z</dcterms:modified>
</cp:coreProperties>
</file>