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88" r:id="rId1"/>
  </p:sldMasterIdLst>
  <p:notesMasterIdLst>
    <p:notesMasterId r:id="rId46"/>
  </p:notesMasterIdLst>
  <p:sldIdLst>
    <p:sldId id="256" r:id="rId2"/>
    <p:sldId id="277" r:id="rId3"/>
    <p:sldId id="333" r:id="rId4"/>
    <p:sldId id="304" r:id="rId5"/>
    <p:sldId id="259" r:id="rId6"/>
    <p:sldId id="280" r:id="rId7"/>
    <p:sldId id="320" r:id="rId8"/>
    <p:sldId id="262" r:id="rId9"/>
    <p:sldId id="263" r:id="rId10"/>
    <p:sldId id="264" r:id="rId11"/>
    <p:sldId id="265" r:id="rId12"/>
    <p:sldId id="295" r:id="rId13"/>
    <p:sldId id="270" r:id="rId14"/>
    <p:sldId id="334" r:id="rId15"/>
    <p:sldId id="324" r:id="rId16"/>
    <p:sldId id="299" r:id="rId17"/>
    <p:sldId id="325" r:id="rId18"/>
    <p:sldId id="301" r:id="rId19"/>
    <p:sldId id="331" r:id="rId20"/>
    <p:sldId id="300" r:id="rId21"/>
    <p:sldId id="319" r:id="rId22"/>
    <p:sldId id="317" r:id="rId23"/>
    <p:sldId id="318" r:id="rId24"/>
    <p:sldId id="306" r:id="rId25"/>
    <p:sldId id="307" r:id="rId26"/>
    <p:sldId id="308" r:id="rId27"/>
    <p:sldId id="309" r:id="rId28"/>
    <p:sldId id="326" r:id="rId29"/>
    <p:sldId id="285" r:id="rId30"/>
    <p:sldId id="312" r:id="rId31"/>
    <p:sldId id="313" r:id="rId32"/>
    <p:sldId id="286" r:id="rId33"/>
    <p:sldId id="329" r:id="rId34"/>
    <p:sldId id="290" r:id="rId35"/>
    <p:sldId id="288" r:id="rId36"/>
    <p:sldId id="291" r:id="rId37"/>
    <p:sldId id="293" r:id="rId38"/>
    <p:sldId id="321" r:id="rId39"/>
    <p:sldId id="330" r:id="rId40"/>
    <p:sldId id="271" r:id="rId41"/>
    <p:sldId id="274" r:id="rId42"/>
    <p:sldId id="272" r:id="rId43"/>
    <p:sldId id="275"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94" autoAdjust="0"/>
  </p:normalViewPr>
  <p:slideViewPr>
    <p:cSldViewPr>
      <p:cViewPr>
        <p:scale>
          <a:sx n="80" d="100"/>
          <a:sy n="80" d="100"/>
        </p:scale>
        <p:origin x="246" y="-1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702F3-D76D-43F4-B4D6-581513ABC55C}" type="doc">
      <dgm:prSet loTypeId="urn:microsoft.com/office/officeart/2005/8/layout/pyramid1" loCatId="pyramid" qsTypeId="urn:microsoft.com/office/officeart/2005/8/quickstyle/simple1" qsCatId="simple" csTypeId="urn:microsoft.com/office/officeart/2005/8/colors/accent0_1" csCatId="mainScheme" phldr="1"/>
      <dgm:spPr/>
    </dgm:pt>
    <dgm:pt modelId="{F6B0267D-3129-48BE-954D-98792C56CA38}">
      <dgm:prSet phldrT="[Text]" custT="1"/>
      <dgm:spPr/>
      <dgm:t>
        <a:bodyPr/>
        <a:lstStyle/>
        <a:p>
          <a:pPr algn="ctr"/>
          <a:r>
            <a:rPr lang="en-US" sz="2400" dirty="0" smtClean="0"/>
            <a:t>IMU</a:t>
          </a:r>
          <a:endParaRPr lang="en-US" sz="2400" dirty="0"/>
        </a:p>
      </dgm:t>
    </dgm:pt>
    <dgm:pt modelId="{76387805-F588-47FC-B33B-E3A119B638D2}" type="parTrans" cxnId="{2EB5BD18-10C2-48ED-8BF2-254433AE8058}">
      <dgm:prSet/>
      <dgm:spPr/>
      <dgm:t>
        <a:bodyPr/>
        <a:lstStyle/>
        <a:p>
          <a:pPr algn="ctr"/>
          <a:endParaRPr lang="en-US"/>
        </a:p>
      </dgm:t>
    </dgm:pt>
    <dgm:pt modelId="{63865BD0-365C-42DA-BF58-16B4CEA4E31B}" type="sibTrans" cxnId="{2EB5BD18-10C2-48ED-8BF2-254433AE8058}">
      <dgm:prSet/>
      <dgm:spPr/>
      <dgm:t>
        <a:bodyPr/>
        <a:lstStyle/>
        <a:p>
          <a:pPr algn="ctr"/>
          <a:endParaRPr lang="en-US"/>
        </a:p>
      </dgm:t>
    </dgm:pt>
    <dgm:pt modelId="{3A89ACE5-2E00-42F4-B446-60C1656839B5}">
      <dgm:prSet phldrT="[Text]"/>
      <dgm:spPr/>
      <dgm:t>
        <a:bodyPr/>
        <a:lstStyle/>
        <a:p>
          <a:pPr algn="ctr"/>
          <a:r>
            <a:rPr lang="en-US" dirty="0"/>
            <a:t>Receiver</a:t>
          </a:r>
        </a:p>
      </dgm:t>
    </dgm:pt>
    <dgm:pt modelId="{05D46C1D-6F9C-49BA-980A-60CA4CFE1FBB}" type="parTrans" cxnId="{1667000F-8FBD-4590-B1A5-83F1EDF7A275}">
      <dgm:prSet/>
      <dgm:spPr/>
      <dgm:t>
        <a:bodyPr/>
        <a:lstStyle/>
        <a:p>
          <a:pPr algn="ctr"/>
          <a:endParaRPr lang="en-US"/>
        </a:p>
      </dgm:t>
    </dgm:pt>
    <dgm:pt modelId="{768DAE08-5B9A-4ED4-996B-EFDD8784BFFC}" type="sibTrans" cxnId="{1667000F-8FBD-4590-B1A5-83F1EDF7A275}">
      <dgm:prSet/>
      <dgm:spPr/>
      <dgm:t>
        <a:bodyPr/>
        <a:lstStyle/>
        <a:p>
          <a:pPr algn="ctr"/>
          <a:endParaRPr lang="en-US"/>
        </a:p>
      </dgm:t>
    </dgm:pt>
    <dgm:pt modelId="{6A3C2812-40F1-4A62-A82D-F2CC49FDE021}">
      <dgm:prSet phldrT="[Text]"/>
      <dgm:spPr/>
      <dgm:t>
        <a:bodyPr/>
        <a:lstStyle/>
        <a:p>
          <a:pPr algn="ctr"/>
          <a:r>
            <a:rPr lang="en-US" dirty="0"/>
            <a:t>Altimeter</a:t>
          </a:r>
        </a:p>
      </dgm:t>
    </dgm:pt>
    <dgm:pt modelId="{862360A0-0482-48EE-8BC4-7ABA1BFE4B85}" type="parTrans" cxnId="{D2137534-4AD6-48A0-937E-67383013349F}">
      <dgm:prSet/>
      <dgm:spPr/>
      <dgm:t>
        <a:bodyPr/>
        <a:lstStyle/>
        <a:p>
          <a:pPr algn="ctr"/>
          <a:endParaRPr lang="en-US"/>
        </a:p>
      </dgm:t>
    </dgm:pt>
    <dgm:pt modelId="{D27CCA3F-1380-4793-B9D3-4A08DAB63A08}" type="sibTrans" cxnId="{D2137534-4AD6-48A0-937E-67383013349F}">
      <dgm:prSet/>
      <dgm:spPr/>
      <dgm:t>
        <a:bodyPr/>
        <a:lstStyle/>
        <a:p>
          <a:pPr algn="ctr"/>
          <a:endParaRPr lang="en-US"/>
        </a:p>
      </dgm:t>
    </dgm:pt>
    <dgm:pt modelId="{E10BE745-56FD-4AC1-872F-ED8F8887C9F1}">
      <dgm:prSet phldrT="[Text]"/>
      <dgm:spPr/>
      <dgm:t>
        <a:bodyPr/>
        <a:lstStyle/>
        <a:p>
          <a:pPr algn="ctr"/>
          <a:r>
            <a:rPr lang="en-US"/>
            <a:t>Raspberry Pi</a:t>
          </a:r>
        </a:p>
      </dgm:t>
    </dgm:pt>
    <dgm:pt modelId="{D7B8365E-EC02-4C3E-8A02-DED01A60FD01}" type="parTrans" cxnId="{170C3CB5-7122-46D7-B3A1-662BFABDF047}">
      <dgm:prSet/>
      <dgm:spPr/>
      <dgm:t>
        <a:bodyPr/>
        <a:lstStyle/>
        <a:p>
          <a:pPr algn="ctr"/>
          <a:endParaRPr lang="en-US"/>
        </a:p>
      </dgm:t>
    </dgm:pt>
    <dgm:pt modelId="{D7073B35-E381-4257-90C1-0ECA9D092156}" type="sibTrans" cxnId="{170C3CB5-7122-46D7-B3A1-662BFABDF047}">
      <dgm:prSet/>
      <dgm:spPr/>
      <dgm:t>
        <a:bodyPr/>
        <a:lstStyle/>
        <a:p>
          <a:pPr algn="ctr"/>
          <a:endParaRPr lang="en-US"/>
        </a:p>
      </dgm:t>
    </dgm:pt>
    <dgm:pt modelId="{60492D8D-A53F-482D-8A43-5693DC8B8196}">
      <dgm:prSet phldrT="[Text]"/>
      <dgm:spPr/>
      <dgm:t>
        <a:bodyPr/>
        <a:lstStyle/>
        <a:p>
          <a:pPr algn="ctr"/>
          <a:r>
            <a:rPr lang="en-US"/>
            <a:t>GPS</a:t>
          </a:r>
        </a:p>
      </dgm:t>
    </dgm:pt>
    <dgm:pt modelId="{5D5F90E1-96D4-4283-9BAE-7D0C399D8780}" type="parTrans" cxnId="{53BB5770-1EE9-4100-ADA8-7D84A5751BF9}">
      <dgm:prSet/>
      <dgm:spPr/>
      <dgm:t>
        <a:bodyPr/>
        <a:lstStyle/>
        <a:p>
          <a:pPr algn="ctr"/>
          <a:endParaRPr lang="en-US"/>
        </a:p>
      </dgm:t>
    </dgm:pt>
    <dgm:pt modelId="{96B0152A-FAD6-439F-ADE5-216236529387}" type="sibTrans" cxnId="{53BB5770-1EE9-4100-ADA8-7D84A5751BF9}">
      <dgm:prSet/>
      <dgm:spPr/>
      <dgm:t>
        <a:bodyPr/>
        <a:lstStyle/>
        <a:p>
          <a:pPr algn="ctr"/>
          <a:endParaRPr lang="en-US"/>
        </a:p>
      </dgm:t>
    </dgm:pt>
    <dgm:pt modelId="{A502F2AC-B8AB-41E8-A4EC-84F21FE3AB91}" type="pres">
      <dgm:prSet presAssocID="{FC4702F3-D76D-43F4-B4D6-581513ABC55C}" presName="Name0" presStyleCnt="0">
        <dgm:presLayoutVars>
          <dgm:dir/>
          <dgm:animLvl val="lvl"/>
          <dgm:resizeHandles val="exact"/>
        </dgm:presLayoutVars>
      </dgm:prSet>
      <dgm:spPr/>
    </dgm:pt>
    <dgm:pt modelId="{2DE38250-D3F7-49C9-8C94-5FE601BDBCCD}" type="pres">
      <dgm:prSet presAssocID="{F6B0267D-3129-48BE-954D-98792C56CA38}" presName="Name8" presStyleCnt="0"/>
      <dgm:spPr/>
    </dgm:pt>
    <dgm:pt modelId="{82326B8E-BFDE-44BD-87F8-A4B5E1DA4242}" type="pres">
      <dgm:prSet presAssocID="{F6B0267D-3129-48BE-954D-98792C56CA38}" presName="level" presStyleLbl="node1" presStyleIdx="0" presStyleCnt="5" custScaleX="101695">
        <dgm:presLayoutVars>
          <dgm:chMax val="1"/>
          <dgm:bulletEnabled val="1"/>
        </dgm:presLayoutVars>
      </dgm:prSet>
      <dgm:spPr/>
      <dgm:t>
        <a:bodyPr/>
        <a:lstStyle/>
        <a:p>
          <a:endParaRPr lang="en-US"/>
        </a:p>
      </dgm:t>
    </dgm:pt>
    <dgm:pt modelId="{FB9A76FF-AABA-41A7-813F-149378CAE3F8}" type="pres">
      <dgm:prSet presAssocID="{F6B0267D-3129-48BE-954D-98792C56CA38}" presName="levelTx" presStyleLbl="revTx" presStyleIdx="0" presStyleCnt="0">
        <dgm:presLayoutVars>
          <dgm:chMax val="1"/>
          <dgm:bulletEnabled val="1"/>
        </dgm:presLayoutVars>
      </dgm:prSet>
      <dgm:spPr/>
      <dgm:t>
        <a:bodyPr/>
        <a:lstStyle/>
        <a:p>
          <a:endParaRPr lang="en-US"/>
        </a:p>
      </dgm:t>
    </dgm:pt>
    <dgm:pt modelId="{3F5FCCEE-2B1E-4ED9-B41E-9F895317CD75}" type="pres">
      <dgm:prSet presAssocID="{3A89ACE5-2E00-42F4-B446-60C1656839B5}" presName="Name8" presStyleCnt="0"/>
      <dgm:spPr/>
    </dgm:pt>
    <dgm:pt modelId="{77533254-8602-4C0A-9C40-234A4082A3BD}" type="pres">
      <dgm:prSet presAssocID="{3A89ACE5-2E00-42F4-B446-60C1656839B5}" presName="level" presStyleLbl="node1" presStyleIdx="1" presStyleCnt="5" custScaleX="101695">
        <dgm:presLayoutVars>
          <dgm:chMax val="1"/>
          <dgm:bulletEnabled val="1"/>
        </dgm:presLayoutVars>
      </dgm:prSet>
      <dgm:spPr/>
      <dgm:t>
        <a:bodyPr/>
        <a:lstStyle/>
        <a:p>
          <a:endParaRPr lang="en-US"/>
        </a:p>
      </dgm:t>
    </dgm:pt>
    <dgm:pt modelId="{49195718-F565-4CD3-9563-3A495429AE23}" type="pres">
      <dgm:prSet presAssocID="{3A89ACE5-2E00-42F4-B446-60C1656839B5}" presName="levelTx" presStyleLbl="revTx" presStyleIdx="0" presStyleCnt="0">
        <dgm:presLayoutVars>
          <dgm:chMax val="1"/>
          <dgm:bulletEnabled val="1"/>
        </dgm:presLayoutVars>
      </dgm:prSet>
      <dgm:spPr/>
      <dgm:t>
        <a:bodyPr/>
        <a:lstStyle/>
        <a:p>
          <a:endParaRPr lang="en-US"/>
        </a:p>
      </dgm:t>
    </dgm:pt>
    <dgm:pt modelId="{22250AAE-14C9-41B3-8FD5-01179E4F8243}" type="pres">
      <dgm:prSet presAssocID="{6A3C2812-40F1-4A62-A82D-F2CC49FDE021}" presName="Name8" presStyleCnt="0"/>
      <dgm:spPr/>
    </dgm:pt>
    <dgm:pt modelId="{56907D0C-10D2-4BEE-92C1-122BFEF310FC}" type="pres">
      <dgm:prSet presAssocID="{6A3C2812-40F1-4A62-A82D-F2CC49FDE021}" presName="level" presStyleLbl="node1" presStyleIdx="2" presStyleCnt="5">
        <dgm:presLayoutVars>
          <dgm:chMax val="1"/>
          <dgm:bulletEnabled val="1"/>
        </dgm:presLayoutVars>
      </dgm:prSet>
      <dgm:spPr/>
      <dgm:t>
        <a:bodyPr/>
        <a:lstStyle/>
        <a:p>
          <a:endParaRPr lang="en-US"/>
        </a:p>
      </dgm:t>
    </dgm:pt>
    <dgm:pt modelId="{0CA5CD00-16FB-4221-86B2-5C6EE6A84F54}" type="pres">
      <dgm:prSet presAssocID="{6A3C2812-40F1-4A62-A82D-F2CC49FDE021}" presName="levelTx" presStyleLbl="revTx" presStyleIdx="0" presStyleCnt="0">
        <dgm:presLayoutVars>
          <dgm:chMax val="1"/>
          <dgm:bulletEnabled val="1"/>
        </dgm:presLayoutVars>
      </dgm:prSet>
      <dgm:spPr/>
      <dgm:t>
        <a:bodyPr/>
        <a:lstStyle/>
        <a:p>
          <a:endParaRPr lang="en-US"/>
        </a:p>
      </dgm:t>
    </dgm:pt>
    <dgm:pt modelId="{E54A46F1-8755-473E-AB35-B29F1EA5F26F}" type="pres">
      <dgm:prSet presAssocID="{E10BE745-56FD-4AC1-872F-ED8F8887C9F1}" presName="Name8" presStyleCnt="0"/>
      <dgm:spPr/>
    </dgm:pt>
    <dgm:pt modelId="{AEF43B2A-7CCD-4CEE-8421-FB0F51422EA1}" type="pres">
      <dgm:prSet presAssocID="{E10BE745-56FD-4AC1-872F-ED8F8887C9F1}" presName="level" presStyleLbl="node1" presStyleIdx="3" presStyleCnt="5">
        <dgm:presLayoutVars>
          <dgm:chMax val="1"/>
          <dgm:bulletEnabled val="1"/>
        </dgm:presLayoutVars>
      </dgm:prSet>
      <dgm:spPr/>
      <dgm:t>
        <a:bodyPr/>
        <a:lstStyle/>
        <a:p>
          <a:endParaRPr lang="en-US"/>
        </a:p>
      </dgm:t>
    </dgm:pt>
    <dgm:pt modelId="{9259E11E-EDCE-47C0-BA83-C3A6F6E123D7}" type="pres">
      <dgm:prSet presAssocID="{E10BE745-56FD-4AC1-872F-ED8F8887C9F1}" presName="levelTx" presStyleLbl="revTx" presStyleIdx="0" presStyleCnt="0">
        <dgm:presLayoutVars>
          <dgm:chMax val="1"/>
          <dgm:bulletEnabled val="1"/>
        </dgm:presLayoutVars>
      </dgm:prSet>
      <dgm:spPr/>
      <dgm:t>
        <a:bodyPr/>
        <a:lstStyle/>
        <a:p>
          <a:endParaRPr lang="en-US"/>
        </a:p>
      </dgm:t>
    </dgm:pt>
    <dgm:pt modelId="{C0B73761-5167-418E-8B1C-6F128A8B0378}" type="pres">
      <dgm:prSet presAssocID="{60492D8D-A53F-482D-8A43-5693DC8B8196}" presName="Name8" presStyleCnt="0"/>
      <dgm:spPr/>
    </dgm:pt>
    <dgm:pt modelId="{02E001B2-5213-4D2C-AB26-2CE9CE9A621B}" type="pres">
      <dgm:prSet presAssocID="{60492D8D-A53F-482D-8A43-5693DC8B8196}" presName="level" presStyleLbl="node1" presStyleIdx="4" presStyleCnt="5">
        <dgm:presLayoutVars>
          <dgm:chMax val="1"/>
          <dgm:bulletEnabled val="1"/>
        </dgm:presLayoutVars>
      </dgm:prSet>
      <dgm:spPr/>
      <dgm:t>
        <a:bodyPr/>
        <a:lstStyle/>
        <a:p>
          <a:endParaRPr lang="en-US"/>
        </a:p>
      </dgm:t>
    </dgm:pt>
    <dgm:pt modelId="{22134CD5-B8AD-4488-B479-18980ADAB96A}" type="pres">
      <dgm:prSet presAssocID="{60492D8D-A53F-482D-8A43-5693DC8B8196}" presName="levelTx" presStyleLbl="revTx" presStyleIdx="0" presStyleCnt="0">
        <dgm:presLayoutVars>
          <dgm:chMax val="1"/>
          <dgm:bulletEnabled val="1"/>
        </dgm:presLayoutVars>
      </dgm:prSet>
      <dgm:spPr/>
      <dgm:t>
        <a:bodyPr/>
        <a:lstStyle/>
        <a:p>
          <a:endParaRPr lang="en-US"/>
        </a:p>
      </dgm:t>
    </dgm:pt>
  </dgm:ptLst>
  <dgm:cxnLst>
    <dgm:cxn modelId="{A20F2F11-FB8E-41A1-A49D-9ED3152C0396}" type="presOf" srcId="{3A89ACE5-2E00-42F4-B446-60C1656839B5}" destId="{77533254-8602-4C0A-9C40-234A4082A3BD}" srcOrd="0" destOrd="0" presId="urn:microsoft.com/office/officeart/2005/8/layout/pyramid1"/>
    <dgm:cxn modelId="{1667000F-8FBD-4590-B1A5-83F1EDF7A275}" srcId="{FC4702F3-D76D-43F4-B4D6-581513ABC55C}" destId="{3A89ACE5-2E00-42F4-B446-60C1656839B5}" srcOrd="1" destOrd="0" parTransId="{05D46C1D-6F9C-49BA-980A-60CA4CFE1FBB}" sibTransId="{768DAE08-5B9A-4ED4-996B-EFDD8784BFFC}"/>
    <dgm:cxn modelId="{7F907843-E71D-4075-8C92-1161DFBEA4EB}" type="presOf" srcId="{60492D8D-A53F-482D-8A43-5693DC8B8196}" destId="{22134CD5-B8AD-4488-B479-18980ADAB96A}" srcOrd="1" destOrd="0" presId="urn:microsoft.com/office/officeart/2005/8/layout/pyramid1"/>
    <dgm:cxn modelId="{A7AA5986-9767-439E-8F6D-55A9797C93FD}" type="presOf" srcId="{3A89ACE5-2E00-42F4-B446-60C1656839B5}" destId="{49195718-F565-4CD3-9563-3A495429AE23}" srcOrd="1" destOrd="0" presId="urn:microsoft.com/office/officeart/2005/8/layout/pyramid1"/>
    <dgm:cxn modelId="{170C3CB5-7122-46D7-B3A1-662BFABDF047}" srcId="{FC4702F3-D76D-43F4-B4D6-581513ABC55C}" destId="{E10BE745-56FD-4AC1-872F-ED8F8887C9F1}" srcOrd="3" destOrd="0" parTransId="{D7B8365E-EC02-4C3E-8A02-DED01A60FD01}" sibTransId="{D7073B35-E381-4257-90C1-0ECA9D092156}"/>
    <dgm:cxn modelId="{2EB5BD18-10C2-48ED-8BF2-254433AE8058}" srcId="{FC4702F3-D76D-43F4-B4D6-581513ABC55C}" destId="{F6B0267D-3129-48BE-954D-98792C56CA38}" srcOrd="0" destOrd="0" parTransId="{76387805-F588-47FC-B33B-E3A119B638D2}" sibTransId="{63865BD0-365C-42DA-BF58-16B4CEA4E31B}"/>
    <dgm:cxn modelId="{041FC831-364F-4F2E-8686-551311B8A3B7}" type="presOf" srcId="{E10BE745-56FD-4AC1-872F-ED8F8887C9F1}" destId="{9259E11E-EDCE-47C0-BA83-C3A6F6E123D7}" srcOrd="1" destOrd="0" presId="urn:microsoft.com/office/officeart/2005/8/layout/pyramid1"/>
    <dgm:cxn modelId="{53BB5770-1EE9-4100-ADA8-7D84A5751BF9}" srcId="{FC4702F3-D76D-43F4-B4D6-581513ABC55C}" destId="{60492D8D-A53F-482D-8A43-5693DC8B8196}" srcOrd="4" destOrd="0" parTransId="{5D5F90E1-96D4-4283-9BAE-7D0C399D8780}" sibTransId="{96B0152A-FAD6-439F-ADE5-216236529387}"/>
    <dgm:cxn modelId="{C8EFFAFD-7C06-4B06-AA62-46506D89AA5D}" type="presOf" srcId="{60492D8D-A53F-482D-8A43-5693DC8B8196}" destId="{02E001B2-5213-4D2C-AB26-2CE9CE9A621B}" srcOrd="0" destOrd="0" presId="urn:microsoft.com/office/officeart/2005/8/layout/pyramid1"/>
    <dgm:cxn modelId="{D2137534-4AD6-48A0-937E-67383013349F}" srcId="{FC4702F3-D76D-43F4-B4D6-581513ABC55C}" destId="{6A3C2812-40F1-4A62-A82D-F2CC49FDE021}" srcOrd="2" destOrd="0" parTransId="{862360A0-0482-48EE-8BC4-7ABA1BFE4B85}" sibTransId="{D27CCA3F-1380-4793-B9D3-4A08DAB63A08}"/>
    <dgm:cxn modelId="{A2DF8E0D-7A9B-490C-A548-2D47DAE82E12}" type="presOf" srcId="{6A3C2812-40F1-4A62-A82D-F2CC49FDE021}" destId="{56907D0C-10D2-4BEE-92C1-122BFEF310FC}" srcOrd="0" destOrd="0" presId="urn:microsoft.com/office/officeart/2005/8/layout/pyramid1"/>
    <dgm:cxn modelId="{8EDE7A7C-8702-4E61-8675-8C5F31C5ADF0}" type="presOf" srcId="{6A3C2812-40F1-4A62-A82D-F2CC49FDE021}" destId="{0CA5CD00-16FB-4221-86B2-5C6EE6A84F54}" srcOrd="1" destOrd="0" presId="urn:microsoft.com/office/officeart/2005/8/layout/pyramid1"/>
    <dgm:cxn modelId="{4933E669-5443-4C59-9E6F-1B052FA47581}" type="presOf" srcId="{E10BE745-56FD-4AC1-872F-ED8F8887C9F1}" destId="{AEF43B2A-7CCD-4CEE-8421-FB0F51422EA1}" srcOrd="0" destOrd="0" presId="urn:microsoft.com/office/officeart/2005/8/layout/pyramid1"/>
    <dgm:cxn modelId="{0D7B7B4F-D6DE-4C2C-AC9F-2CDCD5E941FE}" type="presOf" srcId="{F6B0267D-3129-48BE-954D-98792C56CA38}" destId="{FB9A76FF-AABA-41A7-813F-149378CAE3F8}" srcOrd="1" destOrd="0" presId="urn:microsoft.com/office/officeart/2005/8/layout/pyramid1"/>
    <dgm:cxn modelId="{67A9D7C9-E96A-42F0-9566-664C97E4A226}" type="presOf" srcId="{FC4702F3-D76D-43F4-B4D6-581513ABC55C}" destId="{A502F2AC-B8AB-41E8-A4EC-84F21FE3AB91}" srcOrd="0" destOrd="0" presId="urn:microsoft.com/office/officeart/2005/8/layout/pyramid1"/>
    <dgm:cxn modelId="{7A6774B0-5EAC-4980-B201-209718A5D40C}" type="presOf" srcId="{F6B0267D-3129-48BE-954D-98792C56CA38}" destId="{82326B8E-BFDE-44BD-87F8-A4B5E1DA4242}" srcOrd="0" destOrd="0" presId="urn:microsoft.com/office/officeart/2005/8/layout/pyramid1"/>
    <dgm:cxn modelId="{A4585F37-5A3D-4C26-AE47-0C1C868EE82A}" type="presParOf" srcId="{A502F2AC-B8AB-41E8-A4EC-84F21FE3AB91}" destId="{2DE38250-D3F7-49C9-8C94-5FE601BDBCCD}" srcOrd="0" destOrd="0" presId="urn:microsoft.com/office/officeart/2005/8/layout/pyramid1"/>
    <dgm:cxn modelId="{A575DAFF-5603-481C-9ED8-ED7C1079CAAF}" type="presParOf" srcId="{2DE38250-D3F7-49C9-8C94-5FE601BDBCCD}" destId="{82326B8E-BFDE-44BD-87F8-A4B5E1DA4242}" srcOrd="0" destOrd="0" presId="urn:microsoft.com/office/officeart/2005/8/layout/pyramid1"/>
    <dgm:cxn modelId="{87D98FDD-5EF0-4695-BEC3-55CB06FBEBD3}" type="presParOf" srcId="{2DE38250-D3F7-49C9-8C94-5FE601BDBCCD}" destId="{FB9A76FF-AABA-41A7-813F-149378CAE3F8}" srcOrd="1" destOrd="0" presId="urn:microsoft.com/office/officeart/2005/8/layout/pyramid1"/>
    <dgm:cxn modelId="{FFEC01E8-7F0F-45D4-B941-1EE3BF2393C2}" type="presParOf" srcId="{A502F2AC-B8AB-41E8-A4EC-84F21FE3AB91}" destId="{3F5FCCEE-2B1E-4ED9-B41E-9F895317CD75}" srcOrd="1" destOrd="0" presId="urn:microsoft.com/office/officeart/2005/8/layout/pyramid1"/>
    <dgm:cxn modelId="{0307E8C5-3CC3-4468-A197-8BBF1057D3D7}" type="presParOf" srcId="{3F5FCCEE-2B1E-4ED9-B41E-9F895317CD75}" destId="{77533254-8602-4C0A-9C40-234A4082A3BD}" srcOrd="0" destOrd="0" presId="urn:microsoft.com/office/officeart/2005/8/layout/pyramid1"/>
    <dgm:cxn modelId="{F45C340F-C548-4665-A2F0-1827BDC3DF59}" type="presParOf" srcId="{3F5FCCEE-2B1E-4ED9-B41E-9F895317CD75}" destId="{49195718-F565-4CD3-9563-3A495429AE23}" srcOrd="1" destOrd="0" presId="urn:microsoft.com/office/officeart/2005/8/layout/pyramid1"/>
    <dgm:cxn modelId="{17E36257-2706-461F-9D27-672235E79A1C}" type="presParOf" srcId="{A502F2AC-B8AB-41E8-A4EC-84F21FE3AB91}" destId="{22250AAE-14C9-41B3-8FD5-01179E4F8243}" srcOrd="2" destOrd="0" presId="urn:microsoft.com/office/officeart/2005/8/layout/pyramid1"/>
    <dgm:cxn modelId="{01DA315A-F408-4EB1-AAE0-F7E9C4D33648}" type="presParOf" srcId="{22250AAE-14C9-41B3-8FD5-01179E4F8243}" destId="{56907D0C-10D2-4BEE-92C1-122BFEF310FC}" srcOrd="0" destOrd="0" presId="urn:microsoft.com/office/officeart/2005/8/layout/pyramid1"/>
    <dgm:cxn modelId="{41D289C6-65F7-457C-8186-7EA94B0C9A03}" type="presParOf" srcId="{22250AAE-14C9-41B3-8FD5-01179E4F8243}" destId="{0CA5CD00-16FB-4221-86B2-5C6EE6A84F54}" srcOrd="1" destOrd="0" presId="urn:microsoft.com/office/officeart/2005/8/layout/pyramid1"/>
    <dgm:cxn modelId="{6E0D6FAD-FAB0-4B91-B578-57F2A2372D56}" type="presParOf" srcId="{A502F2AC-B8AB-41E8-A4EC-84F21FE3AB91}" destId="{E54A46F1-8755-473E-AB35-B29F1EA5F26F}" srcOrd="3" destOrd="0" presId="urn:microsoft.com/office/officeart/2005/8/layout/pyramid1"/>
    <dgm:cxn modelId="{D472E246-7550-4D4D-904D-C75108C925EB}" type="presParOf" srcId="{E54A46F1-8755-473E-AB35-B29F1EA5F26F}" destId="{AEF43B2A-7CCD-4CEE-8421-FB0F51422EA1}" srcOrd="0" destOrd="0" presId="urn:microsoft.com/office/officeart/2005/8/layout/pyramid1"/>
    <dgm:cxn modelId="{1BF92D14-74AB-4D45-A453-E668CF66B2A7}" type="presParOf" srcId="{E54A46F1-8755-473E-AB35-B29F1EA5F26F}" destId="{9259E11E-EDCE-47C0-BA83-C3A6F6E123D7}" srcOrd="1" destOrd="0" presId="urn:microsoft.com/office/officeart/2005/8/layout/pyramid1"/>
    <dgm:cxn modelId="{0C030727-B378-454C-9196-D06ADB1FFE82}" type="presParOf" srcId="{A502F2AC-B8AB-41E8-A4EC-84F21FE3AB91}" destId="{C0B73761-5167-418E-8B1C-6F128A8B0378}" srcOrd="4" destOrd="0" presId="urn:microsoft.com/office/officeart/2005/8/layout/pyramid1"/>
    <dgm:cxn modelId="{9AB986B7-B4DD-41B1-9266-54023457530F}" type="presParOf" srcId="{C0B73761-5167-418E-8B1C-6F128A8B0378}" destId="{02E001B2-5213-4D2C-AB26-2CE9CE9A621B}" srcOrd="0" destOrd="0" presId="urn:microsoft.com/office/officeart/2005/8/layout/pyramid1"/>
    <dgm:cxn modelId="{EC83ACF2-C07F-4FBE-8905-491D64F996FA}" type="presParOf" srcId="{C0B73761-5167-418E-8B1C-6F128A8B0378}" destId="{22134CD5-B8AD-4488-B479-18980ADAB96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26B8E-BFDE-44BD-87F8-A4B5E1DA4242}">
      <dsp:nvSpPr>
        <dsp:cNvPr id="0" name=""/>
        <dsp:cNvSpPr/>
      </dsp:nvSpPr>
      <dsp:spPr>
        <a:xfrm>
          <a:off x="3186838" y="0"/>
          <a:ext cx="1627323" cy="853440"/>
        </a:xfrm>
        <a:prstGeom prst="trapezoid">
          <a:avLst>
            <a:gd name="adj" fmla="val 937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IMU</a:t>
          </a:r>
          <a:endParaRPr lang="en-US" sz="2400" kern="1200" dirty="0"/>
        </a:p>
      </dsp:txBody>
      <dsp:txXfrm>
        <a:off x="3186838" y="0"/>
        <a:ext cx="1627323" cy="853440"/>
      </dsp:txXfrm>
    </dsp:sp>
    <dsp:sp modelId="{77533254-8602-4C0A-9C40-234A4082A3BD}">
      <dsp:nvSpPr>
        <dsp:cNvPr id="0" name=""/>
        <dsp:cNvSpPr/>
      </dsp:nvSpPr>
      <dsp:spPr>
        <a:xfrm>
          <a:off x="2373176" y="853440"/>
          <a:ext cx="3254646" cy="853440"/>
        </a:xfrm>
        <a:prstGeom prst="trapezoid">
          <a:avLst>
            <a:gd name="adj" fmla="val 937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Receiver</a:t>
          </a:r>
        </a:p>
      </dsp:txBody>
      <dsp:txXfrm>
        <a:off x="2942739" y="853440"/>
        <a:ext cx="2115520" cy="853440"/>
      </dsp:txXfrm>
    </dsp:sp>
    <dsp:sp modelId="{56907D0C-10D2-4BEE-92C1-122BFEF310FC}">
      <dsp:nvSpPr>
        <dsp:cNvPr id="0" name=""/>
        <dsp:cNvSpPr/>
      </dsp:nvSpPr>
      <dsp:spPr>
        <a:xfrm>
          <a:off x="1600199" y="1706880"/>
          <a:ext cx="4800600" cy="853440"/>
        </a:xfrm>
        <a:prstGeom prst="trapezoid">
          <a:avLst>
            <a:gd name="adj" fmla="val 937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Altimeter</a:t>
          </a:r>
        </a:p>
      </dsp:txBody>
      <dsp:txXfrm>
        <a:off x="2440304" y="1706880"/>
        <a:ext cx="3120390" cy="853440"/>
      </dsp:txXfrm>
    </dsp:sp>
    <dsp:sp modelId="{AEF43B2A-7CCD-4CEE-8421-FB0F51422EA1}">
      <dsp:nvSpPr>
        <dsp:cNvPr id="0" name=""/>
        <dsp:cNvSpPr/>
      </dsp:nvSpPr>
      <dsp:spPr>
        <a:xfrm>
          <a:off x="800099" y="2560319"/>
          <a:ext cx="6400800" cy="853440"/>
        </a:xfrm>
        <a:prstGeom prst="trapezoid">
          <a:avLst>
            <a:gd name="adj" fmla="val 937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a:t>Raspberry Pi</a:t>
          </a:r>
        </a:p>
      </dsp:txBody>
      <dsp:txXfrm>
        <a:off x="1920239" y="2560319"/>
        <a:ext cx="4160520" cy="853440"/>
      </dsp:txXfrm>
    </dsp:sp>
    <dsp:sp modelId="{02E001B2-5213-4D2C-AB26-2CE9CE9A621B}">
      <dsp:nvSpPr>
        <dsp:cNvPr id="0" name=""/>
        <dsp:cNvSpPr/>
      </dsp:nvSpPr>
      <dsp:spPr>
        <a:xfrm>
          <a:off x="0" y="3413759"/>
          <a:ext cx="8001000" cy="853440"/>
        </a:xfrm>
        <a:prstGeom prst="trapezoid">
          <a:avLst>
            <a:gd name="adj" fmla="val 9375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a:t>GPS</a:t>
          </a:r>
        </a:p>
      </dsp:txBody>
      <dsp:txXfrm>
        <a:off x="1400174" y="3413759"/>
        <a:ext cx="5200650" cy="8534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9C996-11AA-470E-99F3-95EEB3A845C5}" type="datetimeFigureOut">
              <a:rPr lang="en-US" smtClean="0"/>
              <a:t>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1FA1F-A42D-4180-AB24-F5F5DE45FA5E}" type="slidenum">
              <a:rPr lang="en-US" smtClean="0"/>
              <a:t>‹#›</a:t>
            </a:fld>
            <a:endParaRPr lang="en-US"/>
          </a:p>
        </p:txBody>
      </p:sp>
    </p:spTree>
    <p:extLst>
      <p:ext uri="{BB962C8B-B14F-4D97-AF65-F5344CB8AC3E}">
        <p14:creationId xmlns:p14="http://schemas.microsoft.com/office/powerpoint/2010/main" val="148189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smtClean="0"/>
          </a:p>
          <a:p>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a:t>
            </a:fld>
            <a:endParaRPr lang="en-US"/>
          </a:p>
        </p:txBody>
      </p:sp>
    </p:spTree>
    <p:extLst>
      <p:ext uri="{BB962C8B-B14F-4D97-AF65-F5344CB8AC3E}">
        <p14:creationId xmlns:p14="http://schemas.microsoft.com/office/powerpoint/2010/main" val="146375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although</a:t>
            </a:r>
            <a:r>
              <a:rPr lang="en-US" baseline="0" dirty="0" smtClean="0"/>
              <a:t> the camera module is physically separate from the Raspberry Pi (mounted on the bottom of the </a:t>
            </a:r>
            <a:r>
              <a:rPr lang="en-US" baseline="0" dirty="0" err="1" smtClean="0"/>
              <a:t>quadcopter</a:t>
            </a:r>
            <a:r>
              <a:rPr lang="en-US" baseline="0" dirty="0" smtClean="0"/>
              <a:t> with a ribbon cable running to the Raspberry Pi) but nevertheless apart of the same subsystem</a:t>
            </a:r>
          </a:p>
          <a:p>
            <a:endParaRPr lang="en-US" baseline="0" dirty="0" smtClean="0"/>
          </a:p>
          <a:p>
            <a:r>
              <a:rPr lang="en-US" baseline="0"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10</a:t>
            </a:fld>
            <a:endParaRPr lang="en-US"/>
          </a:p>
        </p:txBody>
      </p:sp>
    </p:spTree>
    <p:extLst>
      <p:ext uri="{BB962C8B-B14F-4D97-AF65-F5344CB8AC3E}">
        <p14:creationId xmlns:p14="http://schemas.microsoft.com/office/powerpoint/2010/main" val="297927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11</a:t>
            </a:fld>
            <a:endParaRPr lang="en-US"/>
          </a:p>
        </p:txBody>
      </p:sp>
    </p:spTree>
    <p:extLst>
      <p:ext uri="{BB962C8B-B14F-4D97-AF65-F5344CB8AC3E}">
        <p14:creationId xmlns:p14="http://schemas.microsoft.com/office/powerpoint/2010/main" val="165498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adding 3d coordinate with roll pitch yaw</a:t>
            </a:r>
          </a:p>
          <a:p>
            <a:endParaRPr lang="en-US" baseline="0" dirty="0" smtClean="0"/>
          </a:p>
          <a:p>
            <a:r>
              <a:rPr lang="en-US" baseline="0"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12</a:t>
            </a:fld>
            <a:endParaRPr lang="en-US"/>
          </a:p>
        </p:txBody>
      </p:sp>
    </p:spTree>
    <p:extLst>
      <p:ext uri="{BB962C8B-B14F-4D97-AF65-F5344CB8AC3E}">
        <p14:creationId xmlns:p14="http://schemas.microsoft.com/office/powerpoint/2010/main" val="14274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a:t>
            </a:r>
            <a:r>
              <a:rPr lang="en-US" sz="1200" kern="1200" baseline="0" dirty="0" smtClean="0">
                <a:solidFill>
                  <a:schemeClr val="tx1"/>
                </a:solidFill>
                <a:effectLst/>
                <a:latin typeface="+mn-lt"/>
                <a:ea typeface="+mn-ea"/>
                <a:cs typeface="+mn-cs"/>
              </a:rPr>
              <a:t> to Bullet Form</a:t>
            </a:r>
          </a:p>
          <a:p>
            <a:r>
              <a:rPr lang="en-US" sz="1200" kern="1200" baseline="0" dirty="0" smtClean="0">
                <a:solidFill>
                  <a:schemeClr val="tx1"/>
                </a:solidFill>
                <a:effectLst/>
                <a:latin typeface="+mn-lt"/>
                <a:ea typeface="+mn-ea"/>
                <a:cs typeface="+mn-cs"/>
              </a:rPr>
              <a:t>*Re-type the table and re-paste for a consistent format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Tiva</a:t>
            </a:r>
            <a:r>
              <a:rPr lang="en-US" sz="1200" kern="1200" dirty="0" smtClean="0">
                <a:solidFill>
                  <a:schemeClr val="tx1"/>
                </a:solidFill>
                <a:effectLst/>
                <a:latin typeface="+mn-lt"/>
                <a:ea typeface="+mn-ea"/>
                <a:cs typeface="+mn-cs"/>
              </a:rPr>
              <a:t> ™ C is a very capable microcontroller with a 32 bit, 80MHz, ARM Cortex M4 Processor. It has plenty of flash ROM to hold the RTOS, with 256KB.  It also has enough RAM to support any amount of data or variable necessary for the control algorithms, with 32KB available.  The microcontroller also has support for multiple UART, I2C, SPI, PWM, A/D, and GPIO ports in hardware. One very attractive feature of this microcontroller is its available RTOS from Texas Instruments.  The TI RTOS can be specifically optimized for this microcontroller. The microcontroller is also low power, drawing only 45mA in nominal mode according to the datasheet.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13</a:t>
            </a:fld>
            <a:endParaRPr lang="en-US"/>
          </a:p>
        </p:txBody>
      </p:sp>
    </p:spTree>
    <p:extLst>
      <p:ext uri="{BB962C8B-B14F-4D97-AF65-F5344CB8AC3E}">
        <p14:creationId xmlns:p14="http://schemas.microsoft.com/office/powerpoint/2010/main" val="26475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a:t>
            </a:r>
            <a:r>
              <a:rPr lang="en-US" sz="1200" kern="1200" baseline="0" dirty="0" smtClean="0">
                <a:solidFill>
                  <a:schemeClr val="tx1"/>
                </a:solidFill>
                <a:effectLst/>
                <a:latin typeface="+mn-lt"/>
                <a:ea typeface="+mn-ea"/>
                <a:cs typeface="+mn-cs"/>
              </a:rPr>
              <a:t> to Bullet Form</a:t>
            </a:r>
          </a:p>
          <a:p>
            <a:r>
              <a:rPr lang="en-US" sz="1200" kern="1200" baseline="0" dirty="0" smtClean="0">
                <a:solidFill>
                  <a:schemeClr val="tx1"/>
                </a:solidFill>
                <a:effectLst/>
                <a:latin typeface="+mn-lt"/>
                <a:ea typeface="+mn-ea"/>
                <a:cs typeface="+mn-cs"/>
              </a:rPr>
              <a:t>*Re-type the table and re-paste for a consistent format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Tiva</a:t>
            </a:r>
            <a:r>
              <a:rPr lang="en-US" sz="1200" kern="1200" dirty="0" smtClean="0">
                <a:solidFill>
                  <a:schemeClr val="tx1"/>
                </a:solidFill>
                <a:effectLst/>
                <a:latin typeface="+mn-lt"/>
                <a:ea typeface="+mn-ea"/>
                <a:cs typeface="+mn-cs"/>
              </a:rPr>
              <a:t> ™ C is a very capable microcontroller with a 32 bit, 80MHz, ARM Cortex M4 Processor. It has plenty of flash ROM to hold the RTOS, with 256KB.  It also has enough RAM to support any amount of data or variable necessary for the control algorithms, with 32KB available.  The microcontroller also has support for multiple UART, I2C, SPI, PWM, A/D, and GPIO ports in hardware. One very attractive feature of this microcontroller is its available RTOS from Texas Instruments.  The TI RTOS can be specifically optimized for this microcontroller. The microcontroller is also low power, drawing only 45mA in nominal mode according to the datasheet.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14</a:t>
            </a:fld>
            <a:endParaRPr lang="en-US"/>
          </a:p>
        </p:txBody>
      </p:sp>
    </p:spTree>
    <p:extLst>
      <p:ext uri="{BB962C8B-B14F-4D97-AF65-F5344CB8AC3E}">
        <p14:creationId xmlns:p14="http://schemas.microsoft.com/office/powerpoint/2010/main" val="102207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a:t>
            </a:r>
            <a:r>
              <a:rPr lang="en-US" sz="1200" kern="1200" baseline="0" dirty="0" smtClean="0">
                <a:solidFill>
                  <a:schemeClr val="tx1"/>
                </a:solidFill>
                <a:effectLst/>
                <a:latin typeface="+mn-lt"/>
                <a:ea typeface="+mn-ea"/>
                <a:cs typeface="+mn-cs"/>
              </a:rPr>
              <a:t> to Bullet Form</a:t>
            </a:r>
          </a:p>
          <a:p>
            <a:r>
              <a:rPr lang="en-US" sz="1200" kern="1200" baseline="0" dirty="0" smtClean="0">
                <a:solidFill>
                  <a:schemeClr val="tx1"/>
                </a:solidFill>
                <a:effectLst/>
                <a:latin typeface="+mn-lt"/>
                <a:ea typeface="+mn-ea"/>
                <a:cs typeface="+mn-cs"/>
              </a:rPr>
              <a:t>*Re-type the table and re-paste for a consistent format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Tiva</a:t>
            </a:r>
            <a:r>
              <a:rPr lang="en-US" sz="1200" kern="1200" dirty="0" smtClean="0">
                <a:solidFill>
                  <a:schemeClr val="tx1"/>
                </a:solidFill>
                <a:effectLst/>
                <a:latin typeface="+mn-lt"/>
                <a:ea typeface="+mn-ea"/>
                <a:cs typeface="+mn-cs"/>
              </a:rPr>
              <a:t> ™ C is a very capable microcontroller with a 32 bit, 80MHz, ARM Cortex M4 Processor. It has plenty of flash ROM to hold the RTOS, with 256KB.  It also has enough RAM to support any amount of data or variable necessary for the control algorithms, with 32KB available.  The microcontroller also has support for multiple UART, I2C, SPI, PWM, A/D, and GPIO ports in hardware. One very attractive feature of this microcontroller is its available RTOS from Texas Instruments.  The TI RTOS can be specifically optimized for this microcontroller. The microcontroller is also low power, drawing only 45mA in nominal mode according to the datasheet.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15</a:t>
            </a:fld>
            <a:endParaRPr lang="en-US"/>
          </a:p>
        </p:txBody>
      </p:sp>
    </p:spTree>
    <p:extLst>
      <p:ext uri="{BB962C8B-B14F-4D97-AF65-F5344CB8AC3E}">
        <p14:creationId xmlns:p14="http://schemas.microsoft.com/office/powerpoint/2010/main" val="325138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picture</a:t>
            </a:r>
          </a:p>
          <a:p>
            <a:endParaRPr lang="en-US" baseline="0" dirty="0" smtClean="0"/>
          </a:p>
          <a:p>
            <a:r>
              <a:rPr lang="en-US" baseline="0"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16</a:t>
            </a:fld>
            <a:endParaRPr lang="en-US"/>
          </a:p>
        </p:txBody>
      </p:sp>
    </p:spTree>
    <p:extLst>
      <p:ext uri="{BB962C8B-B14F-4D97-AF65-F5344CB8AC3E}">
        <p14:creationId xmlns:p14="http://schemas.microsoft.com/office/powerpoint/2010/main" val="384554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*Change</a:t>
            </a:r>
            <a:r>
              <a:rPr lang="en-US" sz="1200" kern="1200" baseline="0" dirty="0" smtClean="0">
                <a:solidFill>
                  <a:schemeClr val="tx1"/>
                </a:solidFill>
                <a:effectLst/>
                <a:latin typeface="+mn-lt"/>
                <a:ea typeface="+mn-ea"/>
                <a:cs typeface="+mn-cs"/>
              </a:rPr>
              <a:t> to Bullet Form</a:t>
            </a:r>
          </a:p>
          <a:p>
            <a:r>
              <a:rPr lang="en-US" sz="1200" kern="1200" baseline="0" dirty="0" smtClean="0">
                <a:solidFill>
                  <a:schemeClr val="tx1"/>
                </a:solidFill>
                <a:effectLst/>
                <a:latin typeface="+mn-lt"/>
                <a:ea typeface="+mn-ea"/>
                <a:cs typeface="+mn-cs"/>
              </a:rPr>
              <a:t>*Re-type the table and re-paste for a consistent format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Tiva</a:t>
            </a:r>
            <a:r>
              <a:rPr lang="en-US" sz="1200" kern="1200" dirty="0" smtClean="0">
                <a:solidFill>
                  <a:schemeClr val="tx1"/>
                </a:solidFill>
                <a:effectLst/>
                <a:latin typeface="+mn-lt"/>
                <a:ea typeface="+mn-ea"/>
                <a:cs typeface="+mn-cs"/>
              </a:rPr>
              <a:t> ™ C is a very capable microcontroller with a 32 bit, 80MHz, ARM Cortex M4 Processor. It has plenty of flash ROM to hold the RTOS, with 256KB.  It also has enough RAM to support any amount of data or variable necessary for the control algorithms, with 32KB available.  The microcontroller also has support for multiple UART, I2C, SPI, PWM, A/D, and GPIO ports in hardware. One very attractive feature of this microcontroller is its available RTOS from Texas Instruments.  The TI RTOS can be specifically optimized for this microcontroller. The microcontroller is also low power, drawing only 45mA in nominal mode according to the datasheet.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17</a:t>
            </a:fld>
            <a:endParaRPr lang="en-US"/>
          </a:p>
        </p:txBody>
      </p:sp>
    </p:spTree>
    <p:extLst>
      <p:ext uri="{BB962C8B-B14F-4D97-AF65-F5344CB8AC3E}">
        <p14:creationId xmlns:p14="http://schemas.microsoft.com/office/powerpoint/2010/main" val="289944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a:t>
            </a:r>
            <a:r>
              <a:rPr lang="en-US" sz="1200" kern="1200" baseline="0" dirty="0" smtClean="0">
                <a:solidFill>
                  <a:schemeClr val="tx1"/>
                </a:solidFill>
                <a:effectLst/>
                <a:latin typeface="+mn-lt"/>
                <a:ea typeface="+mn-ea"/>
                <a:cs typeface="+mn-cs"/>
              </a:rPr>
              <a:t> of Bold, have two identical slides with the second slide highlighting the chosen component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GP-635T produced by ADH Technology Co. Ltd. is not only slim and easily implementable, it is also cost effective at $39.99 each, accurate to -161dBm with a UART default baud rate of 38400 bps, and the implementation of digital I/O. Environmentally, this unit can maintain operational status between -40 and +85 degrees Celsius and less than 500 Hz of vibration, less than the amount expected under the worst of conditions.  </a:t>
            </a:r>
          </a:p>
          <a:p>
            <a:r>
              <a:rPr lang="en-US" sz="1200" kern="1200" dirty="0" smtClean="0">
                <a:solidFill>
                  <a:schemeClr val="tx1"/>
                </a:solidFill>
                <a:effectLst/>
                <a:latin typeface="+mn-lt"/>
                <a:ea typeface="+mn-ea"/>
                <a:cs typeface="+mn-cs"/>
              </a:rPr>
              <a:t>We sacrificed a small bit of battery life for the precision of such a component with 4.75 to 5.25 power supply needs with max of 56 mA current, which in comparison to the rest of the system will be close to nothing.  As packaging goes this component only sits at 8x35x6.55 mm, this assists in keeping the payload of the quad-copter compact.  At the price and precision of this component and its ease of implementation made it a clear choice for KIRC.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18</a:t>
            </a:fld>
            <a:endParaRPr lang="en-US"/>
          </a:p>
        </p:txBody>
      </p:sp>
    </p:spTree>
    <p:extLst>
      <p:ext uri="{BB962C8B-B14F-4D97-AF65-F5344CB8AC3E}">
        <p14:creationId xmlns:p14="http://schemas.microsoft.com/office/powerpoint/2010/main" val="37369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a:t>
            </a:r>
            <a:r>
              <a:rPr lang="en-US" sz="1200" kern="1200" baseline="0" dirty="0" smtClean="0">
                <a:solidFill>
                  <a:schemeClr val="tx1"/>
                </a:solidFill>
                <a:effectLst/>
                <a:latin typeface="+mn-lt"/>
                <a:ea typeface="+mn-ea"/>
                <a:cs typeface="+mn-cs"/>
              </a:rPr>
              <a:t> of Bold, have two identical slides with the second slide highlighting the chosen component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GP-635T produced by ADH Technology Co. Ltd. is not only slim and easily implementable, it is also cost effective at $39.99 each, accurate to -161dBm with a UART default baud rate of 38400 bps, and the implementation of digital I/O. Environmentally, this unit can maintain operational status between -40 and +85 degrees Celsius and less than 500 Hz of vibration, less than the amount expected under the worst of conditions.  </a:t>
            </a:r>
          </a:p>
          <a:p>
            <a:r>
              <a:rPr lang="en-US" sz="1200" kern="1200" dirty="0" smtClean="0">
                <a:solidFill>
                  <a:schemeClr val="tx1"/>
                </a:solidFill>
                <a:effectLst/>
                <a:latin typeface="+mn-lt"/>
                <a:ea typeface="+mn-ea"/>
                <a:cs typeface="+mn-cs"/>
              </a:rPr>
              <a:t>We sacrificed a small bit of battery life for the precision of such a component with 4.75 to 5.25 power supply needs with max of 56 mA current, which in comparison to the rest of the system will be close to nothing.  As packaging goes this component only sits at 8x35x6.55 mm, this assists in keeping the payload of the quad-copter compact.  At the price and precision of this component and its ease of implementation made it a clear choice for KIRC.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Cain/Gregory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19</a:t>
            </a:fld>
            <a:endParaRPr lang="en-US"/>
          </a:p>
        </p:txBody>
      </p:sp>
    </p:spTree>
    <p:extLst>
      <p:ext uri="{BB962C8B-B14F-4D97-AF65-F5344CB8AC3E}">
        <p14:creationId xmlns:p14="http://schemas.microsoft.com/office/powerpoint/2010/main" val="102257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condensing</a:t>
            </a:r>
          </a:p>
          <a:p>
            <a:endParaRPr lang="en-US" baseline="0" dirty="0" smtClean="0"/>
          </a:p>
          <a:p>
            <a:r>
              <a:rPr lang="en-US" baseline="0"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a:t>
            </a:fld>
            <a:endParaRPr lang="en-US"/>
          </a:p>
        </p:txBody>
      </p:sp>
    </p:spTree>
    <p:extLst>
      <p:ext uri="{BB962C8B-B14F-4D97-AF65-F5344CB8AC3E}">
        <p14:creationId xmlns:p14="http://schemas.microsoft.com/office/powerpoint/2010/main" val="2615059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a:t>
            </a:r>
            <a:r>
              <a:rPr lang="en-US" baseline="0" dirty="0" smtClean="0"/>
              <a:t> picture</a:t>
            </a:r>
            <a:endParaRPr lang="en-US" dirty="0" smtClean="0"/>
          </a:p>
          <a:p>
            <a:endParaRPr lang="en-US" dirty="0" smtClean="0"/>
          </a:p>
          <a:p>
            <a:r>
              <a:rPr lang="en-US" dirty="0" smtClean="0"/>
              <a:t>Gregory/</a:t>
            </a:r>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20</a:t>
            </a:fld>
            <a:endParaRPr lang="en-US"/>
          </a:p>
        </p:txBody>
      </p:sp>
    </p:spTree>
    <p:extLst>
      <p:ext uri="{BB962C8B-B14F-4D97-AF65-F5344CB8AC3E}">
        <p14:creationId xmlns:p14="http://schemas.microsoft.com/office/powerpoint/2010/main" val="49895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21</a:t>
            </a:fld>
            <a:endParaRPr lang="en-US"/>
          </a:p>
        </p:txBody>
      </p:sp>
    </p:spTree>
    <p:extLst>
      <p:ext uri="{BB962C8B-B14F-4D97-AF65-F5344CB8AC3E}">
        <p14:creationId xmlns:p14="http://schemas.microsoft.com/office/powerpoint/2010/main" val="3845485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22</a:t>
            </a:fld>
            <a:endParaRPr lang="en-US"/>
          </a:p>
        </p:txBody>
      </p:sp>
    </p:spTree>
    <p:extLst>
      <p:ext uri="{BB962C8B-B14F-4D97-AF65-F5344CB8AC3E}">
        <p14:creationId xmlns:p14="http://schemas.microsoft.com/office/powerpoint/2010/main" val="193286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23</a:t>
            </a:fld>
            <a:endParaRPr lang="en-US"/>
          </a:p>
        </p:txBody>
      </p:sp>
    </p:spTree>
    <p:extLst>
      <p:ext uri="{BB962C8B-B14F-4D97-AF65-F5344CB8AC3E}">
        <p14:creationId xmlns:p14="http://schemas.microsoft.com/office/powerpoint/2010/main" val="268388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24</a:t>
            </a:fld>
            <a:endParaRPr lang="en-US"/>
          </a:p>
        </p:txBody>
      </p:sp>
    </p:spTree>
    <p:extLst>
      <p:ext uri="{BB962C8B-B14F-4D97-AF65-F5344CB8AC3E}">
        <p14:creationId xmlns:p14="http://schemas.microsoft.com/office/powerpoint/2010/main" val="1049821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25</a:t>
            </a:fld>
            <a:endParaRPr lang="en-US"/>
          </a:p>
        </p:txBody>
      </p:sp>
    </p:spTree>
    <p:extLst>
      <p:ext uri="{BB962C8B-B14F-4D97-AF65-F5344CB8AC3E}">
        <p14:creationId xmlns:p14="http://schemas.microsoft.com/office/powerpoint/2010/main" val="302400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26</a:t>
            </a:fld>
            <a:endParaRPr lang="en-US"/>
          </a:p>
        </p:txBody>
      </p:sp>
    </p:spTree>
    <p:extLst>
      <p:ext uri="{BB962C8B-B14F-4D97-AF65-F5344CB8AC3E}">
        <p14:creationId xmlns:p14="http://schemas.microsoft.com/office/powerpoint/2010/main" val="191735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27</a:t>
            </a:fld>
            <a:endParaRPr lang="en-US"/>
          </a:p>
        </p:txBody>
      </p:sp>
    </p:spTree>
    <p:extLst>
      <p:ext uri="{BB962C8B-B14F-4D97-AF65-F5344CB8AC3E}">
        <p14:creationId xmlns:p14="http://schemas.microsoft.com/office/powerpoint/2010/main" val="1141449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29</a:t>
            </a:fld>
            <a:endParaRPr lang="en-US"/>
          </a:p>
        </p:txBody>
      </p:sp>
    </p:spTree>
    <p:extLst>
      <p:ext uri="{BB962C8B-B14F-4D97-AF65-F5344CB8AC3E}">
        <p14:creationId xmlns:p14="http://schemas.microsoft.com/office/powerpoint/2010/main" val="547364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30</a:t>
            </a:fld>
            <a:endParaRPr lang="en-US"/>
          </a:p>
        </p:txBody>
      </p:sp>
    </p:spTree>
    <p:extLst>
      <p:ext uri="{BB962C8B-B14F-4D97-AF65-F5344CB8AC3E}">
        <p14:creationId xmlns:p14="http://schemas.microsoft.com/office/powerpoint/2010/main" val="286378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a:t>
            </a:fld>
            <a:endParaRPr lang="en-US"/>
          </a:p>
        </p:txBody>
      </p:sp>
    </p:spTree>
    <p:extLst>
      <p:ext uri="{BB962C8B-B14F-4D97-AF65-F5344CB8AC3E}">
        <p14:creationId xmlns:p14="http://schemas.microsoft.com/office/powerpoint/2010/main" val="654656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Gregory</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31</a:t>
            </a:fld>
            <a:endParaRPr lang="en-US"/>
          </a:p>
        </p:txBody>
      </p:sp>
    </p:spTree>
    <p:extLst>
      <p:ext uri="{BB962C8B-B14F-4D97-AF65-F5344CB8AC3E}">
        <p14:creationId xmlns:p14="http://schemas.microsoft.com/office/powerpoint/2010/main" val="2420409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Longways</a:t>
            </a:r>
            <a:r>
              <a:rPr lang="en-US" baseline="0" dirty="0" smtClean="0"/>
              <a:t> 3.3</a:t>
            </a:r>
          </a:p>
          <a:p>
            <a:r>
              <a:rPr lang="en-US" baseline="0" dirty="0" smtClean="0"/>
              <a:t>2.5 wide</a:t>
            </a:r>
          </a:p>
          <a:p>
            <a:r>
              <a:rPr lang="en-US" baseline="0" dirty="0" smtClean="0"/>
              <a:t>Insert bar </a:t>
            </a:r>
          </a:p>
          <a:p>
            <a:endParaRPr lang="en-US" baseline="0" dirty="0" smtClean="0"/>
          </a:p>
          <a:p>
            <a:r>
              <a:rPr lang="en-US" baseline="0" dirty="0" smtClean="0"/>
              <a:t>Gregory</a:t>
            </a:r>
          </a:p>
        </p:txBody>
      </p:sp>
      <p:sp>
        <p:nvSpPr>
          <p:cNvPr id="4" name="Slide Number Placeholder 3"/>
          <p:cNvSpPr>
            <a:spLocks noGrp="1"/>
          </p:cNvSpPr>
          <p:nvPr>
            <p:ph type="sldNum" sz="quarter" idx="10"/>
          </p:nvPr>
        </p:nvSpPr>
        <p:spPr/>
        <p:txBody>
          <a:bodyPr/>
          <a:lstStyle/>
          <a:p>
            <a:fld id="{8341FA1F-A42D-4180-AB24-F5F5DE45FA5E}" type="slidenum">
              <a:rPr lang="en-US" smtClean="0"/>
              <a:t>32</a:t>
            </a:fld>
            <a:endParaRPr lang="en-US"/>
          </a:p>
        </p:txBody>
      </p:sp>
    </p:spTree>
    <p:extLst>
      <p:ext uri="{BB962C8B-B14F-4D97-AF65-F5344CB8AC3E}">
        <p14:creationId xmlns:p14="http://schemas.microsoft.com/office/powerpoint/2010/main" val="1690911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34</a:t>
            </a:fld>
            <a:endParaRPr lang="en-US"/>
          </a:p>
        </p:txBody>
      </p:sp>
    </p:spTree>
    <p:extLst>
      <p:ext uri="{BB962C8B-B14F-4D97-AF65-F5344CB8AC3E}">
        <p14:creationId xmlns:p14="http://schemas.microsoft.com/office/powerpoint/2010/main" val="38399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35</a:t>
            </a:fld>
            <a:endParaRPr lang="en-US"/>
          </a:p>
        </p:txBody>
      </p:sp>
    </p:spTree>
    <p:extLst>
      <p:ext uri="{BB962C8B-B14F-4D97-AF65-F5344CB8AC3E}">
        <p14:creationId xmlns:p14="http://schemas.microsoft.com/office/powerpoint/2010/main" val="3621486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Henderson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36</a:t>
            </a:fld>
            <a:endParaRPr lang="en-US"/>
          </a:p>
        </p:txBody>
      </p:sp>
    </p:spTree>
    <p:extLst>
      <p:ext uri="{BB962C8B-B14F-4D97-AF65-F5344CB8AC3E}">
        <p14:creationId xmlns:p14="http://schemas.microsoft.com/office/powerpoint/2010/main" val="3163922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group member should explain if there are two </a:t>
            </a:r>
            <a:r>
              <a:rPr lang="en-US" baseline="0" dirty="0" err="1" smtClean="0"/>
              <a:t>quadcopters</a:t>
            </a:r>
            <a:r>
              <a:rPr lang="en-US" baseline="0" dirty="0" smtClean="0"/>
              <a:t>, the area will be divided in half, and each </a:t>
            </a:r>
            <a:r>
              <a:rPr lang="en-US" baseline="0" dirty="0" err="1" smtClean="0"/>
              <a:t>quadcopter’s</a:t>
            </a:r>
            <a:r>
              <a:rPr lang="en-US" baseline="0" dirty="0" smtClean="0"/>
              <a:t> flight path will appear similar to this figure but will be in half</a:t>
            </a:r>
          </a:p>
          <a:p>
            <a:r>
              <a:rPr lang="en-US" baseline="0" dirty="0" smtClean="0"/>
              <a:t>(consider creating a figure which shows two </a:t>
            </a:r>
            <a:r>
              <a:rPr lang="en-US" baseline="0" dirty="0" err="1" smtClean="0"/>
              <a:t>quadcopter’s</a:t>
            </a:r>
            <a:r>
              <a:rPr lang="en-US" baseline="0" dirty="0" smtClean="0"/>
              <a:t> paths in imaging the same area)</a:t>
            </a:r>
          </a:p>
          <a:p>
            <a:endParaRPr lang="en-US" baseline="0" dirty="0" smtClean="0"/>
          </a:p>
          <a:p>
            <a:r>
              <a:rPr lang="en-US" baseline="0" dirty="0" err="1" smtClean="0"/>
              <a:t>Donegan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37</a:t>
            </a:fld>
            <a:endParaRPr lang="en-US"/>
          </a:p>
        </p:txBody>
      </p:sp>
    </p:spTree>
    <p:extLst>
      <p:ext uri="{BB962C8B-B14F-4D97-AF65-F5344CB8AC3E}">
        <p14:creationId xmlns:p14="http://schemas.microsoft.com/office/powerpoint/2010/main" val="1956708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member can</a:t>
            </a:r>
            <a:r>
              <a:rPr lang="en-US" baseline="0" dirty="0" smtClean="0"/>
              <a:t> go a little more in depth as to what their roles have evolved to (especially Wade and Nate because) however this should be a brief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38</a:t>
            </a:fld>
            <a:endParaRPr lang="en-US"/>
          </a:p>
        </p:txBody>
      </p:sp>
    </p:spTree>
    <p:extLst>
      <p:ext uri="{BB962C8B-B14F-4D97-AF65-F5344CB8AC3E}">
        <p14:creationId xmlns:p14="http://schemas.microsoft.com/office/powerpoint/2010/main" val="2058635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39</a:t>
            </a:fld>
            <a:endParaRPr lang="en-US"/>
          </a:p>
        </p:txBody>
      </p:sp>
    </p:spTree>
    <p:extLst>
      <p:ext uri="{BB962C8B-B14F-4D97-AF65-F5344CB8AC3E}">
        <p14:creationId xmlns:p14="http://schemas.microsoft.com/office/powerpoint/2010/main" val="3529926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40</a:t>
            </a:fld>
            <a:endParaRPr lang="en-US"/>
          </a:p>
        </p:txBody>
      </p:sp>
    </p:spTree>
    <p:extLst>
      <p:ext uri="{BB962C8B-B14F-4D97-AF65-F5344CB8AC3E}">
        <p14:creationId xmlns:p14="http://schemas.microsoft.com/office/powerpoint/2010/main" val="597338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Overall Completion: 49%</a:t>
            </a:r>
          </a:p>
        </p:txBody>
      </p:sp>
      <p:sp>
        <p:nvSpPr>
          <p:cNvPr id="4" name="Slide Number Placeholder 3"/>
          <p:cNvSpPr>
            <a:spLocks noGrp="1"/>
          </p:cNvSpPr>
          <p:nvPr>
            <p:ph type="sldNum" sz="quarter" idx="10"/>
          </p:nvPr>
        </p:nvSpPr>
        <p:spPr/>
        <p:txBody>
          <a:bodyPr/>
          <a:lstStyle/>
          <a:p>
            <a:fld id="{8341FA1F-A42D-4180-AB24-F5F5DE45FA5E}" type="slidenum">
              <a:rPr lang="en-US" smtClean="0"/>
              <a:t>41</a:t>
            </a:fld>
            <a:endParaRPr lang="en-US"/>
          </a:p>
        </p:txBody>
      </p:sp>
    </p:spTree>
    <p:extLst>
      <p:ext uri="{BB962C8B-B14F-4D97-AF65-F5344CB8AC3E}">
        <p14:creationId xmlns:p14="http://schemas.microsoft.com/office/powerpoint/2010/main" val="31062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4</a:t>
            </a:fld>
            <a:endParaRPr lang="en-US"/>
          </a:p>
        </p:txBody>
      </p:sp>
    </p:spTree>
    <p:extLst>
      <p:ext uri="{BB962C8B-B14F-4D97-AF65-F5344CB8AC3E}">
        <p14:creationId xmlns:p14="http://schemas.microsoft.com/office/powerpoint/2010/main" val="2101224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Whoever needs</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42</a:t>
            </a:fld>
            <a:endParaRPr lang="en-US"/>
          </a:p>
        </p:txBody>
      </p:sp>
    </p:spTree>
    <p:extLst>
      <p:ext uri="{BB962C8B-B14F-4D97-AF65-F5344CB8AC3E}">
        <p14:creationId xmlns:p14="http://schemas.microsoft.com/office/powerpoint/2010/main" val="3296954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Whoever needs</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43</a:t>
            </a:fld>
            <a:endParaRPr lang="en-US"/>
          </a:p>
        </p:txBody>
      </p:sp>
    </p:spTree>
    <p:extLst>
      <p:ext uri="{BB962C8B-B14F-4D97-AF65-F5344CB8AC3E}">
        <p14:creationId xmlns:p14="http://schemas.microsoft.com/office/powerpoint/2010/main" val="139719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5</a:t>
            </a:fld>
            <a:endParaRPr lang="en-US"/>
          </a:p>
        </p:txBody>
      </p:sp>
    </p:spTree>
    <p:extLst>
      <p:ext uri="{BB962C8B-B14F-4D97-AF65-F5344CB8AC3E}">
        <p14:creationId xmlns:p14="http://schemas.microsoft.com/office/powerpoint/2010/main" val="392649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 Input to 3.)</a:t>
            </a:r>
            <a:r>
              <a:rPr lang="en-US" baseline="0" dirty="0" smtClean="0"/>
              <a:t> and 4.) will be 4 coordinates- quadcopter(s) will image area bounded by 4 coordinates</a:t>
            </a:r>
          </a:p>
          <a:p>
            <a:r>
              <a:rPr lang="en-US" baseline="0" dirty="0" smtClean="0"/>
              <a:t>* For 5.) </a:t>
            </a:r>
            <a:r>
              <a:rPr lang="en-US" baseline="0" dirty="0" err="1" smtClean="0"/>
              <a:t>i</a:t>
            </a:r>
            <a:r>
              <a:rPr lang="en-US" baseline="0" dirty="0" smtClean="0"/>
              <a:t>.) the home location will be set every flight</a:t>
            </a:r>
          </a:p>
          <a:p>
            <a:pPr marL="171450" indent="-171450">
              <a:buFont typeface="Arial" panose="020B0604020202020204" pitchFamily="34" charset="0"/>
              <a:buChar char="•"/>
            </a:pPr>
            <a:r>
              <a:rPr lang="en-US" baseline="0" dirty="0" smtClean="0"/>
              <a:t>All commands will be bound into a program stored on the ground computer</a:t>
            </a:r>
          </a:p>
          <a:p>
            <a:pPr marL="171450" indent="-171450">
              <a:buFont typeface="Arial" panose="020B0604020202020204" pitchFamily="34" charset="0"/>
              <a:buChar char="•"/>
            </a:pPr>
            <a:r>
              <a:rPr lang="en-US" baseline="0" dirty="0" err="1" smtClean="0"/>
              <a:t>CAin</a:t>
            </a:r>
            <a:endParaRPr lang="en-US" baseline="0" dirty="0" smtClean="0"/>
          </a:p>
        </p:txBody>
      </p:sp>
      <p:sp>
        <p:nvSpPr>
          <p:cNvPr id="4" name="Slide Number Placeholder 3"/>
          <p:cNvSpPr>
            <a:spLocks noGrp="1"/>
          </p:cNvSpPr>
          <p:nvPr>
            <p:ph type="sldNum" sz="quarter" idx="10"/>
          </p:nvPr>
        </p:nvSpPr>
        <p:spPr/>
        <p:txBody>
          <a:bodyPr/>
          <a:lstStyle/>
          <a:p>
            <a:fld id="{8341FA1F-A42D-4180-AB24-F5F5DE45FA5E}" type="slidenum">
              <a:rPr lang="en-US" smtClean="0"/>
              <a:t>6</a:t>
            </a:fld>
            <a:endParaRPr lang="en-US"/>
          </a:p>
        </p:txBody>
      </p:sp>
    </p:spTree>
    <p:extLst>
      <p:ext uri="{BB962C8B-B14F-4D97-AF65-F5344CB8AC3E}">
        <p14:creationId xmlns:p14="http://schemas.microsoft.com/office/powerpoint/2010/main" val="181128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7</a:t>
            </a:fld>
            <a:endParaRPr lang="en-US"/>
          </a:p>
        </p:txBody>
      </p:sp>
    </p:spTree>
    <p:extLst>
      <p:ext uri="{BB962C8B-B14F-4D97-AF65-F5344CB8AC3E}">
        <p14:creationId xmlns:p14="http://schemas.microsoft.com/office/powerpoint/2010/main" val="14355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8</a:t>
            </a:fld>
            <a:endParaRPr lang="en-US"/>
          </a:p>
        </p:txBody>
      </p:sp>
    </p:spTree>
    <p:extLst>
      <p:ext uri="{BB962C8B-B14F-4D97-AF65-F5344CB8AC3E}">
        <p14:creationId xmlns:p14="http://schemas.microsoft.com/office/powerpoint/2010/main" val="320358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Donegan</a:t>
            </a:r>
            <a:endParaRPr lang="en-US" dirty="0"/>
          </a:p>
        </p:txBody>
      </p:sp>
      <p:sp>
        <p:nvSpPr>
          <p:cNvPr id="4" name="Slide Number Placeholder 3"/>
          <p:cNvSpPr>
            <a:spLocks noGrp="1"/>
          </p:cNvSpPr>
          <p:nvPr>
            <p:ph type="sldNum" sz="quarter" idx="10"/>
          </p:nvPr>
        </p:nvSpPr>
        <p:spPr/>
        <p:txBody>
          <a:bodyPr/>
          <a:lstStyle/>
          <a:p>
            <a:fld id="{8341FA1F-A42D-4180-AB24-F5F5DE45FA5E}" type="slidenum">
              <a:rPr lang="en-US" smtClean="0"/>
              <a:t>9</a:t>
            </a:fld>
            <a:endParaRPr lang="en-US"/>
          </a:p>
        </p:txBody>
      </p:sp>
    </p:spTree>
    <p:extLst>
      <p:ext uri="{BB962C8B-B14F-4D97-AF65-F5344CB8AC3E}">
        <p14:creationId xmlns:p14="http://schemas.microsoft.com/office/powerpoint/2010/main" val="142515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FA2B31-8C76-4B61-890F-07162920BBD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A2B31-8C76-4B61-890F-07162920BBD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A2B31-8C76-4B61-890F-07162920BBD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A2B31-8C76-4B61-890F-07162920BBD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A2B31-8C76-4B61-890F-07162920BBD7}"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A2B31-8C76-4B61-890F-07162920BBD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A2B31-8C76-4B61-890F-07162920BBD7}" type="datetimeFigureOut">
              <a:rPr lang="en-US" smtClean="0"/>
              <a:t>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A2B31-8C76-4B61-890F-07162920BBD7}" type="datetimeFigureOut">
              <a:rPr lang="en-US" smtClean="0"/>
              <a:t>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A2B31-8C76-4B61-890F-07162920BBD7}" type="datetimeFigureOut">
              <a:rPr lang="en-US" smtClean="0"/>
              <a:t>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12807-4EB9-44AD-8F94-876EDB96ED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A2B31-8C76-4B61-890F-07162920BBD7}"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12807-4EB9-44AD-8F94-876EDB96ED4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4FA2B31-8C76-4B61-890F-07162920BBD7}" type="datetimeFigureOut">
              <a:rPr lang="en-US" smtClean="0"/>
              <a:t>2/7/2014</a:t>
            </a:fld>
            <a:endParaRPr lang="en-US"/>
          </a:p>
        </p:txBody>
      </p:sp>
      <p:sp>
        <p:nvSpPr>
          <p:cNvPr id="9" name="Slide Number Placeholder 8"/>
          <p:cNvSpPr>
            <a:spLocks noGrp="1"/>
          </p:cNvSpPr>
          <p:nvPr>
            <p:ph type="sldNum" sz="quarter" idx="11"/>
          </p:nvPr>
        </p:nvSpPr>
        <p:spPr/>
        <p:txBody>
          <a:bodyPr/>
          <a:lstStyle/>
          <a:p>
            <a:fld id="{B7312807-4EB9-44AD-8F94-876EDB96ED4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7312807-4EB9-44AD-8F94-876EDB96ED4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4FA2B31-8C76-4B61-890F-07162920BBD7}" type="datetimeFigureOut">
              <a:rPr lang="en-US" smtClean="0"/>
              <a:t>2/7/2014</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543800" cy="1600200"/>
          </a:xfrm>
        </p:spPr>
        <p:txBody>
          <a:bodyPr/>
          <a:lstStyle/>
          <a:p>
            <a:pPr algn="ctr"/>
            <a:r>
              <a:rPr lang="en-US" sz="3200" dirty="0" smtClean="0"/>
              <a:t>Knight’s Intelligent Reconnaissance Copter </a:t>
            </a:r>
            <a:r>
              <a:rPr lang="en-US" sz="3200" dirty="0" smtClean="0"/>
              <a:t>KIRC</a:t>
            </a:r>
            <a:r>
              <a:rPr lang="en-US" sz="3200" dirty="0" smtClean="0"/>
              <a:t/>
            </a:r>
            <a:br>
              <a:rPr lang="en-US" sz="3200" dirty="0" smtClean="0"/>
            </a:br>
            <a:r>
              <a:rPr lang="en-US" sz="3200" dirty="0" smtClean="0"/>
              <a:t>EEL </a:t>
            </a:r>
            <a:r>
              <a:rPr lang="en-US" sz="3200" dirty="0" smtClean="0"/>
              <a:t>4915 </a:t>
            </a:r>
            <a:r>
              <a:rPr lang="en-US" sz="3200" dirty="0" smtClean="0"/>
              <a:t>- Spring 2014 - Group 14</a:t>
            </a:r>
            <a:endParaRPr lang="en-US" sz="3200" dirty="0"/>
          </a:p>
        </p:txBody>
      </p:sp>
      <p:sp>
        <p:nvSpPr>
          <p:cNvPr id="3" name="Subtitle 2"/>
          <p:cNvSpPr>
            <a:spLocks noGrp="1"/>
          </p:cNvSpPr>
          <p:nvPr>
            <p:ph type="subTitle" idx="1"/>
          </p:nvPr>
        </p:nvSpPr>
        <p:spPr>
          <a:xfrm>
            <a:off x="685800" y="5257800"/>
            <a:ext cx="6461760" cy="1066800"/>
          </a:xfrm>
        </p:spPr>
        <p:txBody>
          <a:bodyPr numCol="2">
            <a:normAutofit lnSpcReduction="10000"/>
          </a:bodyPr>
          <a:lstStyle/>
          <a:p>
            <a:pPr algn="ctr"/>
            <a:r>
              <a:rPr lang="en-US" b="1" dirty="0" smtClean="0">
                <a:solidFill>
                  <a:schemeClr val="tx1"/>
                </a:solidFill>
              </a:rPr>
              <a:t>Nathaniel Cain, EE </a:t>
            </a:r>
          </a:p>
          <a:p>
            <a:pPr algn="ctr"/>
            <a:r>
              <a:rPr lang="en-US" b="1" dirty="0" smtClean="0">
                <a:solidFill>
                  <a:schemeClr val="tx1"/>
                </a:solidFill>
              </a:rPr>
              <a:t>James </a:t>
            </a:r>
            <a:r>
              <a:rPr lang="en-US" b="1" dirty="0" err="1" smtClean="0">
                <a:solidFill>
                  <a:schemeClr val="tx1"/>
                </a:solidFill>
              </a:rPr>
              <a:t>Donegan</a:t>
            </a:r>
            <a:r>
              <a:rPr lang="en-US" b="1" dirty="0" smtClean="0">
                <a:solidFill>
                  <a:schemeClr val="tx1"/>
                </a:solidFill>
              </a:rPr>
              <a:t>, EE</a:t>
            </a:r>
          </a:p>
          <a:p>
            <a:pPr algn="ctr"/>
            <a:endParaRPr lang="en-US" b="1" dirty="0">
              <a:solidFill>
                <a:schemeClr val="tx1"/>
              </a:solidFill>
            </a:endParaRPr>
          </a:p>
          <a:p>
            <a:pPr algn="ctr"/>
            <a:r>
              <a:rPr lang="en-US" b="1" dirty="0" smtClean="0">
                <a:solidFill>
                  <a:schemeClr val="tx1"/>
                </a:solidFill>
              </a:rPr>
              <a:t>James Gregory, EE</a:t>
            </a:r>
          </a:p>
          <a:p>
            <a:pPr algn="ctr"/>
            <a:r>
              <a:rPr lang="en-US" b="1" dirty="0" smtClean="0">
                <a:solidFill>
                  <a:schemeClr val="tx1"/>
                </a:solidFill>
              </a:rPr>
              <a:t>Wade Henderson, </a:t>
            </a:r>
            <a:r>
              <a:rPr lang="en-US" b="1" dirty="0" err="1" smtClean="0">
                <a:solidFill>
                  <a:schemeClr val="tx1"/>
                </a:solidFill>
              </a:rPr>
              <a:t>CpE</a:t>
            </a:r>
            <a:endParaRPr lang="en-US" b="1" dirty="0">
              <a:solidFill>
                <a:schemeClr val="tx1"/>
              </a:solidFill>
            </a:endParaRPr>
          </a:p>
          <a:p>
            <a:endParaRPr lang="en-US" dirty="0">
              <a:solidFill>
                <a:schemeClr val="tx1"/>
              </a:solidFill>
            </a:endParaRPr>
          </a:p>
        </p:txBody>
      </p:sp>
      <p:pic>
        <p:nvPicPr>
          <p:cNvPr id="4"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57400" y="2667000"/>
            <a:ext cx="4648200" cy="2362200"/>
          </a:xfrm>
          <a:prstGeom prst="rect">
            <a:avLst/>
          </a:prstGeom>
          <a:ln w="22225">
            <a:solidFill>
              <a:schemeClr val="tx1"/>
            </a:solidFill>
          </a:ln>
        </p:spPr>
      </p:pic>
    </p:spTree>
    <p:extLst>
      <p:ext uri="{BB962C8B-B14F-4D97-AF65-F5344CB8AC3E}">
        <p14:creationId xmlns:p14="http://schemas.microsoft.com/office/powerpoint/2010/main" val="3374891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Block Diagram</a:t>
            </a:r>
            <a:endParaRPr lang="en-US"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295401"/>
            <a:ext cx="7620000" cy="5453530"/>
          </a:xfrm>
          <a:prstGeom prst="rect">
            <a:avLst/>
          </a:prstGeom>
        </p:spPr>
      </p:pic>
    </p:spTree>
    <p:extLst>
      <p:ext uri="{BB962C8B-B14F-4D97-AF65-F5344CB8AC3E}">
        <p14:creationId xmlns:p14="http://schemas.microsoft.com/office/powerpoint/2010/main" val="2872470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CB diagram final.jpg"/>
          <p:cNvPicPr>
            <a:picLocks noGrp="1"/>
          </p:cNvPicPr>
          <p:nvPr>
            <p:ph idx="1"/>
          </p:nvPr>
        </p:nvPicPr>
        <p:blipFill>
          <a:blip r:embed="rId3" cstate="print"/>
          <a:stretch>
            <a:fillRect/>
          </a:stretch>
        </p:blipFill>
        <p:spPr>
          <a:xfrm>
            <a:off x="1282306" y="1023239"/>
            <a:ext cx="6109093" cy="5809361"/>
          </a:xfrm>
          <a:prstGeom prst="rect">
            <a:avLst/>
          </a:prstGeom>
        </p:spPr>
      </p:pic>
      <p:sp>
        <p:nvSpPr>
          <p:cNvPr id="2" name="Title 1"/>
          <p:cNvSpPr>
            <a:spLocks noGrp="1"/>
          </p:cNvSpPr>
          <p:nvPr>
            <p:ph type="title"/>
          </p:nvPr>
        </p:nvSpPr>
        <p:spPr/>
        <p:txBody>
          <a:bodyPr/>
          <a:lstStyle/>
          <a:p>
            <a:r>
              <a:rPr lang="en-US" dirty="0" smtClean="0"/>
              <a:t>Final Block Diagram</a:t>
            </a:r>
            <a:endParaRPr lang="en-US" dirty="0"/>
          </a:p>
        </p:txBody>
      </p:sp>
    </p:spTree>
    <p:extLst>
      <p:ext uri="{BB962C8B-B14F-4D97-AF65-F5344CB8AC3E}">
        <p14:creationId xmlns:p14="http://schemas.microsoft.com/office/powerpoint/2010/main" val="2339166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Design Decisions</a:t>
            </a:r>
          </a:p>
        </p:txBody>
      </p:sp>
      <p:sp>
        <p:nvSpPr>
          <p:cNvPr id="3" name="Content Placeholder 2"/>
          <p:cNvSpPr>
            <a:spLocks noGrp="1"/>
          </p:cNvSpPr>
          <p:nvPr>
            <p:ph idx="1"/>
          </p:nvPr>
        </p:nvSpPr>
        <p:spPr>
          <a:xfrm>
            <a:off x="457200" y="1600200"/>
            <a:ext cx="7620000" cy="2667000"/>
          </a:xfrm>
        </p:spPr>
        <p:txBody>
          <a:bodyPr>
            <a:normAutofit fontScale="92500" lnSpcReduction="10000"/>
          </a:bodyPr>
          <a:lstStyle/>
          <a:p>
            <a:r>
              <a:rPr lang="en-US" dirty="0" smtClean="0"/>
              <a:t>We chose a </a:t>
            </a:r>
            <a:r>
              <a:rPr lang="en-US" b="1" dirty="0" smtClean="0"/>
              <a:t>four rotor </a:t>
            </a:r>
            <a:r>
              <a:rPr lang="en-US" dirty="0" smtClean="0"/>
              <a:t>design over a single or six rotor design</a:t>
            </a:r>
            <a:endParaRPr lang="en-US" dirty="0"/>
          </a:p>
          <a:p>
            <a:pPr lvl="1"/>
            <a:r>
              <a:rPr lang="en-US" dirty="0" smtClean="0"/>
              <a:t>Stability </a:t>
            </a:r>
            <a:r>
              <a:rPr lang="en-US" dirty="0"/>
              <a:t>high altitudes (wind interference)</a:t>
            </a:r>
          </a:p>
          <a:p>
            <a:pPr lvl="1"/>
            <a:r>
              <a:rPr lang="en-US" dirty="0" smtClean="0"/>
              <a:t>Power </a:t>
            </a:r>
            <a:r>
              <a:rPr lang="en-US" dirty="0"/>
              <a:t>consumption</a:t>
            </a:r>
          </a:p>
          <a:p>
            <a:pPr lvl="1"/>
            <a:r>
              <a:rPr lang="en-US" dirty="0" smtClean="0"/>
              <a:t>Large </a:t>
            </a:r>
            <a:r>
              <a:rPr lang="en-US" dirty="0"/>
              <a:t>propeller force needed for fast cruising </a:t>
            </a:r>
            <a:r>
              <a:rPr lang="en-US" dirty="0" smtClean="0"/>
              <a:t>speed</a:t>
            </a:r>
          </a:p>
          <a:p>
            <a:r>
              <a:rPr lang="en-US" dirty="0" smtClean="0"/>
              <a:t>We chose </a:t>
            </a:r>
            <a:r>
              <a:rPr lang="en-US" b="1" dirty="0" smtClean="0"/>
              <a:t>orientation II </a:t>
            </a:r>
            <a:r>
              <a:rPr lang="en-US" dirty="0" smtClean="0"/>
              <a:t>over orientation I</a:t>
            </a:r>
          </a:p>
          <a:p>
            <a:pPr lvl="1"/>
            <a:r>
              <a:rPr lang="en-US" dirty="0" smtClean="0"/>
              <a:t>Faster movement response</a:t>
            </a:r>
          </a:p>
          <a:p>
            <a:pPr lvl="1"/>
            <a:r>
              <a:rPr lang="en-US" dirty="0" smtClean="0"/>
              <a:t>Greater Stability</a:t>
            </a:r>
          </a:p>
          <a:p>
            <a:pPr lvl="1"/>
            <a:r>
              <a:rPr lang="en-US" dirty="0" smtClean="0"/>
              <a:t>More challenging in terms of programming</a:t>
            </a:r>
          </a:p>
          <a:p>
            <a:pPr marL="114300" indent="0">
              <a:buNone/>
            </a:pPr>
            <a:endParaRPr lang="en-US" dirty="0" smtClean="0"/>
          </a:p>
        </p:txBody>
      </p:sp>
      <p:pic>
        <p:nvPicPr>
          <p:cNvPr id="4" name="Picture 3" descr="Orientation.jpg"/>
          <p:cNvPicPr/>
          <p:nvPr/>
        </p:nvPicPr>
        <p:blipFill>
          <a:blip r:embed="rId3" cstate="print"/>
          <a:stretch>
            <a:fillRect/>
          </a:stretch>
        </p:blipFill>
        <p:spPr>
          <a:xfrm>
            <a:off x="2819400" y="4449762"/>
            <a:ext cx="2547620" cy="2057400"/>
          </a:xfrm>
          <a:prstGeom prst="rect">
            <a:avLst/>
          </a:prstGeom>
          <a:ln w="22225">
            <a:solidFill>
              <a:schemeClr val="tx1"/>
            </a:solidFill>
          </a:ln>
        </p:spPr>
      </p:pic>
    </p:spTree>
    <p:extLst>
      <p:ext uri="{BB962C8B-B14F-4D97-AF65-F5344CB8AC3E}">
        <p14:creationId xmlns:p14="http://schemas.microsoft.com/office/powerpoint/2010/main" val="372877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Significant Component Decisions: </a:t>
            </a:r>
            <a:r>
              <a:rPr lang="el-GR" sz="3600" dirty="0" smtClean="0"/>
              <a:t>μ</a:t>
            </a:r>
            <a:r>
              <a:rPr lang="en-US" sz="3600" dirty="0" smtClean="0"/>
              <a:t>C</a:t>
            </a:r>
            <a:endParaRPr lang="en-US" sz="3600" dirty="0"/>
          </a:p>
        </p:txBody>
      </p:sp>
      <p:sp>
        <p:nvSpPr>
          <p:cNvPr id="3" name="Content Placeholder 2"/>
          <p:cNvSpPr>
            <a:spLocks noGrp="1"/>
          </p:cNvSpPr>
          <p:nvPr>
            <p:ph idx="1"/>
          </p:nvPr>
        </p:nvSpPr>
        <p:spPr>
          <a:xfrm>
            <a:off x="457200" y="1295400"/>
            <a:ext cx="7620000" cy="4800600"/>
          </a:xfrm>
        </p:spPr>
        <p:txBody>
          <a:bodyPr>
            <a:normAutofit/>
          </a:bodyPr>
          <a:lstStyle/>
          <a:p>
            <a:r>
              <a:rPr lang="en-US" sz="1800" dirty="0" smtClean="0"/>
              <a:t>Our microcontroller had to meet some performance criteria</a:t>
            </a:r>
          </a:p>
          <a:p>
            <a:pPr lvl="1">
              <a:buFont typeface="Wingdings" pitchFamily="2" charset="2"/>
              <a:buChar char="§"/>
            </a:pPr>
            <a:r>
              <a:rPr lang="en-US" sz="1600" dirty="0" smtClean="0"/>
              <a:t>Must have a floating point unit to support control algorithm calculations</a:t>
            </a:r>
          </a:p>
          <a:p>
            <a:pPr lvl="1">
              <a:buFont typeface="Wingdings" pitchFamily="2" charset="2"/>
              <a:buChar char="§"/>
            </a:pPr>
            <a:r>
              <a:rPr lang="en-US" sz="1600" dirty="0" smtClean="0"/>
              <a:t>Must have multiple UART port for serial communication for with GPS and Raspberry Pi</a:t>
            </a:r>
          </a:p>
          <a:p>
            <a:pPr lvl="1">
              <a:buFont typeface="Wingdings" pitchFamily="2" charset="2"/>
              <a:buChar char="§"/>
            </a:pPr>
            <a:r>
              <a:rPr lang="en-US" sz="1600" dirty="0" smtClean="0"/>
              <a:t>Must have I2C ports for reading IMU</a:t>
            </a:r>
          </a:p>
          <a:p>
            <a:pPr lvl="1">
              <a:buFont typeface="Wingdings" pitchFamily="2" charset="2"/>
              <a:buChar char="§"/>
            </a:pPr>
            <a:r>
              <a:rPr lang="en-US" sz="1600" dirty="0" smtClean="0"/>
              <a:t>Must have multiple PWM channels for motor control output</a:t>
            </a:r>
          </a:p>
          <a:p>
            <a:pPr lvl="1">
              <a:buFont typeface="Wingdings" pitchFamily="2" charset="2"/>
              <a:buChar char="§"/>
            </a:pPr>
            <a:r>
              <a:rPr lang="en-US" sz="1600" dirty="0" smtClean="0"/>
              <a:t>Must have an A/D converter</a:t>
            </a:r>
          </a:p>
          <a:p>
            <a:pPr lvl="1">
              <a:buFont typeface="Wingdings" pitchFamily="2" charset="2"/>
              <a:buChar char="§"/>
            </a:pPr>
            <a:r>
              <a:rPr lang="en-US" sz="1600" dirty="0" smtClean="0"/>
              <a:t>Must support a Real Time Operating System (RTOS)</a:t>
            </a:r>
          </a:p>
          <a:p>
            <a:pPr lvl="1">
              <a:buFont typeface="Wingdings" pitchFamily="2" charset="2"/>
              <a:buChar char="§"/>
            </a:pPr>
            <a:r>
              <a:rPr lang="en-US" sz="1600" dirty="0"/>
              <a:t>A</a:t>
            </a:r>
            <a:r>
              <a:rPr lang="en-US" sz="1600" dirty="0" smtClean="0"/>
              <a:t>t least a 32 bit processor with fast clock rate for control functions</a:t>
            </a:r>
          </a:p>
          <a:p>
            <a:pPr lvl="1">
              <a:buFont typeface="Wingdings" pitchFamily="2" charset="2"/>
              <a:buChar char="§"/>
            </a:pPr>
            <a:r>
              <a:rPr lang="en-US" sz="1600" dirty="0" smtClean="0"/>
              <a:t>Must have a Launchpad as well as surface mount IC available</a:t>
            </a:r>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416006779"/>
              </p:ext>
            </p:extLst>
          </p:nvPr>
        </p:nvGraphicFramePr>
        <p:xfrm>
          <a:off x="495299" y="4542339"/>
          <a:ext cx="7581901" cy="1553661"/>
        </p:xfrm>
        <a:graphic>
          <a:graphicData uri="http://schemas.openxmlformats.org/drawingml/2006/table">
            <a:tbl>
              <a:tblPr firstRow="1" firstCol="1" bandRow="1">
                <a:tableStyleId>{5C22544A-7EE6-4342-B048-85BDC9FD1C3A}</a:tableStyleId>
              </a:tblPr>
              <a:tblGrid>
                <a:gridCol w="1505332"/>
                <a:gridCol w="1325797"/>
                <a:gridCol w="1256745"/>
                <a:gridCol w="1201503"/>
                <a:gridCol w="1629625"/>
                <a:gridCol w="662899"/>
              </a:tblGrid>
              <a:tr h="319631">
                <a:tc>
                  <a:txBody>
                    <a:bodyPr/>
                    <a:lstStyle/>
                    <a:p>
                      <a:pPr algn="ctr" rtl="0" fontAlgn="ctr"/>
                      <a:r>
                        <a:rPr lang="en-US" sz="1400" u="none" strike="noStrike" dirty="0">
                          <a:solidFill>
                            <a:schemeClr val="tx1"/>
                          </a:solidFill>
                          <a:effectLst/>
                        </a:rPr>
                        <a:t>Name</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Vendor</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Processor</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RTOS Support</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Availability</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Price</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968">
                <a:tc>
                  <a:txBody>
                    <a:bodyPr/>
                    <a:lstStyle/>
                    <a:p>
                      <a:pPr algn="ctr" rtl="0" fontAlgn="ctr"/>
                      <a:r>
                        <a:rPr lang="en-US" sz="1100" u="none" strike="noStrike">
                          <a:solidFill>
                            <a:schemeClr val="tx1"/>
                          </a:solidFill>
                          <a:effectLst/>
                        </a:rPr>
                        <a:t>UNO32</a:t>
                      </a:r>
                      <a:endParaRPr lang="en-US" sz="11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Digilent</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PIC32MX320F128</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Standalone</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rPr>
                        <a:t>$26.95 </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rtl="0" fontAlgn="ctr"/>
                      <a:r>
                        <a:rPr lang="en-US" sz="1100" u="none" strike="noStrike" dirty="0">
                          <a:solidFill>
                            <a:schemeClr val="tx1"/>
                          </a:solidFill>
                          <a:effectLst/>
                        </a:rPr>
                        <a:t>Piccolo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Texas Instruments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F28027F</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Standalone</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$17.00 </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31">
                <a:tc>
                  <a:txBody>
                    <a:bodyPr/>
                    <a:lstStyle/>
                    <a:p>
                      <a:pPr algn="ctr" rtl="0" fontAlgn="ctr"/>
                      <a:r>
                        <a:rPr lang="en-US" sz="1100" u="none" strike="noStrike" dirty="0" err="1">
                          <a:solidFill>
                            <a:schemeClr val="tx1"/>
                          </a:solidFill>
                          <a:effectLst/>
                        </a:rPr>
                        <a:t>Stellaris</a:t>
                      </a:r>
                      <a:r>
                        <a:rPr lang="en-US" sz="1100" u="none" strike="noStrike" dirty="0">
                          <a:solidFill>
                            <a:schemeClr val="tx1"/>
                          </a:solidFill>
                          <a:effectLst/>
                        </a:rPr>
                        <a:t>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Texas Instruments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EK-LMF120XL</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only</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$13.49 </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31">
                <a:tc>
                  <a:txBody>
                    <a:bodyPr/>
                    <a:lstStyle/>
                    <a:p>
                      <a:pPr algn="ctr" rtl="0" fontAlgn="ctr"/>
                      <a:r>
                        <a:rPr lang="en-US" sz="1100" u="none" strike="noStrike" dirty="0" err="1">
                          <a:solidFill>
                            <a:schemeClr val="tx1"/>
                          </a:solidFill>
                          <a:effectLst/>
                        </a:rPr>
                        <a:t>Tiva</a:t>
                      </a:r>
                      <a:r>
                        <a:rPr lang="en-US" sz="1100" u="none" strike="noStrike" dirty="0">
                          <a:solidFill>
                            <a:schemeClr val="tx1"/>
                          </a:solidFill>
                          <a:effectLst/>
                        </a:rPr>
                        <a:t> C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Texas Instruments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TM4C123GH6PMI</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Standalone</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rPr>
                        <a:t>$12.99 </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6237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Significant Component Decisions: </a:t>
            </a:r>
            <a:r>
              <a:rPr lang="el-GR" sz="3600" dirty="0" smtClean="0"/>
              <a:t>μ</a:t>
            </a:r>
            <a:r>
              <a:rPr lang="en-US" sz="3600" dirty="0" smtClean="0"/>
              <a:t>C</a:t>
            </a:r>
            <a:endParaRPr lang="en-US" sz="3600" dirty="0"/>
          </a:p>
        </p:txBody>
      </p:sp>
      <p:sp>
        <p:nvSpPr>
          <p:cNvPr id="3" name="Content Placeholder 2"/>
          <p:cNvSpPr>
            <a:spLocks noGrp="1"/>
          </p:cNvSpPr>
          <p:nvPr>
            <p:ph idx="1"/>
          </p:nvPr>
        </p:nvSpPr>
        <p:spPr>
          <a:xfrm>
            <a:off x="457200" y="1295400"/>
            <a:ext cx="7620000" cy="4800600"/>
          </a:xfrm>
        </p:spPr>
        <p:txBody>
          <a:bodyPr>
            <a:normAutofit/>
          </a:bodyPr>
          <a:lstStyle/>
          <a:p>
            <a:r>
              <a:rPr lang="en-US" sz="1800" dirty="0" smtClean="0"/>
              <a:t>Our microcontroller had to meet some performance criteria</a:t>
            </a:r>
          </a:p>
          <a:p>
            <a:pPr lvl="1">
              <a:buFont typeface="Wingdings" pitchFamily="2" charset="2"/>
              <a:buChar char="§"/>
            </a:pPr>
            <a:r>
              <a:rPr lang="en-US" sz="1600" dirty="0" smtClean="0"/>
              <a:t>Must have a floating point unit to support control algorithm calculations</a:t>
            </a:r>
          </a:p>
          <a:p>
            <a:pPr lvl="1">
              <a:buFont typeface="Wingdings" pitchFamily="2" charset="2"/>
              <a:buChar char="§"/>
            </a:pPr>
            <a:r>
              <a:rPr lang="en-US" sz="1600" dirty="0" smtClean="0"/>
              <a:t>Must have multiple UART port for serial communication for with GPS and Raspberry Pi</a:t>
            </a:r>
          </a:p>
          <a:p>
            <a:pPr lvl="1">
              <a:buFont typeface="Wingdings" pitchFamily="2" charset="2"/>
              <a:buChar char="§"/>
            </a:pPr>
            <a:r>
              <a:rPr lang="en-US" sz="1600" dirty="0" smtClean="0"/>
              <a:t>Must have I2C ports for reading IMU</a:t>
            </a:r>
          </a:p>
          <a:p>
            <a:pPr lvl="1">
              <a:buFont typeface="Wingdings" pitchFamily="2" charset="2"/>
              <a:buChar char="§"/>
            </a:pPr>
            <a:r>
              <a:rPr lang="en-US" sz="1600" dirty="0" smtClean="0"/>
              <a:t>Must have multiple PWM channels for motor control output</a:t>
            </a:r>
          </a:p>
          <a:p>
            <a:pPr lvl="1">
              <a:buFont typeface="Wingdings" pitchFamily="2" charset="2"/>
              <a:buChar char="§"/>
            </a:pPr>
            <a:r>
              <a:rPr lang="en-US" sz="1600" dirty="0" smtClean="0"/>
              <a:t>Must have an A/D converter</a:t>
            </a:r>
          </a:p>
          <a:p>
            <a:pPr lvl="1">
              <a:buFont typeface="Wingdings" pitchFamily="2" charset="2"/>
              <a:buChar char="§"/>
            </a:pPr>
            <a:r>
              <a:rPr lang="en-US" sz="1600" dirty="0" smtClean="0"/>
              <a:t>Must support a Real Time Operating System (RTOS)</a:t>
            </a:r>
          </a:p>
          <a:p>
            <a:pPr lvl="1">
              <a:buFont typeface="Wingdings" pitchFamily="2" charset="2"/>
              <a:buChar char="§"/>
            </a:pPr>
            <a:r>
              <a:rPr lang="en-US" sz="1600" dirty="0"/>
              <a:t>A</a:t>
            </a:r>
            <a:r>
              <a:rPr lang="en-US" sz="1600" dirty="0" smtClean="0"/>
              <a:t>t least a 32 bit processor with fast clock rate for control functions</a:t>
            </a:r>
          </a:p>
          <a:p>
            <a:pPr lvl="1">
              <a:buFont typeface="Wingdings" pitchFamily="2" charset="2"/>
              <a:buChar char="§"/>
            </a:pPr>
            <a:r>
              <a:rPr lang="en-US" sz="1600" dirty="0" smtClean="0"/>
              <a:t>Must have a Launchpad as well as surface mount IC available</a:t>
            </a:r>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3742982891"/>
              </p:ext>
            </p:extLst>
          </p:nvPr>
        </p:nvGraphicFramePr>
        <p:xfrm>
          <a:off x="495299" y="4542339"/>
          <a:ext cx="7581901" cy="1553661"/>
        </p:xfrm>
        <a:graphic>
          <a:graphicData uri="http://schemas.openxmlformats.org/drawingml/2006/table">
            <a:tbl>
              <a:tblPr firstRow="1" firstCol="1" bandRow="1">
                <a:tableStyleId>{5C22544A-7EE6-4342-B048-85BDC9FD1C3A}</a:tableStyleId>
              </a:tblPr>
              <a:tblGrid>
                <a:gridCol w="1505332"/>
                <a:gridCol w="1325797"/>
                <a:gridCol w="1256745"/>
                <a:gridCol w="1201503"/>
                <a:gridCol w="1629625"/>
                <a:gridCol w="662899"/>
              </a:tblGrid>
              <a:tr h="319631">
                <a:tc>
                  <a:txBody>
                    <a:bodyPr/>
                    <a:lstStyle/>
                    <a:p>
                      <a:pPr algn="ctr" rtl="0" fontAlgn="ctr"/>
                      <a:r>
                        <a:rPr lang="en-US" sz="1400" u="none" strike="noStrike" dirty="0">
                          <a:solidFill>
                            <a:schemeClr val="tx1"/>
                          </a:solidFill>
                          <a:effectLst/>
                        </a:rPr>
                        <a:t>Name</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Vendor</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Processor</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RTOS Support</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Availability</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solidFill>
                            <a:schemeClr val="tx1"/>
                          </a:solidFill>
                          <a:effectLst/>
                        </a:rPr>
                        <a:t>Price</a:t>
                      </a:r>
                      <a:endParaRPr lang="en-US" sz="14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968">
                <a:tc>
                  <a:txBody>
                    <a:bodyPr/>
                    <a:lstStyle/>
                    <a:p>
                      <a:pPr algn="ctr" rtl="0" fontAlgn="ctr"/>
                      <a:r>
                        <a:rPr lang="en-US" sz="1100" u="none" strike="noStrike">
                          <a:solidFill>
                            <a:schemeClr val="tx1"/>
                          </a:solidFill>
                          <a:effectLst/>
                        </a:rPr>
                        <a:t>UNO32</a:t>
                      </a:r>
                      <a:endParaRPr lang="en-US" sz="11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Digilent</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PIC32MX320F128</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Standalone</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rPr>
                        <a:t>$26.95 </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rtl="0" fontAlgn="ctr"/>
                      <a:r>
                        <a:rPr lang="en-US" sz="1100" u="none" strike="noStrike" dirty="0">
                          <a:solidFill>
                            <a:schemeClr val="tx1"/>
                          </a:solidFill>
                          <a:effectLst/>
                        </a:rPr>
                        <a:t>Piccolo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Texas Instruments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F28027F</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Standalone</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$17.00 </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31">
                <a:tc>
                  <a:txBody>
                    <a:bodyPr/>
                    <a:lstStyle/>
                    <a:p>
                      <a:pPr algn="ctr" rtl="0" fontAlgn="ctr"/>
                      <a:r>
                        <a:rPr lang="en-US" sz="1100" u="none" strike="noStrike" dirty="0" err="1">
                          <a:solidFill>
                            <a:schemeClr val="tx1"/>
                          </a:solidFill>
                          <a:effectLst/>
                        </a:rPr>
                        <a:t>Stellaris</a:t>
                      </a:r>
                      <a:r>
                        <a:rPr lang="en-US" sz="1100" u="none" strike="noStrike" dirty="0">
                          <a:solidFill>
                            <a:schemeClr val="tx1"/>
                          </a:solidFill>
                          <a:effectLst/>
                        </a:rPr>
                        <a:t>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Texas Instruments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EK-LMF120XL</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Launchpad only</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a:effectLst/>
                        </a:rPr>
                        <a:t>$13.49 </a:t>
                      </a: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31">
                <a:tc>
                  <a:txBody>
                    <a:bodyPr/>
                    <a:lstStyle/>
                    <a:p>
                      <a:pPr algn="ctr" rtl="0" fontAlgn="ctr"/>
                      <a:r>
                        <a:rPr lang="en-US" sz="1100" u="none" strike="noStrike" dirty="0" err="1">
                          <a:solidFill>
                            <a:schemeClr val="tx1"/>
                          </a:solidFill>
                          <a:effectLst/>
                        </a:rPr>
                        <a:t>Tiva</a:t>
                      </a:r>
                      <a:r>
                        <a:rPr lang="en-US" sz="1100" u="none" strike="noStrike" dirty="0">
                          <a:solidFill>
                            <a:schemeClr val="tx1"/>
                          </a:solidFill>
                          <a:effectLst/>
                        </a:rPr>
                        <a:t> C Launchpad</a:t>
                      </a:r>
                      <a:endParaRPr lang="en-US" sz="11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100" u="none" strike="noStrike" dirty="0">
                          <a:effectLst/>
                        </a:rPr>
                        <a:t>Texas Instruments</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100" u="none" strike="noStrike" dirty="0">
                          <a:effectLst/>
                        </a:rPr>
                        <a:t>TM4C123GH6PMI</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100" u="none" strike="noStrike" dirty="0">
                          <a:effectLst/>
                        </a:rPr>
                        <a:t>Launchpad, Standalone</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rtl="0" fontAlgn="ctr"/>
                      <a:r>
                        <a:rPr lang="en-US" sz="1100" u="none" strike="noStrike" dirty="0">
                          <a:effectLst/>
                        </a:rPr>
                        <a:t>$12.99 </a:t>
                      </a: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Tree>
    <p:extLst>
      <p:ext uri="{BB962C8B-B14F-4D97-AF65-F5344CB8AC3E}">
        <p14:creationId xmlns:p14="http://schemas.microsoft.com/office/powerpoint/2010/main" val="168287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Tiva</a:t>
            </a:r>
            <a:r>
              <a:rPr lang="en-US" sz="3600" dirty="0" smtClean="0"/>
              <a:t> C Launchpad </a:t>
            </a:r>
            <a:r>
              <a:rPr lang="el-GR" sz="3600" dirty="0" smtClean="0"/>
              <a:t>μ</a:t>
            </a:r>
            <a:r>
              <a:rPr lang="en-US" sz="3600" dirty="0" smtClean="0"/>
              <a:t>C</a:t>
            </a:r>
            <a:endParaRPr lang="en-US" sz="3600" dirty="0"/>
          </a:p>
        </p:txBody>
      </p:sp>
      <p:sp>
        <p:nvSpPr>
          <p:cNvPr id="3" name="Content Placeholder 2"/>
          <p:cNvSpPr>
            <a:spLocks noGrp="1"/>
          </p:cNvSpPr>
          <p:nvPr>
            <p:ph idx="1"/>
          </p:nvPr>
        </p:nvSpPr>
        <p:spPr/>
        <p:txBody>
          <a:bodyPr>
            <a:normAutofit/>
          </a:bodyPr>
          <a:lstStyle/>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417638"/>
            <a:ext cx="5638800" cy="4638750"/>
          </a:xfrm>
          <a:prstGeom prst="rect">
            <a:avLst/>
          </a:prstGeom>
          <a:ln>
            <a:solidFill>
              <a:schemeClr val="tx1"/>
            </a:solidFill>
          </a:ln>
        </p:spPr>
      </p:pic>
    </p:spTree>
    <p:extLst>
      <p:ext uri="{BB962C8B-B14F-4D97-AF65-F5344CB8AC3E}">
        <p14:creationId xmlns:p14="http://schemas.microsoft.com/office/powerpoint/2010/main" val="2798946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Significant Component </a:t>
            </a:r>
            <a:r>
              <a:rPr lang="en-US" sz="3600" dirty="0" smtClean="0"/>
              <a:t>Decisions: IMU</a:t>
            </a:r>
            <a:endParaRPr lang="en-US" sz="3600" dirty="0"/>
          </a:p>
        </p:txBody>
      </p:sp>
      <p:sp>
        <p:nvSpPr>
          <p:cNvPr id="3" name="Content Placeholder 2"/>
          <p:cNvSpPr>
            <a:spLocks noGrp="1"/>
          </p:cNvSpPr>
          <p:nvPr>
            <p:ph idx="1"/>
          </p:nvPr>
        </p:nvSpPr>
        <p:spPr/>
        <p:txBody>
          <a:bodyPr>
            <a:normAutofit/>
          </a:bodyPr>
          <a:lstStyle/>
          <a:p>
            <a:r>
              <a:rPr lang="en-US" dirty="0" smtClean="0"/>
              <a:t>Our IMU must meet the following criteria</a:t>
            </a:r>
          </a:p>
          <a:p>
            <a:pPr lvl="1"/>
            <a:r>
              <a:rPr lang="en-US" dirty="0" smtClean="0"/>
              <a:t>Must </a:t>
            </a:r>
            <a:r>
              <a:rPr lang="en-US" dirty="0"/>
              <a:t>be less than $100 (preferably less than $50</a:t>
            </a:r>
            <a:r>
              <a:rPr lang="en-US" dirty="0" smtClean="0"/>
              <a:t>)</a:t>
            </a:r>
          </a:p>
          <a:p>
            <a:pPr lvl="1"/>
            <a:r>
              <a:rPr lang="en-US" dirty="0" smtClean="0"/>
              <a:t>Must </a:t>
            </a:r>
            <a:r>
              <a:rPr lang="en-US" dirty="0"/>
              <a:t>be I2C </a:t>
            </a:r>
            <a:r>
              <a:rPr lang="en-US" dirty="0" smtClean="0"/>
              <a:t>compatible</a:t>
            </a:r>
          </a:p>
          <a:p>
            <a:pPr lvl="1"/>
            <a:r>
              <a:rPr lang="en-US" dirty="0" smtClean="0"/>
              <a:t>Have accelerometer</a:t>
            </a:r>
            <a:r>
              <a:rPr lang="en-US" dirty="0"/>
              <a:t>, </a:t>
            </a:r>
            <a:r>
              <a:rPr lang="en-US" dirty="0" smtClean="0"/>
              <a:t>gyroscope, altimeter, </a:t>
            </a:r>
            <a:r>
              <a:rPr lang="en-US" dirty="0"/>
              <a:t>and </a:t>
            </a:r>
            <a:r>
              <a:rPr lang="en-US" dirty="0" smtClean="0"/>
              <a:t>magnetometer</a:t>
            </a:r>
          </a:p>
          <a:p>
            <a:pPr lvl="1"/>
            <a:r>
              <a:rPr lang="en-US" dirty="0" smtClean="0"/>
              <a:t>Must </a:t>
            </a:r>
            <a:r>
              <a:rPr lang="en-US" dirty="0"/>
              <a:t>work on 3.3V power and low </a:t>
            </a:r>
            <a:r>
              <a:rPr lang="en-US" dirty="0" smtClean="0"/>
              <a:t>current</a:t>
            </a:r>
          </a:p>
          <a:p>
            <a:pPr lvl="1"/>
            <a:r>
              <a:rPr lang="en-US" dirty="0" smtClean="0"/>
              <a:t>Must </a:t>
            </a:r>
            <a:r>
              <a:rPr lang="en-US" dirty="0"/>
              <a:t>fit on through-hole mounting shield of size less </a:t>
            </a:r>
            <a:r>
              <a:rPr lang="en-US" dirty="0" smtClean="0"/>
              <a:t>than </a:t>
            </a:r>
            <a:r>
              <a:rPr lang="en-US" dirty="0"/>
              <a:t>the </a:t>
            </a:r>
            <a:r>
              <a:rPr lang="en-US" dirty="0" smtClean="0"/>
              <a:t>microcontroller</a:t>
            </a:r>
          </a:p>
          <a:p>
            <a:pPr lvl="1"/>
            <a:r>
              <a:rPr lang="en-US" dirty="0" smtClean="0"/>
              <a:t>All </a:t>
            </a:r>
            <a:r>
              <a:rPr lang="en-US" dirty="0"/>
              <a:t>on board sensors must be available individually </a:t>
            </a:r>
            <a:r>
              <a:rPr lang="en-US" dirty="0" smtClean="0"/>
              <a:t>from </a:t>
            </a:r>
            <a:r>
              <a:rPr lang="en-US" dirty="0"/>
              <a:t>at least one vendor so that they can be </a:t>
            </a:r>
            <a:r>
              <a:rPr lang="en-US" dirty="0" smtClean="0"/>
              <a:t>incorporated </a:t>
            </a:r>
            <a:r>
              <a:rPr lang="en-US" dirty="0"/>
              <a:t>into the PCB </a:t>
            </a:r>
            <a:r>
              <a:rPr lang="en-US" dirty="0" smtClean="0"/>
              <a:t>design</a:t>
            </a:r>
          </a:p>
          <a:p>
            <a:pPr marL="114300" indent="0">
              <a:buNone/>
            </a:pPr>
            <a:r>
              <a:rPr lang="en-US" b="1" dirty="0"/>
              <a:t>We decided to choose </a:t>
            </a:r>
            <a:r>
              <a:rPr lang="en-US" b="1" dirty="0" smtClean="0"/>
              <a:t>a 10 </a:t>
            </a:r>
            <a:r>
              <a:rPr lang="en-US" b="1" dirty="0" err="1" smtClean="0"/>
              <a:t>DoF</a:t>
            </a:r>
            <a:r>
              <a:rPr lang="en-US" b="1" dirty="0" smtClean="0"/>
              <a:t> sensor </a:t>
            </a:r>
            <a:r>
              <a:rPr lang="en-US" b="1" dirty="0"/>
              <a:t>stick </a:t>
            </a:r>
            <a:r>
              <a:rPr lang="en-US" b="1" dirty="0" smtClean="0"/>
              <a:t>because </a:t>
            </a:r>
            <a:r>
              <a:rPr lang="en-US" b="1" dirty="0"/>
              <a:t>of </a:t>
            </a:r>
            <a:r>
              <a:rPr lang="en-US" b="1" dirty="0" smtClean="0"/>
              <a:t>size and satisfaction </a:t>
            </a:r>
            <a:r>
              <a:rPr lang="en-US" b="1" dirty="0"/>
              <a:t>of our needs</a:t>
            </a:r>
          </a:p>
          <a:p>
            <a:pPr marL="114300" lvl="0" indent="0">
              <a:buNone/>
            </a:pPr>
            <a:endParaRPr lang="en-US" dirty="0"/>
          </a:p>
          <a:p>
            <a:pPr marL="114300" indent="0">
              <a:buNone/>
            </a:pPr>
            <a:endParaRPr lang="en-US" dirty="0"/>
          </a:p>
        </p:txBody>
      </p:sp>
    </p:spTree>
    <p:extLst>
      <p:ext uri="{BB962C8B-B14F-4D97-AF65-F5344CB8AC3E}">
        <p14:creationId xmlns:p14="http://schemas.microsoft.com/office/powerpoint/2010/main" val="89641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10DoF </a:t>
            </a:r>
            <a:r>
              <a:rPr lang="en-US" sz="3600" dirty="0" smtClean="0"/>
              <a:t>IMU</a:t>
            </a:r>
            <a:endParaRPr lang="en-US" sz="3600" dirty="0"/>
          </a:p>
        </p:txBody>
      </p:sp>
      <p:sp>
        <p:nvSpPr>
          <p:cNvPr id="3" name="Content Placeholder 2"/>
          <p:cNvSpPr>
            <a:spLocks noGrp="1"/>
          </p:cNvSpPr>
          <p:nvPr>
            <p:ph idx="1"/>
          </p:nvPr>
        </p:nvSpPr>
        <p:spPr/>
        <p:txBody>
          <a:bodyPr>
            <a:normAutofit/>
          </a:bodyPr>
          <a:lstStyle/>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108" y="1350853"/>
            <a:ext cx="5050183" cy="5019467"/>
          </a:xfrm>
          <a:prstGeom prst="rect">
            <a:avLst/>
          </a:prstGeom>
          <a:ln>
            <a:solidFill>
              <a:schemeClr val="tx1"/>
            </a:solidFill>
          </a:ln>
        </p:spPr>
      </p:pic>
    </p:spTree>
    <p:extLst>
      <p:ext uri="{BB962C8B-B14F-4D97-AF65-F5344CB8AC3E}">
        <p14:creationId xmlns:p14="http://schemas.microsoft.com/office/powerpoint/2010/main" val="2817272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Significant Component </a:t>
            </a:r>
            <a:r>
              <a:rPr lang="en-US" sz="3600" dirty="0" smtClean="0"/>
              <a:t>Decisions: GPS</a:t>
            </a:r>
            <a:endParaRPr lang="en-US" sz="3600" dirty="0"/>
          </a:p>
        </p:txBody>
      </p:sp>
      <p:sp>
        <p:nvSpPr>
          <p:cNvPr id="3" name="Content Placeholder 2"/>
          <p:cNvSpPr>
            <a:spLocks noGrp="1"/>
          </p:cNvSpPr>
          <p:nvPr>
            <p:ph idx="1"/>
          </p:nvPr>
        </p:nvSpPr>
        <p:spPr>
          <a:xfrm>
            <a:off x="457200" y="1392238"/>
            <a:ext cx="7620000" cy="4800600"/>
          </a:xfrm>
        </p:spPr>
        <p:txBody>
          <a:bodyPr>
            <a:normAutofit/>
          </a:bodyPr>
          <a:lstStyle/>
          <a:p>
            <a:r>
              <a:rPr lang="en-US" sz="2000" dirty="0" smtClean="0"/>
              <a:t>Our GPS must meet the following criteria</a:t>
            </a:r>
          </a:p>
          <a:p>
            <a:pPr lvl="1"/>
            <a:r>
              <a:rPr lang="en-US" dirty="0" smtClean="0"/>
              <a:t>Must </a:t>
            </a:r>
            <a:r>
              <a:rPr lang="en-US" dirty="0"/>
              <a:t>have </a:t>
            </a:r>
            <a:r>
              <a:rPr lang="en-US" dirty="0" smtClean="0"/>
              <a:t>large enough signal </a:t>
            </a:r>
            <a:r>
              <a:rPr lang="en-US" dirty="0"/>
              <a:t>strength </a:t>
            </a:r>
            <a:r>
              <a:rPr lang="en-US" dirty="0" smtClean="0"/>
              <a:t>to </a:t>
            </a:r>
            <a:r>
              <a:rPr lang="en-US" dirty="0"/>
              <a:t>overcome </a:t>
            </a:r>
            <a:r>
              <a:rPr lang="en-US" dirty="0" smtClean="0"/>
              <a:t>motor  EMI</a:t>
            </a:r>
          </a:p>
          <a:p>
            <a:pPr lvl="1"/>
            <a:r>
              <a:rPr lang="en-US" dirty="0" smtClean="0"/>
              <a:t>Sensitivity </a:t>
            </a:r>
            <a:r>
              <a:rPr lang="en-US" dirty="0"/>
              <a:t>under -160dBm </a:t>
            </a:r>
            <a:r>
              <a:rPr lang="en-US" dirty="0" smtClean="0"/>
              <a:t>for tracking </a:t>
            </a:r>
            <a:r>
              <a:rPr lang="en-US" dirty="0"/>
              <a:t>and </a:t>
            </a:r>
            <a:r>
              <a:rPr lang="en-US" dirty="0" smtClean="0"/>
              <a:t>navigation</a:t>
            </a:r>
          </a:p>
          <a:p>
            <a:pPr lvl="1"/>
            <a:r>
              <a:rPr lang="en-US" dirty="0" smtClean="0"/>
              <a:t>Fast start </a:t>
            </a:r>
            <a:r>
              <a:rPr lang="en-US" dirty="0"/>
              <a:t>up </a:t>
            </a:r>
            <a:r>
              <a:rPr lang="en-US" dirty="0" smtClean="0"/>
              <a:t>time;  TTFF </a:t>
            </a:r>
            <a:r>
              <a:rPr lang="en-US" dirty="0"/>
              <a:t>or time to first </a:t>
            </a:r>
            <a:r>
              <a:rPr lang="en-US" dirty="0" smtClean="0"/>
              <a:t>fix under 30s</a:t>
            </a:r>
          </a:p>
          <a:p>
            <a:pPr lvl="1"/>
            <a:r>
              <a:rPr lang="en-US" dirty="0" smtClean="0"/>
              <a:t>At </a:t>
            </a:r>
            <a:r>
              <a:rPr lang="en-US" dirty="0"/>
              <a:t>least </a:t>
            </a:r>
            <a:r>
              <a:rPr lang="en-US" dirty="0" smtClean="0"/>
              <a:t>50-channel (possible number of satellites </a:t>
            </a:r>
            <a:r>
              <a:rPr lang="en-US" dirty="0"/>
              <a:t>that </a:t>
            </a:r>
            <a:r>
              <a:rPr lang="en-US" dirty="0" smtClean="0"/>
              <a:t>can </a:t>
            </a:r>
            <a:r>
              <a:rPr lang="en-US" dirty="0"/>
              <a:t>be used at one </a:t>
            </a:r>
            <a:r>
              <a:rPr lang="en-US" dirty="0" smtClean="0"/>
              <a:t>time)</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sz="2400" b="1" dirty="0" smtClean="0"/>
          </a:p>
          <a:p>
            <a:pPr marL="114300" indent="0">
              <a:buNone/>
            </a:pPr>
            <a:r>
              <a:rPr lang="en-US" sz="2400" b="1" dirty="0" smtClean="0"/>
              <a:t> </a:t>
            </a:r>
            <a:endParaRPr lang="en-US" dirty="0" smtClean="0"/>
          </a:p>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97638028"/>
              </p:ext>
            </p:extLst>
          </p:nvPr>
        </p:nvGraphicFramePr>
        <p:xfrm>
          <a:off x="304800" y="4191001"/>
          <a:ext cx="8001000" cy="2037251"/>
        </p:xfrm>
        <a:graphic>
          <a:graphicData uri="http://schemas.openxmlformats.org/drawingml/2006/table">
            <a:tbl>
              <a:tblPr firstRow="1" firstCol="1" bandRow="1">
                <a:tableStyleId>{5C22544A-7EE6-4342-B048-85BDC9FD1C3A}</a:tableStyleId>
              </a:tblPr>
              <a:tblGrid>
                <a:gridCol w="824818"/>
                <a:gridCol w="2167916"/>
                <a:gridCol w="1211977"/>
                <a:gridCol w="963026"/>
                <a:gridCol w="967455"/>
                <a:gridCol w="1016183"/>
                <a:gridCol w="849625"/>
              </a:tblGrid>
              <a:tr h="896063">
                <a:tc>
                  <a:txBody>
                    <a:bodyPr/>
                    <a:lstStyle/>
                    <a:p>
                      <a:pPr marL="0" marR="0" algn="ctr">
                        <a:lnSpc>
                          <a:spcPct val="115000"/>
                        </a:lnSpc>
                        <a:spcBef>
                          <a:spcPts val="0"/>
                        </a:spcBef>
                        <a:spcAft>
                          <a:spcPts val="0"/>
                        </a:spcAft>
                      </a:pPr>
                      <a:r>
                        <a:rPr lang="en-US" sz="1400" dirty="0">
                          <a:solidFill>
                            <a:sysClr val="windowText" lastClr="000000"/>
                          </a:solidFill>
                          <a:effectLst/>
                        </a:rPr>
                        <a:t>Name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Vendor</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Power</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Number channels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TTFF</a:t>
                      </a:r>
                      <a:br>
                        <a:rPr lang="en-US" sz="1400" dirty="0">
                          <a:solidFill>
                            <a:sysClr val="windowText" lastClr="000000"/>
                          </a:solidFill>
                          <a:effectLst/>
                        </a:rPr>
                      </a:br>
                      <a:r>
                        <a:rPr lang="en-US" sz="1400" dirty="0">
                          <a:solidFill>
                            <a:sysClr val="windowText" lastClr="000000"/>
                          </a:solidFill>
                          <a:effectLst/>
                        </a:rPr>
                        <a:t>(seconds)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Sensitivity</a:t>
                      </a:r>
                      <a:br>
                        <a:rPr lang="en-US" sz="1400" dirty="0">
                          <a:solidFill>
                            <a:sysClr val="windowText" lastClr="000000"/>
                          </a:solidFill>
                          <a:effectLst/>
                        </a:rPr>
                      </a:br>
                      <a:r>
                        <a:rPr lang="en-US" sz="1400" dirty="0">
                          <a:solidFill>
                            <a:sysClr val="windowText" lastClr="000000"/>
                          </a:solidFill>
                          <a:effectLst/>
                        </a:rPr>
                        <a:t>(</a:t>
                      </a:r>
                      <a:r>
                        <a:rPr lang="en-US" sz="1400" dirty="0" err="1">
                          <a:solidFill>
                            <a:sysClr val="windowText" lastClr="000000"/>
                          </a:solidFill>
                          <a:effectLst/>
                        </a:rPr>
                        <a:t>dBm</a:t>
                      </a:r>
                      <a:r>
                        <a:rPr lang="en-US" sz="1400" dirty="0">
                          <a:solidFill>
                            <a:sysClr val="windowText" lastClr="000000"/>
                          </a:solidFill>
                          <a:effectLst/>
                        </a:rPr>
                        <a: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Price</a:t>
                      </a:r>
                      <a:br>
                        <a:rPr lang="en-US" sz="1400" dirty="0">
                          <a:solidFill>
                            <a:sysClr val="windowText" lastClr="000000"/>
                          </a:solidFill>
                          <a:effectLst/>
                        </a:rPr>
                      </a:br>
                      <a:r>
                        <a:rPr lang="en-US" sz="1400" dirty="0">
                          <a:solidFill>
                            <a:sysClr val="windowText" lastClr="000000"/>
                          </a:solidFill>
                          <a:effectLst/>
                        </a:rPr>
                        <a: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96">
                <a:tc>
                  <a:txBody>
                    <a:bodyPr/>
                    <a:lstStyle/>
                    <a:p>
                      <a:pPr marL="0" marR="0" algn="ctr">
                        <a:lnSpc>
                          <a:spcPct val="115000"/>
                        </a:lnSpc>
                        <a:spcBef>
                          <a:spcPts val="0"/>
                        </a:spcBef>
                        <a:spcAft>
                          <a:spcPts val="0"/>
                        </a:spcAft>
                      </a:pPr>
                      <a:r>
                        <a:rPr lang="en-US" sz="1100">
                          <a:solidFill>
                            <a:sysClr val="windowText" lastClr="000000"/>
                          </a:solidFill>
                          <a:effectLst/>
                        </a:rPr>
                        <a:t>GS407</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S.P.K. Electronics Co.</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3.3V@75mA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50</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29</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-160</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$89.95</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96">
                <a:tc>
                  <a:txBody>
                    <a:bodyPr/>
                    <a:lstStyle/>
                    <a:p>
                      <a:pPr marL="0" marR="0" algn="ctr">
                        <a:lnSpc>
                          <a:spcPct val="115000"/>
                        </a:lnSpc>
                        <a:spcBef>
                          <a:spcPts val="0"/>
                        </a:spcBef>
                        <a:spcAft>
                          <a:spcPts val="0"/>
                        </a:spcAft>
                      </a:pPr>
                      <a:r>
                        <a:rPr lang="en-US" sz="1100">
                          <a:solidFill>
                            <a:sysClr val="windowText" lastClr="000000"/>
                          </a:solidFill>
                          <a:effectLst/>
                        </a:rPr>
                        <a:t>GP635T</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ADH Technology Co.</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5V@56mA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50</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27</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-161</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$39.95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96">
                <a:tc>
                  <a:txBody>
                    <a:bodyPr/>
                    <a:lstStyle/>
                    <a:p>
                      <a:pPr marL="0" marR="0" algn="ctr">
                        <a:lnSpc>
                          <a:spcPct val="115000"/>
                        </a:lnSpc>
                        <a:spcBef>
                          <a:spcPts val="0"/>
                        </a:spcBef>
                        <a:spcAft>
                          <a:spcPts val="0"/>
                        </a:spcAft>
                      </a:pPr>
                      <a:r>
                        <a:rPr lang="en-US" sz="1100" dirty="0">
                          <a:solidFill>
                            <a:sysClr val="windowText" lastClr="000000"/>
                          </a:solidFill>
                          <a:effectLst/>
                        </a:rPr>
                        <a:t>D2523T</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ADH Technology Co.</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3.3V@74mA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50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29</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-160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$104.00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7960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Significant Component </a:t>
            </a:r>
            <a:r>
              <a:rPr lang="en-US" sz="3600" dirty="0" smtClean="0"/>
              <a:t>Decisions: GPS</a:t>
            </a:r>
            <a:endParaRPr lang="en-US" sz="3600" dirty="0"/>
          </a:p>
        </p:txBody>
      </p:sp>
      <p:sp>
        <p:nvSpPr>
          <p:cNvPr id="3" name="Content Placeholder 2"/>
          <p:cNvSpPr>
            <a:spLocks noGrp="1"/>
          </p:cNvSpPr>
          <p:nvPr>
            <p:ph idx="1"/>
          </p:nvPr>
        </p:nvSpPr>
        <p:spPr>
          <a:xfrm>
            <a:off x="457200" y="1392238"/>
            <a:ext cx="7620000" cy="4800600"/>
          </a:xfrm>
        </p:spPr>
        <p:txBody>
          <a:bodyPr>
            <a:normAutofit/>
          </a:bodyPr>
          <a:lstStyle/>
          <a:p>
            <a:r>
              <a:rPr lang="en-US" sz="2000" dirty="0" smtClean="0"/>
              <a:t>Our GPS must meet the following criteria</a:t>
            </a:r>
          </a:p>
          <a:p>
            <a:pPr lvl="1"/>
            <a:r>
              <a:rPr lang="en-US" dirty="0" smtClean="0"/>
              <a:t>Must </a:t>
            </a:r>
            <a:r>
              <a:rPr lang="en-US" dirty="0"/>
              <a:t>have </a:t>
            </a:r>
            <a:r>
              <a:rPr lang="en-US" dirty="0" smtClean="0"/>
              <a:t>large enough signal </a:t>
            </a:r>
            <a:r>
              <a:rPr lang="en-US" dirty="0"/>
              <a:t>strength </a:t>
            </a:r>
            <a:r>
              <a:rPr lang="en-US" dirty="0" smtClean="0"/>
              <a:t>to </a:t>
            </a:r>
            <a:r>
              <a:rPr lang="en-US" dirty="0"/>
              <a:t>overcome </a:t>
            </a:r>
            <a:r>
              <a:rPr lang="en-US" dirty="0" smtClean="0"/>
              <a:t>motor  EMI</a:t>
            </a:r>
          </a:p>
          <a:p>
            <a:pPr lvl="1"/>
            <a:r>
              <a:rPr lang="en-US" dirty="0" smtClean="0"/>
              <a:t>Sensitivity </a:t>
            </a:r>
            <a:r>
              <a:rPr lang="en-US" dirty="0"/>
              <a:t>under -160dBm </a:t>
            </a:r>
            <a:r>
              <a:rPr lang="en-US" dirty="0" smtClean="0"/>
              <a:t>for tracking </a:t>
            </a:r>
            <a:r>
              <a:rPr lang="en-US" dirty="0"/>
              <a:t>and </a:t>
            </a:r>
            <a:r>
              <a:rPr lang="en-US" dirty="0" smtClean="0"/>
              <a:t>navigation</a:t>
            </a:r>
          </a:p>
          <a:p>
            <a:pPr lvl="1"/>
            <a:r>
              <a:rPr lang="en-US" dirty="0" smtClean="0"/>
              <a:t>Fast start </a:t>
            </a:r>
            <a:r>
              <a:rPr lang="en-US" dirty="0"/>
              <a:t>up </a:t>
            </a:r>
            <a:r>
              <a:rPr lang="en-US" dirty="0" smtClean="0"/>
              <a:t>time;  TTFF </a:t>
            </a:r>
            <a:r>
              <a:rPr lang="en-US" dirty="0"/>
              <a:t>or time to first </a:t>
            </a:r>
            <a:r>
              <a:rPr lang="en-US" dirty="0" smtClean="0"/>
              <a:t>fix under 30s</a:t>
            </a:r>
          </a:p>
          <a:p>
            <a:pPr lvl="1"/>
            <a:r>
              <a:rPr lang="en-US" dirty="0" smtClean="0"/>
              <a:t>At </a:t>
            </a:r>
            <a:r>
              <a:rPr lang="en-US" dirty="0"/>
              <a:t>least </a:t>
            </a:r>
            <a:r>
              <a:rPr lang="en-US" dirty="0" smtClean="0"/>
              <a:t>50-channel (possible number of satellites </a:t>
            </a:r>
            <a:r>
              <a:rPr lang="en-US" dirty="0"/>
              <a:t>that </a:t>
            </a:r>
            <a:r>
              <a:rPr lang="en-US" dirty="0" smtClean="0"/>
              <a:t>can </a:t>
            </a:r>
            <a:r>
              <a:rPr lang="en-US" dirty="0"/>
              <a:t>be used at one </a:t>
            </a:r>
            <a:r>
              <a:rPr lang="en-US" dirty="0" smtClean="0"/>
              <a:t>time)</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sz="2400" b="1" dirty="0" smtClean="0"/>
          </a:p>
          <a:p>
            <a:pPr marL="114300" indent="0">
              <a:buNone/>
            </a:pPr>
            <a:r>
              <a:rPr lang="en-US" sz="2400" b="1" dirty="0" smtClean="0"/>
              <a:t> </a:t>
            </a:r>
            <a:endParaRPr lang="en-US" dirty="0" smtClean="0"/>
          </a:p>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29781786"/>
              </p:ext>
            </p:extLst>
          </p:nvPr>
        </p:nvGraphicFramePr>
        <p:xfrm>
          <a:off x="304800" y="4191001"/>
          <a:ext cx="8001000" cy="2037251"/>
        </p:xfrm>
        <a:graphic>
          <a:graphicData uri="http://schemas.openxmlformats.org/drawingml/2006/table">
            <a:tbl>
              <a:tblPr firstRow="1" firstCol="1" bandRow="1">
                <a:tableStyleId>{5C22544A-7EE6-4342-B048-85BDC9FD1C3A}</a:tableStyleId>
              </a:tblPr>
              <a:tblGrid>
                <a:gridCol w="824818"/>
                <a:gridCol w="2167916"/>
                <a:gridCol w="1211977"/>
                <a:gridCol w="963026"/>
                <a:gridCol w="967455"/>
                <a:gridCol w="1016183"/>
                <a:gridCol w="849625"/>
              </a:tblGrid>
              <a:tr h="896063">
                <a:tc>
                  <a:txBody>
                    <a:bodyPr/>
                    <a:lstStyle/>
                    <a:p>
                      <a:pPr marL="0" marR="0" algn="ctr">
                        <a:lnSpc>
                          <a:spcPct val="115000"/>
                        </a:lnSpc>
                        <a:spcBef>
                          <a:spcPts val="0"/>
                        </a:spcBef>
                        <a:spcAft>
                          <a:spcPts val="0"/>
                        </a:spcAft>
                      </a:pPr>
                      <a:r>
                        <a:rPr lang="en-US" sz="1400" dirty="0">
                          <a:solidFill>
                            <a:sysClr val="windowText" lastClr="000000"/>
                          </a:solidFill>
                          <a:effectLst/>
                        </a:rPr>
                        <a:t>Name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Vendor</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Power</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Number channels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TTFF</a:t>
                      </a:r>
                      <a:br>
                        <a:rPr lang="en-US" sz="1400" dirty="0">
                          <a:solidFill>
                            <a:sysClr val="windowText" lastClr="000000"/>
                          </a:solidFill>
                          <a:effectLst/>
                        </a:rPr>
                      </a:br>
                      <a:r>
                        <a:rPr lang="en-US" sz="1400" dirty="0">
                          <a:solidFill>
                            <a:sysClr val="windowText" lastClr="000000"/>
                          </a:solidFill>
                          <a:effectLst/>
                        </a:rPr>
                        <a:t>(seconds)</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Sensitivity</a:t>
                      </a:r>
                      <a:br>
                        <a:rPr lang="en-US" sz="1400" dirty="0">
                          <a:solidFill>
                            <a:sysClr val="windowText" lastClr="000000"/>
                          </a:solidFill>
                          <a:effectLst/>
                        </a:rPr>
                      </a:br>
                      <a:r>
                        <a:rPr lang="en-US" sz="1400" dirty="0">
                          <a:solidFill>
                            <a:sysClr val="windowText" lastClr="000000"/>
                          </a:solidFill>
                          <a:effectLst/>
                        </a:rPr>
                        <a:t>(</a:t>
                      </a:r>
                      <a:r>
                        <a:rPr lang="en-US" sz="1400" dirty="0" err="1">
                          <a:solidFill>
                            <a:sysClr val="windowText" lastClr="000000"/>
                          </a:solidFill>
                          <a:effectLst/>
                        </a:rPr>
                        <a:t>dBm</a:t>
                      </a:r>
                      <a:r>
                        <a:rPr lang="en-US" sz="1400" dirty="0">
                          <a:solidFill>
                            <a:sysClr val="windowText" lastClr="000000"/>
                          </a:solidFill>
                          <a:effectLst/>
                        </a:rPr>
                        <a: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ysClr val="windowText" lastClr="000000"/>
                          </a:solidFill>
                          <a:effectLst/>
                        </a:rPr>
                        <a:t>Price</a:t>
                      </a:r>
                      <a:br>
                        <a:rPr lang="en-US" sz="1400" dirty="0">
                          <a:solidFill>
                            <a:sysClr val="windowText" lastClr="000000"/>
                          </a:solidFill>
                          <a:effectLst/>
                        </a:rPr>
                      </a:br>
                      <a:r>
                        <a:rPr lang="en-US" sz="1400" dirty="0">
                          <a:solidFill>
                            <a:sysClr val="windowText" lastClr="000000"/>
                          </a:solidFill>
                          <a:effectLst/>
                        </a:rPr>
                        <a:t>($)</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96">
                <a:tc>
                  <a:txBody>
                    <a:bodyPr/>
                    <a:lstStyle/>
                    <a:p>
                      <a:pPr marL="0" marR="0" algn="ctr">
                        <a:lnSpc>
                          <a:spcPct val="115000"/>
                        </a:lnSpc>
                        <a:spcBef>
                          <a:spcPts val="0"/>
                        </a:spcBef>
                        <a:spcAft>
                          <a:spcPts val="0"/>
                        </a:spcAft>
                      </a:pPr>
                      <a:r>
                        <a:rPr lang="en-US" sz="1100">
                          <a:solidFill>
                            <a:sysClr val="windowText" lastClr="000000"/>
                          </a:solidFill>
                          <a:effectLst/>
                        </a:rPr>
                        <a:t>GS407</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S.P.K. Electronics Co.</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3.3V@75mA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50</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29</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-160</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$89.95</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96">
                <a:tc>
                  <a:txBody>
                    <a:bodyPr/>
                    <a:lstStyle/>
                    <a:p>
                      <a:pPr marL="0" marR="0" algn="ctr">
                        <a:lnSpc>
                          <a:spcPct val="115000"/>
                        </a:lnSpc>
                        <a:spcBef>
                          <a:spcPts val="0"/>
                        </a:spcBef>
                        <a:spcAft>
                          <a:spcPts val="0"/>
                        </a:spcAft>
                      </a:pPr>
                      <a:r>
                        <a:rPr lang="en-US" sz="1100" dirty="0">
                          <a:solidFill>
                            <a:sysClr val="windowText" lastClr="000000"/>
                          </a:solidFill>
                          <a:effectLst/>
                        </a:rPr>
                        <a:t>GP635T</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ADH Technology Co.</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5V@56mA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50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27</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-161</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15000"/>
                        </a:lnSpc>
                        <a:spcBef>
                          <a:spcPts val="0"/>
                        </a:spcBef>
                        <a:spcAft>
                          <a:spcPts val="0"/>
                        </a:spcAft>
                      </a:pPr>
                      <a:r>
                        <a:rPr lang="en-US" sz="1100" dirty="0">
                          <a:solidFill>
                            <a:sysClr val="windowText" lastClr="000000"/>
                          </a:solidFill>
                          <a:effectLst/>
                        </a:rPr>
                        <a:t>$39.95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80396">
                <a:tc>
                  <a:txBody>
                    <a:bodyPr/>
                    <a:lstStyle/>
                    <a:p>
                      <a:pPr marL="0" marR="0" algn="ctr">
                        <a:lnSpc>
                          <a:spcPct val="115000"/>
                        </a:lnSpc>
                        <a:spcBef>
                          <a:spcPts val="0"/>
                        </a:spcBef>
                        <a:spcAft>
                          <a:spcPts val="0"/>
                        </a:spcAft>
                      </a:pPr>
                      <a:r>
                        <a:rPr lang="en-US" sz="1100" dirty="0">
                          <a:solidFill>
                            <a:sysClr val="windowText" lastClr="000000"/>
                          </a:solidFill>
                          <a:effectLst/>
                        </a:rPr>
                        <a:t>D2523T</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ysClr val="windowText" lastClr="000000"/>
                          </a:solidFill>
                          <a:effectLst/>
                        </a:rPr>
                        <a:t>ADH Technology Co.</a:t>
                      </a:r>
                      <a:endParaRPr lang="en-US" sz="11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3.3V@74mA</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50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29</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-160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ysClr val="windowText" lastClr="000000"/>
                          </a:solidFill>
                          <a:effectLst/>
                        </a:rPr>
                        <a:t>$104.00</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206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History and Motivation</a:t>
            </a:r>
            <a:endParaRPr lang="en-US" sz="4000" dirty="0"/>
          </a:p>
        </p:txBody>
      </p:sp>
      <p:sp>
        <p:nvSpPr>
          <p:cNvPr id="3" name="Content Placeholder 2"/>
          <p:cNvSpPr>
            <a:spLocks noGrp="1"/>
          </p:cNvSpPr>
          <p:nvPr>
            <p:ph idx="1"/>
          </p:nvPr>
        </p:nvSpPr>
        <p:spPr/>
        <p:txBody>
          <a:bodyPr>
            <a:normAutofit/>
          </a:bodyPr>
          <a:lstStyle/>
          <a:p>
            <a:r>
              <a:rPr lang="en-US" dirty="0" smtClean="0"/>
              <a:t>This is an unofficial NASA sponsored project</a:t>
            </a:r>
          </a:p>
          <a:p>
            <a:r>
              <a:rPr lang="en-US" dirty="0" smtClean="0"/>
              <a:t>Team was provided a budget of $1,000</a:t>
            </a:r>
          </a:p>
          <a:p>
            <a:r>
              <a:rPr lang="en-US" dirty="0" smtClean="0"/>
              <a:t>Tasked to create two Unmanned Aerial Vehicles  (UAV) working together to image an area autonomously</a:t>
            </a:r>
          </a:p>
          <a:p>
            <a:r>
              <a:rPr lang="en-US" dirty="0"/>
              <a:t>The objective is to </a:t>
            </a:r>
            <a:r>
              <a:rPr lang="en-US" dirty="0" smtClean="0"/>
              <a:t>test Delay Tolerant Networking (DTN) protocol useful in applications which tend to have long delays or disruptions</a:t>
            </a:r>
          </a:p>
          <a:p>
            <a:r>
              <a:rPr lang="en-US" dirty="0" smtClean="0"/>
              <a:t>Future applications include NASA missions such as the Pavilion Lake Research Project in Canada and other Earth science missions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5015356"/>
            <a:ext cx="3429000" cy="1568006"/>
          </a:xfrm>
          <a:prstGeom prst="rect">
            <a:avLst/>
          </a:prstGeom>
          <a:ln w="22225">
            <a:solidFill>
              <a:schemeClr val="tx1"/>
            </a:solidFill>
          </a:ln>
        </p:spPr>
      </p:pic>
    </p:spTree>
    <p:extLst>
      <p:ext uri="{BB962C8B-B14F-4D97-AF65-F5344CB8AC3E}">
        <p14:creationId xmlns:p14="http://schemas.microsoft.com/office/powerpoint/2010/main" val="295581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Significant Component </a:t>
            </a:r>
            <a:r>
              <a:rPr lang="en-US" sz="3600" dirty="0" smtClean="0"/>
              <a:t>Decisions: Motor</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7620000" cy="5029200"/>
              </a:xfrm>
            </p:spPr>
            <p:txBody>
              <a:bodyPr>
                <a:normAutofit fontScale="85000" lnSpcReduction="20000"/>
              </a:bodyPr>
              <a:lstStyle/>
              <a:p>
                <a:r>
                  <a:rPr lang="en-US" dirty="0" smtClean="0"/>
                  <a:t>Our Motors must meet the following criteria</a:t>
                </a:r>
              </a:p>
              <a:p>
                <a:pPr lvl="1"/>
                <a:r>
                  <a:rPr lang="en-US" dirty="0" smtClean="0"/>
                  <a:t>Must </a:t>
                </a:r>
                <a:r>
                  <a:rPr lang="en-US" dirty="0"/>
                  <a:t>have thrust capabilities to hover payload at less </a:t>
                </a:r>
                <a:r>
                  <a:rPr lang="en-US" dirty="0" smtClean="0"/>
                  <a:t>	than </a:t>
                </a:r>
                <a:r>
                  <a:rPr lang="en-US" dirty="0"/>
                  <a:t>50% thrust capacity</a:t>
                </a:r>
              </a:p>
              <a:p>
                <a:pPr lvl="1"/>
                <a:r>
                  <a:rPr lang="en-US" dirty="0" smtClean="0"/>
                  <a:t>Must </a:t>
                </a:r>
                <a:r>
                  <a:rPr lang="en-US" dirty="0"/>
                  <a:t>be powered by 15 V or less</a:t>
                </a:r>
              </a:p>
              <a:p>
                <a:pPr lvl="1"/>
                <a:r>
                  <a:rPr lang="en-US" dirty="0" smtClean="0"/>
                  <a:t>Must </a:t>
                </a:r>
                <a:r>
                  <a:rPr lang="en-US" dirty="0"/>
                  <a:t>be low priced, less than $20</a:t>
                </a:r>
              </a:p>
              <a:p>
                <a:pPr lvl="1"/>
                <a:r>
                  <a:rPr lang="en-US" dirty="0" smtClean="0"/>
                  <a:t>Must </a:t>
                </a:r>
                <a:r>
                  <a:rPr lang="en-US" dirty="0"/>
                  <a:t>adhere to the above requirements and maintain </a:t>
                </a:r>
                <a:r>
                  <a:rPr lang="en-US" dirty="0" smtClean="0"/>
                  <a:t>a flight </a:t>
                </a:r>
                <a:r>
                  <a:rPr lang="en-US" dirty="0"/>
                  <a:t>time greater than 12 minutes with a 5 Amp/hour </a:t>
                </a:r>
                <a:r>
                  <a:rPr lang="en-US" dirty="0" smtClean="0"/>
                  <a:t>battery</a:t>
                </a:r>
              </a:p>
              <a:p>
                <a:pPr marL="114300" indent="0">
                  <a:buNone/>
                </a:pPr>
                <a:endParaRPr lang="en-US" dirty="0" smtClean="0"/>
              </a:p>
              <a:p>
                <a:pPr marL="114300" indent="0">
                  <a:buNone/>
                </a:pPr>
                <a:r>
                  <a:rPr lang="en-US" b="1" dirty="0"/>
                  <a:t>We chose the NTM Prop Drive Series 28-30S 900kv motor because of cost, and calculated flight time using equations</a:t>
                </a:r>
              </a:p>
              <a:p>
                <a:pPr marL="114300" indent="0">
                  <a:buNone/>
                </a:pPr>
                <a:endParaRPr lang="en-US" i="1" dirty="0" smtClean="0">
                  <a:latin typeface="Cambria Math" panose="02040503050406030204" pitchFamily="18" charset="0"/>
                </a:endParaRPr>
              </a:p>
              <a:p>
                <a:pPr marL="114300" indent="0">
                  <a:buNone/>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𝑇h𝑟𝑢𝑠𝑡</m:t>
                    </m:r>
                    <m:r>
                      <a:rPr lang="en-US" i="1">
                        <a:latin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rPr>
                          <m:t>𝑚</m:t>
                        </m:r>
                      </m:num>
                      <m:den>
                        <m:r>
                          <a:rPr lang="en-US" i="1">
                            <a:latin typeface="Cambria Math" panose="02040503050406030204" pitchFamily="18" charset="0"/>
                          </a:rPr>
                          <m:t>4∗</m:t>
                        </m:r>
                        <m:r>
                          <a:rPr lang="en-US" i="1">
                            <a:latin typeface="Cambria Math" panose="02040503050406030204" pitchFamily="18" charset="0"/>
                          </a:rPr>
                          <m:t>𝑀𝑎𝑥</m:t>
                        </m:r>
                        <m:r>
                          <a:rPr lang="en-US" i="1">
                            <a:latin typeface="Cambria Math" panose="02040503050406030204" pitchFamily="18" charset="0"/>
                          </a:rPr>
                          <m:t> </m:t>
                        </m:r>
                        <m:r>
                          <a:rPr lang="en-US" i="1">
                            <a:latin typeface="Cambria Math" panose="02040503050406030204" pitchFamily="18" charset="0"/>
                          </a:rPr>
                          <m:t>𝑇h𝑟𝑢𝑠𝑡</m:t>
                        </m:r>
                      </m:den>
                    </m:f>
                    <m:r>
                      <a:rPr lang="en-US">
                        <a:latin typeface="Cambria Math" panose="02040503050406030204" pitchFamily="18" charset="0"/>
                      </a:rPr>
                      <m:t>  </m:t>
                    </m:r>
                  </m:oMath>
                </a14:m>
                <a:r>
                  <a:rPr lang="en-US" dirty="0" smtClean="0"/>
                  <a:t>   and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𝐹𝑙𝑖𝑔h𝑡𝑇𝑖𝑚𝑒</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bat</m:t>
                            </m:r>
                          </m:sub>
                        </m:sSub>
                      </m:num>
                      <m:den>
                        <m:r>
                          <a:rPr lang="en-US">
                            <a:latin typeface="Cambria Math" panose="02040503050406030204" pitchFamily="18" charset="0"/>
                          </a:rPr>
                          <m:t>%</m:t>
                        </m:r>
                        <m:r>
                          <m:rPr>
                            <m:sty m:val="p"/>
                          </m:rPr>
                          <a:rPr lang="en-US">
                            <a:latin typeface="Cambria Math" panose="02040503050406030204" pitchFamily="18" charset="0"/>
                          </a:rPr>
                          <m:t>Thrust</m:t>
                        </m:r>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m:rPr>
                                <m:sty m:val="p"/>
                              </m:rPr>
                              <a:rPr lang="en-US">
                                <a:latin typeface="Cambria Math" panose="02040503050406030204" pitchFamily="18" charset="0"/>
                              </a:rPr>
                              <m:t>sys</m:t>
                            </m:r>
                          </m:sub>
                        </m:sSub>
                      </m:den>
                    </m:f>
                  </m:oMath>
                </a14:m>
                <a:r>
                  <a:rPr lang="en-US" dirty="0" smtClean="0"/>
                  <a:t>   where</a:t>
                </a:r>
              </a:p>
              <a:p>
                <a:pPr marL="114300" indent="0">
                  <a:buNone/>
                </a:pPr>
                <a:endParaRPr lang="en-US" dirty="0" smtClean="0"/>
              </a:p>
              <a:p>
                <a14:m>
                  <m:oMath xmlns:m="http://schemas.openxmlformats.org/officeDocument/2006/math">
                    <m:r>
                      <a:rPr lang="en-US" i="1">
                        <a:latin typeface="Cambria Math"/>
                      </a:rPr>
                      <m:t>𝑚</m:t>
                    </m:r>
                  </m:oMath>
                </a14:m>
                <a:r>
                  <a:rPr lang="en-US" dirty="0"/>
                  <a:t> = mass of the entire system, in grams</a:t>
                </a:r>
              </a:p>
              <a:p>
                <a14:m>
                  <m:oMath xmlns:m="http://schemas.openxmlformats.org/officeDocument/2006/math">
                    <m:r>
                      <a:rPr lang="en-US" i="1">
                        <a:latin typeface="Cambria Math"/>
                      </a:rPr>
                      <m:t>𝑀𝑎𝑥</m:t>
                    </m:r>
                    <m:r>
                      <a:rPr lang="en-US" i="1">
                        <a:latin typeface="Cambria Math"/>
                      </a:rPr>
                      <m:t> </m:t>
                    </m:r>
                    <m:r>
                      <a:rPr lang="en-US" i="1">
                        <a:latin typeface="Cambria Math"/>
                      </a:rPr>
                      <m:t>𝑇h𝑟𝑢𝑠𝑡</m:t>
                    </m:r>
                  </m:oMath>
                </a14:m>
                <a:r>
                  <a:rPr lang="en-US" dirty="0"/>
                  <a:t> =  max thrust for each motor, in grams</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𝑄</m:t>
                        </m:r>
                      </m:e>
                      <m:sub>
                        <m:r>
                          <a:rPr lang="en-US" i="1">
                            <a:latin typeface="Cambria Math"/>
                          </a:rPr>
                          <m:t>𝑏𝑎𝑡</m:t>
                        </m:r>
                      </m:sub>
                    </m:sSub>
                  </m:oMath>
                </a14:m>
                <a:r>
                  <a:rPr lang="en-US" dirty="0"/>
                  <a:t> =  lifespan of the battery in Ampere Hours</a:t>
                </a:r>
              </a:p>
              <a:p>
                <a14:m>
                  <m:oMath xmlns:m="http://schemas.openxmlformats.org/officeDocument/2006/math">
                    <m:sSub>
                      <m:sSubPr>
                        <m:ctrlPr>
                          <a:rPr lang="en-US" i="1">
                            <a:latin typeface="Cambria Math" panose="02040503050406030204" pitchFamily="18" charset="0"/>
                          </a:rPr>
                        </m:ctrlPr>
                      </m:sSubPr>
                      <m:e>
                        <m:r>
                          <a:rPr lang="en-US" i="1">
                            <a:latin typeface="Cambria Math"/>
                          </a:rPr>
                          <m:t>𝐼</m:t>
                        </m:r>
                      </m:e>
                      <m:sub>
                        <m:r>
                          <a:rPr lang="en-US" i="1">
                            <a:latin typeface="Cambria Math"/>
                          </a:rPr>
                          <m:t>𝑠𝑦𝑠</m:t>
                        </m:r>
                      </m:sub>
                    </m:sSub>
                  </m:oMath>
                </a14:m>
                <a:r>
                  <a:rPr lang="en-US" dirty="0"/>
                  <a:t>= current draw of motors and electrical circuits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7620000" cy="5029200"/>
              </a:xfrm>
              <a:blipFill rotWithShape="0">
                <a:blip r:embed="rId3"/>
                <a:stretch>
                  <a:fillRect t="-1576"/>
                </a:stretch>
              </a:blipFill>
            </p:spPr>
            <p:txBody>
              <a:bodyPr/>
              <a:lstStyle/>
              <a:p>
                <a:r>
                  <a:rPr lang="en-US">
                    <a:noFill/>
                  </a:rPr>
                  <a:t> </a:t>
                </a:r>
              </a:p>
            </p:txBody>
          </p:sp>
        </mc:Fallback>
      </mc:AlternateContent>
    </p:spTree>
    <p:extLst>
      <p:ext uri="{BB962C8B-B14F-4D97-AF65-F5344CB8AC3E}">
        <p14:creationId xmlns:p14="http://schemas.microsoft.com/office/powerpoint/2010/main" val="1952885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an RTOS?</a:t>
            </a:r>
          </a:p>
        </p:txBody>
      </p:sp>
      <p:sp>
        <p:nvSpPr>
          <p:cNvPr id="3" name="Content Placeholder 2"/>
          <p:cNvSpPr>
            <a:spLocks noGrp="1"/>
          </p:cNvSpPr>
          <p:nvPr>
            <p:ph idx="1"/>
          </p:nvPr>
        </p:nvSpPr>
        <p:spPr/>
        <p:txBody>
          <a:bodyPr>
            <a:normAutofit/>
          </a:bodyPr>
          <a:lstStyle/>
          <a:p>
            <a:r>
              <a:rPr lang="en-US" sz="3600" dirty="0" smtClean="0"/>
              <a:t>Time sensitive application</a:t>
            </a:r>
            <a:endParaRPr lang="en-US" sz="3600" dirty="0"/>
          </a:p>
          <a:p>
            <a:r>
              <a:rPr lang="en-US" sz="3600" dirty="0"/>
              <a:t>Tasks</a:t>
            </a:r>
          </a:p>
          <a:p>
            <a:r>
              <a:rPr lang="en-US" sz="3600" dirty="0"/>
              <a:t>Memory Management</a:t>
            </a:r>
          </a:p>
          <a:p>
            <a:r>
              <a:rPr lang="en-US" sz="3600" dirty="0"/>
              <a:t>Multitasking</a:t>
            </a:r>
          </a:p>
          <a:p>
            <a:r>
              <a:rPr lang="en-US" sz="3600" dirty="0"/>
              <a:t>Clock/Timers</a:t>
            </a:r>
          </a:p>
          <a:p>
            <a:r>
              <a:rPr lang="en-US" sz="3600" dirty="0" smtClean="0"/>
              <a:t>Preemption</a:t>
            </a:r>
            <a:endParaRPr lang="en-US" sz="3600" dirty="0"/>
          </a:p>
        </p:txBody>
      </p:sp>
    </p:spTree>
    <p:extLst>
      <p:ext uri="{BB962C8B-B14F-4D97-AF65-F5344CB8AC3E}">
        <p14:creationId xmlns:p14="http://schemas.microsoft.com/office/powerpoint/2010/main" val="2654457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priorities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557484292"/>
              </p:ext>
            </p:extLst>
          </p:nvPr>
        </p:nvGraphicFramePr>
        <p:xfrm>
          <a:off x="228600" y="16002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445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 User Interface</a:t>
            </a:r>
            <a:endParaRPr lang="en-US" dirty="0"/>
          </a:p>
        </p:txBody>
      </p:sp>
      <p:pic>
        <p:nvPicPr>
          <p:cNvPr id="7173" name="Picture 5"/>
          <p:cNvPicPr>
            <a:picLocks noChangeAspect="1" noChangeArrowheads="1"/>
          </p:cNvPicPr>
          <p:nvPr/>
        </p:nvPicPr>
        <p:blipFill>
          <a:blip r:embed="rId3"/>
          <a:srcRect l="62619" t="29429" r="12619" b="15715"/>
          <a:stretch>
            <a:fillRect/>
          </a:stretch>
        </p:blipFill>
        <p:spPr bwMode="auto">
          <a:xfrm>
            <a:off x="457200" y="1143000"/>
            <a:ext cx="7924800" cy="5486400"/>
          </a:xfrm>
          <a:prstGeom prst="rect">
            <a:avLst/>
          </a:prstGeom>
          <a:noFill/>
          <a:ln w="9525">
            <a:noFill/>
            <a:miter lim="800000"/>
            <a:headEnd/>
            <a:tailEnd/>
          </a:ln>
          <a:effectLst/>
        </p:spPr>
      </p:pic>
    </p:spTree>
    <p:extLst>
      <p:ext uri="{BB962C8B-B14F-4D97-AF65-F5344CB8AC3E}">
        <p14:creationId xmlns:p14="http://schemas.microsoft.com/office/powerpoint/2010/main" val="81335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29749"/>
            <a:ext cx="8204200" cy="3504451"/>
          </a:xfrm>
          <a:prstGeom prst="rect">
            <a:avLst/>
          </a:prstGeom>
        </p:spPr>
      </p:pic>
      <p:sp>
        <p:nvSpPr>
          <p:cNvPr id="2" name="Title 1"/>
          <p:cNvSpPr>
            <a:spLocks noGrp="1"/>
          </p:cNvSpPr>
          <p:nvPr>
            <p:ph type="title"/>
          </p:nvPr>
        </p:nvSpPr>
        <p:spPr>
          <a:xfrm>
            <a:off x="628650" y="533400"/>
            <a:ext cx="7886700" cy="994172"/>
          </a:xfrm>
        </p:spPr>
        <p:txBody>
          <a:bodyPr/>
          <a:lstStyle/>
          <a:p>
            <a:r>
              <a:rPr lang="en-US" dirty="0" smtClean="0"/>
              <a:t>Control System</a:t>
            </a:r>
            <a:endParaRPr lang="en-US" dirty="0"/>
          </a:p>
        </p:txBody>
      </p:sp>
      <p:sp>
        <p:nvSpPr>
          <p:cNvPr id="4" name="Content Placeholder 3"/>
          <p:cNvSpPr>
            <a:spLocks noGrp="1"/>
          </p:cNvSpPr>
          <p:nvPr>
            <p:ph idx="1"/>
          </p:nvPr>
        </p:nvSpPr>
        <p:spPr>
          <a:xfrm>
            <a:off x="628650" y="1537732"/>
            <a:ext cx="7886700" cy="3263504"/>
          </a:xfrm>
        </p:spPr>
        <p:txBody>
          <a:bodyPr/>
          <a:lstStyle/>
          <a:p>
            <a:pPr marL="214313" indent="-214313"/>
            <a:r>
              <a:rPr lang="en-US" sz="1800" dirty="0"/>
              <a:t>The quadcopters must be dynamically stabilized in flight in order to produce controllable flight</a:t>
            </a:r>
          </a:p>
          <a:p>
            <a:pPr marL="214313" indent="-214313"/>
            <a:r>
              <a:rPr lang="en-US" sz="1800" dirty="0"/>
              <a:t>Attitude control will be done digitally using classical PID (Proportional Integral Derivative) feedback controllers for each axis (shown below)</a:t>
            </a:r>
          </a:p>
          <a:p>
            <a:pPr marL="214313" indent="-214313"/>
            <a:r>
              <a:rPr lang="en-US" sz="1800" dirty="0"/>
              <a:t>The compensated output of the PID controller is sent to a PWM conversion matrix, and the respective PWM signals are sent to the ESCs and motors</a:t>
            </a:r>
          </a:p>
          <a:p>
            <a:pPr marL="214313" indent="-214313"/>
            <a:r>
              <a:rPr lang="en-US" sz="1800" dirty="0"/>
              <a:t>Input to this control system will be from an RC controller (shown in next slide)</a:t>
            </a:r>
          </a:p>
          <a:p>
            <a:pPr marL="214313" indent="-214313"/>
            <a:endParaRPr lang="en-US" sz="1800" dirty="0"/>
          </a:p>
          <a:p>
            <a:pPr marL="214313" indent="-214313"/>
            <a:endParaRPr lang="en-US" dirty="0" smtClean="0"/>
          </a:p>
          <a:p>
            <a:pPr marL="214313" indent="-214313"/>
            <a:endParaRPr lang="en-US" dirty="0" smtClean="0"/>
          </a:p>
          <a:p>
            <a:endParaRPr lang="en-US" dirty="0"/>
          </a:p>
        </p:txBody>
      </p:sp>
    </p:spTree>
    <p:extLst>
      <p:ext uri="{BB962C8B-B14F-4D97-AF65-F5344CB8AC3E}">
        <p14:creationId xmlns:p14="http://schemas.microsoft.com/office/powerpoint/2010/main" val="2783388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81000"/>
            <a:ext cx="7886700" cy="994172"/>
          </a:xfrm>
        </p:spPr>
        <p:txBody>
          <a:bodyPr/>
          <a:lstStyle/>
          <a:p>
            <a:r>
              <a:rPr lang="en-US" dirty="0" smtClean="0"/>
              <a:t>Control System (Cont’d)</a:t>
            </a:r>
            <a:endParaRPr lang="en-US" dirty="0"/>
          </a:p>
        </p:txBody>
      </p:sp>
      <p:sp>
        <p:nvSpPr>
          <p:cNvPr id="4" name="Content Placeholder 3"/>
          <p:cNvSpPr>
            <a:spLocks noGrp="1"/>
          </p:cNvSpPr>
          <p:nvPr>
            <p:ph idx="1"/>
          </p:nvPr>
        </p:nvSpPr>
        <p:spPr/>
        <p:txBody>
          <a:bodyPr/>
          <a:lstStyle/>
          <a:p>
            <a:pPr marL="214313" indent="-214313"/>
            <a:r>
              <a:rPr lang="en-US" sz="1800" dirty="0"/>
              <a:t>Input from the RC controller is done in multiple steps:</a:t>
            </a:r>
          </a:p>
          <a:p>
            <a:pPr marL="685800" lvl="1" indent="-342900">
              <a:buFont typeface="+mj-lt"/>
              <a:buAutoNum type="arabicPeriod"/>
            </a:pPr>
            <a:r>
              <a:rPr lang="en-US" sz="1800" dirty="0"/>
              <a:t>Controller transmitter sends signal to receiver (2.4GHz)</a:t>
            </a:r>
          </a:p>
          <a:p>
            <a:pPr marL="685800" lvl="1" indent="-342900">
              <a:buFont typeface="+mj-lt"/>
              <a:buAutoNum type="arabicPeriod"/>
            </a:pPr>
            <a:r>
              <a:rPr lang="en-US" sz="1800" dirty="0"/>
              <a:t>Receiver converts signal to PWM for each channel</a:t>
            </a:r>
          </a:p>
          <a:p>
            <a:pPr marL="685800" lvl="1" indent="-342900">
              <a:buFont typeface="+mj-lt"/>
              <a:buAutoNum type="arabicPeriod"/>
            </a:pPr>
            <a:r>
              <a:rPr lang="en-US" sz="1800" dirty="0"/>
              <a:t>PWM signals are sent to microcontroller</a:t>
            </a:r>
          </a:p>
          <a:p>
            <a:pPr marL="685800" lvl="1" indent="-342900">
              <a:buFont typeface="+mj-lt"/>
              <a:buAutoNum type="arabicPeriod"/>
            </a:pPr>
            <a:r>
              <a:rPr lang="en-US" sz="1800" dirty="0"/>
              <a:t>Interrupt driven program  on microcontroller decodes PWM signals into duty cycle calculations</a:t>
            </a:r>
          </a:p>
          <a:p>
            <a:pPr marL="685800" lvl="1" indent="-342900">
              <a:buFont typeface="+mj-lt"/>
              <a:buAutoNum type="arabicPeriod"/>
            </a:pPr>
            <a:r>
              <a:rPr lang="en-US" sz="1800" dirty="0"/>
              <a:t>Each signal is translated into control input for attitude control </a:t>
            </a:r>
            <a:r>
              <a:rPr lang="en-US" sz="1800" dirty="0" smtClean="0"/>
              <a:t>system</a:t>
            </a:r>
          </a:p>
          <a:p>
            <a:pPr marL="214313" indent="-214313"/>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5" y="3886200"/>
            <a:ext cx="8407256" cy="2362200"/>
          </a:xfrm>
          <a:prstGeom prst="rect">
            <a:avLst/>
          </a:prstGeom>
        </p:spPr>
      </p:pic>
    </p:spTree>
    <p:extLst>
      <p:ext uri="{BB962C8B-B14F-4D97-AF65-F5344CB8AC3E}">
        <p14:creationId xmlns:p14="http://schemas.microsoft.com/office/powerpoint/2010/main" val="1146398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089"/>
            <a:ext cx="7886700" cy="994172"/>
          </a:xfrm>
        </p:spPr>
        <p:txBody>
          <a:bodyPr/>
          <a:lstStyle/>
          <a:p>
            <a:r>
              <a:rPr lang="en-US" dirty="0" smtClean="0"/>
              <a:t>Navigation &amp; Guidance System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059" y="3145250"/>
            <a:ext cx="6344982" cy="3712750"/>
          </a:xfrm>
          <a:prstGeom prst="rect">
            <a:avLst/>
          </a:prstGeom>
        </p:spPr>
      </p:pic>
      <p:sp>
        <p:nvSpPr>
          <p:cNvPr id="6" name="Content Placeholder 3"/>
          <p:cNvSpPr txBox="1">
            <a:spLocks/>
          </p:cNvSpPr>
          <p:nvPr/>
        </p:nvSpPr>
        <p:spPr>
          <a:xfrm>
            <a:off x="728042" y="1676400"/>
            <a:ext cx="7615858"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1800" dirty="0"/>
              <a:t>The navigation control system, essentially the workhorse of the autonomous part of the project, will operate alongside the attitude control system</a:t>
            </a:r>
          </a:p>
          <a:p>
            <a:pPr marL="214313" indent="-214313"/>
            <a:r>
              <a:rPr lang="en-US" sz="1800" dirty="0"/>
              <a:t>The navigation control system will use GPS, magnetometer, and altimeter sensors for position, heading, and altitude feedback</a:t>
            </a:r>
          </a:p>
          <a:p>
            <a:pPr marL="214313" indent="-214313"/>
            <a:r>
              <a:rPr lang="en-US" sz="1800" dirty="0"/>
              <a:t>Most of this computing will be done on the Raspberry Pi, but the Tiva C will be reading the sensors and relaying the navigation information to the Pi</a:t>
            </a:r>
          </a:p>
          <a:p>
            <a:pPr marL="214313" indent="-214313"/>
            <a:endParaRPr lang="en-US" sz="1800" dirty="0"/>
          </a:p>
          <a:p>
            <a:pPr marL="214313" indent="-214313"/>
            <a:endParaRPr lang="en-US" sz="2100" dirty="0"/>
          </a:p>
          <a:p>
            <a:pPr marL="214313" indent="-214313"/>
            <a:endParaRPr lang="en-US" sz="2100" dirty="0"/>
          </a:p>
          <a:p>
            <a:endParaRPr lang="en-US" sz="2100" dirty="0"/>
          </a:p>
        </p:txBody>
      </p:sp>
    </p:spTree>
    <p:extLst>
      <p:ext uri="{BB962C8B-B14F-4D97-AF65-F5344CB8AC3E}">
        <p14:creationId xmlns:p14="http://schemas.microsoft.com/office/powerpoint/2010/main" val="1318797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0" y="4267200"/>
            <a:ext cx="3048000" cy="2521798"/>
          </a:xfrm>
          <a:prstGeom prst="rect">
            <a:avLst/>
          </a:prstGeom>
        </p:spPr>
      </p:pic>
      <p:sp>
        <p:nvSpPr>
          <p:cNvPr id="2" name="Title 1"/>
          <p:cNvSpPr>
            <a:spLocks noGrp="1"/>
          </p:cNvSpPr>
          <p:nvPr>
            <p:ph type="title"/>
          </p:nvPr>
        </p:nvSpPr>
        <p:spPr>
          <a:xfrm>
            <a:off x="533400" y="614836"/>
            <a:ext cx="7886700" cy="994172"/>
          </a:xfrm>
        </p:spPr>
        <p:txBody>
          <a:bodyPr/>
          <a:lstStyle/>
          <a:p>
            <a:r>
              <a:rPr lang="en-US" sz="3800" dirty="0" smtClean="0"/>
              <a:t>Navigation &amp; Guidance System (Cont’d)</a:t>
            </a:r>
            <a:endParaRPr lang="en-US" sz="3800" dirty="0"/>
          </a:p>
        </p:txBody>
      </p:sp>
      <p:sp>
        <p:nvSpPr>
          <p:cNvPr id="6" name="Content Placeholder 3"/>
          <p:cNvSpPr txBox="1">
            <a:spLocks/>
          </p:cNvSpPr>
          <p:nvPr/>
        </p:nvSpPr>
        <p:spPr>
          <a:xfrm>
            <a:off x="634448" y="1609008"/>
            <a:ext cx="7684604" cy="366798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2000" dirty="0"/>
              <a:t>The navigation control algorithms will be slightly different than the attitude control system</a:t>
            </a:r>
          </a:p>
          <a:p>
            <a:pPr marL="214313" indent="-214313"/>
            <a:r>
              <a:rPr lang="en-US" sz="2000" dirty="0"/>
              <a:t>The quadcopter will essentially have a series of “way points” to fly to</a:t>
            </a:r>
          </a:p>
          <a:p>
            <a:pPr marL="214313" indent="-214313"/>
            <a:r>
              <a:rPr lang="en-US" sz="2000" dirty="0"/>
              <a:t>Since civilian GPS has error to within a few meters, each way point will be described as a “bubble”, where within this bubble the quadcopter will be considered to be at the destination</a:t>
            </a:r>
          </a:p>
          <a:p>
            <a:pPr marL="214313" indent="-214313"/>
            <a:r>
              <a:rPr lang="en-US" sz="2000" dirty="0"/>
              <a:t>The </a:t>
            </a:r>
            <a:r>
              <a:rPr lang="en-US" sz="2000" dirty="0" smtClean="0"/>
              <a:t>autonomous control </a:t>
            </a:r>
            <a:r>
              <a:rPr lang="en-US" sz="2000" dirty="0"/>
              <a:t>of the quadcopter will be achieved using a state machine that describes to the flight computer exactly what actions to take and when to do them</a:t>
            </a:r>
          </a:p>
          <a:p>
            <a:pPr marL="214313" indent="-214313"/>
            <a:endParaRPr lang="en-US" sz="1400" dirty="0"/>
          </a:p>
          <a:p>
            <a:pPr marL="214313" indent="-214313"/>
            <a:endParaRPr lang="en-US" sz="1600" dirty="0"/>
          </a:p>
          <a:p>
            <a:pPr marL="214313" indent="-214313"/>
            <a:endParaRPr lang="en-US" sz="1800" dirty="0"/>
          </a:p>
          <a:p>
            <a:pPr marL="214313" indent="-214313"/>
            <a:endParaRPr lang="en-US" sz="1800" dirty="0"/>
          </a:p>
          <a:p>
            <a:pPr marL="0" indent="0">
              <a:buNone/>
            </a:pPr>
            <a:endParaRPr lang="en-US" sz="1800" dirty="0"/>
          </a:p>
        </p:txBody>
      </p:sp>
    </p:spTree>
    <p:extLst>
      <p:ext uri="{BB962C8B-B14F-4D97-AF65-F5344CB8AC3E}">
        <p14:creationId xmlns:p14="http://schemas.microsoft.com/office/powerpoint/2010/main" val="3442306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State Machine</a:t>
            </a:r>
            <a:endParaRPr lang="en-US" dirty="0"/>
          </a:p>
        </p:txBody>
      </p:sp>
      <p:pic>
        <p:nvPicPr>
          <p:cNvPr id="4" name="Content Placeholder 3"/>
          <p:cNvPicPr>
            <a:picLocks noGrp="1" noChangeAspect="1"/>
          </p:cNvPicPr>
          <p:nvPr>
            <p:ph idx="1"/>
          </p:nvPr>
        </p:nvPicPr>
        <p:blipFill>
          <a:blip r:embed="rId2"/>
          <a:stretch>
            <a:fillRect/>
          </a:stretch>
        </p:blipFill>
        <p:spPr>
          <a:xfrm>
            <a:off x="420865" y="1828800"/>
            <a:ext cx="7962587" cy="4495800"/>
          </a:xfrm>
          <a:prstGeom prst="rect">
            <a:avLst/>
          </a:prstGeom>
        </p:spPr>
      </p:pic>
    </p:spTree>
    <p:extLst>
      <p:ext uri="{BB962C8B-B14F-4D97-AF65-F5344CB8AC3E}">
        <p14:creationId xmlns:p14="http://schemas.microsoft.com/office/powerpoint/2010/main" val="247800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Schematic:  </a:t>
            </a:r>
            <a:r>
              <a:rPr lang="el-GR" dirty="0"/>
              <a:t>μ</a:t>
            </a:r>
            <a:r>
              <a:rPr lang="en-US" dirty="0"/>
              <a:t>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7620000" cy="4696690"/>
          </a:xfrm>
        </p:spPr>
      </p:pic>
    </p:spTree>
    <p:extLst>
      <p:ext uri="{BB962C8B-B14F-4D97-AF65-F5344CB8AC3E}">
        <p14:creationId xmlns:p14="http://schemas.microsoft.com/office/powerpoint/2010/main" val="232965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3628"/>
            <a:ext cx="7886700" cy="994172"/>
          </a:xfrm>
        </p:spPr>
        <p:txBody>
          <a:bodyPr/>
          <a:lstStyle/>
          <a:p>
            <a:r>
              <a:rPr lang="en-US" dirty="0" smtClean="0"/>
              <a:t>DTN Network</a:t>
            </a:r>
            <a:endParaRPr lang="en-US" dirty="0"/>
          </a:p>
        </p:txBody>
      </p:sp>
      <p:sp>
        <p:nvSpPr>
          <p:cNvPr id="6" name="Content Placeholder 3"/>
          <p:cNvSpPr txBox="1">
            <a:spLocks/>
          </p:cNvSpPr>
          <p:nvPr/>
        </p:nvSpPr>
        <p:spPr>
          <a:xfrm>
            <a:off x="683315" y="1295400"/>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1800" dirty="0"/>
              <a:t>DTN “Delay Tolerant Network” will be used on the project, as it is one of NASA’s requirements</a:t>
            </a:r>
          </a:p>
          <a:p>
            <a:pPr marL="214313" indent="-214313"/>
            <a:r>
              <a:rPr lang="en-US" sz="1800" dirty="0"/>
              <a:t>DTN is a networking protocol that resides as a virtual transport layer for computer communication networks, it is used to transmit and receive data over networks that are prone to delays and disruptions</a:t>
            </a:r>
          </a:p>
          <a:p>
            <a:pPr marL="214313" indent="-214313"/>
            <a:r>
              <a:rPr lang="en-US" sz="1800" dirty="0"/>
              <a:t>DTN2, a version of DTN is an open source version of this software available online and runs on </a:t>
            </a:r>
            <a:r>
              <a:rPr lang="en-US" sz="1800" dirty="0" err="1"/>
              <a:t>linux</a:t>
            </a:r>
            <a:endParaRPr lang="en-US" sz="1800" dirty="0"/>
          </a:p>
          <a:p>
            <a:pPr marL="214313" indent="-214313"/>
            <a:r>
              <a:rPr lang="en-US" sz="1800" dirty="0"/>
              <a:t>Both quadcopters as well as our ground station will have DTN2 installed as part of the KIRC software</a:t>
            </a:r>
          </a:p>
          <a:p>
            <a:pPr marL="0" indent="0">
              <a:buNone/>
            </a:pPr>
            <a:endParaRPr lang="en-US" sz="1500" dirty="0"/>
          </a:p>
          <a:p>
            <a:pPr marL="214313" indent="-214313"/>
            <a:endParaRPr lang="en-US" sz="1500" dirty="0"/>
          </a:p>
          <a:p>
            <a:pPr marL="214313" indent="-214313"/>
            <a:endParaRPr lang="en-US" sz="1800" dirty="0"/>
          </a:p>
          <a:p>
            <a:pPr marL="214313" indent="-214313"/>
            <a:endParaRPr lang="en-US" sz="2100" dirty="0"/>
          </a:p>
          <a:p>
            <a:pPr marL="214313" indent="-214313"/>
            <a:endParaRPr lang="en-US" sz="2100" dirty="0"/>
          </a:p>
          <a:p>
            <a:pPr marL="0" indent="0">
              <a:buNone/>
            </a:pPr>
            <a:endParaRPr lang="en-US" sz="21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89" y="3916024"/>
            <a:ext cx="3525821" cy="2861157"/>
          </a:xfrm>
          <a:prstGeom prst="rect">
            <a:avLst/>
          </a:prstGeom>
          <a:ln>
            <a:solidFill>
              <a:schemeClr val="tx1"/>
            </a:solidFill>
          </a:ln>
        </p:spPr>
      </p:pic>
      <p:pic>
        <p:nvPicPr>
          <p:cNvPr id="7" name="Picture 6" descr="OverviewDiagram.JPG"/>
          <p:cNvPicPr/>
          <p:nvPr/>
        </p:nvPicPr>
        <p:blipFill>
          <a:blip r:embed="rId4" cstate="print"/>
          <a:stretch>
            <a:fillRect/>
          </a:stretch>
        </p:blipFill>
        <p:spPr>
          <a:xfrm>
            <a:off x="4267200" y="3810001"/>
            <a:ext cx="3895725" cy="2967180"/>
          </a:xfrm>
          <a:prstGeom prst="rect">
            <a:avLst/>
          </a:prstGeom>
          <a:ln w="12700">
            <a:solidFill>
              <a:schemeClr val="tx1"/>
            </a:solidFill>
          </a:ln>
        </p:spPr>
      </p:pic>
    </p:spTree>
    <p:extLst>
      <p:ext uri="{BB962C8B-B14F-4D97-AF65-F5344CB8AC3E}">
        <p14:creationId xmlns:p14="http://schemas.microsoft.com/office/powerpoint/2010/main" val="90547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1272364"/>
            <a:ext cx="3690851" cy="2274906"/>
          </a:xfrm>
          <a:prstGeom prst="rect">
            <a:avLst/>
          </a:prstGeom>
        </p:spPr>
      </p:pic>
      <p:sp>
        <p:nvSpPr>
          <p:cNvPr id="2" name="Title 1"/>
          <p:cNvSpPr>
            <a:spLocks noGrp="1"/>
          </p:cNvSpPr>
          <p:nvPr>
            <p:ph type="title"/>
          </p:nvPr>
        </p:nvSpPr>
        <p:spPr/>
        <p:txBody>
          <a:bodyPr/>
          <a:lstStyle/>
          <a:p>
            <a:r>
              <a:rPr lang="en-US" dirty="0" smtClean="0"/>
              <a:t>PCB Schematic: IMU </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56479" y="3489123"/>
            <a:ext cx="5726239" cy="3529445"/>
          </a:xfrm>
        </p:spPr>
      </p:pic>
      <p:pic>
        <p:nvPicPr>
          <p:cNvPr id="5"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1407478"/>
            <a:ext cx="3377301" cy="2081645"/>
          </a:xfrm>
          <a:prstGeom prst="rect">
            <a:avLst/>
          </a:prstGeom>
        </p:spPr>
      </p:pic>
    </p:spTree>
    <p:extLst>
      <p:ext uri="{BB962C8B-B14F-4D97-AF65-F5344CB8AC3E}">
        <p14:creationId xmlns:p14="http://schemas.microsoft.com/office/powerpoint/2010/main" val="30164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PCB Schematic: Power Circuit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52155"/>
            <a:ext cx="7620000" cy="4696690"/>
          </a:xfrm>
        </p:spPr>
      </p:pic>
    </p:spTree>
    <p:extLst>
      <p:ext uri="{BB962C8B-B14F-4D97-AF65-F5344CB8AC3E}">
        <p14:creationId xmlns:p14="http://schemas.microsoft.com/office/powerpoint/2010/main" val="138701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PCB Layout</a:t>
            </a:r>
            <a:br>
              <a:rPr lang="en-US" sz="4000" dirty="0" smtClean="0"/>
            </a:br>
            <a:r>
              <a:rPr lang="en-US" sz="3200" dirty="0" smtClean="0"/>
              <a:t>Manufactured by OSH Park</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4017" y="1427798"/>
            <a:ext cx="7046365" cy="5181600"/>
          </a:xfrm>
        </p:spPr>
      </p:pic>
    </p:spTree>
    <p:extLst>
      <p:ext uri="{BB962C8B-B14F-4D97-AF65-F5344CB8AC3E}">
        <p14:creationId xmlns:p14="http://schemas.microsoft.com/office/powerpoint/2010/main" val="3069786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Mounted Camera</a:t>
            </a:r>
          </a:p>
        </p:txBody>
      </p:sp>
      <p:sp>
        <p:nvSpPr>
          <p:cNvPr id="3" name="Content Placeholder 2"/>
          <p:cNvSpPr>
            <a:spLocks noGrp="1"/>
          </p:cNvSpPr>
          <p:nvPr>
            <p:ph idx="1"/>
          </p:nvPr>
        </p:nvSpPr>
        <p:spPr/>
        <p:txBody>
          <a:bodyPr/>
          <a:lstStyle/>
          <a:p>
            <a:pPr marL="285750" indent="-285750"/>
            <a:endParaRPr lang="en-US" dirty="0" smtClean="0"/>
          </a:p>
          <a:p>
            <a:pPr marL="285750" indent="-285750"/>
            <a:endParaRPr lang="en-US" dirty="0"/>
          </a:p>
          <a:p>
            <a:pPr marL="285750" indent="-285750"/>
            <a:endParaRPr lang="en-US" dirty="0" smtClean="0"/>
          </a:p>
          <a:p>
            <a:pPr marL="285750" indent="-285750"/>
            <a:endParaRPr lang="en-US" dirty="0"/>
          </a:p>
          <a:p>
            <a:pPr marL="285750" indent="-285750"/>
            <a:endParaRPr lang="en-US" dirty="0" smtClean="0"/>
          </a:p>
          <a:p>
            <a:pPr marL="285750" indent="-285750"/>
            <a:endParaRPr lang="en-US" dirty="0"/>
          </a:p>
          <a:p>
            <a:pPr marL="285750" indent="-285750"/>
            <a:endParaRPr lang="en-US" dirty="0" smtClean="0"/>
          </a:p>
          <a:p>
            <a:pPr marL="285750" indent="-285750"/>
            <a:endParaRPr lang="en-US" dirty="0"/>
          </a:p>
          <a:p>
            <a:pPr marL="285750" indent="-285750"/>
            <a:endParaRPr lang="en-US" dirty="0" smtClean="0"/>
          </a:p>
          <a:p>
            <a:pPr marL="285750" indent="-285750"/>
            <a:r>
              <a:rPr lang="en-US" dirty="0" smtClean="0"/>
              <a:t>Raspberry </a:t>
            </a:r>
            <a:r>
              <a:rPr lang="en-US" dirty="0"/>
              <a:t>Pi Camera Module</a:t>
            </a:r>
          </a:p>
          <a:p>
            <a:pPr marL="285750" indent="-285750"/>
            <a:r>
              <a:rPr lang="en-US" dirty="0"/>
              <a:t>5 </a:t>
            </a:r>
            <a:r>
              <a:rPr lang="en-US" dirty="0" smtClean="0"/>
              <a:t>Megapixel </a:t>
            </a:r>
            <a:r>
              <a:rPr lang="en-US" dirty="0"/>
              <a:t>imaging </a:t>
            </a:r>
          </a:p>
          <a:p>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79736" y="2465086"/>
            <a:ext cx="4344664" cy="2181384"/>
          </a:xfrm>
          <a:prstGeom prst="rect">
            <a:avLst/>
          </a:prstGeom>
          <a:ln w="2222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275" y="1912716"/>
            <a:ext cx="3286125" cy="3286125"/>
          </a:xfrm>
          <a:prstGeom prst="rect">
            <a:avLst/>
          </a:prstGeom>
          <a:ln w="22225">
            <a:solidFill>
              <a:schemeClr val="tx1"/>
            </a:solidFill>
          </a:ln>
        </p:spPr>
      </p:pic>
    </p:spTree>
    <p:extLst>
      <p:ext uri="{BB962C8B-B14F-4D97-AF65-F5344CB8AC3E}">
        <p14:creationId xmlns:p14="http://schemas.microsoft.com/office/powerpoint/2010/main" val="3766748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Stitching Software</a:t>
            </a:r>
            <a:endParaRPr lang="en-US" dirty="0"/>
          </a:p>
        </p:txBody>
      </p:sp>
      <p:sp>
        <p:nvSpPr>
          <p:cNvPr id="3" name="Content Placeholder 2"/>
          <p:cNvSpPr>
            <a:spLocks noGrp="1"/>
          </p:cNvSpPr>
          <p:nvPr>
            <p:ph idx="1"/>
          </p:nvPr>
        </p:nvSpPr>
        <p:spPr/>
        <p:txBody>
          <a:bodyPr/>
          <a:lstStyle/>
          <a:p>
            <a:r>
              <a:rPr lang="en-US" dirty="0" smtClean="0"/>
              <a:t>The </a:t>
            </a:r>
            <a:r>
              <a:rPr lang="en-US" dirty="0"/>
              <a:t>software will </a:t>
            </a:r>
            <a:r>
              <a:rPr lang="en-US" dirty="0" smtClean="0"/>
              <a:t>have locations of the positions of each pictures, and overlap neighboring pictures based on position</a:t>
            </a:r>
          </a:p>
          <a:p>
            <a:r>
              <a:rPr lang="en-US" dirty="0" smtClean="0"/>
              <a:t>In figure (a) below, </a:t>
            </a:r>
            <a:r>
              <a:rPr lang="en-US" dirty="0"/>
              <a:t>w</a:t>
            </a:r>
            <a:r>
              <a:rPr lang="en-US" dirty="0" smtClean="0"/>
              <a:t>e have an input of 4 pictures in red, blue, green, and yellow which are equally spaced</a:t>
            </a:r>
          </a:p>
          <a:p>
            <a:r>
              <a:rPr lang="en-US" dirty="0" smtClean="0"/>
              <a:t>In figure (b) below, the output picture overlaps every input picture by 50%</a:t>
            </a:r>
          </a:p>
          <a:p>
            <a:pPr marL="114300" indent="0">
              <a:buNone/>
            </a:pPr>
            <a:r>
              <a:rPr lang="en-US" dirty="0" smtClean="0"/>
              <a:t> </a:t>
            </a:r>
            <a:endParaRPr lang="en-US" dirty="0"/>
          </a:p>
        </p:txBody>
      </p:sp>
      <p:pic>
        <p:nvPicPr>
          <p:cNvPr id="4" name="Picture 3" descr="C:\Users\W\Google Drive\areaMerge.jpg"/>
          <p:cNvPicPr/>
          <p:nvPr/>
        </p:nvPicPr>
        <p:blipFill>
          <a:blip r:embed="rId3" cstate="print"/>
          <a:srcRect/>
          <a:stretch>
            <a:fillRect/>
          </a:stretch>
        </p:blipFill>
        <p:spPr bwMode="auto">
          <a:xfrm>
            <a:off x="2332196" y="3810000"/>
            <a:ext cx="3870007" cy="2400300"/>
          </a:xfrm>
          <a:prstGeom prst="rect">
            <a:avLst/>
          </a:prstGeom>
          <a:noFill/>
          <a:ln w="9525">
            <a:noFill/>
            <a:miter lim="800000"/>
            <a:headEnd/>
            <a:tailEnd/>
          </a:ln>
        </p:spPr>
      </p:pic>
      <p:sp>
        <p:nvSpPr>
          <p:cNvPr id="6" name="TextBox 5"/>
          <p:cNvSpPr txBox="1"/>
          <p:nvPr/>
        </p:nvSpPr>
        <p:spPr>
          <a:xfrm>
            <a:off x="3200400" y="6191476"/>
            <a:ext cx="457200" cy="381000"/>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5181600" y="6191476"/>
            <a:ext cx="457200" cy="381000"/>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683675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Stitching Software Example</a:t>
            </a:r>
            <a:endParaRPr lang="en-US" dirty="0"/>
          </a:p>
        </p:txBody>
      </p:sp>
      <p:pic>
        <p:nvPicPr>
          <p:cNvPr id="14" name="Content Placeholder 13" descr="20131122_142537.jpg"/>
          <p:cNvPicPr>
            <a:picLocks noGrp="1"/>
          </p:cNvPicPr>
          <p:nvPr>
            <p:ph idx="1"/>
          </p:nvPr>
        </p:nvPicPr>
        <p:blipFill>
          <a:blip r:embed="rId3" cstate="print"/>
          <a:stretch>
            <a:fillRect/>
          </a:stretch>
        </p:blipFill>
        <p:spPr>
          <a:xfrm>
            <a:off x="478970" y="1417638"/>
            <a:ext cx="2035629" cy="1706562"/>
          </a:xfrm>
          <a:prstGeom prst="rect">
            <a:avLst/>
          </a:prstGeom>
        </p:spPr>
      </p:pic>
      <p:pic>
        <p:nvPicPr>
          <p:cNvPr id="15" name="Picture 14" descr="20131122_142533.jpg"/>
          <p:cNvPicPr/>
          <p:nvPr/>
        </p:nvPicPr>
        <p:blipFill>
          <a:blip r:embed="rId4" cstate="print"/>
          <a:stretch>
            <a:fillRect/>
          </a:stretch>
        </p:blipFill>
        <p:spPr>
          <a:xfrm>
            <a:off x="3181350" y="1417638"/>
            <a:ext cx="2171700" cy="1706562"/>
          </a:xfrm>
          <a:prstGeom prst="rect">
            <a:avLst/>
          </a:prstGeom>
        </p:spPr>
      </p:pic>
      <p:pic>
        <p:nvPicPr>
          <p:cNvPr id="16" name="Picture 15" descr="20131122_142531.jpg"/>
          <p:cNvPicPr/>
          <p:nvPr/>
        </p:nvPicPr>
        <p:blipFill>
          <a:blip r:embed="rId5" cstate="print"/>
          <a:stretch>
            <a:fillRect/>
          </a:stretch>
        </p:blipFill>
        <p:spPr>
          <a:xfrm>
            <a:off x="6019801" y="1417638"/>
            <a:ext cx="2109152" cy="1706562"/>
          </a:xfrm>
          <a:prstGeom prst="rect">
            <a:avLst/>
          </a:prstGeom>
        </p:spPr>
      </p:pic>
      <p:pic>
        <p:nvPicPr>
          <p:cNvPr id="17" name="Picture 16" descr="20131122_142527.jpg"/>
          <p:cNvPicPr/>
          <p:nvPr/>
        </p:nvPicPr>
        <p:blipFill>
          <a:blip r:embed="rId6" cstate="print"/>
          <a:stretch>
            <a:fillRect/>
          </a:stretch>
        </p:blipFill>
        <p:spPr>
          <a:xfrm>
            <a:off x="462642" y="4018597"/>
            <a:ext cx="2051958" cy="1620203"/>
          </a:xfrm>
          <a:prstGeom prst="rect">
            <a:avLst/>
          </a:prstGeom>
        </p:spPr>
      </p:pic>
      <p:pic>
        <p:nvPicPr>
          <p:cNvPr id="18" name="Picture 17" descr="20131122_142520.jpg"/>
          <p:cNvPicPr/>
          <p:nvPr/>
        </p:nvPicPr>
        <p:blipFill>
          <a:blip r:embed="rId7" cstate="print"/>
          <a:stretch>
            <a:fillRect/>
          </a:stretch>
        </p:blipFill>
        <p:spPr>
          <a:xfrm>
            <a:off x="3181350" y="4018597"/>
            <a:ext cx="2171700" cy="1620203"/>
          </a:xfrm>
          <a:prstGeom prst="rect">
            <a:avLst/>
          </a:prstGeom>
        </p:spPr>
      </p:pic>
      <p:pic>
        <p:nvPicPr>
          <p:cNvPr id="19" name="Picture 18" descr="20131122_142514.jpg"/>
          <p:cNvPicPr/>
          <p:nvPr/>
        </p:nvPicPr>
        <p:blipFill>
          <a:blip r:embed="rId8" cstate="print"/>
          <a:stretch>
            <a:fillRect/>
          </a:stretch>
        </p:blipFill>
        <p:spPr>
          <a:xfrm>
            <a:off x="6019802" y="4038600"/>
            <a:ext cx="2057398" cy="1620203"/>
          </a:xfrm>
          <a:prstGeom prst="rect">
            <a:avLst/>
          </a:prstGeom>
        </p:spPr>
      </p:pic>
      <p:sp>
        <p:nvSpPr>
          <p:cNvPr id="8" name="TextBox 7"/>
          <p:cNvSpPr txBox="1"/>
          <p:nvPr/>
        </p:nvSpPr>
        <p:spPr>
          <a:xfrm>
            <a:off x="6845777" y="5931988"/>
            <a:ext cx="457200" cy="381000"/>
          </a:xfrm>
          <a:prstGeom prst="rect">
            <a:avLst/>
          </a:prstGeom>
          <a:noFill/>
        </p:spPr>
        <p:txBody>
          <a:bodyPr wrap="square" rtlCol="0">
            <a:spAutoFit/>
          </a:bodyPr>
          <a:lstStyle/>
          <a:p>
            <a:r>
              <a:rPr lang="en-US" dirty="0" smtClean="0"/>
              <a:t>(f)</a:t>
            </a:r>
            <a:endParaRPr lang="en-US" dirty="0"/>
          </a:p>
        </p:txBody>
      </p:sp>
      <p:sp>
        <p:nvSpPr>
          <p:cNvPr id="21" name="TextBox 20"/>
          <p:cNvSpPr txBox="1"/>
          <p:nvPr/>
        </p:nvSpPr>
        <p:spPr>
          <a:xfrm>
            <a:off x="4038600" y="3331029"/>
            <a:ext cx="457200" cy="381000"/>
          </a:xfrm>
          <a:prstGeom prst="rect">
            <a:avLst/>
          </a:prstGeom>
          <a:noFill/>
        </p:spPr>
        <p:txBody>
          <a:bodyPr wrap="square" rtlCol="0">
            <a:spAutoFit/>
          </a:bodyPr>
          <a:lstStyle/>
          <a:p>
            <a:r>
              <a:rPr lang="en-US" dirty="0" smtClean="0"/>
              <a:t>(b)</a:t>
            </a:r>
            <a:endParaRPr lang="en-US" dirty="0"/>
          </a:p>
        </p:txBody>
      </p:sp>
      <p:sp>
        <p:nvSpPr>
          <p:cNvPr id="22" name="TextBox 21"/>
          <p:cNvSpPr txBox="1"/>
          <p:nvPr/>
        </p:nvSpPr>
        <p:spPr>
          <a:xfrm>
            <a:off x="6845777" y="3375457"/>
            <a:ext cx="457200" cy="381000"/>
          </a:xfrm>
          <a:prstGeom prst="rect">
            <a:avLst/>
          </a:prstGeom>
          <a:noFill/>
        </p:spPr>
        <p:txBody>
          <a:bodyPr wrap="square" rtlCol="0">
            <a:spAutoFit/>
          </a:bodyPr>
          <a:lstStyle/>
          <a:p>
            <a:r>
              <a:rPr lang="en-US" dirty="0" smtClean="0"/>
              <a:t>(c)</a:t>
            </a:r>
            <a:endParaRPr lang="en-US" dirty="0"/>
          </a:p>
        </p:txBody>
      </p:sp>
      <p:sp>
        <p:nvSpPr>
          <p:cNvPr id="23" name="TextBox 22"/>
          <p:cNvSpPr txBox="1"/>
          <p:nvPr/>
        </p:nvSpPr>
        <p:spPr>
          <a:xfrm>
            <a:off x="1260021" y="5931988"/>
            <a:ext cx="457200" cy="381000"/>
          </a:xfrm>
          <a:prstGeom prst="rect">
            <a:avLst/>
          </a:prstGeom>
          <a:noFill/>
        </p:spPr>
        <p:txBody>
          <a:bodyPr wrap="square" rtlCol="0">
            <a:spAutoFit/>
          </a:bodyPr>
          <a:lstStyle/>
          <a:p>
            <a:r>
              <a:rPr lang="en-US" dirty="0" smtClean="0"/>
              <a:t>(d)</a:t>
            </a:r>
            <a:endParaRPr lang="en-US" dirty="0"/>
          </a:p>
        </p:txBody>
      </p:sp>
      <p:sp>
        <p:nvSpPr>
          <p:cNvPr id="24" name="TextBox 23"/>
          <p:cNvSpPr txBox="1"/>
          <p:nvPr/>
        </p:nvSpPr>
        <p:spPr>
          <a:xfrm>
            <a:off x="4038600" y="5931988"/>
            <a:ext cx="457200" cy="381000"/>
          </a:xfrm>
          <a:prstGeom prst="rect">
            <a:avLst/>
          </a:prstGeom>
          <a:noFill/>
        </p:spPr>
        <p:txBody>
          <a:bodyPr wrap="square" rtlCol="0">
            <a:spAutoFit/>
          </a:bodyPr>
          <a:lstStyle/>
          <a:p>
            <a:r>
              <a:rPr lang="en-US" dirty="0" smtClean="0"/>
              <a:t>(e)</a:t>
            </a:r>
            <a:endParaRPr lang="en-US" dirty="0"/>
          </a:p>
        </p:txBody>
      </p:sp>
      <p:sp>
        <p:nvSpPr>
          <p:cNvPr id="25" name="TextBox 24"/>
          <p:cNvSpPr txBox="1"/>
          <p:nvPr/>
        </p:nvSpPr>
        <p:spPr>
          <a:xfrm>
            <a:off x="1066800" y="3352800"/>
            <a:ext cx="457200" cy="381000"/>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3485129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Stitching Software Application</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In our implementation, each photo taken by the </a:t>
            </a:r>
            <a:r>
              <a:rPr lang="en-US" dirty="0" err="1" smtClean="0"/>
              <a:t>quadcopter</a:t>
            </a:r>
            <a:r>
              <a:rPr lang="en-US" dirty="0" smtClean="0"/>
              <a:t> will have associated GPS coordinates, which will be used in the stitching software</a:t>
            </a:r>
            <a:endParaRPr lang="en-US" dirty="0"/>
          </a:p>
        </p:txBody>
      </p:sp>
      <p:pic>
        <p:nvPicPr>
          <p:cNvPr id="8" name="Picture 7"/>
          <p:cNvPicPr/>
          <p:nvPr/>
        </p:nvPicPr>
        <p:blipFill>
          <a:blip r:embed="rId3" cstate="print"/>
          <a:srcRect/>
          <a:stretch>
            <a:fillRect/>
          </a:stretch>
        </p:blipFill>
        <p:spPr bwMode="auto">
          <a:xfrm>
            <a:off x="1112826" y="2057400"/>
            <a:ext cx="2464435" cy="2139950"/>
          </a:xfrm>
          <a:prstGeom prst="rect">
            <a:avLst/>
          </a:prstGeom>
          <a:noFill/>
          <a:ln w="9525">
            <a:noFill/>
            <a:miter lim="800000"/>
            <a:headEnd/>
            <a:tailEnd/>
          </a:ln>
        </p:spPr>
      </p:pic>
      <p:pic>
        <p:nvPicPr>
          <p:cNvPr id="9" name="Picture 8" descr="C:\Users\W\Pictures\panorama\outside\final3.jpg"/>
          <p:cNvPicPr/>
          <p:nvPr/>
        </p:nvPicPr>
        <p:blipFill>
          <a:blip r:embed="rId4" cstate="print"/>
          <a:srcRect/>
          <a:stretch>
            <a:fillRect/>
          </a:stretch>
        </p:blipFill>
        <p:spPr bwMode="auto">
          <a:xfrm>
            <a:off x="4232887" y="1603375"/>
            <a:ext cx="3110230" cy="3048000"/>
          </a:xfrm>
          <a:prstGeom prst="rect">
            <a:avLst/>
          </a:prstGeom>
          <a:noFill/>
          <a:ln w="9525">
            <a:noFill/>
            <a:miter lim="800000"/>
            <a:headEnd/>
            <a:tailEnd/>
          </a:ln>
        </p:spPr>
      </p:pic>
      <p:sp>
        <p:nvSpPr>
          <p:cNvPr id="11" name="TextBox 10"/>
          <p:cNvSpPr txBox="1"/>
          <p:nvPr/>
        </p:nvSpPr>
        <p:spPr>
          <a:xfrm>
            <a:off x="1887843" y="4738461"/>
            <a:ext cx="457200" cy="381000"/>
          </a:xfrm>
          <a:prstGeom prst="rect">
            <a:avLst/>
          </a:prstGeom>
          <a:noFill/>
        </p:spPr>
        <p:txBody>
          <a:bodyPr wrap="square" rtlCol="0">
            <a:spAutoFit/>
          </a:bodyPr>
          <a:lstStyle/>
          <a:p>
            <a:r>
              <a:rPr lang="en-US" dirty="0" smtClean="0"/>
              <a:t>(a)</a:t>
            </a:r>
            <a:endParaRPr lang="en-US" dirty="0"/>
          </a:p>
        </p:txBody>
      </p:sp>
      <p:sp>
        <p:nvSpPr>
          <p:cNvPr id="12" name="TextBox 11"/>
          <p:cNvSpPr txBox="1"/>
          <p:nvPr/>
        </p:nvSpPr>
        <p:spPr>
          <a:xfrm>
            <a:off x="5559402" y="4738461"/>
            <a:ext cx="457200" cy="381000"/>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1984050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Imaging Flight Path</a:t>
            </a:r>
          </a:p>
        </p:txBody>
      </p:sp>
      <p:sp>
        <p:nvSpPr>
          <p:cNvPr id="3" name="Content Placeholder 2"/>
          <p:cNvSpPr>
            <a:spLocks noGrp="1"/>
          </p:cNvSpPr>
          <p:nvPr>
            <p:ph idx="1"/>
          </p:nvPr>
        </p:nvSpPr>
        <p:spPr/>
        <p:txBody>
          <a:bodyPr/>
          <a:lstStyle/>
          <a:p>
            <a:pPr marL="114300" indent="0">
              <a:buNone/>
            </a:pPr>
            <a:r>
              <a:rPr lang="en-US" dirty="0" smtClean="0"/>
              <a:t>The figure below shows one possible way a single quadcopter will image an area</a:t>
            </a:r>
          </a:p>
          <a:p>
            <a:pPr marL="11430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14400" y="2362200"/>
            <a:ext cx="5577840" cy="3810000"/>
          </a:xfrm>
          <a:prstGeom prst="rect">
            <a:avLst/>
          </a:prstGeom>
        </p:spPr>
      </p:pic>
    </p:spTree>
    <p:extLst>
      <p:ext uri="{BB962C8B-B14F-4D97-AF65-F5344CB8AC3E}">
        <p14:creationId xmlns:p14="http://schemas.microsoft.com/office/powerpoint/2010/main" val="2708372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Team Organization/Work Distribution</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0152467"/>
              </p:ext>
            </p:extLst>
          </p:nvPr>
        </p:nvGraphicFramePr>
        <p:xfrm>
          <a:off x="457200" y="2209800"/>
          <a:ext cx="7620000" cy="1854200"/>
        </p:xfrm>
        <a:graphic>
          <a:graphicData uri="http://schemas.openxmlformats.org/drawingml/2006/table">
            <a:tbl>
              <a:tblPr firstRow="1" bandRow="1">
                <a:tableStyleId>{5C22544A-7EE6-4342-B048-85BDC9FD1C3A}</a:tableStyleId>
              </a:tblPr>
              <a:tblGrid>
                <a:gridCol w="2209800"/>
                <a:gridCol w="5410200"/>
              </a:tblGrid>
              <a:tr h="370840">
                <a:tc>
                  <a:txBody>
                    <a:bodyPr/>
                    <a:lstStyle/>
                    <a:p>
                      <a:pPr algn="ctr"/>
                      <a:r>
                        <a:rPr lang="en-US" dirty="0" smtClean="0">
                          <a:solidFill>
                            <a:schemeClr val="tx1"/>
                          </a:solidFill>
                        </a:rPr>
                        <a:t>Name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Role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Nathaniel Cain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Team Lead,</a:t>
                      </a:r>
                      <a:r>
                        <a:rPr lang="en-US" baseline="0" dirty="0" smtClean="0">
                          <a:solidFill>
                            <a:schemeClr val="tx1"/>
                          </a:solidFill>
                        </a:rPr>
                        <a:t> </a:t>
                      </a:r>
                      <a:r>
                        <a:rPr lang="en-US" sz="1800" kern="1200" dirty="0" smtClean="0">
                          <a:solidFill>
                            <a:schemeClr val="dk1"/>
                          </a:solidFill>
                          <a:effectLst/>
                          <a:latin typeface="+mn-lt"/>
                          <a:ea typeface="+mn-ea"/>
                          <a:cs typeface="+mn-cs"/>
                        </a:rPr>
                        <a:t>NASA liaison,</a:t>
                      </a:r>
                      <a:r>
                        <a:rPr lang="en-US" sz="1800" kern="1200" baseline="0" dirty="0" smtClean="0">
                          <a:solidFill>
                            <a:schemeClr val="dk1"/>
                          </a:solidFill>
                          <a:effectLst/>
                          <a:latin typeface="+mn-lt"/>
                          <a:ea typeface="+mn-ea"/>
                          <a:cs typeface="+mn-cs"/>
                        </a:rPr>
                        <a:t> Control Systems Lead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James Donegan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solidFill>
                            <a:schemeClr val="tx1"/>
                          </a:solidFill>
                        </a:rPr>
                        <a:t>Power System Lead and PCB Backup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James</a:t>
                      </a:r>
                      <a:r>
                        <a:rPr lang="en-US" baseline="0" dirty="0" smtClean="0">
                          <a:solidFill>
                            <a:schemeClr val="tx1"/>
                          </a:solidFill>
                        </a:rPr>
                        <a:t> Gregory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Control Systems Backup, Schematic Design</a:t>
                      </a:r>
                      <a:r>
                        <a:rPr lang="en-US" sz="1800" baseline="0" dirty="0" smtClean="0">
                          <a:solidFill>
                            <a:schemeClr val="tx1"/>
                          </a:solidFill>
                        </a:rPr>
                        <a:t> </a:t>
                      </a:r>
                      <a:r>
                        <a:rPr lang="en-US" sz="1800" dirty="0" smtClean="0">
                          <a:solidFill>
                            <a:schemeClr val="tx1"/>
                          </a:solidFill>
                        </a:rPr>
                        <a:t>and PCB</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Wade Henderson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Software Lead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8336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Budget and Financing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489597"/>
              </p:ext>
            </p:extLst>
          </p:nvPr>
        </p:nvGraphicFramePr>
        <p:xfrm>
          <a:off x="381000" y="1371613"/>
          <a:ext cx="7772400" cy="5257787"/>
        </p:xfrm>
        <a:graphic>
          <a:graphicData uri="http://schemas.openxmlformats.org/drawingml/2006/table">
            <a:tbl>
              <a:tblPr firstRow="1" firstCol="1" bandRow="1">
                <a:tableStyleId>{5C22544A-7EE6-4342-B048-85BDC9FD1C3A}</a:tableStyleId>
              </a:tblPr>
              <a:tblGrid>
                <a:gridCol w="1551144"/>
                <a:gridCol w="2685313"/>
                <a:gridCol w="416974"/>
                <a:gridCol w="934023"/>
                <a:gridCol w="850627"/>
                <a:gridCol w="1334319"/>
              </a:tblGrid>
              <a:tr h="371788">
                <a:tc>
                  <a:txBody>
                    <a:bodyPr/>
                    <a:lstStyle/>
                    <a:p>
                      <a:pPr marL="0" marR="0" algn="ctr">
                        <a:lnSpc>
                          <a:spcPct val="107000"/>
                        </a:lnSpc>
                        <a:spcBef>
                          <a:spcPts val="0"/>
                        </a:spcBef>
                        <a:spcAft>
                          <a:spcPts val="0"/>
                        </a:spcAft>
                      </a:pPr>
                      <a:r>
                        <a:rPr lang="en-US" sz="900" dirty="0">
                          <a:solidFill>
                            <a:sysClr val="windowText" lastClr="000000"/>
                          </a:solidFill>
                          <a:effectLst/>
                        </a:rPr>
                        <a:t>Category</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Item</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QTY</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Price Ea.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Total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Status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dirty="0" err="1">
                          <a:solidFill>
                            <a:sysClr val="windowText" lastClr="000000"/>
                          </a:solidFill>
                          <a:effectLst/>
                        </a:rPr>
                        <a:t>Quad:ControlSys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dirty="0">
                          <a:solidFill>
                            <a:sysClr val="windowText" lastClr="000000"/>
                          </a:solidFill>
                          <a:effectLst/>
                        </a:rPr>
                        <a:t>…</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Microcontroller Launchpad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$15.00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$30.00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IMU Sensor Unit</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$25.00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$50.00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GPS Unit</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$50.00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dirty="0" err="1">
                          <a:solidFill>
                            <a:sysClr val="windowText" lastClr="000000"/>
                          </a:solidFill>
                          <a:effectLst/>
                        </a:rPr>
                        <a:t>Quad:FlightSys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Speed Controller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8</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$80.00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Motors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8</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$160.00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Props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$4.00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$48.00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Frame</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$15.00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$30.00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Li-Po Battery (4-5 A-h)</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$40.00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$80.00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RC Controller &amp; </a:t>
                      </a:r>
                      <a:r>
                        <a:rPr lang="en-US" sz="900" dirty="0" err="1">
                          <a:solidFill>
                            <a:sysClr val="windowText" lastClr="000000"/>
                          </a:solidFill>
                          <a:effectLst/>
                        </a:rPr>
                        <a:t>Reciever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$50.00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$50.00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Quad:GuidSys</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Embedded Linux Processor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2</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N/A</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Power Cable</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2</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N/A</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SD Cards</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N/A</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802.11G Wireless Card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N/A</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High Resolution Webcam</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$50.00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Ground:GndStat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Laptop</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N/A</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Quad:PCBHardW</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Microcontroller Standalone</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$10.00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$20.00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To be acquired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Accelerometer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$5.00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solidFill>
                            <a:sysClr val="windowText" lastClr="000000"/>
                          </a:solidFill>
                          <a:effectLst/>
                        </a:rPr>
                        <a:t>To be acquired</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a:solidFill>
                            <a:sysClr val="windowText" lastClr="000000"/>
                          </a:solidFill>
                          <a:effectLst/>
                        </a:rPr>
                        <a:t>…</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Gyroscope</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$5.00 </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To be acquired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dirty="0">
                          <a:solidFill>
                            <a:sysClr val="windowText" lastClr="000000"/>
                          </a:solidFill>
                          <a:effectLst/>
                        </a:rPr>
                        <a:t>…</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Magnetometer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2</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$5.00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To be acquired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893">
                <a:tc>
                  <a:txBody>
                    <a:bodyPr/>
                    <a:lstStyle/>
                    <a:p>
                      <a:pPr marL="0" marR="0">
                        <a:lnSpc>
                          <a:spcPct val="107000"/>
                        </a:lnSpc>
                        <a:spcBef>
                          <a:spcPts val="0"/>
                        </a:spcBef>
                        <a:spcAft>
                          <a:spcPts val="0"/>
                        </a:spcAft>
                      </a:pPr>
                      <a:r>
                        <a:rPr lang="en-US" sz="900" dirty="0">
                          <a:solidFill>
                            <a:sysClr val="windowText" lastClr="000000"/>
                          </a:solidFill>
                          <a:effectLst/>
                        </a:rPr>
                        <a:t>…</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Altimeter</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ysClr val="windowText" lastClr="000000"/>
                          </a:solidFill>
                          <a:effectLst/>
                        </a:rPr>
                        <a:t>2</a:t>
                      </a:r>
                      <a:endParaRPr lang="en-US" sz="9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$5.00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ysClr val="windowText" lastClr="000000"/>
                          </a:solidFill>
                          <a:effectLst/>
                        </a:rPr>
                        <a:t>$10.00 </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solidFill>
                            <a:sysClr val="windowText" lastClr="000000"/>
                          </a:solidFill>
                          <a:effectLst/>
                        </a:rPr>
                        <a:t>To be acquired</a:t>
                      </a:r>
                      <a:endParaRPr lang="en-US" sz="9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674">
                <a:tc>
                  <a:txBody>
                    <a:bodyPr/>
                    <a:lstStyle/>
                    <a:p>
                      <a:pPr marL="0" marR="0">
                        <a:lnSpc>
                          <a:spcPct val="107000"/>
                        </a:lnSpc>
                        <a:spcBef>
                          <a:spcPts val="0"/>
                        </a:spcBef>
                        <a:spcAft>
                          <a:spcPts val="0"/>
                        </a:spcAft>
                      </a:pPr>
                      <a:r>
                        <a:rPr lang="en-US" sz="1400" b="1" dirty="0">
                          <a:solidFill>
                            <a:schemeClr val="tx1"/>
                          </a:solidFill>
                          <a:effectLst/>
                        </a:rPr>
                        <a:t>TOTALS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0"/>
                        </a:spcAft>
                      </a:pPr>
                      <a:r>
                        <a:rPr lang="en-US" sz="1400" b="1" dirty="0">
                          <a:solidFill>
                            <a:schemeClr val="tx1"/>
                          </a:solidFill>
                          <a:effectLst/>
                        </a:rPr>
                        <a:t>All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r">
                        <a:lnSpc>
                          <a:spcPct val="107000"/>
                        </a:lnSpc>
                        <a:spcBef>
                          <a:spcPts val="0"/>
                        </a:spcBef>
                        <a:spcAft>
                          <a:spcPts val="0"/>
                        </a:spcAft>
                      </a:pPr>
                      <a:r>
                        <a:rPr lang="en-US" sz="1400" b="1" dirty="0">
                          <a:solidFill>
                            <a:schemeClr val="tx1"/>
                          </a:solidFill>
                          <a:effectLst/>
                        </a:rPr>
                        <a:t>$788.00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0"/>
                        </a:spcAft>
                      </a:pPr>
                      <a:r>
                        <a:rPr lang="en-US" sz="1400" b="1" dirty="0">
                          <a:solidFill>
                            <a:schemeClr val="tx1"/>
                          </a:solidFill>
                          <a:effectLst/>
                        </a:rPr>
                        <a:t>N/A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49" marR="5574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Tree>
    <p:extLst>
      <p:ext uri="{BB962C8B-B14F-4D97-AF65-F5344CB8AC3E}">
        <p14:creationId xmlns:p14="http://schemas.microsoft.com/office/powerpoint/2010/main" val="14008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a:t>Demonstrate the main features of DTN: data hopping over a mesh network, store and forward, and bundle handling</a:t>
            </a:r>
          </a:p>
          <a:p>
            <a:r>
              <a:rPr lang="en-US" dirty="0" smtClean="0"/>
              <a:t>Build a foundation for software </a:t>
            </a:r>
            <a:r>
              <a:rPr lang="en-US" dirty="0"/>
              <a:t>that can be reconfigurable on a mission-by-mission </a:t>
            </a:r>
            <a:r>
              <a:rPr lang="en-US" dirty="0" smtClean="0"/>
              <a:t>basis as well as having the flexibility to integrate into other UAVs</a:t>
            </a:r>
          </a:p>
          <a:p>
            <a:r>
              <a:rPr lang="en-US" dirty="0"/>
              <a:t>Create flexible </a:t>
            </a:r>
            <a:r>
              <a:rPr lang="en-US" dirty="0" smtClean="0"/>
              <a:t>software, </a:t>
            </a:r>
            <a:r>
              <a:rPr lang="en-US" dirty="0"/>
              <a:t>i</a:t>
            </a:r>
            <a:r>
              <a:rPr lang="en-US" dirty="0" smtClean="0"/>
              <a:t>mplement </a:t>
            </a:r>
            <a:r>
              <a:rPr lang="en-US" dirty="0"/>
              <a:t>a Real Time Operating System (RTOS) on an ARM </a:t>
            </a:r>
            <a:r>
              <a:rPr lang="en-US" dirty="0" smtClean="0"/>
              <a:t>processor, and use digital </a:t>
            </a:r>
            <a:r>
              <a:rPr lang="en-US" dirty="0"/>
              <a:t>control loops to provide compensation to motors</a:t>
            </a:r>
          </a:p>
          <a:p>
            <a:r>
              <a:rPr lang="en-US" dirty="0"/>
              <a:t>Use an image stitching software that can stitch together a composite image from multiple coordinate stamped images</a:t>
            </a:r>
          </a:p>
          <a:p>
            <a:endParaRPr lang="en-US" dirty="0" smtClean="0"/>
          </a:p>
        </p:txBody>
      </p:sp>
    </p:spTree>
    <p:extLst>
      <p:ext uri="{BB962C8B-B14F-4D97-AF65-F5344CB8AC3E}">
        <p14:creationId xmlns:p14="http://schemas.microsoft.com/office/powerpoint/2010/main" val="3706980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Successes</a:t>
            </a:r>
            <a:endParaRPr lang="en-US" dirty="0"/>
          </a:p>
        </p:txBody>
      </p:sp>
      <p:sp>
        <p:nvSpPr>
          <p:cNvPr id="3" name="Content Placeholder 2"/>
          <p:cNvSpPr>
            <a:spLocks noGrp="1"/>
          </p:cNvSpPr>
          <p:nvPr>
            <p:ph idx="1"/>
          </p:nvPr>
        </p:nvSpPr>
        <p:spPr/>
        <p:txBody>
          <a:bodyPr/>
          <a:lstStyle/>
          <a:p>
            <a:pPr marL="114300" indent="0">
              <a:buNone/>
            </a:pPr>
            <a:r>
              <a:rPr lang="en-US" dirty="0" smtClean="0"/>
              <a:t>So far the group has completed the following tasks</a:t>
            </a:r>
          </a:p>
          <a:p>
            <a:pPr marL="114300" indent="0">
              <a:buNone/>
            </a:pPr>
            <a:r>
              <a:rPr lang="en-US" dirty="0" smtClean="0"/>
              <a:t>1.) Use RC controller to drive Motor through ESC</a:t>
            </a:r>
          </a:p>
          <a:p>
            <a:pPr marL="114300" indent="0">
              <a:buNone/>
            </a:pPr>
            <a:r>
              <a:rPr lang="en-US" dirty="0"/>
              <a:t>2</a:t>
            </a:r>
            <a:r>
              <a:rPr lang="en-US" dirty="0" smtClean="0"/>
              <a:t>.) Completed design of PCB</a:t>
            </a:r>
          </a:p>
          <a:p>
            <a:pPr marL="114300" indent="0">
              <a:buNone/>
            </a:pPr>
            <a:r>
              <a:rPr lang="en-US" dirty="0"/>
              <a:t>3</a:t>
            </a:r>
            <a:r>
              <a:rPr lang="en-US" dirty="0" smtClean="0"/>
              <a:t>.) Pieced together the hardware of the first </a:t>
            </a:r>
            <a:r>
              <a:rPr lang="en-US" dirty="0" err="1" smtClean="0"/>
              <a:t>quadcopter</a:t>
            </a:r>
            <a:r>
              <a:rPr lang="en-US" dirty="0" smtClean="0"/>
              <a:t> (frame, mounted motors, mounted ESCs)</a:t>
            </a:r>
          </a:p>
          <a:p>
            <a:pPr marL="114300" indent="0">
              <a:buNone/>
            </a:pPr>
            <a:r>
              <a:rPr lang="en-US" dirty="0"/>
              <a:t>4</a:t>
            </a:r>
            <a:r>
              <a:rPr lang="en-US" dirty="0" smtClean="0"/>
              <a:t>.) Successfully implemented image stitching software</a:t>
            </a:r>
          </a:p>
          <a:p>
            <a:pPr marL="114300" indent="0">
              <a:buNone/>
            </a:pPr>
            <a:r>
              <a:rPr lang="en-US" dirty="0"/>
              <a:t>5</a:t>
            </a:r>
            <a:r>
              <a:rPr lang="en-US" dirty="0" smtClean="0"/>
              <a:t>.) Successfu</a:t>
            </a:r>
            <a:r>
              <a:rPr lang="en-US" dirty="0"/>
              <a:t>l</a:t>
            </a:r>
            <a:r>
              <a:rPr lang="en-US" dirty="0" smtClean="0"/>
              <a:t> input and calibration of Real Time IMU data </a:t>
            </a:r>
          </a:p>
          <a:p>
            <a:pPr marL="114300" indent="0">
              <a:buNone/>
            </a:pPr>
            <a:r>
              <a:rPr lang="en-US" dirty="0"/>
              <a:t>6</a:t>
            </a:r>
            <a:r>
              <a:rPr lang="en-US" dirty="0" smtClean="0"/>
              <a:t>.) </a:t>
            </a:r>
            <a:r>
              <a:rPr lang="en-US" dirty="0"/>
              <a:t>RTOS </a:t>
            </a:r>
            <a:r>
              <a:rPr lang="en-US" dirty="0" smtClean="0"/>
              <a:t>Implementation including I2C and UART</a:t>
            </a:r>
            <a:endParaRPr lang="en-US" dirty="0"/>
          </a:p>
          <a:p>
            <a:pPr marL="114300" indent="0">
              <a:buNone/>
            </a:pPr>
            <a:r>
              <a:rPr lang="en-US" dirty="0" smtClean="0"/>
              <a:t>7.) Significant progress on the control algorithm</a:t>
            </a:r>
          </a:p>
        </p:txBody>
      </p:sp>
    </p:spTree>
    <p:extLst>
      <p:ext uri="{BB962C8B-B14F-4D97-AF65-F5344CB8AC3E}">
        <p14:creationId xmlns:p14="http://schemas.microsoft.com/office/powerpoint/2010/main" val="628176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Progress of the group</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r>
              <a:rPr lang="en-US" dirty="0" smtClean="0"/>
              <a:t>Overall Completion at 50%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1068742"/>
              </p:ext>
            </p:extLst>
          </p:nvPr>
        </p:nvGraphicFramePr>
        <p:xfrm>
          <a:off x="152401" y="1828802"/>
          <a:ext cx="7924798" cy="3428996"/>
        </p:xfrm>
        <a:graphic>
          <a:graphicData uri="http://schemas.openxmlformats.org/drawingml/2006/table">
            <a:tbl>
              <a:tblPr firstRow="1" firstCol="1" bandRow="1">
                <a:tableStyleId>{5C22544A-7EE6-4342-B048-85BDC9FD1C3A}</a:tableStyleId>
              </a:tblPr>
              <a:tblGrid>
                <a:gridCol w="1981199"/>
                <a:gridCol w="271256"/>
                <a:gridCol w="291875"/>
                <a:gridCol w="291875"/>
                <a:gridCol w="291875"/>
                <a:gridCol w="291875"/>
                <a:gridCol w="291875"/>
                <a:gridCol w="291875"/>
                <a:gridCol w="291875"/>
                <a:gridCol w="291875"/>
                <a:gridCol w="291875"/>
                <a:gridCol w="291875"/>
                <a:gridCol w="291875"/>
                <a:gridCol w="291875"/>
                <a:gridCol w="291875"/>
                <a:gridCol w="291875"/>
                <a:gridCol w="291875"/>
                <a:gridCol w="291875"/>
                <a:gridCol w="291875"/>
                <a:gridCol w="291875"/>
                <a:gridCol w="418593"/>
              </a:tblGrid>
              <a:tr h="597984">
                <a:tc gridSpan="21">
                  <a:txBody>
                    <a:bodyPr/>
                    <a:lstStyle/>
                    <a:p>
                      <a:pPr marL="0" marR="0" algn="l">
                        <a:lnSpc>
                          <a:spcPct val="107000"/>
                        </a:lnSpc>
                        <a:spcBef>
                          <a:spcPts val="0"/>
                        </a:spcBef>
                        <a:spcAft>
                          <a:spcPts val="0"/>
                        </a:spcAft>
                      </a:pPr>
                      <a:r>
                        <a:rPr lang="en-US" sz="2200" dirty="0">
                          <a:solidFill>
                            <a:schemeClr val="tx1"/>
                          </a:solidFill>
                          <a:effectLst/>
                        </a:rPr>
                        <a:t>Current Progress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1828">
                <a:tc>
                  <a:txBody>
                    <a:bodyPr/>
                    <a:lstStyle/>
                    <a:p>
                      <a:pPr marL="0" marR="0" algn="ctr">
                        <a:lnSpc>
                          <a:spcPct val="107000"/>
                        </a:lnSpc>
                        <a:spcBef>
                          <a:spcPts val="0"/>
                        </a:spcBef>
                        <a:spcAft>
                          <a:spcPts val="0"/>
                        </a:spcAft>
                      </a:pPr>
                      <a:r>
                        <a:rPr lang="en-US" sz="1800" dirty="0">
                          <a:solidFill>
                            <a:schemeClr val="tx1"/>
                          </a:solidFill>
                          <a:effectLst/>
                        </a:rPr>
                        <a:t>% Completed</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rPr>
                        <a:t>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a:effectLst/>
                        </a:rPr>
                        <a:t>10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15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a:effectLst/>
                        </a:rPr>
                        <a:t>25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35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a:effectLst/>
                        </a:rPr>
                        <a:t>40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50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60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65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75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80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90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95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100" b="1" dirty="0">
                          <a:effectLst/>
                        </a:rPr>
                        <a:t>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69864">
                <a:tc>
                  <a:txBody>
                    <a:bodyPr/>
                    <a:lstStyle/>
                    <a:p>
                      <a:pPr marL="0" marR="0" algn="ctr">
                        <a:lnSpc>
                          <a:spcPct val="107000"/>
                        </a:lnSpc>
                        <a:spcBef>
                          <a:spcPts val="0"/>
                        </a:spcBef>
                        <a:spcAft>
                          <a:spcPts val="0"/>
                        </a:spcAft>
                      </a:pPr>
                      <a:r>
                        <a:rPr lang="en-US" sz="1600">
                          <a:solidFill>
                            <a:schemeClr val="tx1"/>
                          </a:solidFill>
                          <a:effectLst/>
                        </a:rPr>
                        <a:t>Research</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864">
                <a:tc>
                  <a:txBody>
                    <a:bodyPr/>
                    <a:lstStyle/>
                    <a:p>
                      <a:pPr marL="0" marR="0" algn="ctr">
                        <a:lnSpc>
                          <a:spcPct val="107000"/>
                        </a:lnSpc>
                        <a:spcBef>
                          <a:spcPts val="0"/>
                        </a:spcBef>
                        <a:spcAft>
                          <a:spcPts val="0"/>
                        </a:spcAft>
                      </a:pPr>
                      <a:r>
                        <a:rPr lang="en-US" sz="1600">
                          <a:solidFill>
                            <a:schemeClr val="tx1"/>
                          </a:solidFill>
                          <a:effectLst/>
                        </a:rPr>
                        <a:t>Design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864">
                <a:tc>
                  <a:txBody>
                    <a:bodyPr/>
                    <a:lstStyle/>
                    <a:p>
                      <a:pPr marL="0" marR="0" algn="ctr">
                        <a:lnSpc>
                          <a:spcPct val="107000"/>
                        </a:lnSpc>
                        <a:spcBef>
                          <a:spcPts val="0"/>
                        </a:spcBef>
                        <a:spcAft>
                          <a:spcPts val="0"/>
                        </a:spcAft>
                      </a:pPr>
                      <a:r>
                        <a:rPr lang="en-US" sz="1600">
                          <a:solidFill>
                            <a:schemeClr val="tx1"/>
                          </a:solidFill>
                          <a:effectLst/>
                        </a:rPr>
                        <a:t>Prototype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864">
                <a:tc>
                  <a:txBody>
                    <a:bodyPr/>
                    <a:lstStyle/>
                    <a:p>
                      <a:pPr marL="0" marR="0" algn="ctr">
                        <a:lnSpc>
                          <a:spcPct val="107000"/>
                        </a:lnSpc>
                        <a:spcBef>
                          <a:spcPts val="0"/>
                        </a:spcBef>
                        <a:spcAft>
                          <a:spcPts val="0"/>
                        </a:spcAft>
                      </a:pPr>
                      <a:r>
                        <a:rPr lang="en-US" sz="1600">
                          <a:solidFill>
                            <a:schemeClr val="tx1"/>
                          </a:solidFill>
                          <a:effectLst/>
                        </a:rPr>
                        <a:t>Software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864">
                <a:tc>
                  <a:txBody>
                    <a:bodyPr/>
                    <a:lstStyle/>
                    <a:p>
                      <a:pPr marL="0" marR="0" algn="ctr">
                        <a:lnSpc>
                          <a:spcPct val="107000"/>
                        </a:lnSpc>
                        <a:spcBef>
                          <a:spcPts val="0"/>
                        </a:spcBef>
                        <a:spcAft>
                          <a:spcPts val="0"/>
                        </a:spcAft>
                      </a:pPr>
                      <a:r>
                        <a:rPr lang="en-US" sz="1600">
                          <a:solidFill>
                            <a:schemeClr val="tx1"/>
                          </a:solidFill>
                          <a:effectLst/>
                        </a:rPr>
                        <a:t>Testing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864">
                <a:tc>
                  <a:txBody>
                    <a:bodyPr/>
                    <a:lstStyle/>
                    <a:p>
                      <a:pPr marL="0" marR="0" algn="ctr">
                        <a:lnSpc>
                          <a:spcPct val="107000"/>
                        </a:lnSpc>
                        <a:spcBef>
                          <a:spcPts val="0"/>
                        </a:spcBef>
                        <a:spcAft>
                          <a:spcPts val="0"/>
                        </a:spcAft>
                      </a:pPr>
                      <a:r>
                        <a:rPr lang="en-US" sz="1600" dirty="0">
                          <a:solidFill>
                            <a:schemeClr val="tx1"/>
                          </a:solidFill>
                          <a:effectLst/>
                        </a:rPr>
                        <a:t>Overall Completion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481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Difficulties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1.) Dealing with acquiring parts during the Government Furlough in 2013 (NASA budget)</a:t>
            </a:r>
          </a:p>
          <a:p>
            <a:pPr marL="114300" indent="0">
              <a:buNone/>
            </a:pPr>
            <a:r>
              <a:rPr lang="en-US" sz="2800" dirty="0" smtClean="0"/>
              <a:t>2.) </a:t>
            </a:r>
            <a:r>
              <a:rPr lang="en-US" sz="2800" dirty="0"/>
              <a:t>Dealing with lengthy shipping time for parts ordered from foreign </a:t>
            </a:r>
            <a:r>
              <a:rPr lang="en-US" sz="2800" dirty="0" smtClean="0"/>
              <a:t>countries</a:t>
            </a:r>
          </a:p>
          <a:p>
            <a:pPr marL="114300" indent="0">
              <a:buNone/>
            </a:pPr>
            <a:r>
              <a:rPr lang="en-US" sz="2800" dirty="0" smtClean="0"/>
              <a:t>3.) </a:t>
            </a:r>
            <a:r>
              <a:rPr lang="en-US" sz="2800" dirty="0"/>
              <a:t>Learning how to implement embedded software (drivers) into </a:t>
            </a:r>
            <a:r>
              <a:rPr lang="en-US" sz="2800" dirty="0" smtClean="0"/>
              <a:t>RTOS</a:t>
            </a:r>
          </a:p>
          <a:p>
            <a:pPr marL="114300" indent="0">
              <a:buNone/>
            </a:pPr>
            <a:r>
              <a:rPr lang="en-US" sz="2800" dirty="0" smtClean="0"/>
              <a:t>4.) </a:t>
            </a:r>
            <a:r>
              <a:rPr lang="en-US" sz="2800" dirty="0"/>
              <a:t>Learning to use software interrupts, hardware interrupts, and tasks</a:t>
            </a:r>
            <a:endParaRPr lang="en-US" sz="2800" dirty="0" smtClean="0"/>
          </a:p>
        </p:txBody>
      </p:sp>
    </p:spTree>
    <p:extLst>
      <p:ext uri="{BB962C8B-B14F-4D97-AF65-F5344CB8AC3E}">
        <p14:creationId xmlns:p14="http://schemas.microsoft.com/office/powerpoint/2010/main" val="3229259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Completion</a:t>
            </a:r>
            <a:endParaRPr lang="en-US" dirty="0"/>
          </a:p>
        </p:txBody>
      </p:sp>
      <p:sp>
        <p:nvSpPr>
          <p:cNvPr id="3" name="Content Placeholder 2"/>
          <p:cNvSpPr>
            <a:spLocks noGrp="1"/>
          </p:cNvSpPr>
          <p:nvPr>
            <p:ph idx="1"/>
          </p:nvPr>
        </p:nvSpPr>
        <p:spPr/>
        <p:txBody>
          <a:bodyPr/>
          <a:lstStyle/>
          <a:p>
            <a:pPr marL="114300" indent="0">
              <a:buNone/>
            </a:pPr>
            <a:r>
              <a:rPr lang="en-US" sz="2800" dirty="0" smtClean="0"/>
              <a:t>1.) Control Algorithm Tuning</a:t>
            </a:r>
          </a:p>
          <a:p>
            <a:pPr marL="114300" indent="0">
              <a:buNone/>
            </a:pPr>
            <a:r>
              <a:rPr lang="en-US" sz="2800" dirty="0" smtClean="0"/>
              <a:t>2.) Test first working prototype with manual control</a:t>
            </a:r>
          </a:p>
          <a:p>
            <a:pPr marL="114300" indent="0">
              <a:buNone/>
            </a:pPr>
            <a:r>
              <a:rPr lang="en-US" sz="2800" dirty="0"/>
              <a:t>3</a:t>
            </a:r>
            <a:r>
              <a:rPr lang="en-US" sz="2800" dirty="0" smtClean="0"/>
              <a:t>.) Add Raspberry Pi with guidance software</a:t>
            </a:r>
          </a:p>
          <a:p>
            <a:pPr marL="114300" indent="0">
              <a:buNone/>
            </a:pPr>
            <a:r>
              <a:rPr lang="en-US" sz="2800" dirty="0" smtClean="0"/>
              <a:t>4.) Test autonomous navigation</a:t>
            </a:r>
          </a:p>
          <a:p>
            <a:pPr marL="114300" indent="0">
              <a:buNone/>
            </a:pPr>
            <a:r>
              <a:rPr lang="en-US" sz="2800" dirty="0" smtClean="0"/>
              <a:t>5.) Test PCB</a:t>
            </a:r>
          </a:p>
          <a:p>
            <a:pPr marL="114300" indent="0">
              <a:buNone/>
            </a:pPr>
            <a:r>
              <a:rPr lang="en-US" sz="2800" dirty="0" smtClean="0"/>
              <a:t>6.) Final Testing</a:t>
            </a:r>
          </a:p>
          <a:p>
            <a:pPr marL="114300" indent="0">
              <a:buNone/>
            </a:pPr>
            <a:endParaRPr lang="en-US" dirty="0"/>
          </a:p>
        </p:txBody>
      </p:sp>
    </p:spTree>
    <p:extLst>
      <p:ext uri="{BB962C8B-B14F-4D97-AF65-F5344CB8AC3E}">
        <p14:creationId xmlns:p14="http://schemas.microsoft.com/office/powerpoint/2010/main" val="1848965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66" y="533400"/>
            <a:ext cx="7543800" cy="2593975"/>
          </a:xfrm>
        </p:spPr>
        <p:txBody>
          <a:bodyPr/>
          <a:lstStyle/>
          <a:p>
            <a:r>
              <a:rPr lang="en-US" dirty="0" smtClean="0"/>
              <a:t>Questions or Suggestions?</a:t>
            </a:r>
            <a:endParaRPr lang="en-US" dirty="0"/>
          </a:p>
        </p:txBody>
      </p:sp>
      <p:sp>
        <p:nvSpPr>
          <p:cNvPr id="4" name="Subtitle 3"/>
          <p:cNvSpPr>
            <a:spLocks noGrp="1"/>
          </p:cNvSpPr>
          <p:nvPr>
            <p:ph type="subTitle" idx="1"/>
          </p:nvPr>
        </p:nvSpPr>
        <p:spPr>
          <a:xfrm>
            <a:off x="914400" y="4724400"/>
            <a:ext cx="6461760" cy="533400"/>
          </a:xfrm>
        </p:spPr>
        <p:txBody>
          <a:bodyPr/>
          <a:lstStyle/>
          <a:p>
            <a:pPr algn="r"/>
            <a:r>
              <a:rPr lang="en-US" b="1" dirty="0" smtClean="0">
                <a:solidFill>
                  <a:schemeClr val="tx1"/>
                </a:solidFill>
              </a:rPr>
              <a:t>Thanks for listening!</a:t>
            </a:r>
            <a:endParaRPr lang="en-US" b="1" dirty="0">
              <a:solidFill>
                <a:schemeClr val="tx1"/>
              </a:solidFill>
            </a:endParaRPr>
          </a:p>
        </p:txBody>
      </p:sp>
    </p:spTree>
    <p:extLst>
      <p:ext uri="{BB962C8B-B14F-4D97-AF65-F5344CB8AC3E}">
        <p14:creationId xmlns:p14="http://schemas.microsoft.com/office/powerpoint/2010/main" val="1988107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normAutofit/>
          </a:bodyPr>
          <a:lstStyle/>
          <a:p>
            <a:r>
              <a:rPr lang="en-US" dirty="0" smtClean="0"/>
              <a:t>Lightweight</a:t>
            </a:r>
          </a:p>
          <a:p>
            <a:r>
              <a:rPr lang="en-US" dirty="0" smtClean="0"/>
              <a:t>Durable</a:t>
            </a:r>
          </a:p>
          <a:p>
            <a:r>
              <a:rPr lang="en-US" dirty="0" smtClean="0"/>
              <a:t>Adequate flight time</a:t>
            </a:r>
          </a:p>
          <a:p>
            <a:r>
              <a:rPr lang="en-US" dirty="0" smtClean="0"/>
              <a:t>Dynamically stable flight</a:t>
            </a:r>
          </a:p>
          <a:p>
            <a:r>
              <a:rPr lang="en-US" dirty="0" smtClean="0"/>
              <a:t>Ease of manual flight control</a:t>
            </a:r>
          </a:p>
          <a:p>
            <a:r>
              <a:rPr lang="en-US" dirty="0" smtClean="0"/>
              <a:t>Consistent, accurate, and stable autonomous flight</a:t>
            </a:r>
          </a:p>
          <a:p>
            <a:r>
              <a:rPr lang="en-US" dirty="0" smtClean="0"/>
              <a:t>Small lightweight mounted imaging camera with reasonable clarity	</a:t>
            </a:r>
          </a:p>
          <a:p>
            <a:r>
              <a:rPr lang="en-US" dirty="0" smtClean="0"/>
              <a:t>Ability to receive commands  over  a mesh network</a:t>
            </a:r>
          </a:p>
          <a:p>
            <a:pPr marL="114300" indent="0">
              <a:buNone/>
            </a:pPr>
            <a:endParaRPr lang="en-US" dirty="0"/>
          </a:p>
        </p:txBody>
      </p:sp>
    </p:spTree>
    <p:extLst>
      <p:ext uri="{BB962C8B-B14F-4D97-AF65-F5344CB8AC3E}">
        <p14:creationId xmlns:p14="http://schemas.microsoft.com/office/powerpoint/2010/main" val="1927035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utonomous Flight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program the </a:t>
            </a:r>
            <a:r>
              <a:rPr lang="en-US" dirty="0" err="1" smtClean="0"/>
              <a:t>quadcopters</a:t>
            </a:r>
            <a:r>
              <a:rPr lang="en-US" dirty="0" smtClean="0"/>
              <a:t> to take commands from a user at the ground station terminal to perform the following functions </a:t>
            </a:r>
            <a:r>
              <a:rPr lang="en-US" dirty="0"/>
              <a:t>without human </a:t>
            </a:r>
            <a:r>
              <a:rPr lang="en-US" dirty="0" smtClean="0"/>
              <a:t>intervention:</a:t>
            </a:r>
          </a:p>
          <a:p>
            <a:r>
              <a:rPr lang="en-US" dirty="0" smtClean="0"/>
              <a:t>Fly to a location</a:t>
            </a:r>
          </a:p>
          <a:p>
            <a:r>
              <a:rPr lang="en-US" dirty="0" smtClean="0"/>
              <a:t>Take a snapshot at a location</a:t>
            </a:r>
          </a:p>
          <a:p>
            <a:r>
              <a:rPr lang="en-US" dirty="0" smtClean="0"/>
              <a:t>Image an area (by a single </a:t>
            </a:r>
            <a:r>
              <a:rPr lang="en-US" dirty="0" err="1" smtClean="0"/>
              <a:t>quadcopter</a:t>
            </a:r>
            <a:r>
              <a:rPr lang="en-US" dirty="0" smtClean="0"/>
              <a:t>)</a:t>
            </a:r>
          </a:p>
          <a:p>
            <a:r>
              <a:rPr lang="en-US" dirty="0" smtClean="0"/>
              <a:t>Cooperatively image an area (by two </a:t>
            </a:r>
            <a:r>
              <a:rPr lang="en-US" dirty="0" err="1" smtClean="0"/>
              <a:t>quadcopters</a:t>
            </a:r>
            <a:r>
              <a:rPr lang="en-US" dirty="0" smtClean="0"/>
              <a:t>)</a:t>
            </a:r>
          </a:p>
          <a:p>
            <a:r>
              <a:rPr lang="en-US" dirty="0" smtClean="0"/>
              <a:t>Fail safe functions</a:t>
            </a:r>
          </a:p>
          <a:p>
            <a:pPr lvl="1"/>
            <a:r>
              <a:rPr lang="en-US" dirty="0" smtClean="0"/>
              <a:t>Return home (ability to easily set home location)</a:t>
            </a:r>
          </a:p>
          <a:p>
            <a:pPr lvl="1"/>
            <a:r>
              <a:rPr lang="en-US" dirty="0" smtClean="0"/>
              <a:t>Hover</a:t>
            </a:r>
          </a:p>
          <a:p>
            <a:pPr lvl="1"/>
            <a:r>
              <a:rPr lang="en-US" dirty="0" smtClean="0"/>
              <a:t>Land </a:t>
            </a:r>
            <a:r>
              <a:rPr lang="en-US" dirty="0" err="1" smtClean="0"/>
              <a:t>Quadcopter</a:t>
            </a:r>
            <a:endParaRPr lang="en-US" dirty="0" smtClean="0"/>
          </a:p>
          <a:p>
            <a:r>
              <a:rPr lang="en-US" dirty="0" smtClean="0"/>
              <a:t>Directly </a:t>
            </a:r>
            <a:r>
              <a:rPr lang="en-US" dirty="0"/>
              <a:t>or indirectly relay information to the other </a:t>
            </a:r>
            <a:r>
              <a:rPr lang="en-US" dirty="0" err="1"/>
              <a:t>quadcopter</a:t>
            </a:r>
            <a:r>
              <a:rPr lang="en-US" dirty="0"/>
              <a:t> or the ground station (DTN software)</a:t>
            </a:r>
          </a:p>
          <a:p>
            <a:pPr marL="114300" indent="0">
              <a:buNone/>
            </a:pPr>
            <a:endParaRPr lang="en-US" dirty="0" smtClean="0"/>
          </a:p>
        </p:txBody>
      </p:sp>
    </p:spTree>
    <p:extLst>
      <p:ext uri="{BB962C8B-B14F-4D97-AF65-F5344CB8AC3E}">
        <p14:creationId xmlns:p14="http://schemas.microsoft.com/office/powerpoint/2010/main" val="267498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Project Specifications and Requirements</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23352"/>
              </p:ext>
            </p:extLst>
          </p:nvPr>
        </p:nvGraphicFramePr>
        <p:xfrm>
          <a:off x="457200" y="1600200"/>
          <a:ext cx="7620000" cy="2966720"/>
        </p:xfrm>
        <a:graphic>
          <a:graphicData uri="http://schemas.openxmlformats.org/drawingml/2006/table">
            <a:tbl>
              <a:tblPr firstRow="1" bandRow="1">
                <a:tableStyleId>{5C22544A-7EE6-4342-B048-85BDC9FD1C3A}</a:tableStyleId>
              </a:tblPr>
              <a:tblGrid>
                <a:gridCol w="2895600"/>
                <a:gridCol w="4724400"/>
              </a:tblGrid>
              <a:tr h="370840">
                <a:tc>
                  <a:txBody>
                    <a:bodyPr/>
                    <a:lstStyle/>
                    <a:p>
                      <a:pPr algn="ctr"/>
                      <a:r>
                        <a:rPr lang="en-US" dirty="0" smtClean="0">
                          <a:solidFill>
                            <a:schemeClr val="tx1"/>
                          </a:solidFill>
                        </a:rPr>
                        <a:t>Requirement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Specification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Flight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&gt; </a:t>
                      </a:r>
                      <a:r>
                        <a:rPr lang="en-US" baseline="0" dirty="0" smtClean="0"/>
                        <a:t>10 minutes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Durability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Durable to </a:t>
                      </a:r>
                      <a:r>
                        <a:rPr lang="en-US" baseline="0" dirty="0" smtClean="0"/>
                        <a:t>3 </a:t>
                      </a:r>
                      <a:r>
                        <a:rPr lang="en-US" baseline="0" dirty="0" err="1" smtClean="0"/>
                        <a:t>ft</a:t>
                      </a:r>
                      <a:r>
                        <a:rPr lang="en-US" baseline="0" dirty="0" smtClean="0"/>
                        <a:t> drop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Stability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 5 mph winds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Camera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5 megapixels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Weight Limit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5 pounds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Altitude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&gt; 100 </a:t>
                      </a:r>
                      <a:r>
                        <a:rPr lang="en-US" dirty="0" err="1" smtClean="0"/>
                        <a:t>ft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Time to Reach Min Altitude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&lt; 30 seconds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624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Project Block Diagram</a:t>
            </a:r>
            <a:endParaRPr lang="en-US"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 y="1219200"/>
            <a:ext cx="8001000" cy="5638800"/>
          </a:xfrm>
          <a:prstGeom prst="rect">
            <a:avLst/>
          </a:prstGeom>
        </p:spPr>
      </p:pic>
      <p:sp>
        <p:nvSpPr>
          <p:cNvPr id="3" name="Rectangle 2"/>
          <p:cNvSpPr/>
          <p:nvPr/>
        </p:nvSpPr>
        <p:spPr>
          <a:xfrm>
            <a:off x="1066800" y="2590800"/>
            <a:ext cx="5105400" cy="4114800"/>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8374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838200"/>
            <a:ext cx="6934200" cy="6019800"/>
          </a:xfrm>
          <a:prstGeom prst="rect">
            <a:avLst/>
          </a:prstGeom>
        </p:spPr>
      </p:pic>
      <p:sp>
        <p:nvSpPr>
          <p:cNvPr id="2" name="Title 1"/>
          <p:cNvSpPr>
            <a:spLocks noGrp="1"/>
          </p:cNvSpPr>
          <p:nvPr>
            <p:ph type="title"/>
          </p:nvPr>
        </p:nvSpPr>
        <p:spPr/>
        <p:txBody>
          <a:bodyPr/>
          <a:lstStyle/>
          <a:p>
            <a:r>
              <a:rPr lang="en-US" dirty="0" smtClean="0"/>
              <a:t>Subsystem Block Diagram</a:t>
            </a:r>
            <a:endParaRPr lang="en-US" dirty="0"/>
          </a:p>
        </p:txBody>
      </p:sp>
    </p:spTree>
    <p:extLst>
      <p:ext uri="{BB962C8B-B14F-4D97-AF65-F5344CB8AC3E}">
        <p14:creationId xmlns:p14="http://schemas.microsoft.com/office/powerpoint/2010/main" val="3307011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44571</TotalTime>
  <Words>3329</Words>
  <Application>Microsoft Office PowerPoint</Application>
  <PresentationFormat>On-screen Show (4:3)</PresentationFormat>
  <Paragraphs>853</Paragraphs>
  <Slides>44</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Cambria Math</vt:lpstr>
      <vt:lpstr>Times New Roman</vt:lpstr>
      <vt:lpstr>Wingdings</vt:lpstr>
      <vt:lpstr>Adjacency</vt:lpstr>
      <vt:lpstr>Knight’s Intelligent Reconnaissance Copter KIRC EEL 4915 - Spring 2014 - Group 14</vt:lpstr>
      <vt:lpstr>Project History and Motivation</vt:lpstr>
      <vt:lpstr>DTN Network</vt:lpstr>
      <vt:lpstr>Goals</vt:lpstr>
      <vt:lpstr>Project Objectives</vt:lpstr>
      <vt:lpstr>Autonomous Flight Objectives</vt:lpstr>
      <vt:lpstr>Project Specifications and Requirements</vt:lpstr>
      <vt:lpstr>Overall Project Block Diagram</vt:lpstr>
      <vt:lpstr>Subsystem Block Diagram</vt:lpstr>
      <vt:lpstr>Prototype Block Diagram</vt:lpstr>
      <vt:lpstr>Final Block Diagram</vt:lpstr>
      <vt:lpstr>Significant Design Decisions</vt:lpstr>
      <vt:lpstr>Significant Component Decisions: μC</vt:lpstr>
      <vt:lpstr>Significant Component Decisions: μC</vt:lpstr>
      <vt:lpstr>Tiva C Launchpad μC</vt:lpstr>
      <vt:lpstr>Significant Component Decisions: IMU</vt:lpstr>
      <vt:lpstr>10DoF IMU</vt:lpstr>
      <vt:lpstr>Significant Component Decisions: GPS</vt:lpstr>
      <vt:lpstr>Significant Component Decisions: GPS</vt:lpstr>
      <vt:lpstr>Significant Component Decisions: Motor</vt:lpstr>
      <vt:lpstr>Why do we need an RTOS?</vt:lpstr>
      <vt:lpstr>Peripheral priorities</vt:lpstr>
      <vt:lpstr>Ground Station User Interface</vt:lpstr>
      <vt:lpstr>Control System</vt:lpstr>
      <vt:lpstr>Control System (Cont’d)</vt:lpstr>
      <vt:lpstr>Navigation &amp; Guidance System</vt:lpstr>
      <vt:lpstr>Navigation &amp; Guidance System (Cont’d)</vt:lpstr>
      <vt:lpstr>Navigation State Machine</vt:lpstr>
      <vt:lpstr>PCB Schematic:  μC</vt:lpstr>
      <vt:lpstr>PCB Schematic: IMU </vt:lpstr>
      <vt:lpstr>PCB Schematic: Power Circuit</vt:lpstr>
      <vt:lpstr>PCB Layout Manufactured by OSH Park</vt:lpstr>
      <vt:lpstr>Mounted Camera</vt:lpstr>
      <vt:lpstr>Stitching Software</vt:lpstr>
      <vt:lpstr>Stitching Software Example</vt:lpstr>
      <vt:lpstr>Stitching Software Application</vt:lpstr>
      <vt:lpstr>Area Imaging Flight Path</vt:lpstr>
      <vt:lpstr>Team Organization/Work Distribution</vt:lpstr>
      <vt:lpstr>Project Budget and Financing</vt:lpstr>
      <vt:lpstr>Project Successes</vt:lpstr>
      <vt:lpstr>Current Progress of the group</vt:lpstr>
      <vt:lpstr>Project Difficulties</vt:lpstr>
      <vt:lpstr>Plan for Completion</vt:lpstr>
      <vt:lpstr>Questions or Suggestions?</vt:lpstr>
    </vt:vector>
  </TitlesOfParts>
  <Company>UCF Computer Services and Telecommunications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Knight’s Intelligent Reconnaissance Copter – KIRK</dc:title>
  <dc:creator>James Donegan</dc:creator>
  <cp:lastModifiedBy>Faculty</cp:lastModifiedBy>
  <cp:revision>112</cp:revision>
  <dcterms:created xsi:type="dcterms:W3CDTF">2014-01-29T18:42:03Z</dcterms:created>
  <dcterms:modified xsi:type="dcterms:W3CDTF">2014-02-07T05:31:47Z</dcterms:modified>
</cp:coreProperties>
</file>