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268" r:id="rId3"/>
    <p:sldId id="257" r:id="rId4"/>
    <p:sldId id="258" r:id="rId5"/>
    <p:sldId id="300" r:id="rId6"/>
    <p:sldId id="259" r:id="rId7"/>
    <p:sldId id="273" r:id="rId8"/>
    <p:sldId id="282" r:id="rId9"/>
    <p:sldId id="302" r:id="rId10"/>
    <p:sldId id="277" r:id="rId11"/>
    <p:sldId id="283" r:id="rId12"/>
    <p:sldId id="299" r:id="rId13"/>
    <p:sldId id="279" r:id="rId14"/>
    <p:sldId id="284" r:id="rId15"/>
    <p:sldId id="278" r:id="rId16"/>
    <p:sldId id="285" r:id="rId17"/>
    <p:sldId id="303" r:id="rId18"/>
    <p:sldId id="291" r:id="rId19"/>
    <p:sldId id="292" r:id="rId20"/>
    <p:sldId id="293" r:id="rId21"/>
    <p:sldId id="294" r:id="rId22"/>
    <p:sldId id="295" r:id="rId23"/>
    <p:sldId id="296" r:id="rId24"/>
    <p:sldId id="280" r:id="rId25"/>
    <p:sldId id="306" r:id="rId26"/>
    <p:sldId id="307" r:id="rId27"/>
    <p:sldId id="281" r:id="rId28"/>
    <p:sldId id="260" r:id="rId29"/>
    <p:sldId id="286" r:id="rId30"/>
    <p:sldId id="28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264" r:id="rId39"/>
    <p:sldId id="266" r:id="rId40"/>
    <p:sldId id="267" r:id="rId41"/>
    <p:sldId id="304" r:id="rId42"/>
    <p:sldId id="30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Percent Complete</c:v>
                </c:pt>
                <c:pt idx="1">
                  <c:v>Design</c:v>
                </c:pt>
                <c:pt idx="2">
                  <c:v>Prototyping</c:v>
                </c:pt>
                <c:pt idx="3">
                  <c:v>Research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</c:v>
                </c:pt>
                <c:pt idx="1">
                  <c:v>90</c:v>
                </c:pt>
                <c:pt idx="2">
                  <c:v>95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20735464"/>
        <c:axId val="220737816"/>
      </c:barChart>
      <c:catAx>
        <c:axId val="220735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737816"/>
        <c:crosses val="autoZero"/>
        <c:auto val="1"/>
        <c:lblAlgn val="ctr"/>
        <c:lblOffset val="100"/>
        <c:noMultiLvlLbl val="0"/>
      </c:catAx>
      <c:valAx>
        <c:axId val="220737816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735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BA92-29C0-4EF3-BF5C-E9724701C1BC}" type="datetimeFigureOut">
              <a:rPr lang="en-US" smtClean="0"/>
              <a:t>4/15/2014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F3403-70A6-4803-8776-F192DE7DAA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7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Microwave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3403-70A6-4803-8776-F192DE7DAAB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5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microwave handle additional requirements? Considerations show components</a:t>
            </a:r>
            <a:r>
              <a:rPr lang="en-US" baseline="0" dirty="0" smtClean="0"/>
              <a:t> identified, have additional load calculated. We have ample margin of error to add components and still not overload the wiring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3403-70A6-4803-8776-F192DE7DAAB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2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O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441.vsd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552.vsd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N.O.M.S.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54442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Group 18</a:t>
            </a:r>
          </a:p>
          <a:p>
            <a:r>
              <a:rPr lang="en-US" dirty="0" smtClean="0"/>
              <a:t>Nakiesa Faraji-Tajrishi</a:t>
            </a:r>
          </a:p>
          <a:p>
            <a:r>
              <a:rPr lang="en-US" dirty="0" smtClean="0"/>
              <a:t>Tim Miller</a:t>
            </a:r>
          </a:p>
          <a:p>
            <a:r>
              <a:rPr lang="en-US" dirty="0" smtClean="0"/>
              <a:t>Jared Wach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 and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4900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Camera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6587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LCD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900" y="3461983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Wi-Fi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587" y="3461983"/>
            <a:ext cx="1937982" cy="10311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Microcontroller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4900" y="5101989"/>
            <a:ext cx="1937982" cy="10311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6587" y="5101989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3452882" y="3783764"/>
            <a:ext cx="2323706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 rot="16200000">
            <a:off x="2187430" y="4599163"/>
            <a:ext cx="592921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Wi-Fi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75745" y="1724256"/>
            <a:ext cx="4185623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TI CC3000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5745" y="2300518"/>
            <a:ext cx="4185623" cy="330411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3" y="1724256"/>
            <a:ext cx="4185618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Specifications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300518"/>
            <a:ext cx="4185617" cy="3304117"/>
          </a:xfrm>
        </p:spPr>
        <p:txBody>
          <a:bodyPr/>
          <a:lstStyle/>
          <a:p>
            <a:r>
              <a:rPr lang="en-US" dirty="0" smtClean="0"/>
              <a:t>802.11 b/g integrated radio, modem, and MAC</a:t>
            </a:r>
          </a:p>
          <a:p>
            <a:r>
              <a:rPr lang="en-US" dirty="0" smtClean="0"/>
              <a:t>Supports all Wi-Fi security modes</a:t>
            </a:r>
          </a:p>
          <a:p>
            <a:r>
              <a:rPr lang="en-US" dirty="0" smtClean="0"/>
              <a:t>Integrated IPv4 TCP/IP stack</a:t>
            </a:r>
          </a:p>
          <a:p>
            <a:r>
              <a:rPr lang="en-US" dirty="0" smtClean="0"/>
              <a:t>SPI interface</a:t>
            </a:r>
          </a:p>
          <a:p>
            <a:r>
              <a:rPr lang="en-US" dirty="0" smtClean="0"/>
              <a:t>Typical current draw of 260 mA</a:t>
            </a:r>
          </a:p>
          <a:p>
            <a:r>
              <a:rPr lang="en-US" dirty="0"/>
              <a:t>3.3V DC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2300518"/>
            <a:ext cx="4185624" cy="37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Wi-Fi Features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77334" y="2160589"/>
            <a:ext cx="5846296" cy="3880773"/>
          </a:xfrm>
        </p:spPr>
        <p:txBody>
          <a:bodyPr/>
          <a:lstStyle/>
          <a:p>
            <a:r>
              <a:rPr lang="en-US" dirty="0" smtClean="0"/>
              <a:t>Industry standard chip for embedded Wi-Fi applications.</a:t>
            </a:r>
          </a:p>
          <a:p>
            <a:r>
              <a:rPr lang="en-US" dirty="0" smtClean="0"/>
              <a:t>Allows for simple ad-hoc (point-to-point) wireless configuration.</a:t>
            </a:r>
          </a:p>
          <a:p>
            <a:r>
              <a:rPr lang="en-US" dirty="0" smtClean="0"/>
              <a:t>PC or mobile software available for configuration.</a:t>
            </a:r>
          </a:p>
          <a:p>
            <a:r>
              <a:rPr lang="en-US" dirty="0" smtClean="0"/>
              <a:t>Onboard protocol stack implemented allowing simple SPI communication between device and microcontroller.</a:t>
            </a:r>
          </a:p>
          <a:p>
            <a:r>
              <a:rPr lang="en-US" dirty="0" smtClean="0"/>
              <a:t>Heavily supported by Texas </a:t>
            </a:r>
            <a:r>
              <a:rPr lang="en-US" dirty="0" smtClean="0"/>
              <a:t>Instruments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4" y="959585"/>
            <a:ext cx="2646429" cy="469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 and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4900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Camera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6587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LCD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900" y="3461983"/>
            <a:ext cx="1937982" cy="10311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Wi-Fi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587" y="3461983"/>
            <a:ext cx="1937982" cy="10311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Microcontroller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6587" y="5101989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3452882" y="3783764"/>
            <a:ext cx="2323706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 rot="16200000">
            <a:off x="2187430" y="4599163"/>
            <a:ext cx="592921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14900" y="5101989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3" y="1724256"/>
            <a:ext cx="4185618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300518"/>
            <a:ext cx="4185617" cy="3304117"/>
          </a:xfrm>
        </p:spPr>
        <p:txBody>
          <a:bodyPr/>
          <a:lstStyle/>
          <a:p>
            <a:r>
              <a:rPr lang="en-US" dirty="0" smtClean="0"/>
              <a:t>Relational Database that uses a single field as the key to the table</a:t>
            </a:r>
          </a:p>
          <a:p>
            <a:r>
              <a:rPr lang="en-US" dirty="0" smtClean="0"/>
              <a:t>Designed for high traffic use (future)</a:t>
            </a:r>
          </a:p>
          <a:p>
            <a:r>
              <a:rPr lang="en-US" dirty="0" smtClean="0"/>
              <a:t>Highly used and documented for simplicity of use in the design </a:t>
            </a:r>
            <a:r>
              <a:rPr lang="en-US" dirty="0" smtClean="0"/>
              <a:t>process</a:t>
            </a:r>
            <a:endParaRPr lang="en-US" dirty="0" smtClean="0"/>
          </a:p>
          <a:p>
            <a:r>
              <a:rPr lang="en-US" dirty="0" smtClean="0"/>
              <a:t>Free for trial use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314" name="Picture 2" descr="OracleScr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r="8632" b="16667"/>
          <a:stretch>
            <a:fillRect/>
          </a:stretch>
        </p:blipFill>
        <p:spPr bwMode="auto">
          <a:xfrm>
            <a:off x="331282" y="1724256"/>
            <a:ext cx="4490306" cy="317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3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 and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4900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Camera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6587" y="1930400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LCD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900" y="3461983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Wi-Fi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587" y="3461983"/>
            <a:ext cx="1937982" cy="10311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Microcontroller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4900" y="5101989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6587" y="5101989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 rot="16200000">
            <a:off x="6472244" y="2998204"/>
            <a:ext cx="546670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75745" y="1571856"/>
            <a:ext cx="4185623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4D Systems 32PTU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3" y="1571856"/>
            <a:ext cx="4185618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148118"/>
            <a:ext cx="4185617" cy="3841202"/>
          </a:xfrm>
        </p:spPr>
        <p:txBody>
          <a:bodyPr>
            <a:normAutofit/>
          </a:bodyPr>
          <a:lstStyle/>
          <a:p>
            <a:r>
              <a:rPr lang="en-US" dirty="0" smtClean="0"/>
              <a:t>3.2” LCD-TFT display</a:t>
            </a:r>
          </a:p>
          <a:p>
            <a:r>
              <a:rPr lang="en-US" dirty="0" smtClean="0"/>
              <a:t>240 x 320 with integrated 4-wire resistive Touch Panel</a:t>
            </a:r>
          </a:p>
          <a:p>
            <a:r>
              <a:rPr lang="en-US" dirty="0" smtClean="0"/>
              <a:t>2 Serial and 1 I2C interfaces</a:t>
            </a:r>
          </a:p>
          <a:p>
            <a:r>
              <a:rPr lang="en-US" dirty="0" smtClean="0"/>
              <a:t>13 GPIO</a:t>
            </a:r>
          </a:p>
          <a:p>
            <a:r>
              <a:rPr lang="en-US" dirty="0" smtClean="0"/>
              <a:t>On-board SD</a:t>
            </a:r>
          </a:p>
          <a:p>
            <a:r>
              <a:rPr lang="en-US" dirty="0" smtClean="0"/>
              <a:t>On-board audio amplifier and speaker</a:t>
            </a:r>
          </a:p>
          <a:p>
            <a:r>
              <a:rPr lang="en-US" dirty="0" smtClean="0"/>
              <a:t>155 mA Current Draw</a:t>
            </a:r>
          </a:p>
          <a:p>
            <a:r>
              <a:rPr lang="en-US" dirty="0" smtClean="0"/>
              <a:t>5V DC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2148117"/>
            <a:ext cx="4185624" cy="2353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4501243"/>
            <a:ext cx="4185625" cy="22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 Features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Onboard processing system allows the user interface operation to be separate from the microcontroller. </a:t>
            </a:r>
          </a:p>
          <a:p>
            <a:r>
              <a:rPr lang="en-US" dirty="0" smtClean="0"/>
              <a:t>Onboard compact flash allows generous storage space for advertisements, user profiles, and custom cooking instructions.</a:t>
            </a:r>
          </a:p>
          <a:p>
            <a:r>
              <a:rPr lang="en-US" dirty="0" smtClean="0"/>
              <a:t>Robust set of development tools, including a visual development environment. </a:t>
            </a:r>
          </a:p>
          <a:p>
            <a:r>
              <a:rPr lang="en-US" dirty="0" smtClean="0"/>
              <a:t>Touch screen allows for intuitive, simple user interface. </a:t>
            </a:r>
          </a:p>
        </p:txBody>
      </p:sp>
    </p:spTree>
    <p:extLst>
      <p:ext uri="{BB962C8B-B14F-4D97-AF65-F5344CB8AC3E}">
        <p14:creationId xmlns:p14="http://schemas.microsoft.com/office/powerpoint/2010/main" val="8237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77334" y="2160589"/>
            <a:ext cx="4113030" cy="3880773"/>
          </a:xfrm>
        </p:spPr>
        <p:txBody>
          <a:bodyPr/>
          <a:lstStyle/>
          <a:p>
            <a:r>
              <a:rPr lang="en-US" dirty="0"/>
              <a:t>The user interface </a:t>
            </a:r>
            <a:r>
              <a:rPr lang="en-US" dirty="0" smtClean="0"/>
              <a:t>will provide </a:t>
            </a:r>
            <a:r>
              <a:rPr lang="en-US" dirty="0"/>
              <a:t>the following functions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Display the time while </a:t>
            </a:r>
            <a:r>
              <a:rPr lang="en-US" dirty="0" smtClean="0"/>
              <a:t>on home screen</a:t>
            </a:r>
            <a:endParaRPr lang="en-US" dirty="0"/>
          </a:p>
          <a:p>
            <a:pPr lvl="1"/>
            <a:r>
              <a:rPr lang="en-US" dirty="0"/>
              <a:t>Provide a method </a:t>
            </a:r>
            <a:r>
              <a:rPr lang="en-US" dirty="0" smtClean="0"/>
              <a:t>whereby </a:t>
            </a:r>
            <a:r>
              <a:rPr lang="en-US" dirty="0"/>
              <a:t>a </a:t>
            </a:r>
            <a:r>
              <a:rPr lang="en-US" dirty="0" smtClean="0"/>
              <a:t>UPC </a:t>
            </a:r>
            <a:r>
              <a:rPr lang="en-US" dirty="0"/>
              <a:t>code can be scanned</a:t>
            </a:r>
          </a:p>
          <a:p>
            <a:pPr lvl="1"/>
            <a:r>
              <a:rPr lang="en-US" dirty="0"/>
              <a:t>Provide a method for manual </a:t>
            </a:r>
            <a:r>
              <a:rPr lang="en-US" dirty="0" smtClean="0"/>
              <a:t>cooking by setting the power level and cook time instructions</a:t>
            </a:r>
            <a:endParaRPr lang="en-US" dirty="0"/>
          </a:p>
          <a:p>
            <a:pPr lvl="1"/>
            <a:r>
              <a:rPr lang="en-US" dirty="0" smtClean="0"/>
              <a:t>Display </a:t>
            </a:r>
            <a:r>
              <a:rPr lang="en-US" dirty="0"/>
              <a:t>product and status information while </a:t>
            </a:r>
            <a:r>
              <a:rPr lang="en-US" dirty="0" smtClean="0"/>
              <a:t>cooking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19900" r="4130" b="16617"/>
          <a:stretch/>
        </p:blipFill>
        <p:spPr>
          <a:xfrm>
            <a:off x="5145206" y="2610965"/>
            <a:ext cx="4932875" cy="25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7334" y="1916637"/>
            <a:ext cx="4185623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Home Screen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7334" y="2492899"/>
            <a:ext cx="4185623" cy="3304117"/>
          </a:xfrm>
        </p:spPr>
        <p:txBody>
          <a:bodyPr/>
          <a:lstStyle/>
          <a:p>
            <a:r>
              <a:rPr lang="en-US" dirty="0" smtClean="0"/>
              <a:t>Default screen, user decides between automatic or manual cooking instructions </a:t>
            </a:r>
          </a:p>
          <a:p>
            <a:r>
              <a:rPr lang="en-US" dirty="0" smtClean="0"/>
              <a:t>Ability to access settings</a:t>
            </a:r>
          </a:p>
          <a:p>
            <a:r>
              <a:rPr lang="en-US" dirty="0" smtClean="0"/>
              <a:t>Time display</a:t>
            </a:r>
          </a:p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20229" y="2097676"/>
            <a:ext cx="161275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12772" r="20092" b="21916"/>
          <a:stretch/>
        </p:blipFill>
        <p:spPr>
          <a:xfrm rot="5400000">
            <a:off x="5391444" y="2339675"/>
            <a:ext cx="4448625" cy="3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8068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grayscl/>
          </a:blip>
          <a:stretch>
            <a:fillRect/>
          </a:stretch>
        </p:blipFill>
        <p:spPr>
          <a:xfrm rot="5400000">
            <a:off x="3006179" y="2842420"/>
            <a:ext cx="4186237" cy="2359025"/>
          </a:xfrm>
        </p:spPr>
      </p:pic>
      <p:pic>
        <p:nvPicPr>
          <p:cNvPr id="8" name="IMG_8067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grayscl/>
          </a:blip>
          <a:stretch>
            <a:fillRect/>
          </a:stretch>
        </p:blipFill>
        <p:spPr>
          <a:xfrm rot="5400000">
            <a:off x="3007766" y="2842421"/>
            <a:ext cx="4184650" cy="23574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How Many Times Has This Happened to You?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19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7334" y="1930400"/>
            <a:ext cx="4185623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Manual Entry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7334" y="2506662"/>
            <a:ext cx="4185623" cy="3304117"/>
          </a:xfrm>
        </p:spPr>
        <p:txBody>
          <a:bodyPr/>
          <a:lstStyle/>
          <a:p>
            <a:r>
              <a:rPr lang="en-US" dirty="0" smtClean="0"/>
              <a:t>Allows user to set required cooking power, as designated on package</a:t>
            </a:r>
          </a:p>
          <a:p>
            <a:r>
              <a:rPr lang="en-US" dirty="0" smtClean="0"/>
              <a:t>Allows user to input cooking time</a:t>
            </a:r>
          </a:p>
          <a:p>
            <a:r>
              <a:rPr lang="en-US" dirty="0" smtClean="0"/>
              <a:t>Home Screen button to return home</a:t>
            </a:r>
          </a:p>
          <a:p>
            <a:r>
              <a:rPr lang="en-US" dirty="0" smtClean="0"/>
              <a:t>Back button to return to previous screen</a:t>
            </a:r>
          </a:p>
          <a:p>
            <a:r>
              <a:rPr lang="en-US" dirty="0" smtClean="0"/>
              <a:t>“Traditional Microwave Screen”</a:t>
            </a:r>
          </a:p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20229" y="2097676"/>
            <a:ext cx="161275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t="10657" r="6821" b="9436"/>
          <a:stretch/>
        </p:blipFill>
        <p:spPr>
          <a:xfrm rot="5400000">
            <a:off x="5409392" y="2301591"/>
            <a:ext cx="4353029" cy="36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7334" y="1930400"/>
            <a:ext cx="4185623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Automatic Entry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7334" y="2506662"/>
            <a:ext cx="4185623" cy="3304117"/>
          </a:xfrm>
        </p:spPr>
        <p:txBody>
          <a:bodyPr/>
          <a:lstStyle/>
          <a:p>
            <a:r>
              <a:rPr lang="en-US" dirty="0" smtClean="0"/>
              <a:t>User holds item up to camera to scan barcode</a:t>
            </a:r>
          </a:p>
          <a:p>
            <a:r>
              <a:rPr lang="en-US" dirty="0" smtClean="0"/>
              <a:t>Video feedback provided to help with alignment</a:t>
            </a:r>
          </a:p>
          <a:p>
            <a:r>
              <a:rPr lang="en-US" dirty="0" smtClean="0"/>
              <a:t>Once object identified, description appears on screen</a:t>
            </a:r>
          </a:p>
          <a:p>
            <a:r>
              <a:rPr lang="en-US" dirty="0" smtClean="0"/>
              <a:t>Start to commence cooking</a:t>
            </a:r>
          </a:p>
          <a:p>
            <a:r>
              <a:rPr lang="en-US" dirty="0" smtClean="0"/>
              <a:t>Override to customize cooking instructions</a:t>
            </a:r>
          </a:p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20229" y="2097676"/>
            <a:ext cx="161275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1" t="11508" b="16420"/>
          <a:stretch/>
        </p:blipFill>
        <p:spPr>
          <a:xfrm rot="5400000">
            <a:off x="5319431" y="2431198"/>
            <a:ext cx="4455367" cy="345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Advertising Screen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system allows for product advertisements from manufactures</a:t>
            </a:r>
          </a:p>
          <a:p>
            <a:r>
              <a:rPr lang="en-US" dirty="0" smtClean="0"/>
              <a:t>Allows relevant coupons to reach consumers</a:t>
            </a:r>
          </a:p>
          <a:p>
            <a:r>
              <a:rPr lang="en-US" dirty="0" smtClean="0"/>
              <a:t>Provides entertainment while food is cooking</a:t>
            </a:r>
          </a:p>
          <a:p>
            <a:r>
              <a:rPr lang="en-US" dirty="0" smtClean="0"/>
              <a:t>Video and image options, audio possibility</a:t>
            </a:r>
          </a:p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20229" y="2097676"/>
            <a:ext cx="161275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312228" y="2120535"/>
          <a:ext cx="3077029" cy="409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Visio" r:id="rId3" imgW="2762228" imgH="3676650" progId="Visio.Drawing.15">
                  <p:embed/>
                </p:oleObj>
              </mc:Choice>
              <mc:Fallback>
                <p:oleObj name="Visio" r:id="rId3" imgW="2762228" imgH="36766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228" y="2120535"/>
                        <a:ext cx="3077029" cy="4094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9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Push to Fitness Platform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Food data will be collected on user profile </a:t>
            </a:r>
          </a:p>
          <a:p>
            <a:r>
              <a:rPr lang="en-US" dirty="0" smtClean="0"/>
              <a:t>Ability to push this data to fitness/food tracker</a:t>
            </a:r>
          </a:p>
          <a:p>
            <a:r>
              <a:rPr lang="en-US" dirty="0" smtClean="0"/>
              <a:t>Allows users to generate accurate food consumption data</a:t>
            </a:r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20229" y="2097676"/>
            <a:ext cx="161275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544458" y="2097675"/>
            <a:ext cx="169767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544458" y="2097676"/>
          <a:ext cx="3077028" cy="4098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Visio" r:id="rId3" imgW="2762222" imgH="3676551" progId="Visio.Drawing.15">
                  <p:embed/>
                </p:oleObj>
              </mc:Choice>
              <mc:Fallback>
                <p:oleObj name="Visio" r:id="rId3" imgW="2762222" imgH="3676551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458" y="2097676"/>
                        <a:ext cx="3077028" cy="40982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1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 and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4900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Camera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6587" y="1930400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LCD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900" y="3461983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Wi-Fi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587" y="3461983"/>
            <a:ext cx="1937982" cy="10311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Microcontroller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4900" y="5101989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6587" y="5101989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 rot="16200000">
            <a:off x="6449118" y="4607123"/>
            <a:ext cx="592921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Vs. DC Power Components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007192"/>
              </p:ext>
            </p:extLst>
          </p:nvPr>
        </p:nvGraphicFramePr>
        <p:xfrm>
          <a:off x="677863" y="2160588"/>
          <a:ext cx="85963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/>
                <a:gridCol w="42981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Microcontroller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Turntable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Camera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Fan Motor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LCD Touchscreen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Lights/ Buzzer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6197" y="4597052"/>
            <a:ext cx="9155712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dirty="0"/>
              <a:t>Low voltage components will not exceed 5V DC.</a:t>
            </a:r>
          </a:p>
          <a:p>
            <a:pPr marL="34290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dirty="0"/>
              <a:t>We will use existing microwave components (i.e. magnetron, turntable, fan motor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950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Consideration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377622"/>
              </p:ext>
            </p:extLst>
          </p:nvPr>
        </p:nvGraphicFramePr>
        <p:xfrm>
          <a:off x="652811" y="1571864"/>
          <a:ext cx="859631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078"/>
                <a:gridCol w="2149078"/>
                <a:gridCol w="1587619"/>
                <a:gridCol w="27105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Consumption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Magnetron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4.1 kV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0.171 amps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1000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Fan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120 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 amps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39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Light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240 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0.0833 amps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Turntable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120 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0.025 amps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Buzzer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 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0.010 amps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0.1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Controller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 V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0.255 Amps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1.28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Camera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0.0429 Amps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0.03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Touch Screen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 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0.155 Amps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0.76 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Total: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1.412 Amps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1064.17 W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8827" y="5561214"/>
            <a:ext cx="825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small appliances must be designed to operate within 15amp circuit.</a:t>
            </a:r>
          </a:p>
          <a:p>
            <a:r>
              <a:rPr lang="en-US" dirty="0" smtClean="0"/>
              <a:t>Total power consumption must be less than 1800 watts.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 and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4900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Camera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6587" y="1930400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LCD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900" y="3461983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Wi-Fi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587" y="3461983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Microcontroller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4900" y="5101989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6587" y="5101989"/>
            <a:ext cx="1937982" cy="10311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Management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Decisions : Microcontroller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768147"/>
              </p:ext>
            </p:extLst>
          </p:nvPr>
        </p:nvGraphicFramePr>
        <p:xfrm>
          <a:off x="677334" y="1480457"/>
          <a:ext cx="8394095" cy="4122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876"/>
                <a:gridCol w="1592215"/>
                <a:gridCol w="2099002"/>
                <a:gridCol w="2099002"/>
              </a:tblGrid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MSP430x5xx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TM4C123x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F28M3x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Operating Frequency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 MHz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80 MHz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 MHz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(shared)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(shared)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Serial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(shared)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GPIO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29-87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Flash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512 KB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256 KB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256-512 KB(x2)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66 KB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32 KB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 KB(x2)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Floating Point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82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75745" y="1724256"/>
            <a:ext cx="4185623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TI TM4C123G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5745" y="2300518"/>
            <a:ext cx="4185623" cy="330411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3" y="1724256"/>
            <a:ext cx="4185618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300518"/>
            <a:ext cx="4185617" cy="3304117"/>
          </a:xfrm>
        </p:spPr>
        <p:txBody>
          <a:bodyPr/>
          <a:lstStyle/>
          <a:p>
            <a:r>
              <a:rPr lang="en-US" dirty="0" smtClean="0"/>
              <a:t>ARM Cortex M4 based </a:t>
            </a:r>
            <a:r>
              <a:rPr lang="en-US" dirty="0" smtClean="0"/>
              <a:t>chip</a:t>
            </a:r>
          </a:p>
          <a:p>
            <a:r>
              <a:rPr lang="en-US" dirty="0" smtClean="0"/>
              <a:t>256 </a:t>
            </a:r>
            <a:r>
              <a:rPr lang="en-US" dirty="0" smtClean="0"/>
              <a:t>KB Flash</a:t>
            </a:r>
          </a:p>
          <a:p>
            <a:r>
              <a:rPr lang="en-US" dirty="0" smtClean="0"/>
              <a:t>32 KB SRAM</a:t>
            </a:r>
          </a:p>
          <a:p>
            <a:r>
              <a:rPr lang="en-US" dirty="0" smtClean="0"/>
              <a:t>4 SSI, 4 I2C, 8 UARTs</a:t>
            </a:r>
          </a:p>
          <a:p>
            <a:r>
              <a:rPr lang="en-US" dirty="0" smtClean="0"/>
              <a:t>43 GPIO</a:t>
            </a:r>
          </a:p>
          <a:p>
            <a:r>
              <a:rPr lang="en-US" dirty="0" smtClean="0"/>
              <a:t>45 mA current draw</a:t>
            </a:r>
          </a:p>
          <a:p>
            <a:r>
              <a:rPr lang="en-US" dirty="0" smtClean="0"/>
              <a:t>3.3V DC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2300518"/>
            <a:ext cx="4185623" cy="371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4680"/>
            <a:ext cx="4058439" cy="388077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Simplify the microwave experience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Touch screen user interface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Bar code scanning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Internet connected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More consistent cooking results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Varied cooking times and temperatures 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Optimized instructions by wattage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Push advertising to microwave user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2" r="1714" b="14380"/>
          <a:stretch/>
        </p:blipFill>
        <p:spPr>
          <a:xfrm>
            <a:off x="4735773" y="1974959"/>
            <a:ext cx="6263355" cy="34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system </a:t>
            </a:r>
            <a:r>
              <a:rPr lang="en-US" dirty="0" smtClean="0"/>
              <a:t>incorporates </a:t>
            </a:r>
            <a:r>
              <a:rPr lang="en-US" dirty="0"/>
              <a:t>a centralized system controller. This </a:t>
            </a:r>
            <a:r>
              <a:rPr lang="en-US" dirty="0" smtClean="0"/>
              <a:t>handles </a:t>
            </a:r>
            <a:r>
              <a:rPr lang="en-US" dirty="0"/>
              <a:t>several </a:t>
            </a:r>
            <a:r>
              <a:rPr lang="en-US" dirty="0" smtClean="0"/>
              <a:t>functions:</a:t>
            </a:r>
            <a:endParaRPr lang="en-US" dirty="0"/>
          </a:p>
          <a:p>
            <a:pPr lvl="1"/>
            <a:r>
              <a:rPr lang="en-US" dirty="0"/>
              <a:t>Control the microwave </a:t>
            </a:r>
            <a:r>
              <a:rPr lang="en-US" dirty="0" smtClean="0"/>
              <a:t>magnetron.</a:t>
            </a:r>
            <a:endParaRPr lang="en-US" dirty="0"/>
          </a:p>
          <a:p>
            <a:pPr lvl="1"/>
            <a:r>
              <a:rPr lang="en-US" dirty="0"/>
              <a:t>Manage and control microwave </a:t>
            </a:r>
            <a:r>
              <a:rPr lang="en-US" dirty="0" smtClean="0"/>
              <a:t>light, turntable motor, and fan.</a:t>
            </a:r>
            <a:endParaRPr lang="en-US" dirty="0"/>
          </a:p>
          <a:p>
            <a:pPr lvl="1"/>
            <a:r>
              <a:rPr lang="en-US" dirty="0" smtClean="0"/>
              <a:t>Uses a database table of food items.</a:t>
            </a:r>
            <a:endParaRPr lang="en-US" dirty="0"/>
          </a:p>
          <a:p>
            <a:pPr lvl="1"/>
            <a:r>
              <a:rPr lang="en-US" dirty="0" smtClean="0"/>
              <a:t>Communicates </a:t>
            </a:r>
            <a:r>
              <a:rPr lang="en-US" dirty="0"/>
              <a:t>with the user interface module.</a:t>
            </a:r>
          </a:p>
          <a:p>
            <a:pPr lvl="1"/>
            <a:r>
              <a:rPr lang="en-US" dirty="0"/>
              <a:t>Monitor system power</a:t>
            </a:r>
          </a:p>
        </p:txBody>
      </p:sp>
    </p:spTree>
    <p:extLst>
      <p:ext uri="{BB962C8B-B14F-4D97-AF65-F5344CB8AC3E}">
        <p14:creationId xmlns:p14="http://schemas.microsoft.com/office/powerpoint/2010/main" val="29632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28053" r="28482" b="30008"/>
          <a:stretch/>
        </p:blipFill>
        <p:spPr>
          <a:xfrm>
            <a:off x="4462820" y="1050877"/>
            <a:ext cx="4490114" cy="566382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978913"/>
              </p:ext>
            </p:extLst>
          </p:nvPr>
        </p:nvGraphicFramePr>
        <p:xfrm>
          <a:off x="298731" y="1985825"/>
          <a:ext cx="3645474" cy="258134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884913"/>
                <a:gridCol w="1760561"/>
              </a:tblGrid>
              <a:tr h="59360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Reference Designation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Subsystem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</a:tr>
              <a:tr h="2968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Power Connection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</a:tr>
              <a:tr h="2968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Door Switch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</a:tr>
              <a:tr h="2968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JTAG Header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</a:tr>
              <a:tr h="2968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Camera Header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</a:tr>
              <a:tr h="2968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LCD Header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993" marR="86993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7552" y="4677349"/>
            <a:ext cx="3534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Table of mainboard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27544"/>
            <a:ext cx="4467872" cy="3880773"/>
          </a:xfrm>
        </p:spPr>
        <p:txBody>
          <a:bodyPr/>
          <a:lstStyle/>
          <a:p>
            <a:r>
              <a:rPr lang="en-US" dirty="0" smtClean="0"/>
              <a:t>To control cost and signal integrity all analog systems, primarily high voltage management would remain off board</a:t>
            </a:r>
          </a:p>
          <a:p>
            <a:r>
              <a:rPr lang="en-US" dirty="0" smtClean="0"/>
              <a:t>2 layer PBC design</a:t>
            </a:r>
          </a:p>
          <a:p>
            <a:r>
              <a:rPr lang="en-US" dirty="0" smtClean="0"/>
              <a:t>Backplane is primarily used for ground plane</a:t>
            </a:r>
          </a:p>
          <a:p>
            <a:r>
              <a:rPr lang="en-US" dirty="0" smtClean="0"/>
              <a:t>Most signals on top plane </a:t>
            </a:r>
          </a:p>
          <a:p>
            <a:r>
              <a:rPr lang="en-US" dirty="0" smtClean="0"/>
              <a:t>To control high voltage components, external relay assembly used</a:t>
            </a:r>
          </a:p>
          <a:p>
            <a:r>
              <a:rPr lang="en-US" dirty="0" smtClean="0"/>
              <a:t>Board includes 5 connection headers for subsystems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5205" y="1806410"/>
            <a:ext cx="4430722" cy="33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Software: Camera Host 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582789" cy="3880773"/>
          </a:xfrm>
        </p:spPr>
        <p:txBody>
          <a:bodyPr/>
          <a:lstStyle/>
          <a:p>
            <a:r>
              <a:rPr lang="en-US" dirty="0" smtClean="0"/>
              <a:t>Originally written for Arduino in C++</a:t>
            </a:r>
          </a:p>
          <a:p>
            <a:endParaRPr lang="en-US" dirty="0" smtClean="0"/>
          </a:p>
          <a:p>
            <a:r>
              <a:rPr lang="en-US" dirty="0" smtClean="0"/>
              <a:t>Extensive adaptation required for use</a:t>
            </a:r>
          </a:p>
          <a:p>
            <a:endParaRPr lang="en-US" dirty="0"/>
          </a:p>
          <a:p>
            <a:r>
              <a:rPr lang="en-US" dirty="0" smtClean="0"/>
              <a:t>Camera itself had various bugs that had to be overcome</a:t>
            </a:r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H="1">
            <a:off x="-10602407" y="1603112"/>
            <a:ext cx="209629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4337" name="Picture 1" descr="IMG_18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/>
          <a:stretch>
            <a:fillRect/>
          </a:stretch>
        </p:blipFill>
        <p:spPr bwMode="auto">
          <a:xfrm flipH="1">
            <a:off x="6639985" y="1603113"/>
            <a:ext cx="2634017" cy="443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Software: LCD Host 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Code Provided</a:t>
            </a:r>
          </a:p>
          <a:p>
            <a:endParaRPr lang="en-US" dirty="0"/>
          </a:p>
          <a:p>
            <a:r>
              <a:rPr lang="en-US" dirty="0" smtClean="0"/>
              <a:t>Written from the ground up using 4DGL</a:t>
            </a:r>
          </a:p>
          <a:p>
            <a:endParaRPr lang="en-US" dirty="0"/>
          </a:p>
          <a:p>
            <a:r>
              <a:rPr lang="en-US" dirty="0" smtClean="0"/>
              <a:t>Visi Genie underpowered dev. environment.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t="4424" r="7043" b="2432"/>
          <a:stretch/>
        </p:blipFill>
        <p:spPr>
          <a:xfrm rot="5400000">
            <a:off x="5889006" y="2292067"/>
            <a:ext cx="4107979" cy="338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Software: JPEG stream decoder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Zbar relies on libjpeg</a:t>
            </a:r>
          </a:p>
          <a:p>
            <a:endParaRPr lang="en-US" dirty="0"/>
          </a:p>
          <a:p>
            <a:r>
              <a:rPr lang="en-US" dirty="0" smtClean="0"/>
              <a:t>Exceeded available memory</a:t>
            </a:r>
          </a:p>
          <a:p>
            <a:endParaRPr lang="en-US" dirty="0"/>
          </a:p>
          <a:p>
            <a:r>
              <a:rPr lang="en-US" dirty="0" smtClean="0"/>
              <a:t>Microcontroller severely restricted resolution</a:t>
            </a:r>
          </a:p>
          <a:p>
            <a:endParaRPr lang="en-US" dirty="0"/>
          </a:p>
          <a:p>
            <a:r>
              <a:rPr lang="en-US" dirty="0" smtClean="0"/>
              <a:t>Wrote lightweight stream decoder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 t="33616" r="28695" b="27579"/>
          <a:stretch/>
        </p:blipFill>
        <p:spPr>
          <a:xfrm rot="5400000">
            <a:off x="6769290" y="2292823"/>
            <a:ext cx="4026090" cy="26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Software: Barcode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Zbar required high resolution</a:t>
            </a:r>
          </a:p>
          <a:p>
            <a:endParaRPr lang="en-US" dirty="0"/>
          </a:p>
          <a:p>
            <a:r>
              <a:rPr lang="en-US" dirty="0" smtClean="0"/>
              <a:t>No known available solutions</a:t>
            </a:r>
          </a:p>
          <a:p>
            <a:endParaRPr lang="en-US" dirty="0"/>
          </a:p>
          <a:p>
            <a:r>
              <a:rPr lang="en-US" dirty="0" smtClean="0"/>
              <a:t>Scanner written from the ground 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12196" b="16142"/>
          <a:stretch/>
        </p:blipFill>
        <p:spPr>
          <a:xfrm rot="5400000">
            <a:off x="5636522" y="2408073"/>
            <a:ext cx="3916907" cy="296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4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Software: Barcode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Detection</a:t>
            </a:r>
          </a:p>
          <a:p>
            <a:endParaRPr lang="en-US" dirty="0"/>
          </a:p>
          <a:p>
            <a:r>
              <a:rPr lang="en-US" dirty="0" smtClean="0"/>
              <a:t>Band Averaging</a:t>
            </a:r>
          </a:p>
          <a:p>
            <a:endParaRPr lang="en-US" dirty="0"/>
          </a:p>
          <a:p>
            <a:r>
              <a:rPr lang="en-US" dirty="0" smtClean="0"/>
              <a:t>Error Detection and correction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24461" r="53172" b="24992"/>
          <a:stretch/>
        </p:blipFill>
        <p:spPr>
          <a:xfrm rot="5400000">
            <a:off x="9145175" y="1234997"/>
            <a:ext cx="2074567" cy="266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7" t="24063" r="46306" b="27380"/>
          <a:stretch/>
        </p:blipFill>
        <p:spPr>
          <a:xfrm rot="5400000">
            <a:off x="9131470" y="3577915"/>
            <a:ext cx="2065255" cy="2624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98" y="1528371"/>
            <a:ext cx="3204613" cy="43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 Content : Budget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902227"/>
              </p:ext>
            </p:extLst>
          </p:nvPr>
        </p:nvGraphicFramePr>
        <p:xfrm>
          <a:off x="677334" y="1930400"/>
          <a:ext cx="8596311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7"/>
                <a:gridCol w="2865437"/>
                <a:gridCol w="28654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Estimated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Actual Cost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uLCD-32</a:t>
                      </a:r>
                      <a:r>
                        <a:rPr lang="en-US" baseline="0" dirty="0" smtClean="0"/>
                        <a:t> PTU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</a:t>
                      </a:r>
                      <a:r>
                        <a:rPr lang="en-US" baseline="0" dirty="0" smtClean="0"/>
                        <a:t> CC3000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PTC-08 Serial Camera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PCB</a:t>
                      </a:r>
                      <a:r>
                        <a:rPr lang="en-US" baseline="0" dirty="0" smtClean="0"/>
                        <a:t> Fabrication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Microwave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Misc.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Project Needs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$145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TM4C123 Microcontroller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SMAKN</a:t>
                      </a:r>
                      <a:r>
                        <a:rPr lang="en-US" baseline="0" dirty="0" smtClean="0"/>
                        <a:t> AC 110/220 V DC Power Switching Supply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Bezel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$42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$505 Under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budget </a:t>
                      </a:r>
                      <a:r>
                        <a:rPr lang="en-US" baseline="0" dirty="0" smtClean="0">
                          <a:sym typeface="Wingdings" panose="05000000000000000000" pitchFamily="2" charset="2"/>
                        </a:rPr>
                        <a:t>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8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Responsibilities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629697"/>
              </p:ext>
            </p:extLst>
          </p:nvPr>
        </p:nvGraphicFramePr>
        <p:xfrm>
          <a:off x="786516" y="2174235"/>
          <a:ext cx="859631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7"/>
                <a:gridCol w="2865437"/>
                <a:gridCol w="28654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Nakiesa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Programming 4DGL (LCD)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Programming System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Programming System Controller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Database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PCB Design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Camera 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Wi-Fi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Systems Integration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3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Specifications and Requirements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60948"/>
              </p:ext>
            </p:extLst>
          </p:nvPr>
        </p:nvGraphicFramePr>
        <p:xfrm>
          <a:off x="677334" y="1587382"/>
          <a:ext cx="859631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/>
                <a:gridCol w="42981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LCD Display Must</a:t>
                      </a:r>
                      <a:r>
                        <a:rPr lang="en-US" baseline="0" dirty="0" smtClean="0"/>
                        <a:t> Fit Panel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 than 60 mm x 80 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Wi-Fi Protocol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802.11b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Camera Frame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Greater</a:t>
                      </a:r>
                      <a:r>
                        <a:rPr lang="en-US" baseline="0" dirty="0" smtClean="0"/>
                        <a:t> than 10 frames/sec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Camera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least 640 x 480 pixels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Microcontroller</a:t>
                      </a:r>
                      <a:r>
                        <a:rPr lang="en-US" baseline="0" dirty="0" smtClean="0"/>
                        <a:t> GPIO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least 5 GPIO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Microcontroller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I2C,</a:t>
                      </a:r>
                      <a:r>
                        <a:rPr lang="en-US" baseline="0" dirty="0" smtClean="0"/>
                        <a:t> SPI, RS422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Onboard Storage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least 100 Mb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Allotted Wattage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</a:t>
                      </a:r>
                      <a:r>
                        <a:rPr lang="en-US" baseline="0" dirty="0" smtClean="0"/>
                        <a:t> than</a:t>
                      </a:r>
                      <a:r>
                        <a:rPr lang="en-US" dirty="0" smtClean="0"/>
                        <a:t> 1680</a:t>
                      </a:r>
                      <a:r>
                        <a:rPr lang="en-US" baseline="0" dirty="0" smtClean="0"/>
                        <a:t> W, 120 V power base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6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153210"/>
              </p:ext>
            </p:extLst>
          </p:nvPr>
        </p:nvGraphicFramePr>
        <p:xfrm>
          <a:off x="677334" y="1601030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29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Lost group member, </a:t>
            </a:r>
            <a:r>
              <a:rPr lang="en-US" dirty="0" smtClean="0"/>
              <a:t>had to </a:t>
            </a:r>
            <a:r>
              <a:rPr lang="en-US" dirty="0" smtClean="0"/>
              <a:t>appropriately redistribute </a:t>
            </a:r>
            <a:r>
              <a:rPr lang="en-US" dirty="0" smtClean="0"/>
              <a:t>work and downscale.</a:t>
            </a:r>
            <a:endParaRPr lang="en-US" dirty="0" smtClean="0"/>
          </a:p>
          <a:p>
            <a:r>
              <a:rPr lang="en-US" dirty="0" smtClean="0"/>
              <a:t>Inexperience with Eagle schematic capture, board </a:t>
            </a:r>
            <a:r>
              <a:rPr lang="en-US" dirty="0" smtClean="0"/>
              <a:t>design, and fabrication.</a:t>
            </a:r>
            <a:endParaRPr lang="en-US" dirty="0" smtClean="0"/>
          </a:p>
          <a:p>
            <a:r>
              <a:rPr lang="en-US" dirty="0" smtClean="0"/>
              <a:t>Learning </a:t>
            </a:r>
            <a:r>
              <a:rPr lang="en-US" dirty="0" smtClean="0"/>
              <a:t>curve for new programming language (4DGL</a:t>
            </a:r>
            <a:r>
              <a:rPr lang="en-US" dirty="0" smtClean="0"/>
              <a:t>).</a:t>
            </a:r>
            <a:endParaRPr lang="en-US" dirty="0" smtClean="0"/>
          </a:p>
          <a:p>
            <a:r>
              <a:rPr lang="en-US" dirty="0" smtClean="0"/>
              <a:t>Mounting new microwave case due to redesign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Connect to database via Wi-Fi without client operating system.</a:t>
            </a:r>
          </a:p>
          <a:p>
            <a:r>
              <a:rPr lang="en-US" dirty="0" smtClean="0"/>
              <a:t>Project ultimately presented major software engineering problems.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680" y="595194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034" y="3241531"/>
            <a:ext cx="2317459" cy="28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5" y="311102"/>
            <a:ext cx="7744752" cy="59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 and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4900" y="1930400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Camera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6587" y="1930400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LCD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900" y="3461983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Wi-Fi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587" y="3461983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Microcontroller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4900" y="5101989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6587" y="5101989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452882" y="3783764"/>
            <a:ext cx="2323706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-Right Arrow 17"/>
          <p:cNvSpPr/>
          <p:nvPr/>
        </p:nvSpPr>
        <p:spPr>
          <a:xfrm rot="16200000">
            <a:off x="2187430" y="4599163"/>
            <a:ext cx="592921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Left-Right Arrow 18"/>
          <p:cNvSpPr/>
          <p:nvPr/>
        </p:nvSpPr>
        <p:spPr>
          <a:xfrm rot="16200000">
            <a:off x="6495369" y="3021329"/>
            <a:ext cx="500420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-Right Arrow 19"/>
          <p:cNvSpPr/>
          <p:nvPr/>
        </p:nvSpPr>
        <p:spPr>
          <a:xfrm rot="16200000">
            <a:off x="6449118" y="4607123"/>
            <a:ext cx="592921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eft-Right Arrow 15"/>
          <p:cNvSpPr/>
          <p:nvPr/>
        </p:nvSpPr>
        <p:spPr>
          <a:xfrm rot="2052823">
            <a:off x="3266473" y="3155965"/>
            <a:ext cx="2696526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 and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4900" y="1930400"/>
            <a:ext cx="1937982" cy="1031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CAMERA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6587" y="1930400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LCD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900" y="3461983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Wi-Fi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6587" y="3461983"/>
            <a:ext cx="1937982" cy="10311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Microcontroller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4900" y="5101989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6587" y="5101989"/>
            <a:ext cx="1937982" cy="1031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 rot="2052823">
            <a:off x="3266473" y="3155965"/>
            <a:ext cx="2696526" cy="380888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75745" y="1724256"/>
            <a:ext cx="4185623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PTC-08 Serial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5745" y="2300518"/>
            <a:ext cx="4185623" cy="330411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3" y="1724256"/>
            <a:ext cx="4185618" cy="576262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Specifications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300518"/>
            <a:ext cx="4185617" cy="3304117"/>
          </a:xfrm>
        </p:spPr>
        <p:txBody>
          <a:bodyPr/>
          <a:lstStyle/>
          <a:p>
            <a:r>
              <a:rPr lang="en-US" dirty="0" smtClean="0"/>
              <a:t>Module Size: 32mm x 32mm</a:t>
            </a:r>
          </a:p>
          <a:p>
            <a:r>
              <a:rPr lang="en-US" dirty="0" smtClean="0"/>
              <a:t>Frame Speed: 640 x 480 @ 30 fps</a:t>
            </a:r>
          </a:p>
          <a:p>
            <a:r>
              <a:rPr lang="en-US" dirty="0" smtClean="0"/>
              <a:t>Viewing Angle: 60 degrees</a:t>
            </a:r>
          </a:p>
          <a:p>
            <a:r>
              <a:rPr lang="en-US" dirty="0" smtClean="0"/>
              <a:t>Baud rate: 38400</a:t>
            </a:r>
          </a:p>
          <a:p>
            <a:r>
              <a:rPr lang="en-US" dirty="0" smtClean="0"/>
              <a:t>Current Draw: 75mA</a:t>
            </a:r>
          </a:p>
          <a:p>
            <a:r>
              <a:rPr lang="en-US" dirty="0" smtClean="0"/>
              <a:t>Operating Voltage: DC +5V</a:t>
            </a:r>
          </a:p>
          <a:p>
            <a:r>
              <a:rPr lang="en-US" dirty="0" smtClean="0"/>
              <a:t>Communication: 3.3V TTL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2300518"/>
            <a:ext cx="4185624" cy="37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677334" y="1713436"/>
            <a:ext cx="5491454" cy="3759319"/>
          </a:xfrm>
        </p:spPr>
        <p:txBody>
          <a:bodyPr/>
          <a:lstStyle/>
          <a:p>
            <a:r>
              <a:rPr lang="en-US" dirty="0"/>
              <a:t>NTSC </a:t>
            </a:r>
            <a:r>
              <a:rPr lang="en-US" dirty="0" smtClean="0"/>
              <a:t>video output to allow the user to align the UPC code so that the microcontroller can decode it.</a:t>
            </a:r>
            <a:endParaRPr lang="en-US" dirty="0"/>
          </a:p>
          <a:p>
            <a:r>
              <a:rPr lang="en-US" dirty="0" smtClean="0"/>
              <a:t>Once UPC code is aligned, JPEG output allows it to be captured digitally for </a:t>
            </a:r>
            <a:r>
              <a:rPr lang="en-US" dirty="0" smtClean="0"/>
              <a:t>“easy” </a:t>
            </a:r>
            <a:r>
              <a:rPr lang="en-US" dirty="0" smtClean="0"/>
              <a:t>processing by the microcontroller.</a:t>
            </a:r>
            <a:endParaRPr lang="en-US" dirty="0"/>
          </a:p>
          <a:p>
            <a:r>
              <a:rPr lang="en-US" dirty="0"/>
              <a:t>Multiple image </a:t>
            </a:r>
            <a:r>
              <a:rPr lang="en-US" dirty="0" smtClean="0"/>
              <a:t>sizes allow us to adapt the captured image for both decoding and output to the user.</a:t>
            </a:r>
            <a:endParaRPr lang="en-US" dirty="0"/>
          </a:p>
          <a:p>
            <a:r>
              <a:rPr lang="en-US" dirty="0"/>
              <a:t>Simple UART </a:t>
            </a:r>
            <a:r>
              <a:rPr lang="en-US" dirty="0" smtClean="0"/>
              <a:t>communication between the camera and the microcontroller.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70" y="2372759"/>
            <a:ext cx="2282772" cy="21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3386</TotalTime>
  <Words>1399</Words>
  <Application>Microsoft Office PowerPoint</Application>
  <PresentationFormat>Widescreen</PresentationFormat>
  <Paragraphs>394</Paragraphs>
  <Slides>42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Visio</vt:lpstr>
      <vt:lpstr>N.O.M.S.</vt:lpstr>
      <vt:lpstr>How Many Times Has This Happened to You?</vt:lpstr>
      <vt:lpstr>Project Goals and Objectives</vt:lpstr>
      <vt:lpstr>Project Specifications and Requirements</vt:lpstr>
      <vt:lpstr>PowerPoint Presentation</vt:lpstr>
      <vt:lpstr>Design Approach and Implementation</vt:lpstr>
      <vt:lpstr>Design Approach and Implementation</vt:lpstr>
      <vt:lpstr>Camera</vt:lpstr>
      <vt:lpstr>Camera Features</vt:lpstr>
      <vt:lpstr>Design Approach and Implementation</vt:lpstr>
      <vt:lpstr>Wi-Fi</vt:lpstr>
      <vt:lpstr>Wi-Fi Features</vt:lpstr>
      <vt:lpstr>Design Approach and Implementation</vt:lpstr>
      <vt:lpstr>Database</vt:lpstr>
      <vt:lpstr>Design Approach and Implementation</vt:lpstr>
      <vt:lpstr>LCD</vt:lpstr>
      <vt:lpstr>LCD Features</vt:lpstr>
      <vt:lpstr>User Interface</vt:lpstr>
      <vt:lpstr>User Interface Design</vt:lpstr>
      <vt:lpstr>User Interface Design</vt:lpstr>
      <vt:lpstr>User Interface Design</vt:lpstr>
      <vt:lpstr>User Interface Design</vt:lpstr>
      <vt:lpstr>User Interface Design</vt:lpstr>
      <vt:lpstr>Design Approach and Implementation</vt:lpstr>
      <vt:lpstr>AC Vs. DC Power Components</vt:lpstr>
      <vt:lpstr>Power Consideration</vt:lpstr>
      <vt:lpstr>Design Approach and Implementation</vt:lpstr>
      <vt:lpstr>Design Decisions : Microcontroller</vt:lpstr>
      <vt:lpstr>Microcontroller</vt:lpstr>
      <vt:lpstr>Microcontroller Requirements</vt:lpstr>
      <vt:lpstr>PCB Design</vt:lpstr>
      <vt:lpstr>PCB Design</vt:lpstr>
      <vt:lpstr>Software: Camera Host Driver</vt:lpstr>
      <vt:lpstr>Software: LCD Host Driver</vt:lpstr>
      <vt:lpstr>Software: JPEG stream decoder</vt:lpstr>
      <vt:lpstr>Software: Barcode Scanner</vt:lpstr>
      <vt:lpstr>Software: Barcode Scanner</vt:lpstr>
      <vt:lpstr>Administration Content : Budget</vt:lpstr>
      <vt:lpstr>Responsibilities </vt:lpstr>
      <vt:lpstr>Progress</vt:lpstr>
      <vt:lpstr> Challenges</vt:lpstr>
      <vt:lpstr>Questions?</vt:lpstr>
    </vt:vector>
  </TitlesOfParts>
  <Company>UCF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N.O.M.S.</dc:title>
  <dc:creator>Student</dc:creator>
  <cp:lastModifiedBy>Nakeisa Faraji-Tajrishi</cp:lastModifiedBy>
  <cp:revision>83</cp:revision>
  <dcterms:created xsi:type="dcterms:W3CDTF">2014-01-22T16:02:03Z</dcterms:created>
  <dcterms:modified xsi:type="dcterms:W3CDTF">2014-04-17T18:31:22Z</dcterms:modified>
</cp:coreProperties>
</file>