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Default Extension="xlsx" ContentType="application/vnd.openxmlformats-officedocument.spreadsheetml.shee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notesSlides/notesSlide5.xml" ContentType="application/vnd.openxmlformats-officedocument.presentationml.notesSlide+xml"/>
  <Override PartName="/ppt/diagrams/colors14.xml" ContentType="application/vnd.openxmlformats-officedocument.drawingml.diagramColors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tiff" ContentType="image/tiff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slides/slide98.xml" ContentType="application/vnd.openxmlformats-officedocument.presentationml.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1"/>
  </p:notesMasterIdLst>
  <p:handoutMasterIdLst>
    <p:handoutMasterId r:id="rId102"/>
  </p:handoutMasterIdLst>
  <p:sldIdLst>
    <p:sldId id="256" r:id="rId2"/>
    <p:sldId id="260" r:id="rId3"/>
    <p:sldId id="481" r:id="rId4"/>
    <p:sldId id="407" r:id="rId5"/>
    <p:sldId id="263" r:id="rId6"/>
    <p:sldId id="458" r:id="rId7"/>
    <p:sldId id="376" r:id="rId8"/>
    <p:sldId id="377" r:id="rId9"/>
    <p:sldId id="285" r:id="rId10"/>
    <p:sldId id="408" r:id="rId11"/>
    <p:sldId id="291" r:id="rId12"/>
    <p:sldId id="409" r:id="rId13"/>
    <p:sldId id="337" r:id="rId14"/>
    <p:sldId id="338" r:id="rId15"/>
    <p:sldId id="388" r:id="rId16"/>
    <p:sldId id="395" r:id="rId17"/>
    <p:sldId id="396" r:id="rId18"/>
    <p:sldId id="397" r:id="rId19"/>
    <p:sldId id="294" r:id="rId20"/>
    <p:sldId id="461" r:id="rId21"/>
    <p:sldId id="410" r:id="rId22"/>
    <p:sldId id="380" r:id="rId23"/>
    <p:sldId id="473" r:id="rId24"/>
    <p:sldId id="340" r:id="rId25"/>
    <p:sldId id="309" r:id="rId26"/>
    <p:sldId id="431" r:id="rId27"/>
    <p:sldId id="405" r:id="rId28"/>
    <p:sldId id="480" r:id="rId29"/>
    <p:sldId id="401" r:id="rId30"/>
    <p:sldId id="402" r:id="rId31"/>
    <p:sldId id="400" r:id="rId32"/>
    <p:sldId id="421" r:id="rId33"/>
    <p:sldId id="406" r:id="rId34"/>
    <p:sldId id="464" r:id="rId35"/>
    <p:sldId id="455" r:id="rId36"/>
    <p:sldId id="460" r:id="rId37"/>
    <p:sldId id="465" r:id="rId38"/>
    <p:sldId id="466" r:id="rId39"/>
    <p:sldId id="478" r:id="rId40"/>
    <p:sldId id="479" r:id="rId41"/>
    <p:sldId id="477" r:id="rId42"/>
    <p:sldId id="312" r:id="rId43"/>
    <p:sldId id="313" r:id="rId44"/>
    <p:sldId id="314" r:id="rId45"/>
    <p:sldId id="415" r:id="rId46"/>
    <p:sldId id="316" r:id="rId47"/>
    <p:sldId id="411" r:id="rId48"/>
    <p:sldId id="413" r:id="rId49"/>
    <p:sldId id="323" r:id="rId50"/>
    <p:sldId id="430" r:id="rId51"/>
    <p:sldId id="389" r:id="rId52"/>
    <p:sldId id="390" r:id="rId53"/>
    <p:sldId id="391" r:id="rId54"/>
    <p:sldId id="392" r:id="rId55"/>
    <p:sldId id="393" r:id="rId56"/>
    <p:sldId id="394" r:id="rId57"/>
    <p:sldId id="414" r:id="rId58"/>
    <p:sldId id="264" r:id="rId59"/>
    <p:sldId id="265" r:id="rId60"/>
    <p:sldId id="416" r:id="rId61"/>
    <p:sldId id="332" r:id="rId62"/>
    <p:sldId id="426" r:id="rId63"/>
    <p:sldId id="417" r:id="rId64"/>
    <p:sldId id="423" r:id="rId65"/>
    <p:sldId id="454" r:id="rId66"/>
    <p:sldId id="471" r:id="rId67"/>
    <p:sldId id="418" r:id="rId68"/>
    <p:sldId id="420" r:id="rId69"/>
    <p:sldId id="456" r:id="rId70"/>
    <p:sldId id="439" r:id="rId71"/>
    <p:sldId id="440" r:id="rId72"/>
    <p:sldId id="442" r:id="rId73"/>
    <p:sldId id="443" r:id="rId74"/>
    <p:sldId id="444" r:id="rId75"/>
    <p:sldId id="452" r:id="rId76"/>
    <p:sldId id="453" r:id="rId77"/>
    <p:sldId id="445" r:id="rId78"/>
    <p:sldId id="467" r:id="rId79"/>
    <p:sldId id="468" r:id="rId80"/>
    <p:sldId id="469" r:id="rId81"/>
    <p:sldId id="450" r:id="rId82"/>
    <p:sldId id="470" r:id="rId83"/>
    <p:sldId id="457" r:id="rId84"/>
    <p:sldId id="370" r:id="rId85"/>
    <p:sldId id="342" r:id="rId86"/>
    <p:sldId id="335" r:id="rId87"/>
    <p:sldId id="374" r:id="rId88"/>
    <p:sldId id="434" r:id="rId89"/>
    <p:sldId id="474" r:id="rId90"/>
    <p:sldId id="475" r:id="rId91"/>
    <p:sldId id="333" r:id="rId92"/>
    <p:sldId id="334" r:id="rId93"/>
    <p:sldId id="269" r:id="rId94"/>
    <p:sldId id="336" r:id="rId95"/>
    <p:sldId id="435" r:id="rId96"/>
    <p:sldId id="433" r:id="rId97"/>
    <p:sldId id="436" r:id="rId98"/>
    <p:sldId id="438" r:id="rId99"/>
    <p:sldId id="437" r:id="rId10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3ECB7"/>
    <a:srgbClr val="C4F2B8"/>
    <a:srgbClr val="B3D0A8"/>
    <a:srgbClr val="FABDA4"/>
    <a:srgbClr val="456737"/>
    <a:srgbClr val="5A8848"/>
    <a:srgbClr val="73A95D"/>
    <a:srgbClr val="009900"/>
    <a:srgbClr val="33CC33"/>
    <a:srgbClr val="FF33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9" autoAdjust="0"/>
    <p:restoredTop sz="94580" autoAdjust="0"/>
  </p:normalViewPr>
  <p:slideViewPr>
    <p:cSldViewPr snapToObjects="1"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Phase </a:t>
            </a:r>
            <a:r>
              <a:rPr lang="en-US" dirty="0"/>
              <a:t>of Completion</a:t>
            </a:r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 of Completion</c:v>
                </c:pt>
              </c:strCache>
            </c:strRef>
          </c:tx>
          <c:dLbls>
            <c:dLbl>
              <c:idx val="0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spPr>
              <a:noFill/>
              <a:ln>
                <a:noFill/>
              </a:ln>
              <a:effectLst/>
            </c:spPr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CV</c:v>
                </c:pt>
                <c:pt idx="1">
                  <c:v>Computer</c:v>
                </c:pt>
                <c:pt idx="2">
                  <c:v>AI</c:v>
                </c:pt>
                <c:pt idx="3">
                  <c:v>PoolPal</c:v>
                </c:pt>
                <c:pt idx="4">
                  <c:v>GUI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0.70000000000000007</c:v>
                </c:pt>
                <c:pt idx="2">
                  <c:v>0.30000000000000004</c:v>
                </c:pt>
                <c:pt idx="3">
                  <c:v>0.5</c:v>
                </c:pt>
                <c:pt idx="4">
                  <c:v>0.60000000000000009</c:v>
                </c:pt>
              </c:numCache>
            </c:numRef>
          </c:val>
        </c:ser>
        <c:dLbls/>
        <c:axId val="108235392"/>
        <c:axId val="108257664"/>
      </c:barChart>
      <c:catAx>
        <c:axId val="108235392"/>
        <c:scaling>
          <c:orientation val="maxMin"/>
        </c:scaling>
        <c:axPos val="l"/>
        <c:numFmt formatCode="General" sourceLinked="0"/>
        <c:tickLblPos val="nextTo"/>
        <c:crossAx val="108257664"/>
        <c:crosses val="autoZero"/>
        <c:auto val="1"/>
        <c:lblAlgn val="ctr"/>
        <c:lblOffset val="100"/>
      </c:catAx>
      <c:valAx>
        <c:axId val="108257664"/>
        <c:scaling>
          <c:orientation val="minMax"/>
          <c:max val="1"/>
          <c:min val="0"/>
        </c:scaling>
        <c:axPos val="t"/>
        <c:majorGridlines/>
        <c:numFmt formatCode="General" sourceLinked="0"/>
        <c:tickLblPos val="nextTo"/>
        <c:crossAx val="108235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DE896D-0090-497C-934F-A96FBAF65BA7}">
      <dgm:prSet phldrT="[Text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rgbClr val="456737"/>
        </a:solidFill>
      </dgm:spPr>
      <dgm:t>
        <a:bodyPr/>
        <a:lstStyle/>
        <a:p>
          <a:r>
            <a:rPr lang="en-US" dirty="0" smtClean="0"/>
            <a:t>Simulation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noFill/>
        <a:ln w="76200"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Table State Interpretation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 custLinFactNeighborY="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78F53B-7077-486A-8837-D17FCBEB2548}" type="presOf" srcId="{527F9EC4-1E3C-4DB9-B008-2570A7D728C7}" destId="{EABD706E-9DC1-4D8C-8FC1-D223977A9E39}" srcOrd="1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27081E20-E914-4B78-BACD-CFCD361E335D}" type="presOf" srcId="{3B310805-0075-44DA-A2AA-E5267B7AE920}" destId="{FBD01961-9D2D-448C-A9E6-F62C6BEFAC6F}" srcOrd="0" destOrd="0" presId="urn:microsoft.com/office/officeart/2005/8/layout/process5"/>
    <dgm:cxn modelId="{A27FEFAA-8F86-4A66-8477-D816BED23E5B}" type="presOf" srcId="{527F9EC4-1E3C-4DB9-B008-2570A7D728C7}" destId="{7D42D491-A513-436B-8A65-12B15E0CD608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10A3AB99-C5C1-4D3A-8F4A-3AE733C69500}" type="presOf" srcId="{68DE896D-0090-497C-934F-A96FBAF65BA7}" destId="{9E7E17DD-CDFC-47AF-813D-F70F83F371A9}" srcOrd="0" destOrd="0" presId="urn:microsoft.com/office/officeart/2005/8/layout/process5"/>
    <dgm:cxn modelId="{F8AAAB24-6053-4277-85D3-4A7A84C217EE}" type="presOf" srcId="{490ACCC6-0D98-4660-A963-97DCE901653A}" destId="{6B20A65A-F95A-4BA2-901C-550B943D1D77}" srcOrd="1" destOrd="0" presId="urn:microsoft.com/office/officeart/2005/8/layout/process5"/>
    <dgm:cxn modelId="{E75BA564-75A2-4F0D-92D3-7CD8DA416406}" type="presOf" srcId="{490ACCC6-0D98-4660-A963-97DCE901653A}" destId="{59983F29-7FD1-40A3-88C4-C5D1F366D242}" srcOrd="0" destOrd="0" presId="urn:microsoft.com/office/officeart/2005/8/layout/process5"/>
    <dgm:cxn modelId="{FE0C5D9A-BAC5-4806-B77A-7CF7ADAE0983}" type="presOf" srcId="{D4F1431D-0AA5-4170-B3F5-88AEB0A63709}" destId="{4D5D31FE-1F50-4388-9B5D-BC365A061B40}" srcOrd="0" destOrd="0" presId="urn:microsoft.com/office/officeart/2005/8/layout/process5"/>
    <dgm:cxn modelId="{D3DBB01F-5C47-4D4C-B4B6-D9FB84283AC7}" type="presOf" srcId="{9F89477B-4F20-4697-8571-C4B0334889E5}" destId="{E6C8B5B2-108F-4A33-AFBA-BDF6FEC34E14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2AAD2055-AEC8-44C5-80C7-1AB944EC7977}" type="presOf" srcId="{765685BD-41EB-4F25-9D42-DB3E0B04820D}" destId="{3E539FA4-E974-4D60-A7BE-B2754807A911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0A2D7DBE-A124-4D5F-821A-30F71E0B9F0B}" type="presOf" srcId="{D3653EF8-3F1C-4E37-8128-19382A14853F}" destId="{4F02008F-0E8E-4AAD-80EB-527C72486A99}" srcOrd="0" destOrd="0" presId="urn:microsoft.com/office/officeart/2005/8/layout/process5"/>
    <dgm:cxn modelId="{60FA7BC1-5AC8-411C-9501-EB0BE3248728}" type="presOf" srcId="{D4F1431D-0AA5-4170-B3F5-88AEB0A63709}" destId="{C66C528B-55C2-4950-8CD5-C212992D2F9B}" srcOrd="1" destOrd="0" presId="urn:microsoft.com/office/officeart/2005/8/layout/process5"/>
    <dgm:cxn modelId="{AC5C2489-CF04-42B1-9CC3-DEADD62EDBA6}" type="presParOf" srcId="{FBD01961-9D2D-448C-A9E6-F62C6BEFAC6F}" destId="{3E539FA4-E974-4D60-A7BE-B2754807A911}" srcOrd="0" destOrd="0" presId="urn:microsoft.com/office/officeart/2005/8/layout/process5"/>
    <dgm:cxn modelId="{BD2FA80A-47D3-4E2C-ADB8-B5F951AF5DF1}" type="presParOf" srcId="{FBD01961-9D2D-448C-A9E6-F62C6BEFAC6F}" destId="{4D5D31FE-1F50-4388-9B5D-BC365A061B40}" srcOrd="1" destOrd="0" presId="urn:microsoft.com/office/officeart/2005/8/layout/process5"/>
    <dgm:cxn modelId="{6E1E148F-758F-4EE0-9F19-5571F007CCB0}" type="presParOf" srcId="{4D5D31FE-1F50-4388-9B5D-BC365A061B40}" destId="{C66C528B-55C2-4950-8CD5-C212992D2F9B}" srcOrd="0" destOrd="0" presId="urn:microsoft.com/office/officeart/2005/8/layout/process5"/>
    <dgm:cxn modelId="{F20BA582-6951-46EE-BD9F-23E179F31334}" type="presParOf" srcId="{FBD01961-9D2D-448C-A9E6-F62C6BEFAC6F}" destId="{9E7E17DD-CDFC-47AF-813D-F70F83F371A9}" srcOrd="2" destOrd="0" presId="urn:microsoft.com/office/officeart/2005/8/layout/process5"/>
    <dgm:cxn modelId="{5C653B6C-DFC1-4892-9D4C-3477014E44C6}" type="presParOf" srcId="{FBD01961-9D2D-448C-A9E6-F62C6BEFAC6F}" destId="{7D42D491-A513-436B-8A65-12B15E0CD608}" srcOrd="3" destOrd="0" presId="urn:microsoft.com/office/officeart/2005/8/layout/process5"/>
    <dgm:cxn modelId="{6316B307-937A-4AF3-A835-D7E452AB87D0}" type="presParOf" srcId="{7D42D491-A513-436B-8A65-12B15E0CD608}" destId="{EABD706E-9DC1-4D8C-8FC1-D223977A9E39}" srcOrd="0" destOrd="0" presId="urn:microsoft.com/office/officeart/2005/8/layout/process5"/>
    <dgm:cxn modelId="{44293622-0094-49C3-AB3E-F34DCBA1DA60}" type="presParOf" srcId="{FBD01961-9D2D-448C-A9E6-F62C6BEFAC6F}" destId="{4F02008F-0E8E-4AAD-80EB-527C72486A99}" srcOrd="4" destOrd="0" presId="urn:microsoft.com/office/officeart/2005/8/layout/process5"/>
    <dgm:cxn modelId="{0C44A40C-302C-4BFE-8B66-F11D110E94E9}" type="presParOf" srcId="{FBD01961-9D2D-448C-A9E6-F62C6BEFAC6F}" destId="{59983F29-7FD1-40A3-88C4-C5D1F366D242}" srcOrd="5" destOrd="0" presId="urn:microsoft.com/office/officeart/2005/8/layout/process5"/>
    <dgm:cxn modelId="{69AA5CB8-AE79-4795-ACF9-AE482C491A34}" type="presParOf" srcId="{59983F29-7FD1-40A3-88C4-C5D1F366D242}" destId="{6B20A65A-F95A-4BA2-901C-550B943D1D77}" srcOrd="0" destOrd="0" presId="urn:microsoft.com/office/officeart/2005/8/layout/process5"/>
    <dgm:cxn modelId="{10E2B848-0DE0-4A6D-9605-9D0CF95A2C95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Simulation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54AACDD6-D4D7-4F54-A13E-E61497693355}" type="presOf" srcId="{3B310805-0075-44DA-A2AA-E5267B7AE920}" destId="{FBD01961-9D2D-448C-A9E6-F62C6BEFAC6F}" srcOrd="0" destOrd="0" presId="urn:microsoft.com/office/officeart/2005/8/layout/process5"/>
    <dgm:cxn modelId="{371A5FE8-FD2D-4C7A-A569-9B84730636D7}" type="presOf" srcId="{527F9EC4-1E3C-4DB9-B008-2570A7D728C7}" destId="{7D42D491-A513-436B-8A65-12B15E0CD608}" srcOrd="0" destOrd="0" presId="urn:microsoft.com/office/officeart/2005/8/layout/process5"/>
    <dgm:cxn modelId="{50B0D0AA-C768-4DC3-8E3F-4D0902544EAE}" type="presOf" srcId="{490ACCC6-0D98-4660-A963-97DCE901653A}" destId="{6B20A65A-F95A-4BA2-901C-550B943D1D77}" srcOrd="1" destOrd="0" presId="urn:microsoft.com/office/officeart/2005/8/layout/process5"/>
    <dgm:cxn modelId="{E49AE272-6356-4A8A-8E68-119EA2AAE56C}" type="presOf" srcId="{490ACCC6-0D98-4660-A963-97DCE901653A}" destId="{59983F29-7FD1-40A3-88C4-C5D1F366D242}" srcOrd="0" destOrd="0" presId="urn:microsoft.com/office/officeart/2005/8/layout/process5"/>
    <dgm:cxn modelId="{44AD881A-95D1-44F3-9DF9-5565EBEBE26B}" type="presOf" srcId="{68DE896D-0090-497C-934F-A96FBAF65BA7}" destId="{9E7E17DD-CDFC-47AF-813D-F70F83F371A9}" srcOrd="0" destOrd="0" presId="urn:microsoft.com/office/officeart/2005/8/layout/process5"/>
    <dgm:cxn modelId="{3DAC6563-DF9D-4047-B56B-21A3F384C375}" type="presOf" srcId="{765685BD-41EB-4F25-9D42-DB3E0B04820D}" destId="{3E539FA4-E974-4D60-A7BE-B2754807A911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192C6654-AD83-4802-A5D0-31B912B3A0BB}" type="presOf" srcId="{D4F1431D-0AA5-4170-B3F5-88AEB0A63709}" destId="{4D5D31FE-1F50-4388-9B5D-BC365A061B40}" srcOrd="0" destOrd="0" presId="urn:microsoft.com/office/officeart/2005/8/layout/process5"/>
    <dgm:cxn modelId="{F2AF1F1A-4982-442A-9B5B-C6D5DA5FCD95}" type="presOf" srcId="{D4F1431D-0AA5-4170-B3F5-88AEB0A63709}" destId="{C66C528B-55C2-4950-8CD5-C212992D2F9B}" srcOrd="1" destOrd="0" presId="urn:microsoft.com/office/officeart/2005/8/layout/process5"/>
    <dgm:cxn modelId="{3B7657B7-4708-4C30-A925-F0F3912A4B4B}" type="presOf" srcId="{D3653EF8-3F1C-4E37-8128-19382A14853F}" destId="{4F02008F-0E8E-4AAD-80EB-527C72486A99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129C5EC0-C213-4911-84CA-7D95F01B4654}" type="presOf" srcId="{9F89477B-4F20-4697-8571-C4B0334889E5}" destId="{E6C8B5B2-108F-4A33-AFBA-BDF6FEC34E14}" srcOrd="0" destOrd="0" presId="urn:microsoft.com/office/officeart/2005/8/layout/process5"/>
    <dgm:cxn modelId="{6FEBA34E-D22B-4A1C-9ECA-83AAC632BDB0}" type="presOf" srcId="{527F9EC4-1E3C-4DB9-B008-2570A7D728C7}" destId="{EABD706E-9DC1-4D8C-8FC1-D223977A9E39}" srcOrd="1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6375C2B0-A9A2-448A-B609-93A801CDA5BC}" type="presParOf" srcId="{FBD01961-9D2D-448C-A9E6-F62C6BEFAC6F}" destId="{3E539FA4-E974-4D60-A7BE-B2754807A911}" srcOrd="0" destOrd="0" presId="urn:microsoft.com/office/officeart/2005/8/layout/process5"/>
    <dgm:cxn modelId="{6D7D530B-7A46-431B-AE4A-2DC46A70A51A}" type="presParOf" srcId="{FBD01961-9D2D-448C-A9E6-F62C6BEFAC6F}" destId="{4D5D31FE-1F50-4388-9B5D-BC365A061B40}" srcOrd="1" destOrd="0" presId="urn:microsoft.com/office/officeart/2005/8/layout/process5"/>
    <dgm:cxn modelId="{9C4C2D6B-6865-4E61-A061-4D522BC2955F}" type="presParOf" srcId="{4D5D31FE-1F50-4388-9B5D-BC365A061B40}" destId="{C66C528B-55C2-4950-8CD5-C212992D2F9B}" srcOrd="0" destOrd="0" presId="urn:microsoft.com/office/officeart/2005/8/layout/process5"/>
    <dgm:cxn modelId="{53EDC0EE-98A7-4132-B0F0-022F5A9EB7A0}" type="presParOf" srcId="{FBD01961-9D2D-448C-A9E6-F62C6BEFAC6F}" destId="{9E7E17DD-CDFC-47AF-813D-F70F83F371A9}" srcOrd="2" destOrd="0" presId="urn:microsoft.com/office/officeart/2005/8/layout/process5"/>
    <dgm:cxn modelId="{921C81AB-8B0A-47D0-BE10-D67C709735C4}" type="presParOf" srcId="{FBD01961-9D2D-448C-A9E6-F62C6BEFAC6F}" destId="{7D42D491-A513-436B-8A65-12B15E0CD608}" srcOrd="3" destOrd="0" presId="urn:microsoft.com/office/officeart/2005/8/layout/process5"/>
    <dgm:cxn modelId="{AE830F84-61C1-4C44-B257-93FE2635BDE0}" type="presParOf" srcId="{7D42D491-A513-436B-8A65-12B15E0CD608}" destId="{EABD706E-9DC1-4D8C-8FC1-D223977A9E39}" srcOrd="0" destOrd="0" presId="urn:microsoft.com/office/officeart/2005/8/layout/process5"/>
    <dgm:cxn modelId="{B8746770-70A0-4135-9B96-D3EBC1F2449D}" type="presParOf" srcId="{FBD01961-9D2D-448C-A9E6-F62C6BEFAC6F}" destId="{4F02008F-0E8E-4AAD-80EB-527C72486A99}" srcOrd="4" destOrd="0" presId="urn:microsoft.com/office/officeart/2005/8/layout/process5"/>
    <dgm:cxn modelId="{753CE723-A23D-4A6E-B4FA-92D43802FEB5}" type="presParOf" srcId="{FBD01961-9D2D-448C-A9E6-F62C6BEFAC6F}" destId="{59983F29-7FD1-40A3-88C4-C5D1F366D242}" srcOrd="5" destOrd="0" presId="urn:microsoft.com/office/officeart/2005/8/layout/process5"/>
    <dgm:cxn modelId="{C70183F6-CFA2-4373-855F-56F5F09F909D}" type="presParOf" srcId="{59983F29-7FD1-40A3-88C4-C5D1F366D242}" destId="{6B20A65A-F95A-4BA2-901C-550B943D1D77}" srcOrd="0" destOrd="0" presId="urn:microsoft.com/office/officeart/2005/8/layout/process5"/>
    <dgm:cxn modelId="{009A8889-DC67-4B63-9C86-5BC5D90397BA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Simulation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Output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90D115-2853-5B47-872F-BAE28C021E37}" type="presOf" srcId="{527F9EC4-1E3C-4DB9-B008-2570A7D728C7}" destId="{EABD706E-9DC1-4D8C-8FC1-D223977A9E39}" srcOrd="1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39D7E9F5-929C-D042-9022-0634BE7E66AA}" type="presOf" srcId="{765685BD-41EB-4F25-9D42-DB3E0B04820D}" destId="{3E539FA4-E974-4D60-A7BE-B2754807A911}" srcOrd="0" destOrd="0" presId="urn:microsoft.com/office/officeart/2005/8/layout/process5"/>
    <dgm:cxn modelId="{073FB01F-C022-7644-84FD-06CE39C28D3D}" type="presOf" srcId="{490ACCC6-0D98-4660-A963-97DCE901653A}" destId="{59983F29-7FD1-40A3-88C4-C5D1F366D242}" srcOrd="0" destOrd="0" presId="urn:microsoft.com/office/officeart/2005/8/layout/process5"/>
    <dgm:cxn modelId="{05FD146D-43AC-9B4A-83CF-31A6200A95E0}" type="presOf" srcId="{527F9EC4-1E3C-4DB9-B008-2570A7D728C7}" destId="{7D42D491-A513-436B-8A65-12B15E0CD608}" srcOrd="0" destOrd="0" presId="urn:microsoft.com/office/officeart/2005/8/layout/process5"/>
    <dgm:cxn modelId="{7BD33F01-707D-954F-8059-3B7B450632D9}" type="presOf" srcId="{D4F1431D-0AA5-4170-B3F5-88AEB0A63709}" destId="{C66C528B-55C2-4950-8CD5-C212992D2F9B}" srcOrd="1" destOrd="0" presId="urn:microsoft.com/office/officeart/2005/8/layout/process5"/>
    <dgm:cxn modelId="{2FBCB6B2-1BCF-3A43-822D-0680FFF07958}" type="presOf" srcId="{D3653EF8-3F1C-4E37-8128-19382A14853F}" destId="{4F02008F-0E8E-4AAD-80EB-527C72486A99}" srcOrd="0" destOrd="0" presId="urn:microsoft.com/office/officeart/2005/8/layout/process5"/>
    <dgm:cxn modelId="{292E2C7F-6027-264A-BE68-0B9ADACA3896}" type="presOf" srcId="{D4F1431D-0AA5-4170-B3F5-88AEB0A63709}" destId="{4D5D31FE-1F50-4388-9B5D-BC365A061B40}" srcOrd="0" destOrd="0" presId="urn:microsoft.com/office/officeart/2005/8/layout/process5"/>
    <dgm:cxn modelId="{7E6E1F39-3401-0543-8297-A50DECFFC2E3}" type="presOf" srcId="{490ACCC6-0D98-4660-A963-97DCE901653A}" destId="{6B20A65A-F95A-4BA2-901C-550B943D1D77}" srcOrd="1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5777BF5A-DE01-F74C-B0F9-4AC2BA8D6E9D}" type="presOf" srcId="{68DE896D-0090-497C-934F-A96FBAF65BA7}" destId="{9E7E17DD-CDFC-47AF-813D-F70F83F371A9}" srcOrd="0" destOrd="0" presId="urn:microsoft.com/office/officeart/2005/8/layout/process5"/>
    <dgm:cxn modelId="{7F500ED7-7609-914C-AB43-01888DD963DE}" type="presOf" srcId="{9F89477B-4F20-4697-8571-C4B0334889E5}" destId="{E6C8B5B2-108F-4A33-AFBA-BDF6FEC34E14}" srcOrd="0" destOrd="0" presId="urn:microsoft.com/office/officeart/2005/8/layout/process5"/>
    <dgm:cxn modelId="{47829546-0E07-D740-972B-93FEA7C860BD}" type="presOf" srcId="{3B310805-0075-44DA-A2AA-E5267B7AE920}" destId="{FBD01961-9D2D-448C-A9E6-F62C6BEFAC6F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5B8D6617-C8FA-3249-92C1-1CF6EC6CCC15}" type="presParOf" srcId="{FBD01961-9D2D-448C-A9E6-F62C6BEFAC6F}" destId="{3E539FA4-E974-4D60-A7BE-B2754807A911}" srcOrd="0" destOrd="0" presId="urn:microsoft.com/office/officeart/2005/8/layout/process5"/>
    <dgm:cxn modelId="{8DD6E7F2-6136-EC43-98E3-1888806A36D9}" type="presParOf" srcId="{FBD01961-9D2D-448C-A9E6-F62C6BEFAC6F}" destId="{4D5D31FE-1F50-4388-9B5D-BC365A061B40}" srcOrd="1" destOrd="0" presId="urn:microsoft.com/office/officeart/2005/8/layout/process5"/>
    <dgm:cxn modelId="{9A7F327B-9F8E-334B-9AFF-F2C59AC7A7AF}" type="presParOf" srcId="{4D5D31FE-1F50-4388-9B5D-BC365A061B40}" destId="{C66C528B-55C2-4950-8CD5-C212992D2F9B}" srcOrd="0" destOrd="0" presId="urn:microsoft.com/office/officeart/2005/8/layout/process5"/>
    <dgm:cxn modelId="{51EB9422-AB26-744B-B0A3-521EA331BA38}" type="presParOf" srcId="{FBD01961-9D2D-448C-A9E6-F62C6BEFAC6F}" destId="{9E7E17DD-CDFC-47AF-813D-F70F83F371A9}" srcOrd="2" destOrd="0" presId="urn:microsoft.com/office/officeart/2005/8/layout/process5"/>
    <dgm:cxn modelId="{237347E7-6D8B-C843-89B2-A93C6E120116}" type="presParOf" srcId="{FBD01961-9D2D-448C-A9E6-F62C6BEFAC6F}" destId="{7D42D491-A513-436B-8A65-12B15E0CD608}" srcOrd="3" destOrd="0" presId="urn:microsoft.com/office/officeart/2005/8/layout/process5"/>
    <dgm:cxn modelId="{B4BCF6E4-AD6E-AF40-A563-CD15FBD7EDE8}" type="presParOf" srcId="{7D42D491-A513-436B-8A65-12B15E0CD608}" destId="{EABD706E-9DC1-4D8C-8FC1-D223977A9E39}" srcOrd="0" destOrd="0" presId="urn:microsoft.com/office/officeart/2005/8/layout/process5"/>
    <dgm:cxn modelId="{F1D684C0-BACD-2548-8D85-3B16534B56BD}" type="presParOf" srcId="{FBD01961-9D2D-448C-A9E6-F62C6BEFAC6F}" destId="{4F02008F-0E8E-4AAD-80EB-527C72486A99}" srcOrd="4" destOrd="0" presId="urn:microsoft.com/office/officeart/2005/8/layout/process5"/>
    <dgm:cxn modelId="{1E6CEF68-6B45-F042-A376-90A4AC6578CB}" type="presParOf" srcId="{FBD01961-9D2D-448C-A9E6-F62C6BEFAC6F}" destId="{59983F29-7FD1-40A3-88C4-C5D1F366D242}" srcOrd="5" destOrd="0" presId="urn:microsoft.com/office/officeart/2005/8/layout/process5"/>
    <dgm:cxn modelId="{8CB8FBF1-76E7-FD4B-AA04-AB295C7CA879}" type="presParOf" srcId="{59983F29-7FD1-40A3-88C4-C5D1F366D242}" destId="{6B20A65A-F95A-4BA2-901C-550B943D1D77}" srcOrd="0" destOrd="0" presId="urn:microsoft.com/office/officeart/2005/8/layout/process5"/>
    <dgm:cxn modelId="{76C0F5A0-77A0-0145-8071-CB7E1E724027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Simulation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Output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3B72B55-4148-452F-8500-3E49397C7FFC}" type="presOf" srcId="{3B310805-0075-44DA-A2AA-E5267B7AE920}" destId="{FBD01961-9D2D-448C-A9E6-F62C6BEFAC6F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DB965BC4-D1BC-4EE2-9370-E39232B725AC}" type="presOf" srcId="{D3653EF8-3F1C-4E37-8128-19382A14853F}" destId="{4F02008F-0E8E-4AAD-80EB-527C72486A99}" srcOrd="0" destOrd="0" presId="urn:microsoft.com/office/officeart/2005/8/layout/process5"/>
    <dgm:cxn modelId="{A24F91BD-231A-4C68-8B8E-365DAD10472B}" type="presOf" srcId="{9F89477B-4F20-4697-8571-C4B0334889E5}" destId="{E6C8B5B2-108F-4A33-AFBA-BDF6FEC34E14}" srcOrd="0" destOrd="0" presId="urn:microsoft.com/office/officeart/2005/8/layout/process5"/>
    <dgm:cxn modelId="{0C6C3027-7427-4BDC-84E9-8F47DF3E9E5D}" type="presOf" srcId="{68DE896D-0090-497C-934F-A96FBAF65BA7}" destId="{9E7E17DD-CDFC-47AF-813D-F70F83F371A9}" srcOrd="0" destOrd="0" presId="urn:microsoft.com/office/officeart/2005/8/layout/process5"/>
    <dgm:cxn modelId="{F97C014E-7E31-4E60-8C6E-2C5AA4031005}" type="presOf" srcId="{D4F1431D-0AA5-4170-B3F5-88AEB0A63709}" destId="{C66C528B-55C2-4950-8CD5-C212992D2F9B}" srcOrd="1" destOrd="0" presId="urn:microsoft.com/office/officeart/2005/8/layout/process5"/>
    <dgm:cxn modelId="{4EE882BB-CDC1-47CB-A7AB-F2E64B595F9D}" type="presOf" srcId="{490ACCC6-0D98-4660-A963-97DCE901653A}" destId="{6B20A65A-F95A-4BA2-901C-550B943D1D77}" srcOrd="1" destOrd="0" presId="urn:microsoft.com/office/officeart/2005/8/layout/process5"/>
    <dgm:cxn modelId="{416F3626-47DF-4D78-82E4-F0F656C463D4}" type="presOf" srcId="{765685BD-41EB-4F25-9D42-DB3E0B04820D}" destId="{3E539FA4-E974-4D60-A7BE-B2754807A911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DFB308F8-5726-4EA0-8CAD-D24817B70115}" type="presOf" srcId="{D4F1431D-0AA5-4170-B3F5-88AEB0A63709}" destId="{4D5D31FE-1F50-4388-9B5D-BC365A061B40}" srcOrd="0" destOrd="0" presId="urn:microsoft.com/office/officeart/2005/8/layout/process5"/>
    <dgm:cxn modelId="{5A58F6DB-F99B-44DD-8446-6F418B7B5F79}" type="presOf" srcId="{527F9EC4-1E3C-4DB9-B008-2570A7D728C7}" destId="{EABD706E-9DC1-4D8C-8FC1-D223977A9E39}" srcOrd="1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641324BD-E286-4578-9F63-4C57D252359E}" type="presOf" srcId="{490ACCC6-0D98-4660-A963-97DCE901653A}" destId="{59983F29-7FD1-40A3-88C4-C5D1F366D242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AB2CC26B-7B7D-40C0-8AC8-BC549A4E2D89}" type="presOf" srcId="{527F9EC4-1E3C-4DB9-B008-2570A7D728C7}" destId="{7D42D491-A513-436B-8A65-12B15E0CD608}" srcOrd="0" destOrd="0" presId="urn:microsoft.com/office/officeart/2005/8/layout/process5"/>
    <dgm:cxn modelId="{FD0489A5-3C21-4E60-B0B2-BD5A25F80A5D}" type="presParOf" srcId="{FBD01961-9D2D-448C-A9E6-F62C6BEFAC6F}" destId="{3E539FA4-E974-4D60-A7BE-B2754807A911}" srcOrd="0" destOrd="0" presId="urn:microsoft.com/office/officeart/2005/8/layout/process5"/>
    <dgm:cxn modelId="{26613ABE-6B95-46B8-91F1-97C6006E13BF}" type="presParOf" srcId="{FBD01961-9D2D-448C-A9E6-F62C6BEFAC6F}" destId="{4D5D31FE-1F50-4388-9B5D-BC365A061B40}" srcOrd="1" destOrd="0" presId="urn:microsoft.com/office/officeart/2005/8/layout/process5"/>
    <dgm:cxn modelId="{1A4159FE-38CA-45F6-B2DD-A340E7069F3D}" type="presParOf" srcId="{4D5D31FE-1F50-4388-9B5D-BC365A061B40}" destId="{C66C528B-55C2-4950-8CD5-C212992D2F9B}" srcOrd="0" destOrd="0" presId="urn:microsoft.com/office/officeart/2005/8/layout/process5"/>
    <dgm:cxn modelId="{473A051C-3BB6-4563-BF4C-687AE3020731}" type="presParOf" srcId="{FBD01961-9D2D-448C-A9E6-F62C6BEFAC6F}" destId="{9E7E17DD-CDFC-47AF-813D-F70F83F371A9}" srcOrd="2" destOrd="0" presId="urn:microsoft.com/office/officeart/2005/8/layout/process5"/>
    <dgm:cxn modelId="{72213EB9-EE26-47FD-98B3-66D820351DFE}" type="presParOf" srcId="{FBD01961-9D2D-448C-A9E6-F62C6BEFAC6F}" destId="{7D42D491-A513-436B-8A65-12B15E0CD608}" srcOrd="3" destOrd="0" presId="urn:microsoft.com/office/officeart/2005/8/layout/process5"/>
    <dgm:cxn modelId="{443F3145-A3A3-4E7B-9042-B2023CEDC8A9}" type="presParOf" srcId="{7D42D491-A513-436B-8A65-12B15E0CD608}" destId="{EABD706E-9DC1-4D8C-8FC1-D223977A9E39}" srcOrd="0" destOrd="0" presId="urn:microsoft.com/office/officeart/2005/8/layout/process5"/>
    <dgm:cxn modelId="{6128C7C0-D2FD-47F6-A4FE-4B1BC8A5D8C3}" type="presParOf" srcId="{FBD01961-9D2D-448C-A9E6-F62C6BEFAC6F}" destId="{4F02008F-0E8E-4AAD-80EB-527C72486A99}" srcOrd="4" destOrd="0" presId="urn:microsoft.com/office/officeart/2005/8/layout/process5"/>
    <dgm:cxn modelId="{89802812-5492-4305-813E-7F4990C592D6}" type="presParOf" srcId="{FBD01961-9D2D-448C-A9E6-F62C6BEFAC6F}" destId="{59983F29-7FD1-40A3-88C4-C5D1F366D242}" srcOrd="5" destOrd="0" presId="urn:microsoft.com/office/officeart/2005/8/layout/process5"/>
    <dgm:cxn modelId="{79FD54D2-30A5-433F-9CEE-D3885C8FCEE9}" type="presParOf" srcId="{59983F29-7FD1-40A3-88C4-C5D1F366D242}" destId="{6B20A65A-F95A-4BA2-901C-550B943D1D77}" srcOrd="0" destOrd="0" presId="urn:microsoft.com/office/officeart/2005/8/layout/process5"/>
    <dgm:cxn modelId="{407AE21E-A6B7-4823-8F5A-DDE5C05CF410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Simulation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noFill/>
        <a:ln w="76200"/>
      </dgm:spPr>
      <dgm:t>
        <a:bodyPr/>
        <a:lstStyle/>
        <a:p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PoolPal</a:t>
          </a:r>
          <a:endParaRPr lang="en-US" dirty="0" smtClean="0">
            <a:solidFill>
              <a:schemeClr val="accent2">
                <a:lumMod val="75000"/>
              </a:schemeClr>
            </a:solidFill>
          </a:endParaRPr>
        </a:p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(optional)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5E7193-FBC8-4C0D-81B0-E67E13A00B40}" type="presOf" srcId="{527F9EC4-1E3C-4DB9-B008-2570A7D728C7}" destId="{EABD706E-9DC1-4D8C-8FC1-D223977A9E39}" srcOrd="1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FC43C4AF-4E81-40F4-8CFA-05CA14A72EEA}" type="presOf" srcId="{D4F1431D-0AA5-4170-B3F5-88AEB0A63709}" destId="{C66C528B-55C2-4950-8CD5-C212992D2F9B}" srcOrd="1" destOrd="0" presId="urn:microsoft.com/office/officeart/2005/8/layout/process5"/>
    <dgm:cxn modelId="{A7E189D6-4D47-4664-9573-21E65BF48D3E}" type="presOf" srcId="{765685BD-41EB-4F25-9D42-DB3E0B04820D}" destId="{3E539FA4-E974-4D60-A7BE-B2754807A911}" srcOrd="0" destOrd="0" presId="urn:microsoft.com/office/officeart/2005/8/layout/process5"/>
    <dgm:cxn modelId="{23971CC3-505E-4E06-A36B-1DDDFECA4288}" type="presOf" srcId="{490ACCC6-0D98-4660-A963-97DCE901653A}" destId="{6B20A65A-F95A-4BA2-901C-550B943D1D77}" srcOrd="1" destOrd="0" presId="urn:microsoft.com/office/officeart/2005/8/layout/process5"/>
    <dgm:cxn modelId="{90CE6B85-2B8F-4C14-A1E7-B66BDB4F7DB6}" type="presOf" srcId="{D4F1431D-0AA5-4170-B3F5-88AEB0A63709}" destId="{4D5D31FE-1F50-4388-9B5D-BC365A061B40}" srcOrd="0" destOrd="0" presId="urn:microsoft.com/office/officeart/2005/8/layout/process5"/>
    <dgm:cxn modelId="{78061C3B-53BC-4472-83A0-F2AB91AAC63E}" type="presOf" srcId="{3B310805-0075-44DA-A2AA-E5267B7AE920}" destId="{FBD01961-9D2D-448C-A9E6-F62C6BEFAC6F}" srcOrd="0" destOrd="0" presId="urn:microsoft.com/office/officeart/2005/8/layout/process5"/>
    <dgm:cxn modelId="{35146FB8-5F99-4578-B9D6-9121D7DA54D9}" type="presOf" srcId="{D3653EF8-3F1C-4E37-8128-19382A14853F}" destId="{4F02008F-0E8E-4AAD-80EB-527C72486A99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DCAF417B-ED2B-4EA5-90A9-416786F8B8D9}" type="presOf" srcId="{9F89477B-4F20-4697-8571-C4B0334889E5}" destId="{E6C8B5B2-108F-4A33-AFBA-BDF6FEC34E14}" srcOrd="0" destOrd="0" presId="urn:microsoft.com/office/officeart/2005/8/layout/process5"/>
    <dgm:cxn modelId="{A4E86885-B1C1-48F7-AD89-0C05694690B5}" type="presOf" srcId="{68DE896D-0090-497C-934F-A96FBAF65BA7}" destId="{9E7E17DD-CDFC-47AF-813D-F70F83F371A9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A9856E8A-D169-4249-9B9B-249EF84080F7}" type="presOf" srcId="{527F9EC4-1E3C-4DB9-B008-2570A7D728C7}" destId="{7D42D491-A513-436B-8A65-12B15E0CD608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ECA1E0B0-4487-4228-8F0F-8E1A75B5F6A6}" type="presOf" srcId="{490ACCC6-0D98-4660-A963-97DCE901653A}" destId="{59983F29-7FD1-40A3-88C4-C5D1F366D242}" srcOrd="0" destOrd="0" presId="urn:microsoft.com/office/officeart/2005/8/layout/process5"/>
    <dgm:cxn modelId="{B641CBBC-6914-4E31-89B5-85496DA0B8E2}" type="presParOf" srcId="{FBD01961-9D2D-448C-A9E6-F62C6BEFAC6F}" destId="{3E539FA4-E974-4D60-A7BE-B2754807A911}" srcOrd="0" destOrd="0" presId="urn:microsoft.com/office/officeart/2005/8/layout/process5"/>
    <dgm:cxn modelId="{F97E5663-AAC5-4B4D-9623-6D2363893846}" type="presParOf" srcId="{FBD01961-9D2D-448C-A9E6-F62C6BEFAC6F}" destId="{4D5D31FE-1F50-4388-9B5D-BC365A061B40}" srcOrd="1" destOrd="0" presId="urn:microsoft.com/office/officeart/2005/8/layout/process5"/>
    <dgm:cxn modelId="{5F26325D-EBE9-4B1D-A1B5-BAB139E3AA1F}" type="presParOf" srcId="{4D5D31FE-1F50-4388-9B5D-BC365A061B40}" destId="{C66C528B-55C2-4950-8CD5-C212992D2F9B}" srcOrd="0" destOrd="0" presId="urn:microsoft.com/office/officeart/2005/8/layout/process5"/>
    <dgm:cxn modelId="{EBECFF50-CD1E-475B-BF23-F5EB506F26F1}" type="presParOf" srcId="{FBD01961-9D2D-448C-A9E6-F62C6BEFAC6F}" destId="{9E7E17DD-CDFC-47AF-813D-F70F83F371A9}" srcOrd="2" destOrd="0" presId="urn:microsoft.com/office/officeart/2005/8/layout/process5"/>
    <dgm:cxn modelId="{0A38B672-9EDD-4F8B-BA05-84CA57EF7BE4}" type="presParOf" srcId="{FBD01961-9D2D-448C-A9E6-F62C6BEFAC6F}" destId="{7D42D491-A513-436B-8A65-12B15E0CD608}" srcOrd="3" destOrd="0" presId="urn:microsoft.com/office/officeart/2005/8/layout/process5"/>
    <dgm:cxn modelId="{75D17E8A-4773-4B8D-AC6F-FDEEB5D0340D}" type="presParOf" srcId="{7D42D491-A513-436B-8A65-12B15E0CD608}" destId="{EABD706E-9DC1-4D8C-8FC1-D223977A9E39}" srcOrd="0" destOrd="0" presId="urn:microsoft.com/office/officeart/2005/8/layout/process5"/>
    <dgm:cxn modelId="{05076C6B-8D00-4B44-9588-EF33A0CD3910}" type="presParOf" srcId="{FBD01961-9D2D-448C-A9E6-F62C6BEFAC6F}" destId="{4F02008F-0E8E-4AAD-80EB-527C72486A99}" srcOrd="4" destOrd="0" presId="urn:microsoft.com/office/officeart/2005/8/layout/process5"/>
    <dgm:cxn modelId="{97BBAFA8-D179-425C-A950-2F1AFAAD441D}" type="presParOf" srcId="{FBD01961-9D2D-448C-A9E6-F62C6BEFAC6F}" destId="{59983F29-7FD1-40A3-88C4-C5D1F366D242}" srcOrd="5" destOrd="0" presId="urn:microsoft.com/office/officeart/2005/8/layout/process5"/>
    <dgm:cxn modelId="{C1CAD0B0-371D-472F-8FD5-9DDB2227483E}" type="presParOf" srcId="{59983F29-7FD1-40A3-88C4-C5D1F366D242}" destId="{6B20A65A-F95A-4BA2-901C-550B943D1D77}" srcOrd="0" destOrd="0" presId="urn:microsoft.com/office/officeart/2005/8/layout/process5"/>
    <dgm:cxn modelId="{C4832280-FBF0-49BC-8BC9-EAAC32162BF5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Simulation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  <a:ln w="76200">
          <a:noFill/>
        </a:ln>
      </dgm:spPr>
      <dgm:t>
        <a:bodyPr/>
        <a:lstStyle/>
        <a:p>
          <a:r>
            <a:rPr lang="en-US" dirty="0" err="1" smtClean="0">
              <a:solidFill>
                <a:schemeClr val="bg1"/>
              </a:solidFill>
            </a:rPr>
            <a:t>PoolPal</a:t>
          </a:r>
          <a:endParaRPr lang="en-US" dirty="0" smtClean="0">
            <a:solidFill>
              <a:schemeClr val="bg1"/>
            </a:solidFill>
          </a:endParaRPr>
        </a:p>
        <a:p>
          <a:r>
            <a:rPr lang="en-US" dirty="0" smtClean="0">
              <a:solidFill>
                <a:schemeClr val="bg1"/>
              </a:solidFill>
            </a:rPr>
            <a:t>(optional)</a:t>
          </a:r>
          <a:endParaRPr lang="en-US" dirty="0">
            <a:solidFill>
              <a:schemeClr val="bg1"/>
            </a:solidFill>
          </a:endParaRPr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1ED9EC-1299-4112-9C24-DA0939BCE8B6}" type="presOf" srcId="{D3653EF8-3F1C-4E37-8128-19382A14853F}" destId="{4F02008F-0E8E-4AAD-80EB-527C72486A99}" srcOrd="0" destOrd="0" presId="urn:microsoft.com/office/officeart/2005/8/layout/process5"/>
    <dgm:cxn modelId="{B54D5381-DE27-4379-A633-EBA135EA007C}" type="presOf" srcId="{D4F1431D-0AA5-4170-B3F5-88AEB0A63709}" destId="{C66C528B-55C2-4950-8CD5-C212992D2F9B}" srcOrd="1" destOrd="0" presId="urn:microsoft.com/office/officeart/2005/8/layout/process5"/>
    <dgm:cxn modelId="{1CC16EA8-0E47-44DB-A2B8-6DBD3B39DE61}" type="presOf" srcId="{490ACCC6-0D98-4660-A963-97DCE901653A}" destId="{6B20A65A-F95A-4BA2-901C-550B943D1D77}" srcOrd="1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BB7BA90B-C209-437B-8676-782976F52F9A}" type="presOf" srcId="{765685BD-41EB-4F25-9D42-DB3E0B04820D}" destId="{3E539FA4-E974-4D60-A7BE-B2754807A911}" srcOrd="0" destOrd="0" presId="urn:microsoft.com/office/officeart/2005/8/layout/process5"/>
    <dgm:cxn modelId="{3A8FEB3A-971F-4CB8-A673-C0B070AC92B4}" type="presOf" srcId="{68DE896D-0090-497C-934F-A96FBAF65BA7}" destId="{9E7E17DD-CDFC-47AF-813D-F70F83F371A9}" srcOrd="0" destOrd="0" presId="urn:microsoft.com/office/officeart/2005/8/layout/process5"/>
    <dgm:cxn modelId="{A348D76D-F6C9-4326-B74A-4A34C2F677A5}" type="presOf" srcId="{527F9EC4-1E3C-4DB9-B008-2570A7D728C7}" destId="{7D42D491-A513-436B-8A65-12B15E0CD608}" srcOrd="0" destOrd="0" presId="urn:microsoft.com/office/officeart/2005/8/layout/process5"/>
    <dgm:cxn modelId="{B55ED1FA-6DD0-426F-9200-C7C9936D8430}" type="presOf" srcId="{490ACCC6-0D98-4660-A963-97DCE901653A}" destId="{59983F29-7FD1-40A3-88C4-C5D1F366D242}" srcOrd="0" destOrd="0" presId="urn:microsoft.com/office/officeart/2005/8/layout/process5"/>
    <dgm:cxn modelId="{D731C7B5-67FC-4053-9711-DEE5A9F423A7}" type="presOf" srcId="{D4F1431D-0AA5-4170-B3F5-88AEB0A63709}" destId="{4D5D31FE-1F50-4388-9B5D-BC365A061B40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AD60A356-DF0C-4E48-9B57-503AE7908997}" type="presOf" srcId="{9F89477B-4F20-4697-8571-C4B0334889E5}" destId="{E6C8B5B2-108F-4A33-AFBA-BDF6FEC34E14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B946B84E-3797-432D-BEE6-4996AE29A8F1}" type="presOf" srcId="{3B310805-0075-44DA-A2AA-E5267B7AE920}" destId="{FBD01961-9D2D-448C-A9E6-F62C6BEFAC6F}" srcOrd="0" destOrd="0" presId="urn:microsoft.com/office/officeart/2005/8/layout/process5"/>
    <dgm:cxn modelId="{5099A07A-ED8F-4904-BAC3-EDF56E5F20CF}" type="presOf" srcId="{527F9EC4-1E3C-4DB9-B008-2570A7D728C7}" destId="{EABD706E-9DC1-4D8C-8FC1-D223977A9E39}" srcOrd="1" destOrd="0" presId="urn:microsoft.com/office/officeart/2005/8/layout/process5"/>
    <dgm:cxn modelId="{43C72629-0039-4696-820B-697832B0A8C8}" type="presParOf" srcId="{FBD01961-9D2D-448C-A9E6-F62C6BEFAC6F}" destId="{3E539FA4-E974-4D60-A7BE-B2754807A911}" srcOrd="0" destOrd="0" presId="urn:microsoft.com/office/officeart/2005/8/layout/process5"/>
    <dgm:cxn modelId="{260B6389-34B3-4695-9D9B-CE1C87ED6DCA}" type="presParOf" srcId="{FBD01961-9D2D-448C-A9E6-F62C6BEFAC6F}" destId="{4D5D31FE-1F50-4388-9B5D-BC365A061B40}" srcOrd="1" destOrd="0" presId="urn:microsoft.com/office/officeart/2005/8/layout/process5"/>
    <dgm:cxn modelId="{F8DF7615-B561-4215-A303-3143DF1BD53E}" type="presParOf" srcId="{4D5D31FE-1F50-4388-9B5D-BC365A061B40}" destId="{C66C528B-55C2-4950-8CD5-C212992D2F9B}" srcOrd="0" destOrd="0" presId="urn:microsoft.com/office/officeart/2005/8/layout/process5"/>
    <dgm:cxn modelId="{029E8760-43DC-4B1F-820B-8B871AF8F44D}" type="presParOf" srcId="{FBD01961-9D2D-448C-A9E6-F62C6BEFAC6F}" destId="{9E7E17DD-CDFC-47AF-813D-F70F83F371A9}" srcOrd="2" destOrd="0" presId="urn:microsoft.com/office/officeart/2005/8/layout/process5"/>
    <dgm:cxn modelId="{313AFE13-372E-4CC6-A6E3-A8D6462B5340}" type="presParOf" srcId="{FBD01961-9D2D-448C-A9E6-F62C6BEFAC6F}" destId="{7D42D491-A513-436B-8A65-12B15E0CD608}" srcOrd="3" destOrd="0" presId="urn:microsoft.com/office/officeart/2005/8/layout/process5"/>
    <dgm:cxn modelId="{BF070CF6-A692-4888-A5BF-2CE4FE5BDDDD}" type="presParOf" srcId="{7D42D491-A513-436B-8A65-12B15E0CD608}" destId="{EABD706E-9DC1-4D8C-8FC1-D223977A9E39}" srcOrd="0" destOrd="0" presId="urn:microsoft.com/office/officeart/2005/8/layout/process5"/>
    <dgm:cxn modelId="{CD0F0C5B-837B-42E0-8499-76D1E348780E}" type="presParOf" srcId="{FBD01961-9D2D-448C-A9E6-F62C6BEFAC6F}" destId="{4F02008F-0E8E-4AAD-80EB-527C72486A99}" srcOrd="4" destOrd="0" presId="urn:microsoft.com/office/officeart/2005/8/layout/process5"/>
    <dgm:cxn modelId="{67E83BAB-8C27-4228-BC48-9E06531CCA14}" type="presParOf" srcId="{FBD01961-9D2D-448C-A9E6-F62C6BEFAC6F}" destId="{59983F29-7FD1-40A3-88C4-C5D1F366D242}" srcOrd="5" destOrd="0" presId="urn:microsoft.com/office/officeart/2005/8/layout/process5"/>
    <dgm:cxn modelId="{D9443520-B205-44B9-8890-36A0AB2B4EA3}" type="presParOf" srcId="{59983F29-7FD1-40A3-88C4-C5D1F366D242}" destId="{6B20A65A-F95A-4BA2-901C-550B943D1D77}" srcOrd="0" destOrd="0" presId="urn:microsoft.com/office/officeart/2005/8/layout/process5"/>
    <dgm:cxn modelId="{373AC84D-9A2D-46A3-94FE-EFD05A9B6C1D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5F39382F-010C-6245-A645-02B18852C775}" type="presOf" srcId="{F5B6A5B7-F5D0-41D4-9D1F-D010D5039DA0}" destId="{2BC77443-F724-4513-BAEE-B43EA652562A}" srcOrd="0" destOrd="0" presId="urn:microsoft.com/office/officeart/2005/8/layout/process5"/>
    <dgm:cxn modelId="{414BD42F-77F6-EA4F-9501-235E8BA2EF44}" type="presOf" srcId="{24BF216E-34DB-4E4E-ADF1-315D08CDFFC6}" destId="{92DB4AE3-06EF-4F38-818D-BF5BB5062B4A}" srcOrd="1" destOrd="0" presId="urn:microsoft.com/office/officeart/2005/8/layout/process5"/>
    <dgm:cxn modelId="{C4509AA1-28F3-6146-A57C-8821F57511DE}" type="presOf" srcId="{3759EAD7-8E4B-4EEA-9D98-2A7F7BDC1F0A}" destId="{5B35C0A8-B1C9-4454-A36A-254382833C2A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0E600726-7D2D-1243-A1BA-F9920A77A602}" type="presOf" srcId="{D21B8E74-9542-4BE7-9FDC-0262A7EE8B09}" destId="{4BB5130B-D17B-4331-88DB-81EB672755B6}" srcOrd="1" destOrd="0" presId="urn:microsoft.com/office/officeart/2005/8/layout/process5"/>
    <dgm:cxn modelId="{24F8451F-BB5D-E74C-9934-2D759720A9B4}" type="presOf" srcId="{91C19650-91B9-41C0-85F5-98FA0131D190}" destId="{FAA130D8-8DB5-4556-8E36-15601372A056}" srcOrd="0" destOrd="0" presId="urn:microsoft.com/office/officeart/2005/8/layout/process5"/>
    <dgm:cxn modelId="{B441EB07-E4B1-134F-AFCD-D69E6C44DEF4}" type="presOf" srcId="{3480B089-90F5-40BB-B49E-FD43B0E33DCE}" destId="{80D03072-5BA4-4BB5-A936-FA586E78D323}" srcOrd="0" destOrd="0" presId="urn:microsoft.com/office/officeart/2005/8/layout/process5"/>
    <dgm:cxn modelId="{1B55760A-E45B-6B4D-B5A9-7C8A172126E5}" type="presOf" srcId="{D21B8E74-9542-4BE7-9FDC-0262A7EE8B09}" destId="{043EBECB-B364-46B1-B1DD-2912D716FD22}" srcOrd="0" destOrd="0" presId="urn:microsoft.com/office/officeart/2005/8/layout/process5"/>
    <dgm:cxn modelId="{9F13B93C-8FF4-0B42-8D86-B38B462D9019}" type="presOf" srcId="{24BF216E-34DB-4E4E-ADF1-315D08CDFFC6}" destId="{284F32BC-1668-4A5F-99D0-D21C897C2E82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9FECC0A3-6329-C947-80BB-6E2D14091613}" type="presParOf" srcId="{80D03072-5BA4-4BB5-A936-FA586E78D323}" destId="{FAA130D8-8DB5-4556-8E36-15601372A056}" srcOrd="0" destOrd="0" presId="urn:microsoft.com/office/officeart/2005/8/layout/process5"/>
    <dgm:cxn modelId="{3318CD16-5461-834B-8385-DA9BE49C3FF3}" type="presParOf" srcId="{80D03072-5BA4-4BB5-A936-FA586E78D323}" destId="{284F32BC-1668-4A5F-99D0-D21C897C2E82}" srcOrd="1" destOrd="0" presId="urn:microsoft.com/office/officeart/2005/8/layout/process5"/>
    <dgm:cxn modelId="{F7832DE2-BF3A-1B44-9E0A-789231A36A1B}" type="presParOf" srcId="{284F32BC-1668-4A5F-99D0-D21C897C2E82}" destId="{92DB4AE3-06EF-4F38-818D-BF5BB5062B4A}" srcOrd="0" destOrd="0" presId="urn:microsoft.com/office/officeart/2005/8/layout/process5"/>
    <dgm:cxn modelId="{370ED720-C961-C642-A6FE-2762A9F36A5A}" type="presParOf" srcId="{80D03072-5BA4-4BB5-A936-FA586E78D323}" destId="{5B35C0A8-B1C9-4454-A36A-254382833C2A}" srcOrd="2" destOrd="0" presId="urn:microsoft.com/office/officeart/2005/8/layout/process5"/>
    <dgm:cxn modelId="{1E9705FA-DD51-844C-9F47-1C9539027C31}" type="presParOf" srcId="{80D03072-5BA4-4BB5-A936-FA586E78D323}" destId="{043EBECB-B364-46B1-B1DD-2912D716FD22}" srcOrd="3" destOrd="0" presId="urn:microsoft.com/office/officeart/2005/8/layout/process5"/>
    <dgm:cxn modelId="{A39379A6-8DFE-3F49-9F21-AB13DEF2B290}" type="presParOf" srcId="{043EBECB-B364-46B1-B1DD-2912D716FD22}" destId="{4BB5130B-D17B-4331-88DB-81EB672755B6}" srcOrd="0" destOrd="0" presId="urn:microsoft.com/office/officeart/2005/8/layout/process5"/>
    <dgm:cxn modelId="{B29BDF00-4FBA-AB48-BA07-837D25778DB6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9F07E6-9DB9-F747-B573-DC44D9549E78}" type="presOf" srcId="{24BF216E-34DB-4E4E-ADF1-315D08CDFFC6}" destId="{92DB4AE3-06EF-4F38-818D-BF5BB5062B4A}" srcOrd="1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1BF7ABF2-0BEA-EA4C-916D-A4A191BE97E1}" type="presOf" srcId="{D21B8E74-9542-4BE7-9FDC-0262A7EE8B09}" destId="{043EBECB-B364-46B1-B1DD-2912D716FD22}" srcOrd="0" destOrd="0" presId="urn:microsoft.com/office/officeart/2005/8/layout/process5"/>
    <dgm:cxn modelId="{C53F3830-2165-3A4C-8991-F779BBE36537}" type="presOf" srcId="{24BF216E-34DB-4E4E-ADF1-315D08CDFFC6}" destId="{284F32BC-1668-4A5F-99D0-D21C897C2E82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CBE83878-7C6A-8145-B8C3-729B9D4A3961}" type="presOf" srcId="{F5B6A5B7-F5D0-41D4-9D1F-D010D5039DA0}" destId="{2BC77443-F724-4513-BAEE-B43EA652562A}" srcOrd="0" destOrd="0" presId="urn:microsoft.com/office/officeart/2005/8/layout/process5"/>
    <dgm:cxn modelId="{0F6C77EB-5C1C-1E44-B0EC-4A28A260F322}" type="presOf" srcId="{3759EAD7-8E4B-4EEA-9D98-2A7F7BDC1F0A}" destId="{5B35C0A8-B1C9-4454-A36A-254382833C2A}" srcOrd="0" destOrd="0" presId="urn:microsoft.com/office/officeart/2005/8/layout/process5"/>
    <dgm:cxn modelId="{DAA24D22-8C71-2E4C-8533-DB925A6B2B6A}" type="presOf" srcId="{3480B089-90F5-40BB-B49E-FD43B0E33DCE}" destId="{80D03072-5BA4-4BB5-A936-FA586E78D323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8DBC878F-0B2C-3D4A-8A55-BBB2F99AE75D}" type="presOf" srcId="{D21B8E74-9542-4BE7-9FDC-0262A7EE8B09}" destId="{4BB5130B-D17B-4331-88DB-81EB672755B6}" srcOrd="1" destOrd="0" presId="urn:microsoft.com/office/officeart/2005/8/layout/process5"/>
    <dgm:cxn modelId="{D8A39338-77C2-4843-A34B-CEBB98224B7B}" type="presOf" srcId="{91C19650-91B9-41C0-85F5-98FA0131D190}" destId="{FAA130D8-8DB5-4556-8E36-15601372A056}" srcOrd="0" destOrd="0" presId="urn:microsoft.com/office/officeart/2005/8/layout/process5"/>
    <dgm:cxn modelId="{3D725D58-4F11-414B-A7D7-ED8DC3A617F4}" type="presParOf" srcId="{80D03072-5BA4-4BB5-A936-FA586E78D323}" destId="{FAA130D8-8DB5-4556-8E36-15601372A056}" srcOrd="0" destOrd="0" presId="urn:microsoft.com/office/officeart/2005/8/layout/process5"/>
    <dgm:cxn modelId="{BB281C61-C18C-274A-A73D-7DF72CD6D8EB}" type="presParOf" srcId="{80D03072-5BA4-4BB5-A936-FA586E78D323}" destId="{284F32BC-1668-4A5F-99D0-D21C897C2E82}" srcOrd="1" destOrd="0" presId="urn:microsoft.com/office/officeart/2005/8/layout/process5"/>
    <dgm:cxn modelId="{F0B02B6B-B927-B344-B076-2EFAC0F93EF5}" type="presParOf" srcId="{284F32BC-1668-4A5F-99D0-D21C897C2E82}" destId="{92DB4AE3-06EF-4F38-818D-BF5BB5062B4A}" srcOrd="0" destOrd="0" presId="urn:microsoft.com/office/officeart/2005/8/layout/process5"/>
    <dgm:cxn modelId="{00CAD96A-3F6F-7C4E-8F09-80EE918D7591}" type="presParOf" srcId="{80D03072-5BA4-4BB5-A936-FA586E78D323}" destId="{5B35C0A8-B1C9-4454-A36A-254382833C2A}" srcOrd="2" destOrd="0" presId="urn:microsoft.com/office/officeart/2005/8/layout/process5"/>
    <dgm:cxn modelId="{CAF8F876-1FCC-E24E-8FBA-F6359CA61A7B}" type="presParOf" srcId="{80D03072-5BA4-4BB5-A936-FA586E78D323}" destId="{043EBECB-B364-46B1-B1DD-2912D716FD22}" srcOrd="3" destOrd="0" presId="urn:microsoft.com/office/officeart/2005/8/layout/process5"/>
    <dgm:cxn modelId="{F66B38E1-923E-8646-A837-7402FD01EAE1}" type="presParOf" srcId="{043EBECB-B364-46B1-B1DD-2912D716FD22}" destId="{4BB5130B-D17B-4331-88DB-81EB672755B6}" srcOrd="0" destOrd="0" presId="urn:microsoft.com/office/officeart/2005/8/layout/process5"/>
    <dgm:cxn modelId="{75028F23-C5F8-5446-96F3-92DCE78A3104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7B6406-0488-6246-8B6E-281CDF4F32D3}" type="presOf" srcId="{3480B089-90F5-40BB-B49E-FD43B0E33DCE}" destId="{80D03072-5BA4-4BB5-A936-FA586E78D323}" srcOrd="0" destOrd="0" presId="urn:microsoft.com/office/officeart/2005/8/layout/process5"/>
    <dgm:cxn modelId="{AF150722-E9C7-6242-9F9F-EE2D959EC005}" type="presOf" srcId="{91C19650-91B9-41C0-85F5-98FA0131D190}" destId="{FAA130D8-8DB5-4556-8E36-15601372A056}" srcOrd="0" destOrd="0" presId="urn:microsoft.com/office/officeart/2005/8/layout/process5"/>
    <dgm:cxn modelId="{1274C446-DA78-804D-9254-6E056DA405E6}" type="presOf" srcId="{D21B8E74-9542-4BE7-9FDC-0262A7EE8B09}" destId="{4BB5130B-D17B-4331-88DB-81EB672755B6}" srcOrd="1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B93903AD-971D-B04F-88C9-C2E67A87DB54}" type="presOf" srcId="{D21B8E74-9542-4BE7-9FDC-0262A7EE8B09}" destId="{043EBECB-B364-46B1-B1DD-2912D716FD22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DDAA273A-CF74-AC49-8D5D-09CB5C6F3592}" type="presOf" srcId="{24BF216E-34DB-4E4E-ADF1-315D08CDFFC6}" destId="{284F32BC-1668-4A5F-99D0-D21C897C2E82}" srcOrd="0" destOrd="0" presId="urn:microsoft.com/office/officeart/2005/8/layout/process5"/>
    <dgm:cxn modelId="{556EA93F-36A2-244F-AE28-B97696293F8A}" type="presOf" srcId="{3759EAD7-8E4B-4EEA-9D98-2A7F7BDC1F0A}" destId="{5B35C0A8-B1C9-4454-A36A-254382833C2A}" srcOrd="0" destOrd="0" presId="urn:microsoft.com/office/officeart/2005/8/layout/process5"/>
    <dgm:cxn modelId="{99038388-DE94-144E-B199-A88FD77191B8}" type="presOf" srcId="{F5B6A5B7-F5D0-41D4-9D1F-D010D5039DA0}" destId="{2BC77443-F724-4513-BAEE-B43EA652562A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14E68828-41B2-8345-A59A-7D1EB20D2021}" type="presOf" srcId="{24BF216E-34DB-4E4E-ADF1-315D08CDFFC6}" destId="{92DB4AE3-06EF-4F38-818D-BF5BB5062B4A}" srcOrd="1" destOrd="0" presId="urn:microsoft.com/office/officeart/2005/8/layout/process5"/>
    <dgm:cxn modelId="{529B1975-8D21-A446-81F8-4F8323FF3FF7}" type="presParOf" srcId="{80D03072-5BA4-4BB5-A936-FA586E78D323}" destId="{FAA130D8-8DB5-4556-8E36-15601372A056}" srcOrd="0" destOrd="0" presId="urn:microsoft.com/office/officeart/2005/8/layout/process5"/>
    <dgm:cxn modelId="{4FBEECE9-615F-E84C-877F-E6292D3085D8}" type="presParOf" srcId="{80D03072-5BA4-4BB5-A936-FA586E78D323}" destId="{284F32BC-1668-4A5F-99D0-D21C897C2E82}" srcOrd="1" destOrd="0" presId="urn:microsoft.com/office/officeart/2005/8/layout/process5"/>
    <dgm:cxn modelId="{7A175767-5FB6-0D4E-9705-91A63B53C441}" type="presParOf" srcId="{284F32BC-1668-4A5F-99D0-D21C897C2E82}" destId="{92DB4AE3-06EF-4F38-818D-BF5BB5062B4A}" srcOrd="0" destOrd="0" presId="urn:microsoft.com/office/officeart/2005/8/layout/process5"/>
    <dgm:cxn modelId="{45B1E32F-AEDF-4745-BF7D-9BD879943A7F}" type="presParOf" srcId="{80D03072-5BA4-4BB5-A936-FA586E78D323}" destId="{5B35C0A8-B1C9-4454-A36A-254382833C2A}" srcOrd="2" destOrd="0" presId="urn:microsoft.com/office/officeart/2005/8/layout/process5"/>
    <dgm:cxn modelId="{945EA70A-5ED6-BE42-B30D-FD61A271F1BE}" type="presParOf" srcId="{80D03072-5BA4-4BB5-A936-FA586E78D323}" destId="{043EBECB-B364-46B1-B1DD-2912D716FD22}" srcOrd="3" destOrd="0" presId="urn:microsoft.com/office/officeart/2005/8/layout/process5"/>
    <dgm:cxn modelId="{51132BDE-FBF9-264D-8DEA-6EABC38362E7}" type="presParOf" srcId="{043EBECB-B364-46B1-B1DD-2912D716FD22}" destId="{4BB5130B-D17B-4331-88DB-81EB672755B6}" srcOrd="0" destOrd="0" presId="urn:microsoft.com/office/officeart/2005/8/layout/process5"/>
    <dgm:cxn modelId="{4E1545F4-8F46-1549-B3FA-A944B330240B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Candidate Selection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4CEF37-9162-694C-A384-5A61B56006B4}" type="presOf" srcId="{3480B089-90F5-40BB-B49E-FD43B0E33DCE}" destId="{80D03072-5BA4-4BB5-A936-FA586E78D323}" srcOrd="0" destOrd="0" presId="urn:microsoft.com/office/officeart/2005/8/layout/process5"/>
    <dgm:cxn modelId="{E247A5D8-7678-7B4B-92EB-E86870861D16}" type="presOf" srcId="{24BF216E-34DB-4E4E-ADF1-315D08CDFFC6}" destId="{284F32BC-1668-4A5F-99D0-D21C897C2E82}" srcOrd="0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6A252172-64C4-3B49-8DEC-F46449E3B642}" type="presOf" srcId="{3759EAD7-8E4B-4EEA-9D98-2A7F7BDC1F0A}" destId="{5B35C0A8-B1C9-4454-A36A-254382833C2A}" srcOrd="0" destOrd="0" presId="urn:microsoft.com/office/officeart/2005/8/layout/process5"/>
    <dgm:cxn modelId="{A314A522-1AE1-B345-84E4-B184D8458881}" type="presOf" srcId="{D21B8E74-9542-4BE7-9FDC-0262A7EE8B09}" destId="{4BB5130B-D17B-4331-88DB-81EB672755B6}" srcOrd="1" destOrd="0" presId="urn:microsoft.com/office/officeart/2005/8/layout/process5"/>
    <dgm:cxn modelId="{3A967560-79B7-E547-AA71-3D38C237CC9D}" type="presOf" srcId="{D21B8E74-9542-4BE7-9FDC-0262A7EE8B09}" destId="{043EBECB-B364-46B1-B1DD-2912D716FD22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A0FD73A0-A302-F043-BF63-62D6A9CB1A98}" type="presOf" srcId="{24BF216E-34DB-4E4E-ADF1-315D08CDFFC6}" destId="{92DB4AE3-06EF-4F38-818D-BF5BB5062B4A}" srcOrd="1" destOrd="0" presId="urn:microsoft.com/office/officeart/2005/8/layout/process5"/>
    <dgm:cxn modelId="{C460824A-5A5A-3E42-B78A-7E92DCF8FCDA}" type="presOf" srcId="{F5B6A5B7-F5D0-41D4-9D1F-D010D5039DA0}" destId="{2BC77443-F724-4513-BAEE-B43EA652562A}" srcOrd="0" destOrd="0" presId="urn:microsoft.com/office/officeart/2005/8/layout/process5"/>
    <dgm:cxn modelId="{09EBB32D-2F4A-EA40-8F2F-24407257E30F}" type="presOf" srcId="{91C19650-91B9-41C0-85F5-98FA0131D190}" destId="{FAA130D8-8DB5-4556-8E36-15601372A056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61431ADF-E329-154A-8CE6-F93A585E09EB}" type="presParOf" srcId="{80D03072-5BA4-4BB5-A936-FA586E78D323}" destId="{FAA130D8-8DB5-4556-8E36-15601372A056}" srcOrd="0" destOrd="0" presId="urn:microsoft.com/office/officeart/2005/8/layout/process5"/>
    <dgm:cxn modelId="{1A3278CD-EE6A-8D40-A5E2-A77F2AAED72E}" type="presParOf" srcId="{80D03072-5BA4-4BB5-A936-FA586E78D323}" destId="{284F32BC-1668-4A5F-99D0-D21C897C2E82}" srcOrd="1" destOrd="0" presId="urn:microsoft.com/office/officeart/2005/8/layout/process5"/>
    <dgm:cxn modelId="{FABCE671-B653-C946-AF94-9F525EABC804}" type="presParOf" srcId="{284F32BC-1668-4A5F-99D0-D21C897C2E82}" destId="{92DB4AE3-06EF-4F38-818D-BF5BB5062B4A}" srcOrd="0" destOrd="0" presId="urn:microsoft.com/office/officeart/2005/8/layout/process5"/>
    <dgm:cxn modelId="{DB4825C7-DAFD-9D41-A187-2BEFBECDF5EE}" type="presParOf" srcId="{80D03072-5BA4-4BB5-A936-FA586E78D323}" destId="{5B35C0A8-B1C9-4454-A36A-254382833C2A}" srcOrd="2" destOrd="0" presId="urn:microsoft.com/office/officeart/2005/8/layout/process5"/>
    <dgm:cxn modelId="{6B242148-D80F-A447-AF29-A464E2EA3E4F}" type="presParOf" srcId="{80D03072-5BA4-4BB5-A936-FA586E78D323}" destId="{043EBECB-B364-46B1-B1DD-2912D716FD22}" srcOrd="3" destOrd="0" presId="urn:microsoft.com/office/officeart/2005/8/layout/process5"/>
    <dgm:cxn modelId="{B805B79C-D11E-094B-904D-5FC206A48F05}" type="presParOf" srcId="{043EBECB-B364-46B1-B1DD-2912D716FD22}" destId="{4BB5130B-D17B-4331-88DB-81EB672755B6}" srcOrd="0" destOrd="0" presId="urn:microsoft.com/office/officeart/2005/8/layout/process5"/>
    <dgm:cxn modelId="{DD5722A3-7EFB-A241-949B-A8D889652CB5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Candidate Selection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61C24B-1D09-9141-B843-A81007BE46D5}" type="presOf" srcId="{24BF216E-34DB-4E4E-ADF1-315D08CDFFC6}" destId="{284F32BC-1668-4A5F-99D0-D21C897C2E82}" srcOrd="0" destOrd="0" presId="urn:microsoft.com/office/officeart/2005/8/layout/process5"/>
    <dgm:cxn modelId="{B28B5C26-ACC6-CA41-8477-50D9D2ABDCF0}" type="presOf" srcId="{24BF216E-34DB-4E4E-ADF1-315D08CDFFC6}" destId="{92DB4AE3-06EF-4F38-818D-BF5BB5062B4A}" srcOrd="1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587D0971-2C1F-EA41-8C31-8123250F559D}" type="presOf" srcId="{3480B089-90F5-40BB-B49E-FD43B0E33DCE}" destId="{80D03072-5BA4-4BB5-A936-FA586E78D323}" srcOrd="0" destOrd="0" presId="urn:microsoft.com/office/officeart/2005/8/layout/process5"/>
    <dgm:cxn modelId="{EAB0B420-1DF8-D04A-B1A8-C1C40C48F6BB}" type="presOf" srcId="{F5B6A5B7-F5D0-41D4-9D1F-D010D5039DA0}" destId="{2BC77443-F724-4513-BAEE-B43EA652562A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A3605E3C-B26A-1E4D-A45B-E1AD39BDEF75}" type="presOf" srcId="{91C19650-91B9-41C0-85F5-98FA0131D190}" destId="{FAA130D8-8DB5-4556-8E36-15601372A056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3C1A4C09-F864-634C-A0BF-6B76668523AA}" type="presOf" srcId="{3759EAD7-8E4B-4EEA-9D98-2A7F7BDC1F0A}" destId="{5B35C0A8-B1C9-4454-A36A-254382833C2A}" srcOrd="0" destOrd="0" presId="urn:microsoft.com/office/officeart/2005/8/layout/process5"/>
    <dgm:cxn modelId="{87E0D307-9C63-F74A-B258-9EA7535CC4F5}" type="presOf" srcId="{D21B8E74-9542-4BE7-9FDC-0262A7EE8B09}" destId="{4BB5130B-D17B-4331-88DB-81EB672755B6}" srcOrd="1" destOrd="0" presId="urn:microsoft.com/office/officeart/2005/8/layout/process5"/>
    <dgm:cxn modelId="{524E8CE4-9E7D-9D40-B91E-5A329C820893}" type="presOf" srcId="{D21B8E74-9542-4BE7-9FDC-0262A7EE8B09}" destId="{043EBECB-B364-46B1-B1DD-2912D716FD22}" srcOrd="0" destOrd="0" presId="urn:microsoft.com/office/officeart/2005/8/layout/process5"/>
    <dgm:cxn modelId="{557DB696-3EC7-3948-AB33-1C080375DB2D}" type="presParOf" srcId="{80D03072-5BA4-4BB5-A936-FA586E78D323}" destId="{FAA130D8-8DB5-4556-8E36-15601372A056}" srcOrd="0" destOrd="0" presId="urn:microsoft.com/office/officeart/2005/8/layout/process5"/>
    <dgm:cxn modelId="{B9007E45-1D63-4448-89AC-66EDD8AC48E0}" type="presParOf" srcId="{80D03072-5BA4-4BB5-A936-FA586E78D323}" destId="{284F32BC-1668-4A5F-99D0-D21C897C2E82}" srcOrd="1" destOrd="0" presId="urn:microsoft.com/office/officeart/2005/8/layout/process5"/>
    <dgm:cxn modelId="{DE33CD6E-06A0-5640-9C44-33F37C7F6ACE}" type="presParOf" srcId="{284F32BC-1668-4A5F-99D0-D21C897C2E82}" destId="{92DB4AE3-06EF-4F38-818D-BF5BB5062B4A}" srcOrd="0" destOrd="0" presId="urn:microsoft.com/office/officeart/2005/8/layout/process5"/>
    <dgm:cxn modelId="{A2E0FD5F-76B4-D340-B8B7-20D47E355682}" type="presParOf" srcId="{80D03072-5BA4-4BB5-A936-FA586E78D323}" destId="{5B35C0A8-B1C9-4454-A36A-254382833C2A}" srcOrd="2" destOrd="0" presId="urn:microsoft.com/office/officeart/2005/8/layout/process5"/>
    <dgm:cxn modelId="{A4BF27B5-F036-8A41-A266-70540846716C}" type="presParOf" srcId="{80D03072-5BA4-4BB5-A936-FA586E78D323}" destId="{043EBECB-B364-46B1-B1DD-2912D716FD22}" srcOrd="3" destOrd="0" presId="urn:microsoft.com/office/officeart/2005/8/layout/process5"/>
    <dgm:cxn modelId="{37335517-B921-964E-9305-7B4203596F8A}" type="presParOf" srcId="{043EBECB-B364-46B1-B1DD-2912D716FD22}" destId="{4BB5130B-D17B-4331-88DB-81EB672755B6}" srcOrd="0" destOrd="0" presId="urn:microsoft.com/office/officeart/2005/8/layout/process5"/>
    <dgm:cxn modelId="{99EC4452-0371-6B49-A70F-42ACD777D0D8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>
        <a:noFill/>
        <a:ln w="5715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err="1" smtClean="0">
              <a:solidFill>
                <a:schemeClr val="accent1">
                  <a:lumMod val="75000"/>
                </a:schemeClr>
              </a:solidFill>
            </a:rPr>
            <a:t>Kalman</a:t>
          </a:r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 Filter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831E4DAF-7FF3-564D-930A-85905425E67E}" type="presOf" srcId="{D21B8E74-9542-4BE7-9FDC-0262A7EE8B09}" destId="{043EBECB-B364-46B1-B1DD-2912D716FD22}" srcOrd="0" destOrd="0" presId="urn:microsoft.com/office/officeart/2005/8/layout/process5"/>
    <dgm:cxn modelId="{27933615-EBEC-C14E-9E56-5730B806A59B}" type="presOf" srcId="{3759EAD7-8E4B-4EEA-9D98-2A7F7BDC1F0A}" destId="{5B35C0A8-B1C9-4454-A36A-254382833C2A}" srcOrd="0" destOrd="0" presId="urn:microsoft.com/office/officeart/2005/8/layout/process5"/>
    <dgm:cxn modelId="{B6B358BE-2BE3-DA4C-9308-CB613A160CFF}" type="presOf" srcId="{24BF216E-34DB-4E4E-ADF1-315D08CDFFC6}" destId="{284F32BC-1668-4A5F-99D0-D21C897C2E82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264B6FFF-EA8B-244A-9DF8-0C5C9DB017E2}" type="presOf" srcId="{3480B089-90F5-40BB-B49E-FD43B0E33DCE}" destId="{80D03072-5BA4-4BB5-A936-FA586E78D323}" srcOrd="0" destOrd="0" presId="urn:microsoft.com/office/officeart/2005/8/layout/process5"/>
    <dgm:cxn modelId="{2072F620-4735-4A4B-88ED-F952652F4020}" type="presOf" srcId="{91C19650-91B9-41C0-85F5-98FA0131D190}" destId="{FAA130D8-8DB5-4556-8E36-15601372A056}" srcOrd="0" destOrd="0" presId="urn:microsoft.com/office/officeart/2005/8/layout/process5"/>
    <dgm:cxn modelId="{64889510-F8E2-E642-927C-A3FDD9544EEB}" type="presOf" srcId="{D21B8E74-9542-4BE7-9FDC-0262A7EE8B09}" destId="{4BB5130B-D17B-4331-88DB-81EB672755B6}" srcOrd="1" destOrd="0" presId="urn:microsoft.com/office/officeart/2005/8/layout/process5"/>
    <dgm:cxn modelId="{64356EA8-0421-6D49-9195-5DA5D0C6B0B1}" type="presOf" srcId="{F5B6A5B7-F5D0-41D4-9D1F-D010D5039DA0}" destId="{2BC77443-F724-4513-BAEE-B43EA652562A}" srcOrd="0" destOrd="0" presId="urn:microsoft.com/office/officeart/2005/8/layout/process5"/>
    <dgm:cxn modelId="{B5DD3CFD-42EC-684F-81B6-98A1ACC5A99E}" type="presOf" srcId="{24BF216E-34DB-4E4E-ADF1-315D08CDFFC6}" destId="{92DB4AE3-06EF-4F38-818D-BF5BB5062B4A}" srcOrd="1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C054E416-0908-4F49-9F9B-DDB33AF145F6}" type="presParOf" srcId="{80D03072-5BA4-4BB5-A936-FA586E78D323}" destId="{FAA130D8-8DB5-4556-8E36-15601372A056}" srcOrd="0" destOrd="0" presId="urn:microsoft.com/office/officeart/2005/8/layout/process5"/>
    <dgm:cxn modelId="{FD7BAD93-A481-0F4F-86CD-6B96C2EB69C5}" type="presParOf" srcId="{80D03072-5BA4-4BB5-A936-FA586E78D323}" destId="{284F32BC-1668-4A5F-99D0-D21C897C2E82}" srcOrd="1" destOrd="0" presId="urn:microsoft.com/office/officeart/2005/8/layout/process5"/>
    <dgm:cxn modelId="{03488906-FA12-774E-B13D-1ED1E8C71A96}" type="presParOf" srcId="{284F32BC-1668-4A5F-99D0-D21C897C2E82}" destId="{92DB4AE3-06EF-4F38-818D-BF5BB5062B4A}" srcOrd="0" destOrd="0" presId="urn:microsoft.com/office/officeart/2005/8/layout/process5"/>
    <dgm:cxn modelId="{E0028AFB-D10D-B74B-812D-31258705F9DD}" type="presParOf" srcId="{80D03072-5BA4-4BB5-A936-FA586E78D323}" destId="{5B35C0A8-B1C9-4454-A36A-254382833C2A}" srcOrd="2" destOrd="0" presId="urn:microsoft.com/office/officeart/2005/8/layout/process5"/>
    <dgm:cxn modelId="{EBAE910D-5BF3-9E4C-81E2-1E9647AFD83C}" type="presParOf" srcId="{80D03072-5BA4-4BB5-A936-FA586E78D323}" destId="{043EBECB-B364-46B1-B1DD-2912D716FD22}" srcOrd="3" destOrd="0" presId="urn:microsoft.com/office/officeart/2005/8/layout/process5"/>
    <dgm:cxn modelId="{923B7FB8-34DB-E04B-A423-6E4B0988E60F}" type="presParOf" srcId="{043EBECB-B364-46B1-B1DD-2912D716FD22}" destId="{4BB5130B-D17B-4331-88DB-81EB672755B6}" srcOrd="0" destOrd="0" presId="urn:microsoft.com/office/officeart/2005/8/layout/process5"/>
    <dgm:cxn modelId="{DD4CB78D-C445-2640-931C-C57096088D6A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Simulation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noFill/>
        <a:ln w="76200"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Table State Interpretation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 custLinFactNeighborY="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6B4C297-DAFC-43D8-A67C-E941F29A3608}" type="presOf" srcId="{68DE896D-0090-497C-934F-A96FBAF65BA7}" destId="{9E7E17DD-CDFC-47AF-813D-F70F83F371A9}" srcOrd="0" destOrd="0" presId="urn:microsoft.com/office/officeart/2005/8/layout/process5"/>
    <dgm:cxn modelId="{5E35DDFF-1617-4444-94F1-A4EC31F5CF11}" type="presOf" srcId="{490ACCC6-0D98-4660-A963-97DCE901653A}" destId="{6B20A65A-F95A-4BA2-901C-550B943D1D77}" srcOrd="1" destOrd="0" presId="urn:microsoft.com/office/officeart/2005/8/layout/process5"/>
    <dgm:cxn modelId="{F699A693-E3F8-42E9-B598-EC6314D64950}" type="presOf" srcId="{765685BD-41EB-4F25-9D42-DB3E0B04820D}" destId="{3E539FA4-E974-4D60-A7BE-B2754807A911}" srcOrd="0" destOrd="0" presId="urn:microsoft.com/office/officeart/2005/8/layout/process5"/>
    <dgm:cxn modelId="{38AB7273-9AC7-44B8-9B4E-F1D879D54A56}" type="presOf" srcId="{D3653EF8-3F1C-4E37-8128-19382A14853F}" destId="{4F02008F-0E8E-4AAD-80EB-527C72486A99}" srcOrd="0" destOrd="0" presId="urn:microsoft.com/office/officeart/2005/8/layout/process5"/>
    <dgm:cxn modelId="{BE8DCBA3-B896-46AD-BDBD-9A519D6A6FB8}" type="presOf" srcId="{D4F1431D-0AA5-4170-B3F5-88AEB0A63709}" destId="{C66C528B-55C2-4950-8CD5-C212992D2F9B}" srcOrd="1" destOrd="0" presId="urn:microsoft.com/office/officeart/2005/8/layout/process5"/>
    <dgm:cxn modelId="{3365458F-EC73-4D49-AAB3-8246519A3778}" type="presOf" srcId="{490ACCC6-0D98-4660-A963-97DCE901653A}" destId="{59983F29-7FD1-40A3-88C4-C5D1F366D242}" srcOrd="0" destOrd="0" presId="urn:microsoft.com/office/officeart/2005/8/layout/process5"/>
    <dgm:cxn modelId="{799BB463-4438-4DE7-8452-969A4095424B}" type="presOf" srcId="{527F9EC4-1E3C-4DB9-B008-2570A7D728C7}" destId="{7D42D491-A513-436B-8A65-12B15E0CD608}" srcOrd="0" destOrd="0" presId="urn:microsoft.com/office/officeart/2005/8/layout/process5"/>
    <dgm:cxn modelId="{8B795C4A-7BD4-480A-B87A-C9A0A9B716A8}" type="presOf" srcId="{3B310805-0075-44DA-A2AA-E5267B7AE920}" destId="{FBD01961-9D2D-448C-A9E6-F62C6BEFAC6F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5BBB4A7D-C1B7-4F5B-9763-DEFDBDA25B00}" type="presOf" srcId="{9F89477B-4F20-4697-8571-C4B0334889E5}" destId="{E6C8B5B2-108F-4A33-AFBA-BDF6FEC34E14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60FCF82F-0CD9-465C-BF7D-3CF25CE908B6}" type="presOf" srcId="{D4F1431D-0AA5-4170-B3F5-88AEB0A63709}" destId="{4D5D31FE-1F50-4388-9B5D-BC365A061B40}" srcOrd="0" destOrd="0" presId="urn:microsoft.com/office/officeart/2005/8/layout/process5"/>
    <dgm:cxn modelId="{7F16C1BB-3EAA-4968-814A-CCFD506537A1}" type="presOf" srcId="{527F9EC4-1E3C-4DB9-B008-2570A7D728C7}" destId="{EABD706E-9DC1-4D8C-8FC1-D223977A9E39}" srcOrd="1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AA182D6D-338C-441F-931A-228A1A9A4124}" type="presParOf" srcId="{FBD01961-9D2D-448C-A9E6-F62C6BEFAC6F}" destId="{3E539FA4-E974-4D60-A7BE-B2754807A911}" srcOrd="0" destOrd="0" presId="urn:microsoft.com/office/officeart/2005/8/layout/process5"/>
    <dgm:cxn modelId="{1F97FEF5-4F12-4095-9A3E-644E98CB169B}" type="presParOf" srcId="{FBD01961-9D2D-448C-A9E6-F62C6BEFAC6F}" destId="{4D5D31FE-1F50-4388-9B5D-BC365A061B40}" srcOrd="1" destOrd="0" presId="urn:microsoft.com/office/officeart/2005/8/layout/process5"/>
    <dgm:cxn modelId="{45EAFCCF-93BD-47CA-A094-2F99EE8020EB}" type="presParOf" srcId="{4D5D31FE-1F50-4388-9B5D-BC365A061B40}" destId="{C66C528B-55C2-4950-8CD5-C212992D2F9B}" srcOrd="0" destOrd="0" presId="urn:microsoft.com/office/officeart/2005/8/layout/process5"/>
    <dgm:cxn modelId="{CA72CAD3-035E-4754-96A8-AB0737269991}" type="presParOf" srcId="{FBD01961-9D2D-448C-A9E6-F62C6BEFAC6F}" destId="{9E7E17DD-CDFC-47AF-813D-F70F83F371A9}" srcOrd="2" destOrd="0" presId="urn:microsoft.com/office/officeart/2005/8/layout/process5"/>
    <dgm:cxn modelId="{897ECBEA-139B-4AD4-BE70-F9B6C721238D}" type="presParOf" srcId="{FBD01961-9D2D-448C-A9E6-F62C6BEFAC6F}" destId="{7D42D491-A513-436B-8A65-12B15E0CD608}" srcOrd="3" destOrd="0" presId="urn:microsoft.com/office/officeart/2005/8/layout/process5"/>
    <dgm:cxn modelId="{285BDA0D-B9A9-4E79-BB26-D0F35C177A9D}" type="presParOf" srcId="{7D42D491-A513-436B-8A65-12B15E0CD608}" destId="{EABD706E-9DC1-4D8C-8FC1-D223977A9E39}" srcOrd="0" destOrd="0" presId="urn:microsoft.com/office/officeart/2005/8/layout/process5"/>
    <dgm:cxn modelId="{7C8AB33B-BEDF-430D-A950-4889F124EB0C}" type="presParOf" srcId="{FBD01961-9D2D-448C-A9E6-F62C6BEFAC6F}" destId="{4F02008F-0E8E-4AAD-80EB-527C72486A99}" srcOrd="4" destOrd="0" presId="urn:microsoft.com/office/officeart/2005/8/layout/process5"/>
    <dgm:cxn modelId="{A2C57010-AD04-4504-AB6F-84D0E2D2F824}" type="presParOf" srcId="{FBD01961-9D2D-448C-A9E6-F62C6BEFAC6F}" destId="{59983F29-7FD1-40A3-88C4-C5D1F366D242}" srcOrd="5" destOrd="0" presId="urn:microsoft.com/office/officeart/2005/8/layout/process5"/>
    <dgm:cxn modelId="{BE35C0C3-23F9-45EE-AB6A-63670B530CDC}" type="presParOf" srcId="{59983F29-7FD1-40A3-88C4-C5D1F366D242}" destId="{6B20A65A-F95A-4BA2-901C-550B943D1D77}" srcOrd="0" destOrd="0" presId="urn:microsoft.com/office/officeart/2005/8/layout/process5"/>
    <dgm:cxn modelId="{DB220E8F-C867-48E0-89F1-9B0753CDBCB6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Simulation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FB4D9E-4B1B-FD4F-9893-82D74772B42D}" type="presOf" srcId="{527F9EC4-1E3C-4DB9-B008-2570A7D728C7}" destId="{EABD706E-9DC1-4D8C-8FC1-D223977A9E39}" srcOrd="1" destOrd="0" presId="urn:microsoft.com/office/officeart/2005/8/layout/process5"/>
    <dgm:cxn modelId="{AE564C2E-E36D-0340-8150-D6926DF668E4}" type="presOf" srcId="{490ACCC6-0D98-4660-A963-97DCE901653A}" destId="{59983F29-7FD1-40A3-88C4-C5D1F366D242}" srcOrd="0" destOrd="0" presId="urn:microsoft.com/office/officeart/2005/8/layout/process5"/>
    <dgm:cxn modelId="{D8F7FBB9-950D-384D-83E5-80010937BE8D}" type="presOf" srcId="{527F9EC4-1E3C-4DB9-B008-2570A7D728C7}" destId="{7D42D491-A513-436B-8A65-12B15E0CD608}" srcOrd="0" destOrd="0" presId="urn:microsoft.com/office/officeart/2005/8/layout/process5"/>
    <dgm:cxn modelId="{F869A5DB-5474-0643-AF2A-D0CEB132A294}" type="presOf" srcId="{D3653EF8-3F1C-4E37-8128-19382A14853F}" destId="{4F02008F-0E8E-4AAD-80EB-527C72486A99}" srcOrd="0" destOrd="0" presId="urn:microsoft.com/office/officeart/2005/8/layout/process5"/>
    <dgm:cxn modelId="{E3F4DFB4-4CFD-A344-B085-369271EDC550}" type="presOf" srcId="{3B310805-0075-44DA-A2AA-E5267B7AE920}" destId="{FBD01961-9D2D-448C-A9E6-F62C6BEFAC6F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33010A7A-3D19-D944-8794-F937B9FF0412}" type="presOf" srcId="{765685BD-41EB-4F25-9D42-DB3E0B04820D}" destId="{3E539FA4-E974-4D60-A7BE-B2754807A911}" srcOrd="0" destOrd="0" presId="urn:microsoft.com/office/officeart/2005/8/layout/process5"/>
    <dgm:cxn modelId="{6C56202B-B70F-8E49-A4E5-5E08242ECD8D}" type="presOf" srcId="{68DE896D-0090-497C-934F-A96FBAF65BA7}" destId="{9E7E17DD-CDFC-47AF-813D-F70F83F371A9}" srcOrd="0" destOrd="0" presId="urn:microsoft.com/office/officeart/2005/8/layout/process5"/>
    <dgm:cxn modelId="{E347A922-8945-C44D-9783-3162197C346D}" type="presOf" srcId="{D4F1431D-0AA5-4170-B3F5-88AEB0A63709}" destId="{C66C528B-55C2-4950-8CD5-C212992D2F9B}" srcOrd="1" destOrd="0" presId="urn:microsoft.com/office/officeart/2005/8/layout/process5"/>
    <dgm:cxn modelId="{428F1130-59B0-4F4D-B1D7-7EE5B640BA2A}" type="presOf" srcId="{490ACCC6-0D98-4660-A963-97DCE901653A}" destId="{6B20A65A-F95A-4BA2-901C-550B943D1D77}" srcOrd="1" destOrd="0" presId="urn:microsoft.com/office/officeart/2005/8/layout/process5"/>
    <dgm:cxn modelId="{41B06F30-59F5-8140-9BB2-9244E27BE5BC}" type="presOf" srcId="{9F89477B-4F20-4697-8571-C4B0334889E5}" destId="{E6C8B5B2-108F-4A33-AFBA-BDF6FEC34E14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0CFAFB86-6D84-BA49-98A6-C54EE8ACD916}" type="presOf" srcId="{D4F1431D-0AA5-4170-B3F5-88AEB0A63709}" destId="{4D5D31FE-1F50-4388-9B5D-BC365A061B40}" srcOrd="0" destOrd="0" presId="urn:microsoft.com/office/officeart/2005/8/layout/process5"/>
    <dgm:cxn modelId="{FD6C0C45-B309-A04C-9E4F-FC3A569B1646}" type="presParOf" srcId="{FBD01961-9D2D-448C-A9E6-F62C6BEFAC6F}" destId="{3E539FA4-E974-4D60-A7BE-B2754807A911}" srcOrd="0" destOrd="0" presId="urn:microsoft.com/office/officeart/2005/8/layout/process5"/>
    <dgm:cxn modelId="{144D3C87-9B12-B445-B63D-1DDD5F133043}" type="presParOf" srcId="{FBD01961-9D2D-448C-A9E6-F62C6BEFAC6F}" destId="{4D5D31FE-1F50-4388-9B5D-BC365A061B40}" srcOrd="1" destOrd="0" presId="urn:microsoft.com/office/officeart/2005/8/layout/process5"/>
    <dgm:cxn modelId="{2F10F2FA-79F7-1C41-8E08-8421A0FA041B}" type="presParOf" srcId="{4D5D31FE-1F50-4388-9B5D-BC365A061B40}" destId="{C66C528B-55C2-4950-8CD5-C212992D2F9B}" srcOrd="0" destOrd="0" presId="urn:microsoft.com/office/officeart/2005/8/layout/process5"/>
    <dgm:cxn modelId="{03E9F6E8-E224-0B49-AD86-34021C5D1BC9}" type="presParOf" srcId="{FBD01961-9D2D-448C-A9E6-F62C6BEFAC6F}" destId="{9E7E17DD-CDFC-47AF-813D-F70F83F371A9}" srcOrd="2" destOrd="0" presId="urn:microsoft.com/office/officeart/2005/8/layout/process5"/>
    <dgm:cxn modelId="{600896FF-6250-BC4B-BC9B-2D2E069DE6ED}" type="presParOf" srcId="{FBD01961-9D2D-448C-A9E6-F62C6BEFAC6F}" destId="{7D42D491-A513-436B-8A65-12B15E0CD608}" srcOrd="3" destOrd="0" presId="urn:microsoft.com/office/officeart/2005/8/layout/process5"/>
    <dgm:cxn modelId="{F811F7D8-659C-4046-B176-E18BFDB9B692}" type="presParOf" srcId="{7D42D491-A513-436B-8A65-12B15E0CD608}" destId="{EABD706E-9DC1-4D8C-8FC1-D223977A9E39}" srcOrd="0" destOrd="0" presId="urn:microsoft.com/office/officeart/2005/8/layout/process5"/>
    <dgm:cxn modelId="{B5543558-AD78-FB4A-87C3-E83E3ECC29B0}" type="presParOf" srcId="{FBD01961-9D2D-448C-A9E6-F62C6BEFAC6F}" destId="{4F02008F-0E8E-4AAD-80EB-527C72486A99}" srcOrd="4" destOrd="0" presId="urn:microsoft.com/office/officeart/2005/8/layout/process5"/>
    <dgm:cxn modelId="{339B67A1-2483-8441-B405-F7A041ADA378}" type="presParOf" srcId="{FBD01961-9D2D-448C-A9E6-F62C6BEFAC6F}" destId="{59983F29-7FD1-40A3-88C4-C5D1F366D242}" srcOrd="5" destOrd="0" presId="urn:microsoft.com/office/officeart/2005/8/layout/process5"/>
    <dgm:cxn modelId="{E133D7CF-B12C-5644-8277-7B72733E4F3E}" type="presParOf" srcId="{59983F29-7FD1-40A3-88C4-C5D1F366D242}" destId="{6B20A65A-F95A-4BA2-901C-550B943D1D77}" srcOrd="0" destOrd="0" presId="urn:microsoft.com/office/officeart/2005/8/layout/process5"/>
    <dgm:cxn modelId="{EC2569F9-3D16-B64A-811E-ED6E039B432C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hemeClr val="tx1">
              <a:lumMod val="95000"/>
              <a:lumOff val="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Table State Interpretation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Simulation</a:t>
          </a:r>
          <a:endParaRPr lang="en-US" sz="3200" kern="1200" dirty="0"/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382197">
          <a:off x="5565067" y="1822553"/>
          <a:ext cx="57673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382197">
        <a:off x="5565067" y="1822553"/>
        <a:ext cx="576736" cy="674251"/>
      </dsp:txXfrm>
    </dsp:sp>
    <dsp:sp modelId="{4F02008F-0E8E-4AAD-80EB-527C72486A99}">
      <dsp:nvSpPr>
        <dsp:cNvPr id="0" name=""/>
        <dsp:cNvSpPr/>
      </dsp:nvSpPr>
      <dsp:spPr>
        <a:xfrm>
          <a:off x="4501184" y="272008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Output</a:t>
          </a:r>
          <a:endParaRPr lang="en-US" sz="3200" kern="1200" dirty="0"/>
        </a:p>
      </dsp:txBody>
      <dsp:txXfrm>
        <a:off x="4501184" y="2720085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598">
          <a:off x="3674995" y="3198256"/>
          <a:ext cx="583840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598">
        <a:off x="3674995" y="3198256"/>
        <a:ext cx="583840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PoolPal</a:t>
          </a:r>
          <a:endParaRPr lang="en-US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(optional)</a:t>
          </a:r>
          <a:endParaRPr lang="en-US" sz="3200" kern="1200" dirty="0"/>
        </a:p>
      </dsp:txBody>
      <dsp:txXfrm>
        <a:off x="680844" y="2719419"/>
        <a:ext cx="2718754" cy="1631252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Table State Interpretation</a:t>
          </a:r>
          <a:endParaRPr lang="en-US" sz="3200" kern="1200" dirty="0"/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Simulation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382193">
          <a:off x="5565243" y="1822230"/>
          <a:ext cx="576383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382193">
        <a:off x="5565243" y="1822230"/>
        <a:ext cx="576383" cy="674251"/>
      </dsp:txXfrm>
    </dsp:sp>
    <dsp:sp modelId="{4F02008F-0E8E-4AAD-80EB-527C72486A99}">
      <dsp:nvSpPr>
        <dsp:cNvPr id="0" name=""/>
        <dsp:cNvSpPr/>
      </dsp:nvSpPr>
      <dsp:spPr>
        <a:xfrm>
          <a:off x="450118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Output</a:t>
          </a:r>
          <a:endParaRPr lang="en-US" sz="3200" kern="1200" dirty="0"/>
        </a:p>
      </dsp:txBody>
      <dsp:txXfrm>
        <a:off x="4501184" y="2719419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000">
          <a:off x="3674995" y="3197920"/>
          <a:ext cx="583840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3674995" y="3197920"/>
        <a:ext cx="583840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PoolPal</a:t>
          </a:r>
          <a:endParaRPr lang="en-US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(optional)</a:t>
          </a:r>
          <a:endParaRPr lang="en-US" sz="3200" kern="1200" dirty="0"/>
        </a:p>
      </dsp:txBody>
      <dsp:txXfrm>
        <a:off x="680844" y="2719419"/>
        <a:ext cx="2718754" cy="1631252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Table State Interpretation</a:t>
          </a:r>
          <a:endParaRPr lang="en-US" sz="3200" kern="1200" dirty="0"/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Simulation</a:t>
          </a:r>
          <a:endParaRPr lang="en-US" sz="3200" kern="1200" dirty="0"/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400000">
          <a:off x="5558290" y="182223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400000">
        <a:off x="5558290" y="1822230"/>
        <a:ext cx="576376" cy="674251"/>
      </dsp:txXfrm>
    </dsp:sp>
    <dsp:sp modelId="{4F02008F-0E8E-4AAD-80EB-527C72486A99}">
      <dsp:nvSpPr>
        <dsp:cNvPr id="0" name=""/>
        <dsp:cNvSpPr/>
      </dsp:nvSpPr>
      <dsp:spPr>
        <a:xfrm>
          <a:off x="4487100" y="2719419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Output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487100" y="2719419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000">
          <a:off x="3671474" y="319792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3671474" y="3197920"/>
        <a:ext cx="576376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PoolPal</a:t>
          </a:r>
          <a:endParaRPr lang="en-US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(optional)</a:t>
          </a:r>
          <a:endParaRPr lang="en-US" sz="3200" kern="1200" dirty="0"/>
        </a:p>
      </dsp:txBody>
      <dsp:txXfrm>
        <a:off x="680844" y="2719419"/>
        <a:ext cx="2718754" cy="1631252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Table State Interpretation</a:t>
          </a:r>
          <a:endParaRPr lang="en-US" sz="3200" kern="1200" dirty="0"/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Simulation</a:t>
          </a:r>
          <a:endParaRPr lang="en-US" sz="3200" kern="1200" dirty="0"/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400000">
          <a:off x="5558290" y="182223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400000">
        <a:off x="5558290" y="1822230"/>
        <a:ext cx="576376" cy="674251"/>
      </dsp:txXfrm>
    </dsp:sp>
    <dsp:sp modelId="{4F02008F-0E8E-4AAD-80EB-527C72486A99}">
      <dsp:nvSpPr>
        <dsp:cNvPr id="0" name=""/>
        <dsp:cNvSpPr/>
      </dsp:nvSpPr>
      <dsp:spPr>
        <a:xfrm>
          <a:off x="4487100" y="2719419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Output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487100" y="2719419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000">
          <a:off x="3671474" y="319792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3671474" y="3197920"/>
        <a:ext cx="576376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PoolPal</a:t>
          </a:r>
          <a:endParaRPr lang="en-US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(optional)</a:t>
          </a:r>
          <a:endParaRPr lang="en-US" sz="3200" kern="1200" dirty="0"/>
        </a:p>
      </dsp:txBody>
      <dsp:txXfrm>
        <a:off x="680844" y="2719419"/>
        <a:ext cx="2718754" cy="1631252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Table State Interpretation</a:t>
          </a:r>
          <a:endParaRPr lang="en-US" sz="3200" kern="1200" dirty="0"/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Simulation</a:t>
          </a:r>
          <a:endParaRPr lang="en-US" sz="3200" kern="1200" dirty="0"/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400000">
          <a:off x="5558290" y="182223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400000">
        <a:off x="5558290" y="1822230"/>
        <a:ext cx="576376" cy="674251"/>
      </dsp:txXfrm>
    </dsp:sp>
    <dsp:sp modelId="{4F02008F-0E8E-4AAD-80EB-527C72486A99}">
      <dsp:nvSpPr>
        <dsp:cNvPr id="0" name=""/>
        <dsp:cNvSpPr/>
      </dsp:nvSpPr>
      <dsp:spPr>
        <a:xfrm>
          <a:off x="4487100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Output</a:t>
          </a:r>
          <a:endParaRPr lang="en-US" sz="3200" kern="1200" dirty="0"/>
        </a:p>
      </dsp:txBody>
      <dsp:txXfrm>
        <a:off x="4487100" y="2719419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000">
          <a:off x="3671474" y="319792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3671474" y="3197920"/>
        <a:ext cx="576376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accent2">
                  <a:lumMod val="75000"/>
                </a:schemeClr>
              </a:solidFill>
            </a:rPr>
            <a:t>PoolPal</a:t>
          </a:r>
          <a:endParaRPr lang="en-US" sz="3200" kern="1200" dirty="0" smtClean="0">
            <a:solidFill>
              <a:schemeClr val="accent2">
                <a:lumMod val="75000"/>
              </a:schemeClr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(optional)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680844" y="2719419"/>
        <a:ext cx="2718754" cy="1631252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Table State Interpretation</a:t>
          </a:r>
          <a:endParaRPr lang="en-US" sz="3200" kern="1200" dirty="0"/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Simulation</a:t>
          </a:r>
          <a:endParaRPr lang="en-US" sz="3200" kern="1200" dirty="0"/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400000">
          <a:off x="5558290" y="182223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400000">
        <a:off x="5558290" y="1822230"/>
        <a:ext cx="576376" cy="674251"/>
      </dsp:txXfrm>
    </dsp:sp>
    <dsp:sp modelId="{4F02008F-0E8E-4AAD-80EB-527C72486A99}">
      <dsp:nvSpPr>
        <dsp:cNvPr id="0" name=""/>
        <dsp:cNvSpPr/>
      </dsp:nvSpPr>
      <dsp:spPr>
        <a:xfrm>
          <a:off x="4487100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Output</a:t>
          </a:r>
          <a:endParaRPr lang="en-US" sz="3200" kern="1200" dirty="0"/>
        </a:p>
      </dsp:txBody>
      <dsp:txXfrm>
        <a:off x="4487100" y="2719419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000">
          <a:off x="3671474" y="3197920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3671474" y="3197920"/>
        <a:ext cx="576376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762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bg1"/>
              </a:solidFill>
            </a:rPr>
            <a:t>PoolPal</a:t>
          </a:r>
          <a:endParaRPr lang="en-US" sz="3200" kern="1200" dirty="0" smtClean="0">
            <a:solidFill>
              <a:schemeClr val="bg1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bg1"/>
              </a:solidFill>
            </a:rPr>
            <a:t>(optional)</a:t>
          </a:r>
          <a:endParaRPr lang="en-US" sz="3200" kern="1200" dirty="0">
            <a:solidFill>
              <a:schemeClr val="bg1"/>
            </a:solidFill>
          </a:endParaRPr>
        </a:p>
      </dsp:txBody>
      <dsp:txXfrm>
        <a:off x="680844" y="2719419"/>
        <a:ext cx="2718754" cy="16312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130D8-8DB5-4556-8E36-15601372A056}">
      <dsp:nvSpPr>
        <dsp:cNvPr id="0" name=""/>
        <dsp:cNvSpPr/>
      </dsp:nvSpPr>
      <dsp:spPr>
        <a:xfrm>
          <a:off x="6931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Image Acquisition</a:t>
          </a:r>
          <a:endParaRPr lang="en-US" sz="3000" kern="1200" dirty="0"/>
        </a:p>
      </dsp:txBody>
      <dsp:txXfrm>
        <a:off x="6931" y="1010212"/>
        <a:ext cx="2071799" cy="1243079"/>
      </dsp:txXfrm>
    </dsp:sp>
    <dsp:sp modelId="{284F32BC-1668-4A5F-99D0-D21C897C2E82}">
      <dsp:nvSpPr>
        <dsp:cNvPr id="0" name=""/>
        <dsp:cNvSpPr/>
      </dsp:nvSpPr>
      <dsp:spPr>
        <a:xfrm>
          <a:off x="2261049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261049" y="1374848"/>
        <a:ext cx="439221" cy="513806"/>
      </dsp:txXfrm>
    </dsp:sp>
    <dsp:sp modelId="{5B35C0A8-B1C9-4454-A36A-254382833C2A}">
      <dsp:nvSpPr>
        <dsp:cNvPr id="0" name=""/>
        <dsp:cNvSpPr/>
      </dsp:nvSpPr>
      <dsp:spPr>
        <a:xfrm>
          <a:off x="2907450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Candidate Selection</a:t>
          </a:r>
          <a:endParaRPr lang="en-US" sz="3000" kern="1200" dirty="0"/>
        </a:p>
      </dsp:txBody>
      <dsp:txXfrm>
        <a:off x="2907450" y="1010212"/>
        <a:ext cx="2071799" cy="1243079"/>
      </dsp:txXfrm>
    </dsp:sp>
    <dsp:sp modelId="{043EBECB-B364-46B1-B1DD-2912D716FD22}">
      <dsp:nvSpPr>
        <dsp:cNvPr id="0" name=""/>
        <dsp:cNvSpPr/>
      </dsp:nvSpPr>
      <dsp:spPr>
        <a:xfrm>
          <a:off x="5161567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1567" y="1374848"/>
        <a:ext cx="439221" cy="513806"/>
      </dsp:txXfrm>
    </dsp:sp>
    <dsp:sp modelId="{2BC77443-F724-4513-BAEE-B43EA652562A}">
      <dsp:nvSpPr>
        <dsp:cNvPr id="0" name=""/>
        <dsp:cNvSpPr/>
      </dsp:nvSpPr>
      <dsp:spPr>
        <a:xfrm>
          <a:off x="5807969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Kalman</a:t>
          </a:r>
          <a:r>
            <a:rPr lang="en-US" sz="3000" kern="1200" dirty="0" smtClean="0"/>
            <a:t> Filter</a:t>
          </a:r>
          <a:endParaRPr lang="en-US" sz="3000" kern="1200" dirty="0"/>
        </a:p>
      </dsp:txBody>
      <dsp:txXfrm>
        <a:off x="5807969" y="1010212"/>
        <a:ext cx="2071799" cy="124307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130D8-8DB5-4556-8E36-15601372A056}">
      <dsp:nvSpPr>
        <dsp:cNvPr id="0" name=""/>
        <dsp:cNvSpPr/>
      </dsp:nvSpPr>
      <dsp:spPr>
        <a:xfrm>
          <a:off x="6931" y="1010212"/>
          <a:ext cx="2071799" cy="1243079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sz="3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6931" y="1010212"/>
        <a:ext cx="2071799" cy="1243079"/>
      </dsp:txXfrm>
    </dsp:sp>
    <dsp:sp modelId="{284F32BC-1668-4A5F-99D0-D21C897C2E82}">
      <dsp:nvSpPr>
        <dsp:cNvPr id="0" name=""/>
        <dsp:cNvSpPr/>
      </dsp:nvSpPr>
      <dsp:spPr>
        <a:xfrm>
          <a:off x="2261049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261049" y="1374848"/>
        <a:ext cx="439221" cy="513806"/>
      </dsp:txXfrm>
    </dsp:sp>
    <dsp:sp modelId="{5B35C0A8-B1C9-4454-A36A-254382833C2A}">
      <dsp:nvSpPr>
        <dsp:cNvPr id="0" name=""/>
        <dsp:cNvSpPr/>
      </dsp:nvSpPr>
      <dsp:spPr>
        <a:xfrm>
          <a:off x="2907450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Candidate Selection</a:t>
          </a:r>
          <a:endParaRPr lang="en-US" sz="3000" kern="1200" dirty="0"/>
        </a:p>
      </dsp:txBody>
      <dsp:txXfrm>
        <a:off x="2907450" y="1010212"/>
        <a:ext cx="2071799" cy="1243079"/>
      </dsp:txXfrm>
    </dsp:sp>
    <dsp:sp modelId="{043EBECB-B364-46B1-B1DD-2912D716FD22}">
      <dsp:nvSpPr>
        <dsp:cNvPr id="0" name=""/>
        <dsp:cNvSpPr/>
      </dsp:nvSpPr>
      <dsp:spPr>
        <a:xfrm>
          <a:off x="5161567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1567" y="1374848"/>
        <a:ext cx="439221" cy="513806"/>
      </dsp:txXfrm>
    </dsp:sp>
    <dsp:sp modelId="{2BC77443-F724-4513-BAEE-B43EA652562A}">
      <dsp:nvSpPr>
        <dsp:cNvPr id="0" name=""/>
        <dsp:cNvSpPr/>
      </dsp:nvSpPr>
      <dsp:spPr>
        <a:xfrm>
          <a:off x="5807969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Kalman</a:t>
          </a:r>
          <a:r>
            <a:rPr lang="en-US" sz="3000" kern="1200" dirty="0" smtClean="0"/>
            <a:t> Filter</a:t>
          </a:r>
          <a:endParaRPr lang="en-US" sz="3000" kern="1200" dirty="0"/>
        </a:p>
      </dsp:txBody>
      <dsp:txXfrm>
        <a:off x="5807969" y="1010212"/>
        <a:ext cx="2071799" cy="124307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130D8-8DB5-4556-8E36-15601372A056}">
      <dsp:nvSpPr>
        <dsp:cNvPr id="0" name=""/>
        <dsp:cNvSpPr/>
      </dsp:nvSpPr>
      <dsp:spPr>
        <a:xfrm>
          <a:off x="6931" y="1010212"/>
          <a:ext cx="2071799" cy="1243079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sz="3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6931" y="1010212"/>
        <a:ext cx="2071799" cy="1243079"/>
      </dsp:txXfrm>
    </dsp:sp>
    <dsp:sp modelId="{284F32BC-1668-4A5F-99D0-D21C897C2E82}">
      <dsp:nvSpPr>
        <dsp:cNvPr id="0" name=""/>
        <dsp:cNvSpPr/>
      </dsp:nvSpPr>
      <dsp:spPr>
        <a:xfrm>
          <a:off x="2261049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261049" y="1374848"/>
        <a:ext cx="439221" cy="513806"/>
      </dsp:txXfrm>
    </dsp:sp>
    <dsp:sp modelId="{5B35C0A8-B1C9-4454-A36A-254382833C2A}">
      <dsp:nvSpPr>
        <dsp:cNvPr id="0" name=""/>
        <dsp:cNvSpPr/>
      </dsp:nvSpPr>
      <dsp:spPr>
        <a:xfrm>
          <a:off x="2907450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Candidate Selection</a:t>
          </a:r>
          <a:endParaRPr lang="en-US" sz="3000" kern="1200" dirty="0"/>
        </a:p>
      </dsp:txBody>
      <dsp:txXfrm>
        <a:off x="2907450" y="1010212"/>
        <a:ext cx="2071799" cy="1243079"/>
      </dsp:txXfrm>
    </dsp:sp>
    <dsp:sp modelId="{043EBECB-B364-46B1-B1DD-2912D716FD22}">
      <dsp:nvSpPr>
        <dsp:cNvPr id="0" name=""/>
        <dsp:cNvSpPr/>
      </dsp:nvSpPr>
      <dsp:spPr>
        <a:xfrm>
          <a:off x="5161567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1567" y="1374848"/>
        <a:ext cx="439221" cy="513806"/>
      </dsp:txXfrm>
    </dsp:sp>
    <dsp:sp modelId="{2BC77443-F724-4513-BAEE-B43EA652562A}">
      <dsp:nvSpPr>
        <dsp:cNvPr id="0" name=""/>
        <dsp:cNvSpPr/>
      </dsp:nvSpPr>
      <dsp:spPr>
        <a:xfrm>
          <a:off x="5807969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Kalman</a:t>
          </a:r>
          <a:r>
            <a:rPr lang="en-US" sz="3000" kern="1200" dirty="0" smtClean="0"/>
            <a:t> Filter</a:t>
          </a:r>
          <a:endParaRPr lang="en-US" sz="3000" kern="1200" dirty="0"/>
        </a:p>
      </dsp:txBody>
      <dsp:txXfrm>
        <a:off x="5807969" y="1010212"/>
        <a:ext cx="2071799" cy="124307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130D8-8DB5-4556-8E36-15601372A056}">
      <dsp:nvSpPr>
        <dsp:cNvPr id="0" name=""/>
        <dsp:cNvSpPr/>
      </dsp:nvSpPr>
      <dsp:spPr>
        <a:xfrm>
          <a:off x="6931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Image Acquisition</a:t>
          </a:r>
          <a:endParaRPr lang="en-US" sz="3000" kern="1200" dirty="0"/>
        </a:p>
      </dsp:txBody>
      <dsp:txXfrm>
        <a:off x="6931" y="1010212"/>
        <a:ext cx="2071799" cy="1243079"/>
      </dsp:txXfrm>
    </dsp:sp>
    <dsp:sp modelId="{284F32BC-1668-4A5F-99D0-D21C897C2E82}">
      <dsp:nvSpPr>
        <dsp:cNvPr id="0" name=""/>
        <dsp:cNvSpPr/>
      </dsp:nvSpPr>
      <dsp:spPr>
        <a:xfrm>
          <a:off x="2261049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261049" y="1374848"/>
        <a:ext cx="439221" cy="513806"/>
      </dsp:txXfrm>
    </dsp:sp>
    <dsp:sp modelId="{5B35C0A8-B1C9-4454-A36A-254382833C2A}">
      <dsp:nvSpPr>
        <dsp:cNvPr id="0" name=""/>
        <dsp:cNvSpPr/>
      </dsp:nvSpPr>
      <dsp:spPr>
        <a:xfrm>
          <a:off x="2907450" y="1010212"/>
          <a:ext cx="2071799" cy="1243079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accent1">
                  <a:lumMod val="75000"/>
                </a:schemeClr>
              </a:solidFill>
            </a:rPr>
            <a:t>Candidate Selection</a:t>
          </a:r>
          <a:endParaRPr lang="en-US" sz="3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907450" y="1010212"/>
        <a:ext cx="2071799" cy="1243079"/>
      </dsp:txXfrm>
    </dsp:sp>
    <dsp:sp modelId="{043EBECB-B364-46B1-B1DD-2912D716FD22}">
      <dsp:nvSpPr>
        <dsp:cNvPr id="0" name=""/>
        <dsp:cNvSpPr/>
      </dsp:nvSpPr>
      <dsp:spPr>
        <a:xfrm>
          <a:off x="5161567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1567" y="1374848"/>
        <a:ext cx="439221" cy="513806"/>
      </dsp:txXfrm>
    </dsp:sp>
    <dsp:sp modelId="{2BC77443-F724-4513-BAEE-B43EA652562A}">
      <dsp:nvSpPr>
        <dsp:cNvPr id="0" name=""/>
        <dsp:cNvSpPr/>
      </dsp:nvSpPr>
      <dsp:spPr>
        <a:xfrm>
          <a:off x="5807969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Kalman</a:t>
          </a:r>
          <a:r>
            <a:rPr lang="en-US" sz="3000" kern="1200" dirty="0" smtClean="0"/>
            <a:t> Filter</a:t>
          </a:r>
          <a:endParaRPr lang="en-US" sz="3000" kern="1200" dirty="0"/>
        </a:p>
      </dsp:txBody>
      <dsp:txXfrm>
        <a:off x="5807969" y="1010212"/>
        <a:ext cx="2071799" cy="124307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130D8-8DB5-4556-8E36-15601372A056}">
      <dsp:nvSpPr>
        <dsp:cNvPr id="0" name=""/>
        <dsp:cNvSpPr/>
      </dsp:nvSpPr>
      <dsp:spPr>
        <a:xfrm>
          <a:off x="6931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Image Acquisition</a:t>
          </a:r>
          <a:endParaRPr lang="en-US" sz="3000" kern="1200" dirty="0"/>
        </a:p>
      </dsp:txBody>
      <dsp:txXfrm>
        <a:off x="6931" y="1010212"/>
        <a:ext cx="2071799" cy="1243079"/>
      </dsp:txXfrm>
    </dsp:sp>
    <dsp:sp modelId="{284F32BC-1668-4A5F-99D0-D21C897C2E82}">
      <dsp:nvSpPr>
        <dsp:cNvPr id="0" name=""/>
        <dsp:cNvSpPr/>
      </dsp:nvSpPr>
      <dsp:spPr>
        <a:xfrm>
          <a:off x="2261049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261049" y="1374848"/>
        <a:ext cx="439221" cy="513806"/>
      </dsp:txXfrm>
    </dsp:sp>
    <dsp:sp modelId="{5B35C0A8-B1C9-4454-A36A-254382833C2A}">
      <dsp:nvSpPr>
        <dsp:cNvPr id="0" name=""/>
        <dsp:cNvSpPr/>
      </dsp:nvSpPr>
      <dsp:spPr>
        <a:xfrm>
          <a:off x="2907450" y="1010212"/>
          <a:ext cx="2071799" cy="1243079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accent1">
                  <a:lumMod val="75000"/>
                </a:schemeClr>
              </a:solidFill>
            </a:rPr>
            <a:t>Candidate Selection</a:t>
          </a:r>
          <a:endParaRPr lang="en-US" sz="3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907450" y="1010212"/>
        <a:ext cx="2071799" cy="1243079"/>
      </dsp:txXfrm>
    </dsp:sp>
    <dsp:sp modelId="{043EBECB-B364-46B1-B1DD-2912D716FD22}">
      <dsp:nvSpPr>
        <dsp:cNvPr id="0" name=""/>
        <dsp:cNvSpPr/>
      </dsp:nvSpPr>
      <dsp:spPr>
        <a:xfrm>
          <a:off x="5161567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1567" y="1374848"/>
        <a:ext cx="439221" cy="513806"/>
      </dsp:txXfrm>
    </dsp:sp>
    <dsp:sp modelId="{2BC77443-F724-4513-BAEE-B43EA652562A}">
      <dsp:nvSpPr>
        <dsp:cNvPr id="0" name=""/>
        <dsp:cNvSpPr/>
      </dsp:nvSpPr>
      <dsp:spPr>
        <a:xfrm>
          <a:off x="5807969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Kalman</a:t>
          </a:r>
          <a:r>
            <a:rPr lang="en-US" sz="3000" kern="1200" dirty="0" smtClean="0"/>
            <a:t> Filter</a:t>
          </a:r>
          <a:endParaRPr lang="en-US" sz="3000" kern="1200" dirty="0"/>
        </a:p>
      </dsp:txBody>
      <dsp:txXfrm>
        <a:off x="5807969" y="1010212"/>
        <a:ext cx="2071799" cy="124307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A130D8-8DB5-4556-8E36-15601372A056}">
      <dsp:nvSpPr>
        <dsp:cNvPr id="0" name=""/>
        <dsp:cNvSpPr/>
      </dsp:nvSpPr>
      <dsp:spPr>
        <a:xfrm>
          <a:off x="6931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Image Acquisition</a:t>
          </a:r>
          <a:endParaRPr lang="en-US" sz="3000" kern="1200" dirty="0"/>
        </a:p>
      </dsp:txBody>
      <dsp:txXfrm>
        <a:off x="6931" y="1010212"/>
        <a:ext cx="2071799" cy="1243079"/>
      </dsp:txXfrm>
    </dsp:sp>
    <dsp:sp modelId="{284F32BC-1668-4A5F-99D0-D21C897C2E82}">
      <dsp:nvSpPr>
        <dsp:cNvPr id="0" name=""/>
        <dsp:cNvSpPr/>
      </dsp:nvSpPr>
      <dsp:spPr>
        <a:xfrm>
          <a:off x="2261049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2261049" y="1374848"/>
        <a:ext cx="439221" cy="513806"/>
      </dsp:txXfrm>
    </dsp:sp>
    <dsp:sp modelId="{5B35C0A8-B1C9-4454-A36A-254382833C2A}">
      <dsp:nvSpPr>
        <dsp:cNvPr id="0" name=""/>
        <dsp:cNvSpPr/>
      </dsp:nvSpPr>
      <dsp:spPr>
        <a:xfrm>
          <a:off x="2907450" y="1010212"/>
          <a:ext cx="2071799" cy="1243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Candidate Selection</a:t>
          </a:r>
          <a:endParaRPr lang="en-US" sz="3000" kern="1200" dirty="0"/>
        </a:p>
      </dsp:txBody>
      <dsp:txXfrm>
        <a:off x="2907450" y="1010212"/>
        <a:ext cx="2071799" cy="1243079"/>
      </dsp:txXfrm>
    </dsp:sp>
    <dsp:sp modelId="{043EBECB-B364-46B1-B1DD-2912D716FD22}">
      <dsp:nvSpPr>
        <dsp:cNvPr id="0" name=""/>
        <dsp:cNvSpPr/>
      </dsp:nvSpPr>
      <dsp:spPr>
        <a:xfrm>
          <a:off x="5161567" y="1374848"/>
          <a:ext cx="439221" cy="5138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61567" y="1374848"/>
        <a:ext cx="439221" cy="513806"/>
      </dsp:txXfrm>
    </dsp:sp>
    <dsp:sp modelId="{2BC77443-F724-4513-BAEE-B43EA652562A}">
      <dsp:nvSpPr>
        <dsp:cNvPr id="0" name=""/>
        <dsp:cNvSpPr/>
      </dsp:nvSpPr>
      <dsp:spPr>
        <a:xfrm>
          <a:off x="5807969" y="1010212"/>
          <a:ext cx="2071799" cy="1243079"/>
        </a:xfrm>
        <a:prstGeom prst="roundRect">
          <a:avLst>
            <a:gd name="adj" fmla="val 10000"/>
          </a:avLst>
        </a:prstGeom>
        <a:noFill/>
        <a:ln w="5715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chemeClr val="accent1">
                  <a:lumMod val="75000"/>
                </a:schemeClr>
              </a:solidFill>
            </a:rPr>
            <a:t>Kalman</a:t>
          </a:r>
          <a:r>
            <a:rPr lang="en-US" sz="3000" kern="1200" dirty="0" smtClean="0">
              <a:solidFill>
                <a:schemeClr val="accent1">
                  <a:lumMod val="75000"/>
                </a:schemeClr>
              </a:solidFill>
            </a:rPr>
            <a:t> Filter</a:t>
          </a:r>
          <a:endParaRPr lang="en-US" sz="3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807969" y="1010212"/>
        <a:ext cx="2071799" cy="124307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hemeClr val="tx1">
              <a:lumMod val="95000"/>
              <a:lumOff val="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Table State Interpretation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Simulation</a:t>
          </a:r>
          <a:endParaRPr lang="en-US" sz="3200" kern="1200" dirty="0"/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382197">
          <a:off x="5565067" y="1822553"/>
          <a:ext cx="57673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382197">
        <a:off x="5565067" y="1822553"/>
        <a:ext cx="576736" cy="674251"/>
      </dsp:txXfrm>
    </dsp:sp>
    <dsp:sp modelId="{4F02008F-0E8E-4AAD-80EB-527C72486A99}">
      <dsp:nvSpPr>
        <dsp:cNvPr id="0" name=""/>
        <dsp:cNvSpPr/>
      </dsp:nvSpPr>
      <dsp:spPr>
        <a:xfrm>
          <a:off x="4501184" y="272008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Output</a:t>
          </a:r>
          <a:endParaRPr lang="en-US" sz="3200" kern="1200" dirty="0"/>
        </a:p>
      </dsp:txBody>
      <dsp:txXfrm>
        <a:off x="4501184" y="2720085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598">
          <a:off x="3674995" y="3198256"/>
          <a:ext cx="583840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598">
        <a:off x="3674995" y="3198256"/>
        <a:ext cx="583840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PoolPal</a:t>
          </a:r>
          <a:endParaRPr lang="en-US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(optional)</a:t>
          </a:r>
          <a:endParaRPr lang="en-US" sz="3200" kern="1200" dirty="0"/>
        </a:p>
      </dsp:txBody>
      <dsp:txXfrm>
        <a:off x="680844" y="2719419"/>
        <a:ext cx="2718754" cy="163125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539FA4-E974-4D60-A7BE-B2754807A911}">
      <dsp:nvSpPr>
        <dsp:cNvPr id="0" name=""/>
        <dsp:cNvSpPr/>
      </dsp:nvSpPr>
      <dsp:spPr>
        <a:xfrm>
          <a:off x="680844" y="665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Table State Interpretation</a:t>
          </a:r>
          <a:endParaRPr lang="en-US" sz="3200" kern="1200" dirty="0"/>
        </a:p>
      </dsp:txBody>
      <dsp:txXfrm>
        <a:off x="680844" y="665"/>
        <a:ext cx="2718754" cy="1631252"/>
      </dsp:txXfrm>
    </dsp:sp>
    <dsp:sp modelId="{4D5D31FE-1F50-4388-9B5D-BC365A061B40}">
      <dsp:nvSpPr>
        <dsp:cNvPr id="0" name=""/>
        <dsp:cNvSpPr/>
      </dsp:nvSpPr>
      <dsp:spPr>
        <a:xfrm>
          <a:off x="3638849" y="479165"/>
          <a:ext cx="576376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3638849" y="479165"/>
        <a:ext cx="576376" cy="674251"/>
      </dsp:txXfrm>
    </dsp:sp>
    <dsp:sp modelId="{9E7E17DD-CDFC-47AF-813D-F70F83F371A9}">
      <dsp:nvSpPr>
        <dsp:cNvPr id="0" name=""/>
        <dsp:cNvSpPr/>
      </dsp:nvSpPr>
      <dsp:spPr>
        <a:xfrm>
          <a:off x="4487100" y="665"/>
          <a:ext cx="2718754" cy="1631252"/>
        </a:xfrm>
        <a:prstGeom prst="roundRect">
          <a:avLst>
            <a:gd name="adj" fmla="val 10000"/>
          </a:avLst>
        </a:prstGeom>
        <a:noFill/>
        <a:ln w="762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accent2">
                  <a:lumMod val="75000"/>
                </a:schemeClr>
              </a:solidFill>
            </a:rPr>
            <a:t>Simulation</a:t>
          </a:r>
          <a:endParaRPr lang="en-US" sz="32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487100" y="665"/>
        <a:ext cx="2718754" cy="1631252"/>
      </dsp:txXfrm>
    </dsp:sp>
    <dsp:sp modelId="{7D42D491-A513-436B-8A65-12B15E0CD608}">
      <dsp:nvSpPr>
        <dsp:cNvPr id="0" name=""/>
        <dsp:cNvSpPr/>
      </dsp:nvSpPr>
      <dsp:spPr>
        <a:xfrm rot="5382193">
          <a:off x="5565243" y="1822230"/>
          <a:ext cx="576383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382193">
        <a:off x="5565243" y="1822230"/>
        <a:ext cx="576383" cy="674251"/>
      </dsp:txXfrm>
    </dsp:sp>
    <dsp:sp modelId="{4F02008F-0E8E-4AAD-80EB-527C72486A99}">
      <dsp:nvSpPr>
        <dsp:cNvPr id="0" name=""/>
        <dsp:cNvSpPr/>
      </dsp:nvSpPr>
      <dsp:spPr>
        <a:xfrm>
          <a:off x="450118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Output</a:t>
          </a:r>
          <a:endParaRPr lang="en-US" sz="3200" kern="1200" dirty="0"/>
        </a:p>
      </dsp:txBody>
      <dsp:txXfrm>
        <a:off x="4501184" y="2719419"/>
        <a:ext cx="2718754" cy="1631252"/>
      </dsp:txXfrm>
    </dsp:sp>
    <dsp:sp modelId="{59983F29-7FD1-40A3-88C4-C5D1F366D242}">
      <dsp:nvSpPr>
        <dsp:cNvPr id="0" name=""/>
        <dsp:cNvSpPr/>
      </dsp:nvSpPr>
      <dsp:spPr>
        <a:xfrm rot="10800000">
          <a:off x="3674995" y="3197920"/>
          <a:ext cx="583840" cy="674251"/>
        </a:xfrm>
        <a:prstGeom prst="rightArrow">
          <a:avLst>
            <a:gd name="adj1" fmla="val 60000"/>
            <a:gd name="adj2" fmla="val 50000"/>
          </a:avLst>
        </a:prstGeom>
        <a:solidFill>
          <a:srgbClr val="B3D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0800000">
        <a:off x="3674995" y="3197920"/>
        <a:ext cx="583840" cy="674251"/>
      </dsp:txXfrm>
    </dsp:sp>
    <dsp:sp modelId="{E6C8B5B2-108F-4A33-AFBA-BDF6FEC34E14}">
      <dsp:nvSpPr>
        <dsp:cNvPr id="0" name=""/>
        <dsp:cNvSpPr/>
      </dsp:nvSpPr>
      <dsp:spPr>
        <a:xfrm>
          <a:off x="680844" y="2719419"/>
          <a:ext cx="2718754" cy="1631252"/>
        </a:xfrm>
        <a:prstGeom prst="roundRect">
          <a:avLst>
            <a:gd name="adj" fmla="val 10000"/>
          </a:avLst>
        </a:prstGeom>
        <a:solidFill>
          <a:srgbClr val="45673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PoolPal</a:t>
          </a:r>
          <a:endParaRPr lang="en-US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(optional)</a:t>
          </a:r>
          <a:endParaRPr lang="en-US" sz="3200" kern="1200" dirty="0"/>
        </a:p>
      </dsp:txBody>
      <dsp:txXfrm>
        <a:off x="680844" y="2719419"/>
        <a:ext cx="2718754" cy="1631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0.12242</cdr:x>
      <cdr:y>0.11785</cdr:y>
    </cdr:from>
    <cdr:to>
      <cdr:x>0.98354</cdr:x>
      <cdr:y>0.20203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5488" y="533400"/>
          <a:ext cx="7283450" cy="38099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numCol="5" rtlCol="0"/>
        <a:lstStyle xmlns:a="http://schemas.openxmlformats.org/drawingml/2006/main"/>
        <a:p xmlns:a="http://schemas.openxmlformats.org/drawingml/2006/main">
          <a:pPr algn="ctr"/>
          <a:r>
            <a:rPr lang="en-US" sz="1600" dirty="0" smtClean="0"/>
            <a:t>Research (100%)</a:t>
          </a:r>
        </a:p>
        <a:p xmlns:a="http://schemas.openxmlformats.org/drawingml/2006/main">
          <a:pPr algn="ctr"/>
          <a:r>
            <a:rPr lang="en-US" sz="1600" dirty="0" smtClean="0"/>
            <a:t>Design(80%)  </a:t>
          </a:r>
        </a:p>
        <a:p xmlns:a="http://schemas.openxmlformats.org/drawingml/2006/main">
          <a:pPr algn="ctr"/>
          <a:r>
            <a:rPr lang="en-US" sz="1600" dirty="0" smtClean="0"/>
            <a:t>Prototyping(70%)  Testing (20%)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6FE5C80B-8A1E-E549-9160-C12718E7FDF1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8CF81465-9CFE-B446-8E79-50BC57D51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6891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50CCD9AE-B050-1042-B210-469AD1FA9259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96B5A449-EEE3-E948-BD80-970EAC749A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B5A449-EEE3-E948-BD80-970EAC749A9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8787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Webcam would be smaller and require less overhead clearance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Kinect is much easier to work with and distance won’t matter as much due to projector constraints anyway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Kinect comes with libraries of functions to interface with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Infrared lens provides depth of field images, simplifying image processing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B5A449-EEE3-E948-BD80-970EAC749A9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0257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Cheapest sufficient hardware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59B9B-840D-4DE4-BCBF-C11900CF2912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0126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B5A449-EEE3-E948-BD80-970EAC749A97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8670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B5A449-EEE3-E948-BD80-970EAC749A97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682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gen_weblike_COV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A777F-734C-5C44-808F-5F292611275A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86498-B674-1546-AEC9-D93B8AD8D3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1793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2B5D1-48C9-6A4A-AE2C-E22AD147A9CA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8D7BA-A25F-374E-9242-1F6CE618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1516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04AFA-74E7-B344-BF06-5A2017EB5975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49C68-E422-B946-9BF1-F16AC8659B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813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9C1A9-48A3-5C46-A9A0-24AE7FBEB7CE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FE074-0BCB-7A44-AFE6-6F5110191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251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85FB8-B0B7-1644-86C9-04BCEF4F23DE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C48AD-E572-8A4E-8E55-33B89C516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886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14FF2-FE8F-734B-9265-5BB2B9C5A8A6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1E0B2-995C-8D48-8822-A5187E1E6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202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A75D-6FF4-5B4C-BE73-EDBEE29A8654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7DDB8-3137-7745-867E-F10FB4440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43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F4BDB-8D51-5342-9A5E-1E5A5B5DAE7B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F3ED-D56A-C64A-9B70-B7247D649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820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EA749-5BCB-7641-BDD5-FA686AC1C3EB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7DA1-802B-C948-907E-DE9919F75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7216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3008313" cy="7493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85800"/>
            <a:ext cx="5111750" cy="5440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FE41F-6A84-6145-BE15-181DC32FD7A0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E25EC-C10D-CE4A-AFD1-B8F8B5881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3526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8199"/>
            <a:ext cx="5486400" cy="38893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1442-BDEB-F643-94D2-6FFD38DE7DFB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BC86B-D740-F84B-9DB8-D1B4CA878C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4426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4EDFF3C4-6CAF-9A43-B929-0ACF66E50D70}" type="datetime1">
              <a:rPr lang="en-US"/>
              <a:pPr>
                <a:defRPr/>
              </a:pPr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B2D1A6B-B972-6E4B-AE98-54A4552B1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8" descr="gen_weblike_INT01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>
          <a:xfrm>
            <a:off x="685800" y="2865438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>
                <a:latin typeface="Gotham-Black" charset="0"/>
              </a:rPr>
              <a:t>Cool </a:t>
            </a:r>
            <a:r>
              <a:rPr lang="en-US" dirty="0" smtClean="0">
                <a:latin typeface="Gotham-Black" charset="0"/>
              </a:rPr>
              <a:t>Pool</a:t>
            </a:r>
            <a:br>
              <a:rPr lang="en-US" dirty="0" smtClean="0">
                <a:latin typeface="Gotham-Black" charset="0"/>
              </a:rPr>
            </a:br>
            <a:r>
              <a:rPr lang="en-US" sz="2400" dirty="0" smtClean="0">
                <a:latin typeface="Gotham-Black" charset="0"/>
              </a:rPr>
              <a:t>Computer-Aided Billiards</a:t>
            </a:r>
            <a:endParaRPr lang="en-US" dirty="0">
              <a:latin typeface="Gotham-Black" charset="0"/>
            </a:endParaRPr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>
          <a:xfrm>
            <a:off x="1371600" y="5715000"/>
            <a:ext cx="6400800" cy="104775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Sponsored By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SoarTech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 &amp;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Igus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Gotham XNarrow Book Italic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More affordable than the competition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smtClean="0"/>
              <a:t>Size</a:t>
            </a:r>
          </a:p>
          <a:p>
            <a:pPr lvl="1"/>
            <a:r>
              <a:rPr lang="en-US" dirty="0" smtClean="0"/>
              <a:t>Minimize modifications to pool table</a:t>
            </a:r>
          </a:p>
          <a:p>
            <a:pPr lvl="1"/>
            <a:endParaRPr lang="en-US" dirty="0"/>
          </a:p>
          <a:p>
            <a:r>
              <a:rPr lang="en-US" dirty="0" smtClean="0"/>
              <a:t>Entertaining</a:t>
            </a:r>
          </a:p>
          <a:p>
            <a:pPr lvl="1"/>
            <a:r>
              <a:rPr lang="en-US" dirty="0" smtClean="0"/>
              <a:t>Train and entertain novice players</a:t>
            </a:r>
          </a:p>
        </p:txBody>
      </p:sp>
    </p:spTree>
    <p:extLst>
      <p:ext uri="{BB962C8B-B14F-4D97-AF65-F5344CB8AC3E}">
        <p14:creationId xmlns:p14="http://schemas.microsoft.com/office/powerpoint/2010/main" xmlns="" val="20959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48198332"/>
              </p:ext>
            </p:extLst>
          </p:nvPr>
        </p:nvGraphicFramePr>
        <p:xfrm>
          <a:off x="990600" y="1600200"/>
          <a:ext cx="7162800" cy="500939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052937"/>
                <a:gridCol w="2366682"/>
                <a:gridCol w="1743181"/>
              </a:tblGrid>
              <a:tr h="544811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Component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Metric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Value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strike="noStrike" dirty="0" smtClean="0">
                          <a:effectLst/>
                        </a:rPr>
                        <a:t>Pool Table</a:t>
                      </a:r>
                      <a:endParaRPr lang="en-US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Size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7x</a:t>
                      </a:r>
                      <a:r>
                        <a:rPr lang="en-US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 feet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Camera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err="1">
                          <a:effectLst/>
                        </a:rPr>
                        <a:t>Framerate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30 fps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Camera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Resolution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640x480</a:t>
                      </a:r>
                      <a:r>
                        <a:rPr lang="en-US" sz="28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2800" u="none" strike="noStrike" baseline="0" dirty="0" err="1" smtClean="0">
                          <a:effectLst/>
                        </a:rPr>
                        <a:t>px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Central Computer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Delay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100 </a:t>
                      </a:r>
                      <a:r>
                        <a:rPr lang="en-US" sz="2800" u="none" strike="noStrike" dirty="0" err="1">
                          <a:effectLst/>
                        </a:rPr>
                        <a:t>ms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err="1" smtClean="0">
                          <a:effectLst/>
                        </a:rPr>
                        <a:t>PoolPal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Speed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30 m/s max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strike="noStrike" dirty="0" err="1" smtClean="0">
                          <a:effectLst/>
                        </a:rPr>
                        <a:t>PoolPal</a:t>
                      </a:r>
                      <a:endParaRPr lang="en-US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Response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</a:t>
                      </a:r>
                      <a:r>
                        <a:rPr lang="en-US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 seconds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r>
                        <a:rPr lang="en-US" sz="28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Shot Prediction</a:t>
                      </a:r>
                      <a:endParaRPr lang="en-US" sz="28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US" sz="2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</a:t>
                      </a:r>
                      <a:endParaRPr lang="en-US" sz="2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US" sz="2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2.5cm</a:t>
                      </a:r>
                      <a:endParaRPr lang="en-US" sz="2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157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3766257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0149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25866610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1678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71681870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0102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68755660"/>
              </p:ext>
            </p:extLst>
          </p:nvPr>
        </p:nvGraphicFramePr>
        <p:xfrm>
          <a:off x="208194" y="3253848"/>
          <a:ext cx="8727613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8313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03197650"/>
              </p:ext>
            </p:extLst>
          </p:nvPr>
        </p:nvGraphicFramePr>
        <p:xfrm>
          <a:off x="208194" y="3253848"/>
          <a:ext cx="8727613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7593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37424059"/>
              </p:ext>
            </p:extLst>
          </p:nvPr>
        </p:nvGraphicFramePr>
        <p:xfrm>
          <a:off x="208194" y="3253848"/>
          <a:ext cx="8727613" cy="1394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3432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104389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84362234"/>
              </p:ext>
            </p:extLst>
          </p:nvPr>
        </p:nvGraphicFramePr>
        <p:xfrm>
          <a:off x="208194" y="3253848"/>
          <a:ext cx="8727613" cy="1394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$40</a:t>
                      </a:r>
                      <a:endParaRPr lang="en-US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83432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xmlns="" val="371031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Acquisition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71595" y="5410200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Raw Color Image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28790" y="3733800"/>
            <a:ext cx="240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COLOR IMAGE</a:t>
            </a:r>
            <a:endParaRPr lang="en-US" dirty="0"/>
          </a:p>
        </p:txBody>
      </p:sp>
      <p:pic>
        <p:nvPicPr>
          <p:cNvPr id="1027" name="Picture 3" descr="C:\Users\Student\Desktop\avgimg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240889" cy="4635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07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57200" y="731838"/>
            <a:ext cx="8229600" cy="944562"/>
          </a:xfrm>
        </p:spPr>
        <p:txBody>
          <a:bodyPr/>
          <a:lstStyle/>
          <a:p>
            <a:pPr eaLnBrk="1" hangingPunct="1"/>
            <a:r>
              <a:rPr lang="en-US" sz="2800">
                <a:latin typeface="Gotham-Black" charset="0"/>
              </a:rPr>
              <a:t>CoolPool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3886200" cy="4267200"/>
          </a:xfrm>
        </p:spPr>
        <p:txBody>
          <a:bodyPr/>
          <a:lstStyle/>
          <a:p>
            <a:pPr eaLnBrk="1" hangingPunct="1"/>
            <a:r>
              <a:rPr lang="en-US" sz="2800">
                <a:latin typeface="Gotham-Book" charset="0"/>
              </a:rPr>
              <a:t>Jeff Halmich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Computer Engineering</a:t>
            </a:r>
          </a:p>
          <a:p>
            <a:pPr eaLnBrk="1" hangingPunct="1"/>
            <a:r>
              <a:rPr lang="en-US" sz="2800">
                <a:latin typeface="Gotham-Book" charset="0"/>
              </a:rPr>
              <a:t>Byron Hanson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Computer Engineering</a:t>
            </a:r>
          </a:p>
          <a:p>
            <a:pPr eaLnBrk="1" hangingPunct="1"/>
            <a:r>
              <a:rPr lang="en-US" sz="2800">
                <a:latin typeface="Gotham-Book" charset="0"/>
              </a:rPr>
              <a:t>Sophia Delpak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Electrical Engineering</a:t>
            </a:r>
          </a:p>
          <a:p>
            <a:pPr eaLnBrk="1" hangingPunct="1"/>
            <a:r>
              <a:rPr lang="en-US" sz="2800">
                <a:latin typeface="Gotham-Book" charset="0"/>
              </a:rPr>
              <a:t>John Johnson 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Computer Engineering</a:t>
            </a:r>
          </a:p>
          <a:p>
            <a:pPr eaLnBrk="1" hangingPunct="1"/>
            <a:endParaRPr lang="en-US" sz="1800">
              <a:latin typeface="Gotham-Book" charset="0"/>
            </a:endParaRPr>
          </a:p>
        </p:txBody>
      </p:sp>
      <p:pic>
        <p:nvPicPr>
          <p:cNvPr id="16387" name="Picture 3" descr="UCF_Knightro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171700"/>
            <a:ext cx="26289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Cropped Image Acquisition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71595" y="5410200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Raw Color Image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28790" y="3733800"/>
            <a:ext cx="2407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COLOR IMAGE</a:t>
            </a:r>
            <a:endParaRPr lang="en-US" dirty="0"/>
          </a:p>
        </p:txBody>
      </p:sp>
      <p:pic>
        <p:nvPicPr>
          <p:cNvPr id="3074" name="Picture 2" descr="C:\Users\Student\Desktop\nothing_croppp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94" t="8669" r="3933" b="10888"/>
          <a:stretch/>
        </p:blipFill>
        <p:spPr bwMode="auto">
          <a:xfrm>
            <a:off x="595020" y="2080343"/>
            <a:ext cx="8091780" cy="4168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8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Play Image Acquisition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47800" y="3733800"/>
            <a:ext cx="3929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REPLACE WITH CROPPED IMAGE</a:t>
            </a:r>
            <a:endParaRPr lang="en-US" dirty="0"/>
          </a:p>
        </p:txBody>
      </p:sp>
      <p:pic>
        <p:nvPicPr>
          <p:cNvPr id="2051" name="Picture 3" descr="C:\Users\Student\Desktop\unidentifi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5" t="7660" r="3976" b="9888"/>
          <a:stretch/>
        </p:blipFill>
        <p:spPr bwMode="auto">
          <a:xfrm>
            <a:off x="838200" y="2155185"/>
            <a:ext cx="7396932" cy="38958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486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Processing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2514600"/>
            <a:ext cx="35509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Get color image from webcam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Detect items above a certain </a:t>
            </a:r>
          </a:p>
          <a:p>
            <a:r>
              <a:rPr lang="en-US" dirty="0"/>
              <a:t>	</a:t>
            </a:r>
            <a:r>
              <a:rPr lang="en-US" dirty="0" smtClean="0"/>
              <a:t>brightness  and color</a:t>
            </a:r>
          </a:p>
          <a:p>
            <a:r>
              <a:rPr lang="en-US" dirty="0" smtClean="0"/>
              <a:t>	relative to average image.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Binary Threshold Image</a:t>
            </a:r>
          </a:p>
        </p:txBody>
      </p:sp>
      <p:pic>
        <p:nvPicPr>
          <p:cNvPr id="4098" name="Picture 2" descr="C:\Users\Student\Desktop\threshold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07" t="8073" r="3401" b="11206"/>
          <a:stretch/>
        </p:blipFill>
        <p:spPr bwMode="auto">
          <a:xfrm>
            <a:off x="136208" y="2286000"/>
            <a:ext cx="5312093" cy="2724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Student\Desktop\unidentifie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5" t="7660" r="3976" b="9888"/>
          <a:stretch/>
        </p:blipFill>
        <p:spPr bwMode="auto">
          <a:xfrm>
            <a:off x="6781800" y="762000"/>
            <a:ext cx="2229543" cy="11742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048000" y="2667000"/>
            <a:ext cx="381000" cy="30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55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Processing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2514600"/>
            <a:ext cx="355097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Get color image from webcam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Detect items above a certain 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brightness  and color</a:t>
            </a:r>
          </a:p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	relative to average image.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 Threshold Image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Send blobs to candidate </a:t>
            </a:r>
          </a:p>
          <a:p>
            <a:r>
              <a:rPr lang="en-US" dirty="0"/>
              <a:t>	</a:t>
            </a:r>
            <a:r>
              <a:rPr lang="en-US" dirty="0" smtClean="0"/>
              <a:t>selection</a:t>
            </a:r>
          </a:p>
        </p:txBody>
      </p:sp>
      <p:pic>
        <p:nvPicPr>
          <p:cNvPr id="4098" name="Picture 2" descr="C:\Users\Student\Desktop\threshold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07" t="8073" r="3401" b="11206"/>
          <a:stretch/>
        </p:blipFill>
        <p:spPr bwMode="auto">
          <a:xfrm>
            <a:off x="136208" y="2286000"/>
            <a:ext cx="5312093" cy="2724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Student\Desktop\unidentifie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5" t="7660" r="3976" b="9888"/>
          <a:stretch/>
        </p:blipFill>
        <p:spPr bwMode="auto">
          <a:xfrm>
            <a:off x="6781800" y="762000"/>
            <a:ext cx="2229543" cy="11742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48000" y="2667000"/>
            <a:ext cx="381000" cy="30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221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78337584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9521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70998549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75745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 Ball Candidate </a:t>
            </a:r>
            <a:r>
              <a:rPr lang="en-US" dirty="0" smtClean="0"/>
              <a:t>Selection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23778" y="1915886"/>
            <a:ext cx="33202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/>
              <a:t>Select all blobs found from image processing</a:t>
            </a:r>
            <a:endParaRPr lang="en-US" sz="2700" dirty="0"/>
          </a:p>
        </p:txBody>
      </p:sp>
      <p:pic>
        <p:nvPicPr>
          <p:cNvPr id="6" name="Picture 2" descr="C:\Users\Student\Desktop\threshold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07" t="8073" r="3401" b="11206"/>
          <a:stretch/>
        </p:blipFill>
        <p:spPr bwMode="auto">
          <a:xfrm>
            <a:off x="136208" y="2286000"/>
            <a:ext cx="5312093" cy="2724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773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 Ball Candidate </a:t>
            </a:r>
            <a:r>
              <a:rPr lang="en-US" dirty="0" smtClean="0"/>
              <a:t>Selection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23778" y="1915886"/>
            <a:ext cx="33202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>
                    <a:lumMod val="65000"/>
                  </a:schemeClr>
                </a:solidFill>
              </a:rPr>
              <a:t>Select all blobs found from image processing</a:t>
            </a:r>
          </a:p>
          <a:p>
            <a:endParaRPr lang="en-US" sz="2700" dirty="0"/>
          </a:p>
          <a:p>
            <a:r>
              <a:rPr lang="en-US" sz="2700" dirty="0" smtClean="0"/>
              <a:t>Run blobs through filter algorithm to determine if blob is ball or not</a:t>
            </a:r>
            <a:endParaRPr lang="en-US" sz="2700" dirty="0"/>
          </a:p>
        </p:txBody>
      </p:sp>
      <p:pic>
        <p:nvPicPr>
          <p:cNvPr id="6" name="Picture 2" descr="C:\Users\Student\Desktop\threshold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07" t="8073" r="3401" b="11206"/>
          <a:stretch/>
        </p:blipFill>
        <p:spPr bwMode="auto">
          <a:xfrm>
            <a:off x="136208" y="2286000"/>
            <a:ext cx="5312093" cy="2724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448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 Ball Candidate </a:t>
            </a:r>
            <a:r>
              <a:rPr lang="en-US" dirty="0" smtClean="0"/>
              <a:t>Selection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23778" y="1915886"/>
            <a:ext cx="332022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>
                    <a:lumMod val="65000"/>
                  </a:schemeClr>
                </a:solidFill>
              </a:rPr>
              <a:t>Select all blobs found from image processing</a:t>
            </a:r>
          </a:p>
          <a:p>
            <a:endParaRPr lang="en-US" sz="2700" dirty="0"/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Run blobs through filter algorithm to determine if blob is ball or not</a:t>
            </a:r>
          </a:p>
          <a:p>
            <a:endParaRPr lang="en-US" sz="2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2700" dirty="0" smtClean="0"/>
              <a:t>Store ball centers</a:t>
            </a:r>
          </a:p>
          <a:p>
            <a:endParaRPr lang="en-US" sz="2700" dirty="0"/>
          </a:p>
        </p:txBody>
      </p:sp>
      <p:pic>
        <p:nvPicPr>
          <p:cNvPr id="6" name="Picture 2" descr="C:\Users\Student\Desktop\threshold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07" t="8073" r="3401" b="11206"/>
          <a:stretch/>
        </p:blipFill>
        <p:spPr bwMode="auto">
          <a:xfrm>
            <a:off x="136208" y="2286000"/>
            <a:ext cx="5312093" cy="2724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384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Ball Candidate Selection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1915886"/>
            <a:ext cx="33202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Select all blobs at given depth level</a:t>
            </a:r>
          </a:p>
          <a:p>
            <a:endParaRPr lang="en-US" sz="2700" dirty="0"/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Run blobs through filter algorithm to determine if blob is ball or not</a:t>
            </a:r>
          </a:p>
          <a:p>
            <a:endParaRPr lang="en-US" sz="2700" dirty="0"/>
          </a:p>
          <a:p>
            <a:r>
              <a:rPr lang="en-US" sz="2700" dirty="0" smtClean="0"/>
              <a:t>Overlay results onto color image</a:t>
            </a:r>
            <a:endParaRPr lang="en-US" sz="2700" dirty="0"/>
          </a:p>
        </p:txBody>
      </p:sp>
      <p:pic>
        <p:nvPicPr>
          <p:cNvPr id="5122" name="Picture 2" descr="C:\Users\Student\Desktop\identifie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90" t="7262" r="3729" b="10895"/>
          <a:stretch/>
        </p:blipFill>
        <p:spPr bwMode="auto">
          <a:xfrm>
            <a:off x="152400" y="2410568"/>
            <a:ext cx="5334000" cy="27710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241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Motivation</a:t>
            </a:r>
          </a:p>
          <a:p>
            <a:r>
              <a:rPr lang="en-US" sz="2800" dirty="0" smtClean="0"/>
              <a:t>Goals, Objectives and Specifications</a:t>
            </a:r>
          </a:p>
          <a:p>
            <a:r>
              <a:rPr lang="en-US" sz="2800" dirty="0" smtClean="0"/>
              <a:t>Image Processing Subsystem</a:t>
            </a:r>
          </a:p>
          <a:p>
            <a:r>
              <a:rPr lang="en-US" sz="2800" dirty="0" smtClean="0"/>
              <a:t>Computer Vision Subsystem</a:t>
            </a:r>
          </a:p>
          <a:p>
            <a:r>
              <a:rPr lang="en-US" sz="2800" dirty="0" smtClean="0"/>
              <a:t>Simulation Subsystem</a:t>
            </a:r>
          </a:p>
          <a:p>
            <a:r>
              <a:rPr lang="en-US" sz="2800" dirty="0" smtClean="0"/>
              <a:t>Visual Output &amp; Projector Selection</a:t>
            </a:r>
          </a:p>
          <a:p>
            <a:r>
              <a:rPr lang="en-US" sz="2800" dirty="0" err="1" smtClean="0"/>
              <a:t>PoolPal</a:t>
            </a:r>
            <a:r>
              <a:rPr lang="en-US" sz="2800" dirty="0" smtClean="0"/>
              <a:t> Subsystem</a:t>
            </a:r>
          </a:p>
          <a:p>
            <a:r>
              <a:rPr lang="en-US" sz="2800" dirty="0" smtClean="0"/>
              <a:t>Administration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3518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Pool Ball Results</a:t>
            </a:r>
            <a:endParaRPr lang="en-US" dirty="0"/>
          </a:p>
        </p:txBody>
      </p:sp>
      <p:pic>
        <p:nvPicPr>
          <p:cNvPr id="6146" name="Picture 2" descr="C:\Users\Student\Desktop\identifi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90700"/>
            <a:ext cx="8846917" cy="4457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042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2180952"/>
            <a:ext cx="5016863" cy="376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657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80953"/>
            <a:ext cx="5029200" cy="3771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23778" y="1915886"/>
            <a:ext cx="3320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/>
              <a:t>Apply mask to color image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xmlns="" val="39104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80953"/>
            <a:ext cx="5029200" cy="3771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23778" y="1915886"/>
            <a:ext cx="33202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Apply mask </a:t>
            </a:r>
            <a:r>
              <a:rPr lang="en-US" sz="2700" dirty="0">
                <a:solidFill>
                  <a:schemeClr val="bg1">
                    <a:lumMod val="65000"/>
                  </a:schemeClr>
                </a:solidFill>
              </a:rPr>
              <a:t>to color image</a:t>
            </a:r>
          </a:p>
          <a:p>
            <a:endParaRPr lang="en-US" sz="2700" dirty="0"/>
          </a:p>
          <a:p>
            <a:r>
              <a:rPr lang="en-US" sz="2700" dirty="0" smtClean="0"/>
              <a:t>Perform search for cue ball by pattern recognition</a:t>
            </a:r>
          </a:p>
        </p:txBody>
      </p:sp>
    </p:spTree>
    <p:extLst>
      <p:ext uri="{BB962C8B-B14F-4D97-AF65-F5344CB8AC3E}">
        <p14:creationId xmlns:p14="http://schemas.microsoft.com/office/powerpoint/2010/main" xmlns="" val="318971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16764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66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81200" y="2895600"/>
            <a:ext cx="2743200" cy="2514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200" y="1838825"/>
            <a:ext cx="5087060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682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7917" y="2319905"/>
            <a:ext cx="5268060" cy="32389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2895600"/>
            <a:ext cx="2743200" cy="2514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58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pic>
        <p:nvPicPr>
          <p:cNvPr id="7170" name="Picture 2" descr="C:\Users\Student\Desktop\how we figure out where the cue stick i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2072207"/>
            <a:ext cx="8915400" cy="35729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94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Student\Desktop\how we figure out midpoints on cuestick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47" t="20492" r="8254" b="37137"/>
          <a:stretch/>
        </p:blipFill>
        <p:spPr bwMode="auto">
          <a:xfrm>
            <a:off x="838200" y="1885950"/>
            <a:ext cx="7556387" cy="4362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937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559" y="1752600"/>
            <a:ext cx="7386881" cy="4373563"/>
          </a:xfrm>
        </p:spPr>
      </p:pic>
    </p:spTree>
    <p:extLst>
      <p:ext uri="{BB962C8B-B14F-4D97-AF65-F5344CB8AC3E}">
        <p14:creationId xmlns:p14="http://schemas.microsoft.com/office/powerpoint/2010/main" xmlns="" val="370892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Motivation</a:t>
            </a:r>
            <a:endParaRPr lang="en-US" dirty="0">
              <a:latin typeface="Calibri" charset="0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latin typeface="Calibri" charset="0"/>
              </a:rPr>
              <a:t>Diverse Engineering</a:t>
            </a:r>
          </a:p>
          <a:p>
            <a:pPr lvl="1"/>
            <a:r>
              <a:rPr lang="en-US" dirty="0" smtClean="0">
                <a:latin typeface="Calibri" charset="0"/>
              </a:rPr>
              <a:t>Optical Image Processing</a:t>
            </a:r>
          </a:p>
          <a:p>
            <a:pPr lvl="1"/>
            <a:r>
              <a:rPr lang="en-US" dirty="0" smtClean="0">
                <a:latin typeface="Calibri" charset="0"/>
              </a:rPr>
              <a:t>Artificial Intelligence</a:t>
            </a:r>
          </a:p>
          <a:p>
            <a:pPr lvl="1"/>
            <a:r>
              <a:rPr lang="en-US" dirty="0" smtClean="0">
                <a:latin typeface="Calibri" charset="0"/>
              </a:rPr>
              <a:t>Software Engineering</a:t>
            </a:r>
          </a:p>
          <a:p>
            <a:pPr lvl="1"/>
            <a:r>
              <a:rPr lang="en-US" dirty="0" smtClean="0">
                <a:latin typeface="Calibri" charset="0"/>
              </a:rPr>
              <a:t>Robotics</a:t>
            </a:r>
            <a:endParaRPr lang="en-US" dirty="0" smtClean="0">
              <a:latin typeface="Calibri" charset="0"/>
            </a:endParaRPr>
          </a:p>
          <a:p>
            <a:r>
              <a:rPr lang="en-US" dirty="0" err="1" smtClean="0">
                <a:latin typeface="Calibri" charset="0"/>
              </a:rPr>
              <a:t>SoarTech</a:t>
            </a:r>
            <a:r>
              <a:rPr lang="en-US" dirty="0" smtClean="0">
                <a:latin typeface="Calibri" charset="0"/>
              </a:rPr>
              <a:t> Sponsorship</a:t>
            </a:r>
          </a:p>
          <a:p>
            <a:pPr>
              <a:buNone/>
            </a:pP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67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559" y="1883770"/>
            <a:ext cx="7386881" cy="4111223"/>
          </a:xfrm>
        </p:spPr>
      </p:pic>
    </p:spTree>
    <p:extLst>
      <p:ext uri="{BB962C8B-B14F-4D97-AF65-F5344CB8AC3E}">
        <p14:creationId xmlns:p14="http://schemas.microsoft.com/office/powerpoint/2010/main" xmlns="" val="146670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Pool Stick Detection Results</a:t>
            </a:r>
            <a:endParaRPr lang="en-US" dirty="0"/>
          </a:p>
        </p:txBody>
      </p:sp>
      <p:pic>
        <p:nvPicPr>
          <p:cNvPr id="9218" name="Picture 2" descr="C:\Users\Student\Desktop\720pyoyo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95" t="21058" r="26501" b="15443"/>
          <a:stretch/>
        </p:blipFill>
        <p:spPr bwMode="auto">
          <a:xfrm>
            <a:off x="762000" y="2007951"/>
            <a:ext cx="7696200" cy="4011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162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73579284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8831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09998035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9953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Kalman</a:t>
            </a:r>
            <a:r>
              <a:rPr lang="en-US" dirty="0" smtClean="0"/>
              <a:t> Filter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414" y="1984183"/>
            <a:ext cx="7886700" cy="3263504"/>
          </a:xfrm>
        </p:spPr>
        <p:txBody>
          <a:bodyPr/>
          <a:lstStyle/>
          <a:p>
            <a:r>
              <a:rPr lang="en-US" dirty="0" smtClean="0"/>
              <a:t>Persistent physics model</a:t>
            </a:r>
          </a:p>
          <a:p>
            <a:pPr lvl="1"/>
            <a:r>
              <a:rPr lang="en-US" dirty="0" smtClean="0"/>
              <a:t>Removes noise</a:t>
            </a:r>
          </a:p>
          <a:p>
            <a:pPr lvl="1"/>
            <a:r>
              <a:rPr lang="en-US" dirty="0" smtClean="0"/>
              <a:t>Defines position</a:t>
            </a:r>
          </a:p>
          <a:p>
            <a:pPr lvl="1"/>
            <a:r>
              <a:rPr lang="en-US" dirty="0" smtClean="0"/>
              <a:t>Determines velocity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1577" y="2667000"/>
            <a:ext cx="3755223" cy="281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379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37949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25127027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93304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Purpose:</a:t>
            </a:r>
          </a:p>
          <a:p>
            <a:r>
              <a:rPr lang="en-US" dirty="0" smtClean="0"/>
              <a:t>Runs computer vision (CV) and AI algorithms</a:t>
            </a:r>
          </a:p>
          <a:p>
            <a:r>
              <a:rPr lang="en-US" dirty="0" smtClean="0"/>
              <a:t>Intermediary between visual input and </a:t>
            </a:r>
          </a:p>
          <a:p>
            <a:pPr>
              <a:buNone/>
            </a:pPr>
            <a:r>
              <a:rPr lang="en-US" dirty="0" smtClean="0"/>
              <a:t>		output (either </a:t>
            </a:r>
            <a:r>
              <a:rPr lang="en-US" dirty="0" err="1" smtClean="0"/>
              <a:t>PoolPal</a:t>
            </a:r>
            <a:r>
              <a:rPr lang="en-US" dirty="0" smtClean="0"/>
              <a:t> or Projector output)</a:t>
            </a:r>
          </a:p>
          <a:p>
            <a:pPr>
              <a:buNone/>
            </a:pPr>
            <a:r>
              <a:rPr lang="en-US" dirty="0" smtClean="0"/>
              <a:t>Goal:</a:t>
            </a:r>
          </a:p>
          <a:p>
            <a:r>
              <a:rPr lang="en-US" dirty="0" smtClean="0"/>
              <a:t>Run CV and AI algorithms with minimal delay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00402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Target production machine:</a:t>
            </a:r>
          </a:p>
          <a:p>
            <a:r>
              <a:rPr lang="en-US" dirty="0" smtClean="0"/>
              <a:t>Constraint for code development</a:t>
            </a:r>
          </a:p>
          <a:p>
            <a:r>
              <a:rPr lang="en-US" dirty="0" smtClean="0"/>
              <a:t>X86-compatible architecture</a:t>
            </a:r>
          </a:p>
          <a:p>
            <a:r>
              <a:rPr lang="en-US" dirty="0" smtClean="0"/>
              <a:t>Dual core at 2.3GHz with ~2GB RAM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Test</a:t>
            </a:r>
            <a:r>
              <a:rPr lang="en-US" dirty="0"/>
              <a:t> </a:t>
            </a:r>
            <a:r>
              <a:rPr lang="en-US" dirty="0" smtClean="0"/>
              <a:t>machine:</a:t>
            </a:r>
          </a:p>
          <a:p>
            <a:r>
              <a:rPr lang="en-US" dirty="0" smtClean="0"/>
              <a:t>8-core at 2.3GHz with ~8GB RAM</a:t>
            </a:r>
          </a:p>
          <a:p>
            <a:r>
              <a:rPr lang="en-US" dirty="0" smtClean="0"/>
              <a:t>Was available to group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8452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</a:t>
            </a:r>
            <a:r>
              <a:rPr lang="en-US" dirty="0" smtClean="0"/>
              <a:t> </a:t>
            </a:r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Responsible for:</a:t>
            </a:r>
          </a:p>
          <a:p>
            <a:pPr lvl="1"/>
            <a:r>
              <a:rPr lang="en-US" dirty="0" smtClean="0"/>
              <a:t> Taking ball position from CV system</a:t>
            </a:r>
          </a:p>
          <a:p>
            <a:pPr lvl="1"/>
            <a:r>
              <a:rPr lang="en-US" dirty="0" smtClean="0"/>
              <a:t> Calculating a move</a:t>
            </a:r>
          </a:p>
          <a:p>
            <a:pPr lvl="1"/>
            <a:r>
              <a:rPr lang="en-US" dirty="0" smtClean="0"/>
              <a:t> Outputting that move to the correct output (either Projector or PoolPal)</a:t>
            </a:r>
          </a:p>
          <a:p>
            <a:r>
              <a:rPr lang="en-US" dirty="0" smtClean="0"/>
              <a:t>C#</a:t>
            </a:r>
          </a:p>
          <a:p>
            <a:pPr lvl="1"/>
            <a:r>
              <a:rPr lang="en-US" dirty="0" smtClean="0"/>
              <a:t>Ease of coding</a:t>
            </a:r>
          </a:p>
          <a:p>
            <a:pPr lvl="1"/>
            <a:r>
              <a:rPr lang="en-US" dirty="0" smtClean="0"/>
              <a:t>Compatibility with CV codebase</a:t>
            </a:r>
          </a:p>
        </p:txBody>
      </p:sp>
    </p:spTree>
    <p:extLst>
      <p:ext uri="{BB962C8B-B14F-4D97-AF65-F5344CB8AC3E}">
        <p14:creationId xmlns:p14="http://schemas.microsoft.com/office/powerpoint/2010/main" xmlns="" val="245450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What is Cool Pool?</a:t>
            </a:r>
            <a:endParaRPr lang="en-US" dirty="0">
              <a:latin typeface="Calibri" charset="0"/>
            </a:endParaRPr>
          </a:p>
        </p:txBody>
      </p:sp>
      <p:pic>
        <p:nvPicPr>
          <p:cNvPr id="20482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2448478" y="2951356"/>
            <a:ext cx="1005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smtClean="0"/>
              <a:t>Camera</a:t>
            </a:r>
            <a:endParaRPr lang="en-US" sz="1800" dirty="0"/>
          </a:p>
        </p:txBody>
      </p:sp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4218906" y="2002214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Projector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2300" y="5334000"/>
            <a:ext cx="30480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875" y="5410200"/>
            <a:ext cx="267049" cy="267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6251" y="5105400"/>
            <a:ext cx="252549" cy="252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4800" y="5029200"/>
            <a:ext cx="226423" cy="2264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264689">
            <a:off x="6203800" y="4079393"/>
            <a:ext cx="2502010" cy="198166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4462819" y="5562600"/>
            <a:ext cx="1324056" cy="34289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67100" y="5574573"/>
            <a:ext cx="1005802" cy="330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2819400" y="5255623"/>
            <a:ext cx="342900" cy="15675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124200" y="5562600"/>
            <a:ext cx="354100" cy="1652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44" t="11428" r="40193" b="70000"/>
          <a:stretch/>
        </p:blipFill>
        <p:spPr bwMode="auto">
          <a:xfrm>
            <a:off x="4191000" y="2362200"/>
            <a:ext cx="121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pic>
        <p:nvPicPr>
          <p:cNvPr id="43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999" b="38572"/>
          <a:stretch/>
        </p:blipFill>
        <p:spPr bwMode="auto">
          <a:xfrm>
            <a:off x="1503112" y="3377837"/>
            <a:ext cx="6497888" cy="159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" name="Elbow Connector 50"/>
          <p:cNvCxnSpPr/>
          <p:nvPr/>
        </p:nvCxnSpPr>
        <p:spPr>
          <a:xfrm rot="5400000" flipH="1" flipV="1">
            <a:off x="1943222" y="1447679"/>
            <a:ext cx="1181100" cy="339114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950081" y="2819400"/>
            <a:ext cx="2085943" cy="854868"/>
          </a:xfrm>
          <a:prstGeom prst="bentConnector3">
            <a:avLst>
              <a:gd name="adj1" fmla="val 10009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053924" y="5257800"/>
            <a:ext cx="657419" cy="215097"/>
          </a:xfrm>
          <a:prstGeom prst="line">
            <a:avLst/>
          </a:prstGeom>
          <a:ln w="603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1039773" y="3777663"/>
            <a:ext cx="1450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Class Diagram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962400" y="1981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0823" y="1524000"/>
            <a:ext cx="7358743" cy="525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007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Shot Prediction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Calibri" charset="0"/>
              </a:rPr>
              <a:t>Objective: Show the trajectory of a given shot</a:t>
            </a:r>
          </a:p>
          <a:p>
            <a:pPr eaLnBrk="1" hangingPunct="1">
              <a:defRPr/>
            </a:pPr>
            <a:r>
              <a:rPr lang="en-US" dirty="0">
                <a:latin typeface="Calibri" charset="0"/>
              </a:rPr>
              <a:t>How </a:t>
            </a:r>
            <a:r>
              <a:rPr lang="en-US" dirty="0" smtClean="0">
                <a:latin typeface="Calibri" charset="0"/>
              </a:rPr>
              <a:t>it works:</a:t>
            </a:r>
            <a:endParaRPr lang="en-US" dirty="0">
              <a:latin typeface="Calibri" charset="0"/>
            </a:endParaRP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>
                <a:latin typeface="Calibri" charset="0"/>
              </a:rPr>
              <a:t>Take ball </a:t>
            </a:r>
            <a:r>
              <a:rPr lang="en-US" dirty="0" smtClean="0">
                <a:latin typeface="Calibri" charset="0"/>
              </a:rPr>
              <a:t>positions, cue stick angle, relative </a:t>
            </a:r>
            <a:r>
              <a:rPr lang="en-US" dirty="0">
                <a:latin typeface="Calibri" charset="0"/>
              </a:rPr>
              <a:t>to cue ball.</a:t>
            </a: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>
                <a:latin typeface="Calibri" charset="0"/>
              </a:rPr>
              <a:t>Straight </a:t>
            </a:r>
            <a:r>
              <a:rPr lang="ja-JP" altLang="en-US" dirty="0">
                <a:latin typeface="Calibri" charset="0"/>
              </a:rPr>
              <a:t>“</a:t>
            </a:r>
            <a:r>
              <a:rPr lang="en-US" dirty="0">
                <a:latin typeface="Calibri" charset="0"/>
              </a:rPr>
              <a:t>ray</a:t>
            </a:r>
            <a:r>
              <a:rPr lang="ja-JP" altLang="en-US" dirty="0" smtClean="0">
                <a:latin typeface="Calibri" charset="0"/>
              </a:rPr>
              <a:t>”</a:t>
            </a:r>
            <a:r>
              <a:rPr lang="en-US" altLang="ja-JP" dirty="0" smtClean="0">
                <a:latin typeface="Calibri" charset="0"/>
              </a:rPr>
              <a:t> cast</a:t>
            </a:r>
            <a:r>
              <a:rPr lang="en-US" dirty="0" smtClean="0">
                <a:latin typeface="Calibri" charset="0"/>
              </a:rPr>
              <a:t> </a:t>
            </a:r>
            <a:r>
              <a:rPr lang="en-US" dirty="0">
                <a:latin typeface="Calibri" charset="0"/>
              </a:rPr>
              <a:t>from cue-</a:t>
            </a:r>
            <a:r>
              <a:rPr lang="en-US" dirty="0" smtClean="0">
                <a:latin typeface="Calibri" charset="0"/>
              </a:rPr>
              <a:t>ball and </a:t>
            </a:r>
            <a:r>
              <a:rPr lang="en-US" dirty="0">
                <a:latin typeface="Calibri" charset="0"/>
              </a:rPr>
              <a:t>find </a:t>
            </a:r>
            <a:r>
              <a:rPr lang="en-US" dirty="0" smtClean="0">
                <a:latin typeface="Calibri" charset="0"/>
              </a:rPr>
              <a:t>first order collisions, i.e. first collision with ball.</a:t>
            </a: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 smtClean="0">
                <a:latin typeface="Calibri" charset="0"/>
              </a:rPr>
              <a:t>Use projector to show user predicted path.</a:t>
            </a:r>
            <a:endParaRPr lang="en-US" dirty="0">
              <a:latin typeface="Calibri" charset="0"/>
            </a:endParaRPr>
          </a:p>
          <a:p>
            <a:pPr eaLnBrk="1" hangingPunct="1">
              <a:defRPr/>
            </a:pPr>
            <a:endParaRPr lang="en-US" dirty="0" smtClean="0">
              <a:latin typeface="Calibri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8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Ball and Cue Positions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1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Ball and Cue Positions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>
            <a:spLocks/>
          </p:cNvSpPr>
          <p:nvPr/>
        </p:nvSpPr>
        <p:spPr bwMode="auto">
          <a:xfrm>
            <a:off x="3505200" y="3810000"/>
            <a:ext cx="381000" cy="381000"/>
          </a:xfrm>
          <a:custGeom>
            <a:avLst/>
            <a:gdLst>
              <a:gd name="T0" fmla="*/ 0 w 381000"/>
              <a:gd name="T1" fmla="*/ 190500 h 381000"/>
              <a:gd name="T2" fmla="*/ 190500 w 381000"/>
              <a:gd name="T3" fmla="*/ 0 h 381000"/>
              <a:gd name="T4" fmla="*/ 381000 w 381000"/>
              <a:gd name="T5" fmla="*/ 190500 h 381000"/>
              <a:gd name="T6" fmla="*/ 190500 w 381000"/>
              <a:gd name="T7" fmla="*/ 381000 h 381000"/>
              <a:gd name="T8" fmla="*/ 0 w 381000"/>
              <a:gd name="T9" fmla="*/ 190500 h 381000"/>
              <a:gd name="T10" fmla="*/ 20410 w 381000"/>
              <a:gd name="T11" fmla="*/ 190500 h 381000"/>
              <a:gd name="T12" fmla="*/ 190500 w 381000"/>
              <a:gd name="T13" fmla="*/ 360590 h 381000"/>
              <a:gd name="T14" fmla="*/ 360590 w 381000"/>
              <a:gd name="T15" fmla="*/ 190500 h 381000"/>
              <a:gd name="T16" fmla="*/ 190500 w 381000"/>
              <a:gd name="T17" fmla="*/ 20410 h 381000"/>
              <a:gd name="T18" fmla="*/ 20410 w 3810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1000" h="381000">
                <a:moveTo>
                  <a:pt x="0" y="190500"/>
                </a:moveTo>
                <a:cubicBezTo>
                  <a:pt x="0" y="85290"/>
                  <a:pt x="85290" y="0"/>
                  <a:pt x="190500" y="0"/>
                </a:cubicBezTo>
                <a:cubicBezTo>
                  <a:pt x="295710" y="0"/>
                  <a:pt x="381000" y="85290"/>
                  <a:pt x="381000" y="190500"/>
                </a:cubicBezTo>
                <a:cubicBezTo>
                  <a:pt x="381000" y="295710"/>
                  <a:pt x="295710" y="381000"/>
                  <a:pt x="190500" y="381000"/>
                </a:cubicBezTo>
                <a:cubicBezTo>
                  <a:pt x="85290" y="381000"/>
                  <a:pt x="0" y="295710"/>
                  <a:pt x="0" y="190500"/>
                </a:cubicBezTo>
                <a:close/>
                <a:moveTo>
                  <a:pt x="20410" y="190500"/>
                </a:moveTo>
                <a:cubicBezTo>
                  <a:pt x="20410" y="284438"/>
                  <a:pt x="96562" y="360590"/>
                  <a:pt x="190500" y="360590"/>
                </a:cubicBezTo>
                <a:cubicBezTo>
                  <a:pt x="284438" y="360590"/>
                  <a:pt x="360590" y="284438"/>
                  <a:pt x="360590" y="190500"/>
                </a:cubicBezTo>
                <a:cubicBezTo>
                  <a:pt x="360590" y="96562"/>
                  <a:pt x="284438" y="20410"/>
                  <a:pt x="190500" y="20410"/>
                </a:cubicBezTo>
                <a:cubicBezTo>
                  <a:pt x="96562" y="20410"/>
                  <a:pt x="20410" y="96562"/>
                  <a:pt x="20410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Donut 5"/>
          <p:cNvSpPr>
            <a:spLocks/>
          </p:cNvSpPr>
          <p:nvPr/>
        </p:nvSpPr>
        <p:spPr bwMode="auto">
          <a:xfrm>
            <a:off x="5410200" y="3581400"/>
            <a:ext cx="304800" cy="381000"/>
          </a:xfrm>
          <a:custGeom>
            <a:avLst/>
            <a:gdLst>
              <a:gd name="T0" fmla="*/ 0 w 304800"/>
              <a:gd name="T1" fmla="*/ 190500 h 381000"/>
              <a:gd name="T2" fmla="*/ 152400 w 304800"/>
              <a:gd name="T3" fmla="*/ 0 h 381000"/>
              <a:gd name="T4" fmla="*/ 304800 w 304800"/>
              <a:gd name="T5" fmla="*/ 190500 h 381000"/>
              <a:gd name="T6" fmla="*/ 152400 w 304800"/>
              <a:gd name="T7" fmla="*/ 381000 h 381000"/>
              <a:gd name="T8" fmla="*/ 0 w 304800"/>
              <a:gd name="T9" fmla="*/ 190500 h 381000"/>
              <a:gd name="T10" fmla="*/ 16328 w 304800"/>
              <a:gd name="T11" fmla="*/ 190500 h 381000"/>
              <a:gd name="T12" fmla="*/ 152400 w 304800"/>
              <a:gd name="T13" fmla="*/ 364672 h 381000"/>
              <a:gd name="T14" fmla="*/ 288472 w 304800"/>
              <a:gd name="T15" fmla="*/ 190500 h 381000"/>
              <a:gd name="T16" fmla="*/ 152400 w 304800"/>
              <a:gd name="T17" fmla="*/ 16328 h 381000"/>
              <a:gd name="T18" fmla="*/ 16328 w 3048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800" h="381000">
                <a:moveTo>
                  <a:pt x="0" y="190500"/>
                </a:moveTo>
                <a:cubicBezTo>
                  <a:pt x="0" y="85290"/>
                  <a:pt x="68232" y="0"/>
                  <a:pt x="152400" y="0"/>
                </a:cubicBezTo>
                <a:cubicBezTo>
                  <a:pt x="236568" y="0"/>
                  <a:pt x="304800" y="85290"/>
                  <a:pt x="304800" y="190500"/>
                </a:cubicBezTo>
                <a:cubicBezTo>
                  <a:pt x="304800" y="295710"/>
                  <a:pt x="236568" y="381000"/>
                  <a:pt x="152400" y="381000"/>
                </a:cubicBezTo>
                <a:cubicBezTo>
                  <a:pt x="68232" y="381000"/>
                  <a:pt x="0" y="295710"/>
                  <a:pt x="0" y="190500"/>
                </a:cubicBezTo>
                <a:close/>
                <a:moveTo>
                  <a:pt x="16328" y="190500"/>
                </a:moveTo>
                <a:cubicBezTo>
                  <a:pt x="16328" y="286693"/>
                  <a:pt x="77250" y="364672"/>
                  <a:pt x="152400" y="364672"/>
                </a:cubicBezTo>
                <a:cubicBezTo>
                  <a:pt x="227550" y="364672"/>
                  <a:pt x="288472" y="286693"/>
                  <a:pt x="288472" y="190500"/>
                </a:cubicBezTo>
                <a:cubicBezTo>
                  <a:pt x="288472" y="94307"/>
                  <a:pt x="227550" y="16328"/>
                  <a:pt x="152400" y="16328"/>
                </a:cubicBezTo>
                <a:cubicBezTo>
                  <a:pt x="77250" y="16328"/>
                  <a:pt x="16328" y="94307"/>
                  <a:pt x="16328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Frame 4"/>
          <p:cNvSpPr>
            <a:spLocks/>
          </p:cNvSpPr>
          <p:nvPr/>
        </p:nvSpPr>
        <p:spPr bwMode="auto">
          <a:xfrm rot="-394917">
            <a:off x="1755775" y="4038600"/>
            <a:ext cx="1676400" cy="152400"/>
          </a:xfrm>
          <a:custGeom>
            <a:avLst/>
            <a:gdLst>
              <a:gd name="T0" fmla="*/ 0 w 1676400"/>
              <a:gd name="T1" fmla="*/ 0 h 152400"/>
              <a:gd name="T2" fmla="*/ 1676400 w 1676400"/>
              <a:gd name="T3" fmla="*/ 0 h 152400"/>
              <a:gd name="T4" fmla="*/ 1676400 w 1676400"/>
              <a:gd name="T5" fmla="*/ 152400 h 152400"/>
              <a:gd name="T6" fmla="*/ 0 w 1676400"/>
              <a:gd name="T7" fmla="*/ 152400 h 152400"/>
              <a:gd name="T8" fmla="*/ 0 w 1676400"/>
              <a:gd name="T9" fmla="*/ 0 h 152400"/>
              <a:gd name="T10" fmla="*/ 19050 w 1676400"/>
              <a:gd name="T11" fmla="*/ 19050 h 152400"/>
              <a:gd name="T12" fmla="*/ 19050 w 1676400"/>
              <a:gd name="T13" fmla="*/ 133350 h 152400"/>
              <a:gd name="T14" fmla="*/ 1657350 w 1676400"/>
              <a:gd name="T15" fmla="*/ 133350 h 152400"/>
              <a:gd name="T16" fmla="*/ 1657350 w 1676400"/>
              <a:gd name="T17" fmla="*/ 19050 h 152400"/>
              <a:gd name="T18" fmla="*/ 19050 w 1676400"/>
              <a:gd name="T19" fmla="*/ 19050 h 152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6400" h="152400">
                <a:moveTo>
                  <a:pt x="0" y="0"/>
                </a:moveTo>
                <a:lnTo>
                  <a:pt x="1676400" y="0"/>
                </a:lnTo>
                <a:lnTo>
                  <a:pt x="1676400" y="152400"/>
                </a:lnTo>
                <a:lnTo>
                  <a:pt x="0" y="152400"/>
                </a:lnTo>
                <a:lnTo>
                  <a:pt x="0" y="0"/>
                </a:lnTo>
                <a:close/>
                <a:moveTo>
                  <a:pt x="19050" y="19050"/>
                </a:moveTo>
                <a:lnTo>
                  <a:pt x="19050" y="133350"/>
                </a:lnTo>
                <a:lnTo>
                  <a:pt x="1657350" y="133350"/>
                </a:lnTo>
                <a:lnTo>
                  <a:pt x="1657350" y="19050"/>
                </a:lnTo>
                <a:lnTo>
                  <a:pt x="19050" y="19050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097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Ray-cast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>
            <a:spLocks/>
          </p:cNvSpPr>
          <p:nvPr/>
        </p:nvSpPr>
        <p:spPr bwMode="auto">
          <a:xfrm>
            <a:off x="3505200" y="3810000"/>
            <a:ext cx="381000" cy="381000"/>
          </a:xfrm>
          <a:custGeom>
            <a:avLst/>
            <a:gdLst>
              <a:gd name="T0" fmla="*/ 0 w 381000"/>
              <a:gd name="T1" fmla="*/ 190500 h 381000"/>
              <a:gd name="T2" fmla="*/ 190500 w 381000"/>
              <a:gd name="T3" fmla="*/ 0 h 381000"/>
              <a:gd name="T4" fmla="*/ 381000 w 381000"/>
              <a:gd name="T5" fmla="*/ 190500 h 381000"/>
              <a:gd name="T6" fmla="*/ 190500 w 381000"/>
              <a:gd name="T7" fmla="*/ 381000 h 381000"/>
              <a:gd name="T8" fmla="*/ 0 w 381000"/>
              <a:gd name="T9" fmla="*/ 190500 h 381000"/>
              <a:gd name="T10" fmla="*/ 20410 w 381000"/>
              <a:gd name="T11" fmla="*/ 190500 h 381000"/>
              <a:gd name="T12" fmla="*/ 190500 w 381000"/>
              <a:gd name="T13" fmla="*/ 360590 h 381000"/>
              <a:gd name="T14" fmla="*/ 360590 w 381000"/>
              <a:gd name="T15" fmla="*/ 190500 h 381000"/>
              <a:gd name="T16" fmla="*/ 190500 w 381000"/>
              <a:gd name="T17" fmla="*/ 20410 h 381000"/>
              <a:gd name="T18" fmla="*/ 20410 w 3810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1000" h="381000">
                <a:moveTo>
                  <a:pt x="0" y="190500"/>
                </a:moveTo>
                <a:cubicBezTo>
                  <a:pt x="0" y="85290"/>
                  <a:pt x="85290" y="0"/>
                  <a:pt x="190500" y="0"/>
                </a:cubicBezTo>
                <a:cubicBezTo>
                  <a:pt x="295710" y="0"/>
                  <a:pt x="381000" y="85290"/>
                  <a:pt x="381000" y="190500"/>
                </a:cubicBezTo>
                <a:cubicBezTo>
                  <a:pt x="381000" y="295710"/>
                  <a:pt x="295710" y="381000"/>
                  <a:pt x="190500" y="381000"/>
                </a:cubicBezTo>
                <a:cubicBezTo>
                  <a:pt x="85290" y="381000"/>
                  <a:pt x="0" y="295710"/>
                  <a:pt x="0" y="190500"/>
                </a:cubicBezTo>
                <a:close/>
                <a:moveTo>
                  <a:pt x="20410" y="190500"/>
                </a:moveTo>
                <a:cubicBezTo>
                  <a:pt x="20410" y="284438"/>
                  <a:pt x="96562" y="360590"/>
                  <a:pt x="190500" y="360590"/>
                </a:cubicBezTo>
                <a:cubicBezTo>
                  <a:pt x="284438" y="360590"/>
                  <a:pt x="360590" y="284438"/>
                  <a:pt x="360590" y="190500"/>
                </a:cubicBezTo>
                <a:cubicBezTo>
                  <a:pt x="360590" y="96562"/>
                  <a:pt x="284438" y="20410"/>
                  <a:pt x="190500" y="20410"/>
                </a:cubicBezTo>
                <a:cubicBezTo>
                  <a:pt x="96562" y="20410"/>
                  <a:pt x="20410" y="96562"/>
                  <a:pt x="20410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Donut 5"/>
          <p:cNvSpPr>
            <a:spLocks/>
          </p:cNvSpPr>
          <p:nvPr/>
        </p:nvSpPr>
        <p:spPr bwMode="auto">
          <a:xfrm>
            <a:off x="5410200" y="3581400"/>
            <a:ext cx="304800" cy="381000"/>
          </a:xfrm>
          <a:custGeom>
            <a:avLst/>
            <a:gdLst>
              <a:gd name="T0" fmla="*/ 0 w 304800"/>
              <a:gd name="T1" fmla="*/ 190500 h 381000"/>
              <a:gd name="T2" fmla="*/ 152400 w 304800"/>
              <a:gd name="T3" fmla="*/ 0 h 381000"/>
              <a:gd name="T4" fmla="*/ 304800 w 304800"/>
              <a:gd name="T5" fmla="*/ 190500 h 381000"/>
              <a:gd name="T6" fmla="*/ 152400 w 304800"/>
              <a:gd name="T7" fmla="*/ 381000 h 381000"/>
              <a:gd name="T8" fmla="*/ 0 w 304800"/>
              <a:gd name="T9" fmla="*/ 190500 h 381000"/>
              <a:gd name="T10" fmla="*/ 16328 w 304800"/>
              <a:gd name="T11" fmla="*/ 190500 h 381000"/>
              <a:gd name="T12" fmla="*/ 152400 w 304800"/>
              <a:gd name="T13" fmla="*/ 364672 h 381000"/>
              <a:gd name="T14" fmla="*/ 288472 w 304800"/>
              <a:gd name="T15" fmla="*/ 190500 h 381000"/>
              <a:gd name="T16" fmla="*/ 152400 w 304800"/>
              <a:gd name="T17" fmla="*/ 16328 h 381000"/>
              <a:gd name="T18" fmla="*/ 16328 w 3048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800" h="381000">
                <a:moveTo>
                  <a:pt x="0" y="190500"/>
                </a:moveTo>
                <a:cubicBezTo>
                  <a:pt x="0" y="85290"/>
                  <a:pt x="68232" y="0"/>
                  <a:pt x="152400" y="0"/>
                </a:cubicBezTo>
                <a:cubicBezTo>
                  <a:pt x="236568" y="0"/>
                  <a:pt x="304800" y="85290"/>
                  <a:pt x="304800" y="190500"/>
                </a:cubicBezTo>
                <a:cubicBezTo>
                  <a:pt x="304800" y="295710"/>
                  <a:pt x="236568" y="381000"/>
                  <a:pt x="152400" y="381000"/>
                </a:cubicBezTo>
                <a:cubicBezTo>
                  <a:pt x="68232" y="381000"/>
                  <a:pt x="0" y="295710"/>
                  <a:pt x="0" y="190500"/>
                </a:cubicBezTo>
                <a:close/>
                <a:moveTo>
                  <a:pt x="16328" y="190500"/>
                </a:moveTo>
                <a:cubicBezTo>
                  <a:pt x="16328" y="286693"/>
                  <a:pt x="77250" y="364672"/>
                  <a:pt x="152400" y="364672"/>
                </a:cubicBezTo>
                <a:cubicBezTo>
                  <a:pt x="227550" y="364672"/>
                  <a:pt x="288472" y="286693"/>
                  <a:pt x="288472" y="190500"/>
                </a:cubicBezTo>
                <a:cubicBezTo>
                  <a:pt x="288472" y="94307"/>
                  <a:pt x="227550" y="16328"/>
                  <a:pt x="152400" y="16328"/>
                </a:cubicBezTo>
                <a:cubicBezTo>
                  <a:pt x="77250" y="16328"/>
                  <a:pt x="16328" y="94307"/>
                  <a:pt x="16328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Frame 4"/>
          <p:cNvSpPr>
            <a:spLocks/>
          </p:cNvSpPr>
          <p:nvPr/>
        </p:nvSpPr>
        <p:spPr bwMode="auto">
          <a:xfrm rot="-394917">
            <a:off x="1755775" y="4038600"/>
            <a:ext cx="1676400" cy="152400"/>
          </a:xfrm>
          <a:custGeom>
            <a:avLst/>
            <a:gdLst>
              <a:gd name="T0" fmla="*/ 0 w 1676400"/>
              <a:gd name="T1" fmla="*/ 0 h 152400"/>
              <a:gd name="T2" fmla="*/ 1676400 w 1676400"/>
              <a:gd name="T3" fmla="*/ 0 h 152400"/>
              <a:gd name="T4" fmla="*/ 1676400 w 1676400"/>
              <a:gd name="T5" fmla="*/ 152400 h 152400"/>
              <a:gd name="T6" fmla="*/ 0 w 1676400"/>
              <a:gd name="T7" fmla="*/ 152400 h 152400"/>
              <a:gd name="T8" fmla="*/ 0 w 1676400"/>
              <a:gd name="T9" fmla="*/ 0 h 152400"/>
              <a:gd name="T10" fmla="*/ 19050 w 1676400"/>
              <a:gd name="T11" fmla="*/ 19050 h 152400"/>
              <a:gd name="T12" fmla="*/ 19050 w 1676400"/>
              <a:gd name="T13" fmla="*/ 133350 h 152400"/>
              <a:gd name="T14" fmla="*/ 1657350 w 1676400"/>
              <a:gd name="T15" fmla="*/ 133350 h 152400"/>
              <a:gd name="T16" fmla="*/ 1657350 w 1676400"/>
              <a:gd name="T17" fmla="*/ 19050 h 152400"/>
              <a:gd name="T18" fmla="*/ 19050 w 1676400"/>
              <a:gd name="T19" fmla="*/ 19050 h 152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6400" h="152400">
                <a:moveTo>
                  <a:pt x="0" y="0"/>
                </a:moveTo>
                <a:lnTo>
                  <a:pt x="1676400" y="0"/>
                </a:lnTo>
                <a:lnTo>
                  <a:pt x="1676400" y="152400"/>
                </a:lnTo>
                <a:lnTo>
                  <a:pt x="0" y="152400"/>
                </a:lnTo>
                <a:lnTo>
                  <a:pt x="0" y="0"/>
                </a:lnTo>
                <a:close/>
                <a:moveTo>
                  <a:pt x="19050" y="19050"/>
                </a:moveTo>
                <a:lnTo>
                  <a:pt x="19050" y="133350"/>
                </a:lnTo>
                <a:lnTo>
                  <a:pt x="1657350" y="133350"/>
                </a:lnTo>
                <a:lnTo>
                  <a:pt x="1657350" y="19050"/>
                </a:lnTo>
                <a:lnTo>
                  <a:pt x="19050" y="19050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cxnSp>
        <p:nvCxnSpPr>
          <p:cNvPr id="7" name="Straight Arrow Connector 6"/>
          <p:cNvCxnSpPr>
            <a:cxnSpLocks noChangeShapeType="1"/>
            <a:stCxn id="5" idx="3"/>
          </p:cNvCxnSpPr>
          <p:nvPr/>
        </p:nvCxnSpPr>
        <p:spPr bwMode="auto">
          <a:xfrm flipV="1">
            <a:off x="3427413" y="3581400"/>
            <a:ext cx="3506787" cy="436563"/>
          </a:xfrm>
          <a:prstGeom prst="straightConnector1">
            <a:avLst/>
          </a:prstGeom>
          <a:noFill/>
          <a:ln w="25400">
            <a:solidFill>
              <a:srgbClr val="00206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133467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The Physics</a:t>
            </a:r>
            <a:endParaRPr lang="en-US" dirty="0">
              <a:latin typeface="Calibri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962400" cy="4373563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Equal mass</a:t>
            </a:r>
          </a:p>
          <a:p>
            <a:r>
              <a:rPr lang="en-US" dirty="0">
                <a:latin typeface="Calibri" charset="0"/>
              </a:rPr>
              <a:t>Conservation of Momentum</a:t>
            </a:r>
          </a:p>
          <a:p>
            <a:r>
              <a:rPr lang="en-US" dirty="0">
                <a:latin typeface="Calibri" charset="0"/>
              </a:rPr>
              <a:t>Velocity vectors in </a:t>
            </a:r>
            <a:r>
              <a:rPr lang="en-US" dirty="0" err="1" smtClean="0">
                <a:latin typeface="Calibri" charset="0"/>
              </a:rPr>
              <a:t>x,y</a:t>
            </a:r>
            <a:endParaRPr lang="en-US" dirty="0">
              <a:latin typeface="Calibri" charset="0"/>
            </a:endParaRPr>
          </a:p>
        </p:txBody>
      </p:sp>
      <p:pic>
        <p:nvPicPr>
          <p:cNvPr id="33795" name="Picture 2" descr="http://www.webassign.net/hrw/hrw7_9-2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362200"/>
            <a:ext cx="22860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6336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Collisions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>
            <a:spLocks/>
          </p:cNvSpPr>
          <p:nvPr/>
        </p:nvSpPr>
        <p:spPr bwMode="auto">
          <a:xfrm>
            <a:off x="3505200" y="3810000"/>
            <a:ext cx="381000" cy="381000"/>
          </a:xfrm>
          <a:custGeom>
            <a:avLst/>
            <a:gdLst>
              <a:gd name="T0" fmla="*/ 0 w 381000"/>
              <a:gd name="T1" fmla="*/ 190500 h 381000"/>
              <a:gd name="T2" fmla="*/ 190500 w 381000"/>
              <a:gd name="T3" fmla="*/ 0 h 381000"/>
              <a:gd name="T4" fmla="*/ 381000 w 381000"/>
              <a:gd name="T5" fmla="*/ 190500 h 381000"/>
              <a:gd name="T6" fmla="*/ 190500 w 381000"/>
              <a:gd name="T7" fmla="*/ 381000 h 381000"/>
              <a:gd name="T8" fmla="*/ 0 w 381000"/>
              <a:gd name="T9" fmla="*/ 190500 h 381000"/>
              <a:gd name="T10" fmla="*/ 20410 w 381000"/>
              <a:gd name="T11" fmla="*/ 190500 h 381000"/>
              <a:gd name="T12" fmla="*/ 190500 w 381000"/>
              <a:gd name="T13" fmla="*/ 360590 h 381000"/>
              <a:gd name="T14" fmla="*/ 360590 w 381000"/>
              <a:gd name="T15" fmla="*/ 190500 h 381000"/>
              <a:gd name="T16" fmla="*/ 190500 w 381000"/>
              <a:gd name="T17" fmla="*/ 20410 h 381000"/>
              <a:gd name="T18" fmla="*/ 20410 w 3810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1000" h="381000">
                <a:moveTo>
                  <a:pt x="0" y="190500"/>
                </a:moveTo>
                <a:cubicBezTo>
                  <a:pt x="0" y="85290"/>
                  <a:pt x="85290" y="0"/>
                  <a:pt x="190500" y="0"/>
                </a:cubicBezTo>
                <a:cubicBezTo>
                  <a:pt x="295710" y="0"/>
                  <a:pt x="381000" y="85290"/>
                  <a:pt x="381000" y="190500"/>
                </a:cubicBezTo>
                <a:cubicBezTo>
                  <a:pt x="381000" y="295710"/>
                  <a:pt x="295710" y="381000"/>
                  <a:pt x="190500" y="381000"/>
                </a:cubicBezTo>
                <a:cubicBezTo>
                  <a:pt x="85290" y="381000"/>
                  <a:pt x="0" y="295710"/>
                  <a:pt x="0" y="190500"/>
                </a:cubicBezTo>
                <a:close/>
                <a:moveTo>
                  <a:pt x="20410" y="190500"/>
                </a:moveTo>
                <a:cubicBezTo>
                  <a:pt x="20410" y="284438"/>
                  <a:pt x="96562" y="360590"/>
                  <a:pt x="190500" y="360590"/>
                </a:cubicBezTo>
                <a:cubicBezTo>
                  <a:pt x="284438" y="360590"/>
                  <a:pt x="360590" y="284438"/>
                  <a:pt x="360590" y="190500"/>
                </a:cubicBezTo>
                <a:cubicBezTo>
                  <a:pt x="360590" y="96562"/>
                  <a:pt x="284438" y="20410"/>
                  <a:pt x="190500" y="20410"/>
                </a:cubicBezTo>
                <a:cubicBezTo>
                  <a:pt x="96562" y="20410"/>
                  <a:pt x="20410" y="96562"/>
                  <a:pt x="20410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Donut 5"/>
          <p:cNvSpPr>
            <a:spLocks/>
          </p:cNvSpPr>
          <p:nvPr/>
        </p:nvSpPr>
        <p:spPr bwMode="auto">
          <a:xfrm>
            <a:off x="5410200" y="3581400"/>
            <a:ext cx="304800" cy="381000"/>
          </a:xfrm>
          <a:custGeom>
            <a:avLst/>
            <a:gdLst>
              <a:gd name="T0" fmla="*/ 0 w 304800"/>
              <a:gd name="T1" fmla="*/ 190500 h 381000"/>
              <a:gd name="T2" fmla="*/ 152400 w 304800"/>
              <a:gd name="T3" fmla="*/ 0 h 381000"/>
              <a:gd name="T4" fmla="*/ 304800 w 304800"/>
              <a:gd name="T5" fmla="*/ 190500 h 381000"/>
              <a:gd name="T6" fmla="*/ 152400 w 304800"/>
              <a:gd name="T7" fmla="*/ 381000 h 381000"/>
              <a:gd name="T8" fmla="*/ 0 w 304800"/>
              <a:gd name="T9" fmla="*/ 190500 h 381000"/>
              <a:gd name="T10" fmla="*/ 16328 w 304800"/>
              <a:gd name="T11" fmla="*/ 190500 h 381000"/>
              <a:gd name="T12" fmla="*/ 152400 w 304800"/>
              <a:gd name="T13" fmla="*/ 364672 h 381000"/>
              <a:gd name="T14" fmla="*/ 288472 w 304800"/>
              <a:gd name="T15" fmla="*/ 190500 h 381000"/>
              <a:gd name="T16" fmla="*/ 152400 w 304800"/>
              <a:gd name="T17" fmla="*/ 16328 h 381000"/>
              <a:gd name="T18" fmla="*/ 16328 w 3048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800" h="381000">
                <a:moveTo>
                  <a:pt x="0" y="190500"/>
                </a:moveTo>
                <a:cubicBezTo>
                  <a:pt x="0" y="85290"/>
                  <a:pt x="68232" y="0"/>
                  <a:pt x="152400" y="0"/>
                </a:cubicBezTo>
                <a:cubicBezTo>
                  <a:pt x="236568" y="0"/>
                  <a:pt x="304800" y="85290"/>
                  <a:pt x="304800" y="190500"/>
                </a:cubicBezTo>
                <a:cubicBezTo>
                  <a:pt x="304800" y="295710"/>
                  <a:pt x="236568" y="381000"/>
                  <a:pt x="152400" y="381000"/>
                </a:cubicBezTo>
                <a:cubicBezTo>
                  <a:pt x="68232" y="381000"/>
                  <a:pt x="0" y="295710"/>
                  <a:pt x="0" y="190500"/>
                </a:cubicBezTo>
                <a:close/>
                <a:moveTo>
                  <a:pt x="16328" y="190500"/>
                </a:moveTo>
                <a:cubicBezTo>
                  <a:pt x="16328" y="286693"/>
                  <a:pt x="77250" y="364672"/>
                  <a:pt x="152400" y="364672"/>
                </a:cubicBezTo>
                <a:cubicBezTo>
                  <a:pt x="227550" y="364672"/>
                  <a:pt x="288472" y="286693"/>
                  <a:pt x="288472" y="190500"/>
                </a:cubicBezTo>
                <a:cubicBezTo>
                  <a:pt x="288472" y="94307"/>
                  <a:pt x="227550" y="16328"/>
                  <a:pt x="152400" y="16328"/>
                </a:cubicBezTo>
                <a:cubicBezTo>
                  <a:pt x="77250" y="16328"/>
                  <a:pt x="16328" y="94307"/>
                  <a:pt x="16328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Frame 4"/>
          <p:cNvSpPr>
            <a:spLocks/>
          </p:cNvSpPr>
          <p:nvPr/>
        </p:nvSpPr>
        <p:spPr bwMode="auto">
          <a:xfrm rot="-394917">
            <a:off x="1755775" y="4038600"/>
            <a:ext cx="1676400" cy="152400"/>
          </a:xfrm>
          <a:custGeom>
            <a:avLst/>
            <a:gdLst>
              <a:gd name="T0" fmla="*/ 0 w 1676400"/>
              <a:gd name="T1" fmla="*/ 0 h 152400"/>
              <a:gd name="T2" fmla="*/ 1676400 w 1676400"/>
              <a:gd name="T3" fmla="*/ 0 h 152400"/>
              <a:gd name="T4" fmla="*/ 1676400 w 1676400"/>
              <a:gd name="T5" fmla="*/ 152400 h 152400"/>
              <a:gd name="T6" fmla="*/ 0 w 1676400"/>
              <a:gd name="T7" fmla="*/ 152400 h 152400"/>
              <a:gd name="T8" fmla="*/ 0 w 1676400"/>
              <a:gd name="T9" fmla="*/ 0 h 152400"/>
              <a:gd name="T10" fmla="*/ 19050 w 1676400"/>
              <a:gd name="T11" fmla="*/ 19050 h 152400"/>
              <a:gd name="T12" fmla="*/ 19050 w 1676400"/>
              <a:gd name="T13" fmla="*/ 133350 h 152400"/>
              <a:gd name="T14" fmla="*/ 1657350 w 1676400"/>
              <a:gd name="T15" fmla="*/ 133350 h 152400"/>
              <a:gd name="T16" fmla="*/ 1657350 w 1676400"/>
              <a:gd name="T17" fmla="*/ 19050 h 152400"/>
              <a:gd name="T18" fmla="*/ 19050 w 1676400"/>
              <a:gd name="T19" fmla="*/ 19050 h 152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6400" h="152400">
                <a:moveTo>
                  <a:pt x="0" y="0"/>
                </a:moveTo>
                <a:lnTo>
                  <a:pt x="1676400" y="0"/>
                </a:lnTo>
                <a:lnTo>
                  <a:pt x="1676400" y="152400"/>
                </a:lnTo>
                <a:lnTo>
                  <a:pt x="0" y="152400"/>
                </a:lnTo>
                <a:lnTo>
                  <a:pt x="0" y="0"/>
                </a:lnTo>
                <a:close/>
                <a:moveTo>
                  <a:pt x="19050" y="19050"/>
                </a:moveTo>
                <a:lnTo>
                  <a:pt x="19050" y="133350"/>
                </a:lnTo>
                <a:lnTo>
                  <a:pt x="1657350" y="133350"/>
                </a:lnTo>
                <a:lnTo>
                  <a:pt x="1657350" y="19050"/>
                </a:lnTo>
                <a:lnTo>
                  <a:pt x="19050" y="19050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cxnSp>
        <p:nvCxnSpPr>
          <p:cNvPr id="7" name="Straight Arrow Connector 6"/>
          <p:cNvCxnSpPr>
            <a:cxnSpLocks noChangeShapeType="1"/>
            <a:stCxn id="5" idx="3"/>
            <a:endCxn id="6" idx="2"/>
          </p:cNvCxnSpPr>
          <p:nvPr/>
        </p:nvCxnSpPr>
        <p:spPr bwMode="auto">
          <a:xfrm flipV="1">
            <a:off x="3427413" y="3771900"/>
            <a:ext cx="1982787" cy="246063"/>
          </a:xfrm>
          <a:prstGeom prst="straightConnector1">
            <a:avLst/>
          </a:prstGeom>
          <a:noFill/>
          <a:ln w="25400">
            <a:solidFill>
              <a:srgbClr val="00206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flipH="1" flipV="1">
            <a:off x="5245100" y="3221038"/>
            <a:ext cx="139700" cy="550862"/>
          </a:xfrm>
          <a:prstGeom prst="straightConnector1">
            <a:avLst/>
          </a:prstGeom>
          <a:noFill/>
          <a:ln w="25400">
            <a:solidFill>
              <a:srgbClr val="00206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>
            <a:off x="5715000" y="3771900"/>
            <a:ext cx="1676400" cy="3810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xmlns="" val="375268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with </a:t>
            </a:r>
            <a:r>
              <a:rPr lang="en-US" dirty="0" err="1" smtClean="0"/>
              <a:t>PoolPal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</a:t>
            </a:r>
            <a:r>
              <a:rPr lang="en-US" dirty="0" err="1" smtClean="0"/>
              <a:t>PoolPal</a:t>
            </a:r>
            <a:r>
              <a:rPr lang="en-US" dirty="0" smtClean="0"/>
              <a:t> is detected on the table, a special routine will analyze the position of the </a:t>
            </a:r>
            <a:r>
              <a:rPr lang="en-US" dirty="0" err="1" smtClean="0"/>
              <a:t>PoolPal</a:t>
            </a:r>
            <a:endParaRPr lang="en-US" dirty="0" smtClean="0"/>
          </a:p>
          <a:p>
            <a:r>
              <a:rPr lang="en-US" dirty="0" smtClean="0"/>
              <a:t>The AI will then run a simulation to find out how hard to hit the ball, given the </a:t>
            </a:r>
            <a:r>
              <a:rPr lang="en-US" dirty="0" err="1" smtClean="0"/>
              <a:t>PoolPal</a:t>
            </a:r>
            <a:r>
              <a:rPr lang="en-US" dirty="0" smtClean="0"/>
              <a:t> location, for the best shot.</a:t>
            </a:r>
          </a:p>
          <a:p>
            <a:r>
              <a:rPr lang="en-US" dirty="0" smtClean="0"/>
              <a:t>The motor speed will be sent to the </a:t>
            </a:r>
            <a:r>
              <a:rPr lang="en-US" dirty="0" err="1" smtClean="0"/>
              <a:t>PoolPal</a:t>
            </a:r>
            <a:r>
              <a:rPr lang="en-US" dirty="0" smtClean="0"/>
              <a:t> via wireless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95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alibri" charset="0"/>
              </a:rPr>
              <a:t>Finite State Machine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839200" cy="4373563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accent2"/>
                </a:solidFill>
                <a:latin typeface="Calibri" charset="0"/>
              </a:rPr>
              <a:t>Singleton</a:t>
            </a:r>
            <a:r>
              <a:rPr lang="en-US" dirty="0">
                <a:latin typeface="Calibri" charset="0"/>
              </a:rPr>
              <a:t> managing all aspects of the Pool Table</a:t>
            </a:r>
          </a:p>
          <a:p>
            <a:pPr eaLnBrk="1" hangingPunct="1"/>
            <a:r>
              <a:rPr lang="en-US" dirty="0">
                <a:latin typeface="Calibri" charset="0"/>
              </a:rPr>
              <a:t>Supporting Different Modes (States)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New game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Before shot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After shot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End game</a:t>
            </a:r>
          </a:p>
          <a:p>
            <a:pPr eaLnBrk="1" hangingPunct="1"/>
            <a:r>
              <a:rPr lang="en-US" dirty="0">
                <a:latin typeface="Calibri" charset="0"/>
              </a:rPr>
              <a:t>Contains Ball Objects</a:t>
            </a:r>
          </a:p>
          <a:p>
            <a:pPr eaLnBrk="1" hangingPunct="1"/>
            <a:r>
              <a:rPr lang="en-US" dirty="0">
                <a:latin typeface="Calibri" charset="0"/>
              </a:rPr>
              <a:t>Keeps score &amp; Useful Metrics</a:t>
            </a:r>
          </a:p>
          <a:p>
            <a:pPr eaLnBrk="1" hangingPunct="1"/>
            <a:r>
              <a:rPr lang="en-US" dirty="0">
                <a:latin typeface="Calibri" charset="0"/>
              </a:rPr>
              <a:t>Knows when to </a:t>
            </a:r>
            <a:r>
              <a:rPr lang="en-US" b="1" dirty="0">
                <a:latin typeface="Calibri" charset="0"/>
              </a:rPr>
              <a:t>identify</a:t>
            </a:r>
            <a:r>
              <a:rPr lang="en-US" dirty="0">
                <a:latin typeface="Calibri" charset="0"/>
              </a:rPr>
              <a:t>, </a:t>
            </a:r>
            <a:r>
              <a:rPr lang="en-US" b="1" dirty="0">
                <a:latin typeface="Calibri" charset="0"/>
              </a:rPr>
              <a:t>track</a:t>
            </a:r>
            <a:r>
              <a:rPr lang="en-US" dirty="0">
                <a:latin typeface="Calibri" charset="0"/>
              </a:rPr>
              <a:t>, or </a:t>
            </a:r>
            <a:r>
              <a:rPr lang="en-US" b="1" dirty="0">
                <a:latin typeface="Calibri" charset="0"/>
              </a:rPr>
              <a:t>predict</a:t>
            </a:r>
          </a:p>
          <a:p>
            <a:pPr lvl="1" eaLnBrk="1" hangingPunct="1"/>
            <a:endParaRPr lang="en-US" i="1" dirty="0">
              <a:latin typeface="Calibri" charset="0"/>
            </a:endParaRPr>
          </a:p>
          <a:p>
            <a:pPr lvl="1" eaLnBrk="1" hangingPunct="1"/>
            <a:endParaRPr lang="en-US" dirty="0">
              <a:latin typeface="Calibri" charset="0"/>
            </a:endParaRPr>
          </a:p>
          <a:p>
            <a:pPr eaLnBrk="1" hangingPunct="1"/>
            <a:endParaRPr lang="en-US" dirty="0"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Image Processing</a:t>
            </a:r>
          </a:p>
        </p:txBody>
      </p:sp>
      <p:sp>
        <p:nvSpPr>
          <p:cNvPr id="23554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Ground level of interaction in system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How do we locate the balls in play?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Choice in camera is critical</a:t>
            </a:r>
          </a:p>
          <a:p>
            <a:pPr marL="914400" lvl="1" indent="-457200" eaLnBrk="1" hangingPunct="1">
              <a:buFont typeface="Arial" charset="0"/>
              <a:buChar char="•"/>
            </a:pPr>
            <a:r>
              <a:rPr lang="en-US" dirty="0">
                <a:solidFill>
                  <a:srgbClr val="000000"/>
                </a:solidFill>
                <a:latin typeface="Calibri" charset="0"/>
              </a:rPr>
              <a:t>Kinect vs. Webcam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Use </a:t>
            </a:r>
            <a:r>
              <a:rPr lang="en-US" dirty="0" err="1">
                <a:solidFill>
                  <a:srgbClr val="000000"/>
                </a:solidFill>
                <a:latin typeface="Calibri" charset="0"/>
              </a:rPr>
              <a:t>OpenCV</a:t>
            </a:r>
            <a:r>
              <a:rPr lang="en-US" dirty="0">
                <a:solidFill>
                  <a:srgbClr val="000000"/>
                </a:solidFill>
                <a:latin typeface="Calibri" charset="0"/>
              </a:rPr>
              <a:t> algorithms 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Send locations of balls to tracker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What is Cool Pool?</a:t>
            </a:r>
            <a:endParaRPr lang="en-US" dirty="0">
              <a:latin typeface="Calibri" charset="0"/>
            </a:endParaRPr>
          </a:p>
        </p:txBody>
      </p:sp>
      <p:pic>
        <p:nvPicPr>
          <p:cNvPr id="20482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2448478" y="2951356"/>
            <a:ext cx="1005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smtClean="0"/>
              <a:t>Camera</a:t>
            </a:r>
            <a:endParaRPr lang="en-US" sz="1800" dirty="0"/>
          </a:p>
        </p:txBody>
      </p:sp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4218906" y="2002214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Projector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2300" y="5334000"/>
            <a:ext cx="30480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6875" y="5410200"/>
            <a:ext cx="267049" cy="267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6251" y="5105400"/>
            <a:ext cx="252549" cy="252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4800" y="5029200"/>
            <a:ext cx="226423" cy="2264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264689">
            <a:off x="6203800" y="4079393"/>
            <a:ext cx="2502010" cy="198166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4462819" y="5562600"/>
            <a:ext cx="1324056" cy="34289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67100" y="5574573"/>
            <a:ext cx="1005802" cy="330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2819400" y="5255623"/>
            <a:ext cx="342900" cy="15675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124200" y="5562600"/>
            <a:ext cx="354100" cy="1652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44" t="11428" r="40193" b="70000"/>
          <a:stretch/>
        </p:blipFill>
        <p:spPr bwMode="auto">
          <a:xfrm>
            <a:off x="4191000" y="2362200"/>
            <a:ext cx="121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cxnSp>
        <p:nvCxnSpPr>
          <p:cNvPr id="28" name="Straight Arrow Connector 27"/>
          <p:cNvCxnSpPr>
            <a:stCxn id="2" idx="0"/>
          </p:cNvCxnSpPr>
          <p:nvPr/>
        </p:nvCxnSpPr>
        <p:spPr>
          <a:xfrm flipV="1">
            <a:off x="3314700" y="2959991"/>
            <a:ext cx="139181" cy="2374009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8" idx="0"/>
          </p:cNvCxnSpPr>
          <p:nvPr/>
        </p:nvCxnSpPr>
        <p:spPr>
          <a:xfrm flipH="1" flipV="1">
            <a:off x="3478300" y="2971799"/>
            <a:ext cx="749712" cy="205740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7" idx="0"/>
          </p:cNvCxnSpPr>
          <p:nvPr/>
        </p:nvCxnSpPr>
        <p:spPr>
          <a:xfrm flipH="1" flipV="1">
            <a:off x="3453880" y="2960688"/>
            <a:ext cx="2058646" cy="214471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3453881" y="3009717"/>
            <a:ext cx="2476502" cy="245055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999" b="38572"/>
          <a:stretch/>
        </p:blipFill>
        <p:spPr bwMode="auto">
          <a:xfrm>
            <a:off x="1503112" y="3377837"/>
            <a:ext cx="6497888" cy="159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" name="Elbow Connector 50"/>
          <p:cNvCxnSpPr/>
          <p:nvPr/>
        </p:nvCxnSpPr>
        <p:spPr>
          <a:xfrm rot="5400000" flipH="1" flipV="1">
            <a:off x="1943222" y="1447679"/>
            <a:ext cx="1181100" cy="339114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950081" y="2819400"/>
            <a:ext cx="2085943" cy="854868"/>
          </a:xfrm>
          <a:prstGeom prst="bentConnector3">
            <a:avLst>
              <a:gd name="adj1" fmla="val 10009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 flipV="1">
            <a:off x="3453880" y="3009717"/>
            <a:ext cx="2870720" cy="2348232"/>
          </a:xfrm>
          <a:prstGeom prst="straightConnector1">
            <a:avLst/>
          </a:prstGeom>
          <a:ln>
            <a:solidFill>
              <a:schemeClr val="accent6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053924" y="5257800"/>
            <a:ext cx="657419" cy="215097"/>
          </a:xfrm>
          <a:prstGeom prst="line">
            <a:avLst/>
          </a:prstGeom>
          <a:ln w="603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152400" y="4844534"/>
            <a:ext cx="20930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Pool balls 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Coordinates</a:t>
            </a:r>
            <a:endParaRPr lang="en-US" dirty="0"/>
          </a:p>
          <a:p>
            <a:r>
              <a:rPr lang="en-US" dirty="0" smtClean="0"/>
              <a:t>Stored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152399" y="5727954"/>
            <a:ext cx="1925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Pool stick</a:t>
            </a:r>
          </a:p>
          <a:p>
            <a:r>
              <a:rPr lang="en-US" dirty="0" smtClean="0"/>
              <a:t>Coordinate </a:t>
            </a:r>
          </a:p>
          <a:p>
            <a:r>
              <a:rPr lang="en-US" dirty="0" smtClean="0"/>
              <a:t>detected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1039773" y="3777663"/>
            <a:ext cx="1450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Computer</a:t>
            </a:r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684268">
            <a:off x="6241091" y="4763710"/>
            <a:ext cx="2395319" cy="1981669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H="1" flipV="1">
            <a:off x="2990850" y="5207725"/>
            <a:ext cx="2816409" cy="29807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595721" y="4258858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Real-time updating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25025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63" grpId="0"/>
      <p:bldP spid="63" grpId="1"/>
      <p:bldP spid="69" grpId="0"/>
      <p:bldP spid="69" grpId="1"/>
      <p:bldP spid="64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8829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81281324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5461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Display Output via Projector</a:t>
            </a:r>
            <a:endParaRPr lang="en-US" dirty="0">
              <a:latin typeface="Calibri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33800" y="2590800"/>
            <a:ext cx="1749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NEED GUI PIC</a:t>
            </a:r>
            <a:endParaRPr lang="en-US" dirty="0"/>
          </a:p>
        </p:txBody>
      </p:sp>
      <p:pic>
        <p:nvPicPr>
          <p:cNvPr id="3" name="Picture 2" descr="GU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440" y="1600200"/>
            <a:ext cx="8490760" cy="462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5345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Mounting system</a:t>
            </a:r>
            <a:endParaRPr lang="en-US" dirty="0">
              <a:latin typeface="Calibri" charset="0"/>
            </a:endParaRPr>
          </a:p>
        </p:txBody>
      </p:sp>
      <p:pic>
        <p:nvPicPr>
          <p:cNvPr id="4" name="pictur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18" t="9153" r="15068"/>
          <a:stretch>
            <a:fillRect/>
          </a:stretch>
        </p:blipFill>
        <p:spPr>
          <a:xfrm>
            <a:off x="1905000" y="1600200"/>
            <a:ext cx="5486400" cy="516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923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Projector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077200" cy="3810000"/>
          </a:xfrm>
        </p:spPr>
        <p:txBody>
          <a:bodyPr/>
          <a:lstStyle/>
          <a:p>
            <a:r>
              <a:rPr lang="en-US" dirty="0" smtClean="0"/>
              <a:t>To keep overhead clearance sufficiently small, short throw projector needed</a:t>
            </a:r>
          </a:p>
          <a:p>
            <a:r>
              <a:rPr lang="en-US" dirty="0" smtClean="0"/>
              <a:t>Much smaller distance to project a full image</a:t>
            </a:r>
          </a:p>
          <a:p>
            <a:r>
              <a:rPr lang="en-US" dirty="0" smtClean="0"/>
              <a:t>Defined by </a:t>
            </a:r>
            <a:r>
              <a:rPr lang="en-US" i="1" dirty="0" smtClean="0"/>
              <a:t>throw ratio</a:t>
            </a:r>
            <a:r>
              <a:rPr lang="en-US" dirty="0" smtClean="0"/>
              <a:t>, the ratio of the image size to the distance needed to project.</a:t>
            </a:r>
          </a:p>
          <a:p>
            <a:r>
              <a:rPr lang="en-US" dirty="0" smtClean="0"/>
              <a:t>1:1 throw </a:t>
            </a:r>
            <a:r>
              <a:rPr lang="en-US" smtClean="0"/>
              <a:t>ratio can project a 7ft </a:t>
            </a:r>
            <a:r>
              <a:rPr lang="en-US" dirty="0" smtClean="0"/>
              <a:t>image at </a:t>
            </a:r>
            <a:r>
              <a:rPr lang="en-US" smtClean="0"/>
              <a:t>a 7ft </a:t>
            </a:r>
            <a:r>
              <a:rPr lang="en-US" dirty="0" smtClean="0"/>
              <a:t>distance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136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Projector Selection</a:t>
            </a:r>
            <a:endParaRPr lang="en-US" dirty="0"/>
          </a:p>
        </p:txBody>
      </p:sp>
      <p:pic>
        <p:nvPicPr>
          <p:cNvPr id="5122" name="Picture 2" descr="C:\Users\Jeff\Downloads\Screenshot 2014-01-30 19.07.2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50" b="23135"/>
          <a:stretch/>
        </p:blipFill>
        <p:spPr bwMode="auto">
          <a:xfrm>
            <a:off x="1676400" y="2057400"/>
            <a:ext cx="5822720" cy="3962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0" y="6260068"/>
            <a:ext cx="43733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from </a:t>
            </a:r>
            <a:r>
              <a:rPr lang="en-US" sz="1200" dirty="0" smtClean="0"/>
              <a:t>projectorcentral.com/projection-calculator-</a:t>
            </a:r>
            <a:r>
              <a:rPr lang="en-US" sz="1200" dirty="0" err="1" smtClean="0"/>
              <a:t>pro.cfm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70791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tudent\Downloads\887002_10152408846461096_8188965596994023431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5890" y="609600"/>
            <a:ext cx="4012221" cy="601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666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8910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0459076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827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PoolPal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34619" y="1781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4194" b="98065" l="6957" r="97391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952997" y="4800600"/>
            <a:ext cx="1219202" cy="8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3168" y="5336177"/>
            <a:ext cx="226423" cy="2264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pic>
        <p:nvPicPr>
          <p:cNvPr id="14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Elbow Connector 18"/>
          <p:cNvCxnSpPr>
            <a:endCxn id="12" idx="0"/>
          </p:cNvCxnSpPr>
          <p:nvPr/>
        </p:nvCxnSpPr>
        <p:spPr>
          <a:xfrm rot="10800000" flipV="1">
            <a:off x="950080" y="2819400"/>
            <a:ext cx="2021720" cy="91440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3505200" y="3048000"/>
            <a:ext cx="2286000" cy="1981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442959" y="4245063"/>
            <a:ext cx="3967241" cy="784137"/>
          </a:xfrm>
          <a:prstGeom prst="line">
            <a:avLst/>
          </a:prstGeom>
          <a:ln>
            <a:prstDash val="sysDash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43400" y="3342416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PoolPal </a:t>
            </a:r>
          </a:p>
          <a:p>
            <a:r>
              <a:rPr lang="en-US" dirty="0" smtClean="0"/>
              <a:t>Coordinates Detected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81000" y="2286000"/>
            <a:ext cx="3968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PoolPal Coordinates Sent to CPU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371600" y="4659868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Motor Instructions Sent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0728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Pool + PoolPal</a:t>
            </a:r>
            <a:endParaRPr lang="en-US" dirty="0"/>
          </a:p>
        </p:txBody>
      </p:sp>
      <p:pic>
        <p:nvPicPr>
          <p:cNvPr id="4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29"/>
          <a:stretch/>
        </p:blipFill>
        <p:spPr bwMode="auto">
          <a:xfrm>
            <a:off x="1323056" y="36576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4194" b="98065" l="6957" r="97391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952997" y="3503701"/>
            <a:ext cx="1219202" cy="8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3168" y="4031202"/>
            <a:ext cx="226423" cy="226423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23056" y="2305789"/>
            <a:ext cx="6677944" cy="340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62200" y="1535668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Integrated Wireless Hardware Component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96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bri" charset="0"/>
              </a:rPr>
              <a:t>PoolPal</a:t>
            </a:r>
            <a:r>
              <a:rPr lang="en-US" dirty="0" smtClean="0">
                <a:latin typeface="Calibri" charset="0"/>
              </a:rPr>
              <a:t> Objectives</a:t>
            </a:r>
            <a:endParaRPr lang="en-US" dirty="0">
              <a:latin typeface="Calibri" charset="0"/>
            </a:endParaRP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Be able to communicate with shot predictor</a:t>
            </a:r>
          </a:p>
          <a:p>
            <a:r>
              <a:rPr lang="en-US" dirty="0">
                <a:latin typeface="Calibri" charset="0"/>
              </a:rPr>
              <a:t>Reach enough speed to simulate a human player</a:t>
            </a:r>
          </a:p>
          <a:p>
            <a:r>
              <a:rPr lang="en-US" dirty="0">
                <a:latin typeface="Calibri" charset="0"/>
              </a:rPr>
              <a:t>Be small enough to be used on the table without interrupting game play</a:t>
            </a:r>
          </a:p>
          <a:p>
            <a:r>
              <a:rPr lang="en-US" dirty="0">
                <a:latin typeface="Calibri" charset="0"/>
              </a:rPr>
              <a:t>Be able to be moved around the pool table </a:t>
            </a:r>
          </a:p>
        </p:txBody>
      </p:sp>
    </p:spTree>
    <p:extLst>
      <p:ext uri="{BB962C8B-B14F-4D97-AF65-F5344CB8AC3E}">
        <p14:creationId xmlns:p14="http://schemas.microsoft.com/office/powerpoint/2010/main" xmlns="" val="100996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latin typeface="Calibri" charset="0"/>
              </a:rPr>
              <a:t>PoolPal</a:t>
            </a:r>
            <a:r>
              <a:rPr lang="en-US" dirty="0" smtClean="0">
                <a:latin typeface="Calibri" charset="0"/>
              </a:rPr>
              <a:t> Block Overview</a:t>
            </a:r>
            <a:endParaRPr lang="en-US" dirty="0">
              <a:latin typeface="Calibri" charset="0"/>
            </a:endParaRPr>
          </a:p>
        </p:txBody>
      </p:sp>
      <p:pic>
        <p:nvPicPr>
          <p:cNvPr id="3074" name="Picture 2" descr="C:\Users\Jeff\Downloads\block 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7644" y="1680713"/>
            <a:ext cx="6188711" cy="50316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2800" y="2667000"/>
            <a:ext cx="83820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+mn-lt"/>
              </a:rPr>
              <a:t>ATMega328</a:t>
            </a:r>
            <a:endParaRPr lang="en-US" sz="9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Software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491" y="1725303"/>
            <a:ext cx="2391424" cy="16274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0758" y="3581400"/>
            <a:ext cx="76412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Chosen to develop on </a:t>
            </a:r>
            <a:r>
              <a:rPr lang="en-US" sz="2800" b="1" i="1" dirty="0" smtClean="0"/>
              <a:t>ATMega328</a:t>
            </a:r>
            <a:r>
              <a:rPr lang="en-US" sz="2800" dirty="0" smtClean="0"/>
              <a:t> </a:t>
            </a:r>
            <a:r>
              <a:rPr lang="en-US" sz="2800" dirty="0" err="1" smtClean="0"/>
              <a:t>bootloaded</a:t>
            </a:r>
            <a:r>
              <a:rPr lang="en-US" sz="2800" dirty="0" smtClean="0"/>
              <a:t> with Arduino environment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Ability to easily interface with both stepper motor and </a:t>
            </a:r>
            <a:r>
              <a:rPr lang="en-US" sz="2800" dirty="0" err="1" smtClean="0"/>
              <a:t>Xbee</a:t>
            </a:r>
            <a:r>
              <a:rPr lang="en-US" sz="2800" dirty="0" smtClean="0"/>
              <a:t> through </a:t>
            </a:r>
            <a:r>
              <a:rPr lang="en-US" sz="2800" dirty="0" err="1" smtClean="0"/>
              <a:t>Arduino</a:t>
            </a:r>
            <a:r>
              <a:rPr lang="en-US" sz="2800" dirty="0" smtClean="0"/>
              <a:t> libraries.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Ability to reprogram quickly</a:t>
            </a:r>
          </a:p>
        </p:txBody>
      </p:sp>
    </p:spTree>
    <p:extLst>
      <p:ext uri="{BB962C8B-B14F-4D97-AF65-F5344CB8AC3E}">
        <p14:creationId xmlns:p14="http://schemas.microsoft.com/office/powerpoint/2010/main" xmlns="" val="300330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smtClean="0"/>
              <a:t>The wireless subsystem will be used to communicate to the Pool Pal</a:t>
            </a:r>
          </a:p>
          <a:p>
            <a:r>
              <a:rPr lang="en-US" dirty="0" smtClean="0"/>
              <a:t>The motor will make the number of steps necessary to move forward and strike the ball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440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4800600" cy="4373563"/>
          </a:xfrm>
        </p:spPr>
        <p:txBody>
          <a:bodyPr/>
          <a:lstStyle/>
          <a:p>
            <a:r>
              <a:rPr lang="en-US" sz="2400" dirty="0" err="1" smtClean="0"/>
              <a:t>Xbee</a:t>
            </a:r>
            <a:r>
              <a:rPr lang="en-US" sz="2400" dirty="0" smtClean="0"/>
              <a:t> will </a:t>
            </a:r>
            <a:r>
              <a:rPr lang="en-US" sz="2400" dirty="0"/>
              <a:t>be used </a:t>
            </a:r>
            <a:r>
              <a:rPr lang="en-US" sz="2400" dirty="0" smtClean="0"/>
              <a:t>to wirelessly </a:t>
            </a:r>
            <a:r>
              <a:rPr lang="en-US" sz="2400" dirty="0"/>
              <a:t>communicate to the Pool </a:t>
            </a:r>
            <a:r>
              <a:rPr lang="en-US" sz="2400" dirty="0" smtClean="0"/>
              <a:t>Pal</a:t>
            </a:r>
          </a:p>
          <a:p>
            <a:r>
              <a:rPr lang="en-US" sz="2400" dirty="0" smtClean="0"/>
              <a:t>Easy point-to-point communication</a:t>
            </a:r>
          </a:p>
          <a:p>
            <a:r>
              <a:rPr lang="en-US" sz="2400" dirty="0" smtClean="0"/>
              <a:t>When signaled from the main computer, the </a:t>
            </a:r>
            <a:r>
              <a:rPr lang="en-US" sz="2400" dirty="0"/>
              <a:t>motor will make the number of steps necessary to move forward and strike the </a:t>
            </a:r>
            <a:r>
              <a:rPr lang="en-US" sz="2400" dirty="0" smtClean="0"/>
              <a:t>ball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4098" name="Picture 2" descr="C:\Users\Sophia\Downloads\IMG_2747.jpe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181600" y="1752600"/>
            <a:ext cx="3562350" cy="474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bri" charset="0"/>
              </a:rPr>
              <a:t>PoolPal</a:t>
            </a:r>
            <a:r>
              <a:rPr lang="en-US" dirty="0" smtClean="0">
                <a:latin typeface="Calibri" charset="0"/>
              </a:rPr>
              <a:t> Motor and Slide</a:t>
            </a:r>
            <a:endParaRPr lang="en-US" dirty="0">
              <a:latin typeface="Calibri" charset="0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Driven by </a:t>
            </a:r>
            <a:r>
              <a:rPr lang="en-US" dirty="0" smtClean="0">
                <a:latin typeface="Calibri" charset="0"/>
              </a:rPr>
              <a:t>NEMA 23 stepper </a:t>
            </a:r>
            <a:r>
              <a:rPr lang="en-US" dirty="0">
                <a:latin typeface="Calibri" charset="0"/>
              </a:rPr>
              <a:t>motor and linear slide to achieve one-directional </a:t>
            </a:r>
            <a:r>
              <a:rPr lang="en-US" dirty="0" smtClean="0">
                <a:latin typeface="Calibri" charset="0"/>
              </a:rPr>
              <a:t>motion</a:t>
            </a:r>
          </a:p>
          <a:p>
            <a:r>
              <a:rPr lang="en-US" dirty="0" smtClean="0">
                <a:latin typeface="Calibri" charset="0"/>
              </a:rPr>
              <a:t>Sponsored by </a:t>
            </a:r>
            <a:r>
              <a:rPr lang="en-US" dirty="0" err="1" smtClean="0">
                <a:latin typeface="Calibri" charset="0"/>
              </a:rPr>
              <a:t>Igus</a:t>
            </a:r>
            <a:r>
              <a:rPr lang="en-US" dirty="0" smtClean="0">
                <a:latin typeface="Calibri" charset="0"/>
              </a:rPr>
              <a:t>’ Young Engineers Support </a:t>
            </a:r>
            <a:endParaRPr lang="en-US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32" b="43435"/>
          <a:stretch/>
        </p:blipFill>
        <p:spPr>
          <a:xfrm>
            <a:off x="457200" y="3429001"/>
            <a:ext cx="8185282" cy="266021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685800" y="5753100"/>
            <a:ext cx="7391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077200" y="5600700"/>
            <a:ext cx="0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0" y="5486400"/>
            <a:ext cx="0" cy="533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38574" y="5756831"/>
            <a:ext cx="96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16 in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Stepper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657600" cy="4373563"/>
          </a:xfrm>
        </p:spPr>
        <p:txBody>
          <a:bodyPr/>
          <a:lstStyle/>
          <a:p>
            <a:r>
              <a:rPr lang="en-US" dirty="0" smtClean="0"/>
              <a:t>NEMA 23 Bipolar Stepper Motor</a:t>
            </a:r>
          </a:p>
          <a:p>
            <a:r>
              <a:rPr lang="en-US" dirty="0" smtClean="0"/>
              <a:t>Nominal Voltage: 24-48 V</a:t>
            </a:r>
          </a:p>
          <a:p>
            <a:r>
              <a:rPr lang="en-US" dirty="0" smtClean="0"/>
              <a:t>Nominal Current: </a:t>
            </a:r>
            <a:r>
              <a:rPr lang="en-US" dirty="0"/>
              <a:t>2</a:t>
            </a:r>
            <a:r>
              <a:rPr lang="en-US" dirty="0" smtClean="0"/>
              <a:t> 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677988"/>
            <a:ext cx="28384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7877175" y="2514600"/>
            <a:ext cx="0" cy="2819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696200" y="2514600"/>
            <a:ext cx="3619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696200" y="5334000"/>
            <a:ext cx="3619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77175" y="3581400"/>
            <a:ext cx="96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3.8 in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240330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037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60438768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9666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6094740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275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429"/>
          <a:stretch/>
        </p:blipFill>
        <p:spPr bwMode="auto">
          <a:xfrm>
            <a:off x="1751150" y="3886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Pool + PoolPal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34619" y="1781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4194" b="98065" l="6957" r="97391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5257797" y="3657600"/>
            <a:ext cx="1219202" cy="8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7968" y="4193177"/>
            <a:ext cx="226423" cy="2264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2590800"/>
            <a:ext cx="833359" cy="1022526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1747759" y="3102063"/>
            <a:ext cx="3967241" cy="784137"/>
          </a:xfrm>
          <a:prstGeom prst="line">
            <a:avLst/>
          </a:prstGeom>
          <a:ln>
            <a:prstDash val="sysDash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676400" y="3516868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Motor Instructions Sent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6532" y="4495800"/>
            <a:ext cx="231668" cy="2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086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79979099"/>
              </p:ext>
            </p:extLst>
          </p:nvPr>
        </p:nvGraphicFramePr>
        <p:xfrm>
          <a:off x="344055" y="1295400"/>
          <a:ext cx="8266545" cy="527172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4048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810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r>
              <a:rPr lang="en-US" dirty="0" smtClean="0">
                <a:latin typeface="Calibri" charset="0"/>
              </a:rPr>
              <a:t>PCB Schematic (Part 1)</a:t>
            </a:r>
            <a:endParaRPr lang="en-US" dirty="0">
              <a:latin typeface="Calibri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38000" contras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1415" y="2057400"/>
            <a:ext cx="844538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Schematic (Part 2)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grayscl/>
            <a:lum bright="-20000" contrast="40000"/>
          </a:blip>
          <a:srcRect t="9785"/>
          <a:stretch>
            <a:fillRect/>
          </a:stretch>
        </p:blipFill>
        <p:spPr bwMode="auto">
          <a:xfrm>
            <a:off x="914400" y="1828800"/>
            <a:ext cx="7507131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267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0459076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3827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Motor driver design</a:t>
            </a:r>
          </a:p>
          <a:p>
            <a:r>
              <a:rPr lang="en-US" dirty="0" smtClean="0"/>
              <a:t>Implementation of tracking algorithms</a:t>
            </a:r>
          </a:p>
          <a:p>
            <a:r>
              <a:rPr lang="en-US" dirty="0" smtClean="0"/>
              <a:t>Conversion of units between physics engine and pixels</a:t>
            </a:r>
          </a:p>
          <a:p>
            <a:r>
              <a:rPr lang="en-US" dirty="0" smtClean="0"/>
              <a:t>Getting </a:t>
            </a:r>
            <a:r>
              <a:rPr lang="en-US" dirty="0"/>
              <a:t>algorithms to work in real-time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566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Learned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Physics engine processing was too complex for our needs. A custom built collision detector performed much better.</a:t>
            </a:r>
          </a:p>
          <a:p>
            <a:r>
              <a:rPr lang="en-US" dirty="0" err="1" smtClean="0"/>
              <a:t>Kinect</a:t>
            </a:r>
            <a:r>
              <a:rPr lang="en-US" dirty="0" smtClean="0"/>
              <a:t> ended up not being powerful enough for our needs. Infrared and small resolution presented too many difficulties.</a:t>
            </a:r>
          </a:p>
          <a:p>
            <a:r>
              <a:rPr lang="en-US" dirty="0" smtClean="0"/>
              <a:t>Motor required too much power which was difficult to supply. A weaker motor was needed.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806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33600"/>
            <a:ext cx="5943600" cy="4373563"/>
          </a:xfrm>
        </p:spPr>
        <p:txBody>
          <a:bodyPr/>
          <a:lstStyle/>
          <a:p>
            <a:r>
              <a:rPr lang="en-US" dirty="0" err="1" smtClean="0"/>
              <a:t>SoarTech</a:t>
            </a:r>
            <a:r>
              <a:rPr lang="en-US" dirty="0"/>
              <a:t> </a:t>
            </a:r>
            <a:r>
              <a:rPr lang="en-US" dirty="0" smtClean="0"/>
              <a:t>Sponsorship Recipient</a:t>
            </a:r>
          </a:p>
          <a:p>
            <a:pPr lvl="1"/>
            <a:r>
              <a:rPr lang="en-US" dirty="0" smtClean="0"/>
              <a:t>$1000 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Young Engineer Support Sponsorship Recipient</a:t>
            </a:r>
          </a:p>
          <a:p>
            <a:pPr lvl="1"/>
            <a:r>
              <a:rPr lang="en-US" dirty="0" err="1" smtClean="0"/>
              <a:t>Igus</a:t>
            </a:r>
            <a:r>
              <a:rPr lang="en-US" dirty="0" smtClean="0"/>
              <a:t> supplying all mechanical components </a:t>
            </a:r>
          </a:p>
          <a:p>
            <a:pPr lvl="1"/>
            <a:r>
              <a:rPr lang="en-US" dirty="0" smtClean="0"/>
              <a:t>$935</a:t>
            </a:r>
          </a:p>
        </p:txBody>
      </p:sp>
      <p:pic>
        <p:nvPicPr>
          <p:cNvPr id="4" name="Picture 2" descr="http://www.aiide.org/image/logo_soartech_sm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752600"/>
            <a:ext cx="3124200" cy="151171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4738" y="4228011"/>
            <a:ext cx="2655936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3617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r>
              <a:rPr lang="en-US" dirty="0" smtClean="0"/>
              <a:t>Bill of Materials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86033685"/>
              </p:ext>
            </p:extLst>
          </p:nvPr>
        </p:nvGraphicFramePr>
        <p:xfrm>
          <a:off x="1241827" y="1066800"/>
          <a:ext cx="6564265" cy="5697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853"/>
                <a:gridCol w="1312853"/>
                <a:gridCol w="1312853"/>
                <a:gridCol w="1312853"/>
                <a:gridCol w="1312853"/>
              </a:tblGrid>
              <a:tr h="1996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Item </a:t>
                      </a:r>
                      <a:r>
                        <a:rPr lang="en-US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Quantity </a:t>
                      </a:r>
                      <a:r>
                        <a:rPr lang="en-US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Price Per Unit </a:t>
                      </a:r>
                      <a:r>
                        <a:rPr lang="en-US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Total </a:t>
                      </a:r>
                      <a:r>
                        <a:rPr lang="en-US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Acquired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Medal Sports 7ft Pool Table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243.79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243.79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51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Set of 16 Generic Pool Balls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51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Two Generic Billiard Sticks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Custom Build PC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Windows 8.1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86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Standard USB Cable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69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XBee Series 1 (802.15.4)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22.95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45.90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200" dirty="0" smtClean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Microsoft Kinect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Short Throw Projector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699.00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699.00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53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 Power Exte</a:t>
                      </a:r>
                      <a:r>
                        <a:rPr lang="en-US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nsion Cord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14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Pool Pal 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~$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$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14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~$</a:t>
                      </a: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2190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838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531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483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Why Pool though?</a:t>
            </a:r>
            <a:endParaRPr lang="en-US" dirty="0">
              <a:latin typeface="Calibri" charset="0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Static camera input</a:t>
            </a:r>
          </a:p>
          <a:p>
            <a:r>
              <a:rPr lang="en-US" sz="3600" dirty="0" smtClean="0">
                <a:latin typeface="Calibri" charset="0"/>
              </a:rPr>
              <a:t>Set </a:t>
            </a:r>
            <a:r>
              <a:rPr lang="en-US" sz="3600" dirty="0">
                <a:latin typeface="Calibri" charset="0"/>
              </a:rPr>
              <a:t>number of objects</a:t>
            </a:r>
          </a:p>
          <a:p>
            <a:r>
              <a:rPr lang="en-US" sz="3600" dirty="0" smtClean="0">
                <a:latin typeface="Calibri" charset="0"/>
              </a:rPr>
              <a:t>Predictable </a:t>
            </a:r>
            <a:r>
              <a:rPr lang="en-US" sz="3600" dirty="0">
                <a:latin typeface="Calibri" charset="0"/>
              </a:rPr>
              <a:t>collisions</a:t>
            </a:r>
          </a:p>
          <a:p>
            <a:r>
              <a:rPr lang="en-US" sz="3600" dirty="0">
                <a:latin typeface="Calibri" charset="0"/>
              </a:rPr>
              <a:t>Fun project</a:t>
            </a:r>
          </a:p>
          <a:p>
            <a:endParaRPr lang="en-US" dirty="0">
              <a:latin typeface="Calibri" charset="0"/>
            </a:endParaRPr>
          </a:p>
        </p:txBody>
      </p:sp>
      <p:pic>
        <p:nvPicPr>
          <p:cNvPr id="19459" name="Picture 4" descr="bilardo2cq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00300"/>
            <a:ext cx="35052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881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Administration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738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of Work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36034826"/>
              </p:ext>
            </p:extLst>
          </p:nvPr>
        </p:nvGraphicFramePr>
        <p:xfrm>
          <a:off x="609600" y="2133600"/>
          <a:ext cx="80772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741"/>
                <a:gridCol w="1325741"/>
                <a:gridCol w="1325741"/>
                <a:gridCol w="1325741"/>
                <a:gridCol w="1325741"/>
                <a:gridCol w="1448495"/>
              </a:tblGrid>
              <a:tr h="4724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Computer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PoolPal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GUI</a:t>
                      </a:r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John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Jeff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Sophia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Byron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5423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Timeline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dirty="0">
                <a:latin typeface="Calibri" charset="0"/>
              </a:rPr>
              <a:t>September</a:t>
            </a:r>
            <a:r>
              <a:rPr lang="en-US" sz="2800" dirty="0">
                <a:latin typeface="Calibri" charset="0"/>
              </a:rPr>
              <a:t> – Proposal Accepted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October</a:t>
            </a:r>
            <a:r>
              <a:rPr lang="en-US" sz="2800" dirty="0">
                <a:latin typeface="Calibri" charset="0"/>
              </a:rPr>
              <a:t> – Preliminary Research and Requirements </a:t>
            </a:r>
            <a:endParaRPr lang="en-US" sz="2800" dirty="0" smtClean="0">
              <a:latin typeface="Calibri" charset="0"/>
            </a:endParaRPr>
          </a:p>
          <a:p>
            <a:pPr eaLnBrk="1" hangingPunct="1"/>
            <a:r>
              <a:rPr lang="en-US" sz="2800" b="1" dirty="0" smtClean="0">
                <a:latin typeface="Calibri" charset="0"/>
              </a:rPr>
              <a:t>November</a:t>
            </a:r>
            <a:r>
              <a:rPr lang="en-US" sz="2800" dirty="0" smtClean="0">
                <a:latin typeface="Calibri" charset="0"/>
              </a:rPr>
              <a:t> </a:t>
            </a:r>
            <a:r>
              <a:rPr lang="en-US" sz="2800" dirty="0">
                <a:latin typeface="Calibri" charset="0"/>
              </a:rPr>
              <a:t>– In-depth Research and Design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December</a:t>
            </a:r>
            <a:r>
              <a:rPr lang="en-US" sz="2800" dirty="0">
                <a:latin typeface="Calibri" charset="0"/>
              </a:rPr>
              <a:t> – Begin experimenting and coding</a:t>
            </a:r>
          </a:p>
          <a:p>
            <a:pPr eaLnBrk="1" hangingPunct="1"/>
            <a:r>
              <a:rPr lang="en-US" sz="2800" b="1" dirty="0" smtClean="0">
                <a:latin typeface="Calibri" charset="0"/>
              </a:rPr>
              <a:t>January </a:t>
            </a:r>
            <a:r>
              <a:rPr lang="en-US" sz="2800" dirty="0">
                <a:latin typeface="Calibri" charset="0"/>
              </a:rPr>
              <a:t>– Continue coding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February</a:t>
            </a:r>
            <a:r>
              <a:rPr lang="en-US" sz="2800" dirty="0">
                <a:latin typeface="Calibri" charset="0"/>
              </a:rPr>
              <a:t> – Testing &amp; Integration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March</a:t>
            </a:r>
            <a:r>
              <a:rPr lang="en-US" sz="2800" dirty="0">
                <a:latin typeface="Calibri" charset="0"/>
              </a:rPr>
              <a:t> – </a:t>
            </a:r>
            <a:r>
              <a:rPr lang="en-US" sz="2800" dirty="0" smtClean="0">
                <a:latin typeface="Calibri" charset="0"/>
              </a:rPr>
              <a:t>Documentation &amp; Continue integration</a:t>
            </a:r>
          </a:p>
          <a:p>
            <a:pPr eaLnBrk="1" hangingPunct="1"/>
            <a:r>
              <a:rPr lang="en-US" sz="2800" b="1" dirty="0" smtClean="0">
                <a:latin typeface="Calibri" charset="0"/>
              </a:rPr>
              <a:t>April </a:t>
            </a:r>
            <a:r>
              <a:rPr lang="en-US" sz="2800" dirty="0">
                <a:latin typeface="Calibri" charset="0"/>
              </a:rPr>
              <a:t>–</a:t>
            </a:r>
            <a:r>
              <a:rPr lang="en-US" sz="2800" b="1" dirty="0" smtClean="0">
                <a:latin typeface="Calibri" charset="0"/>
              </a:rPr>
              <a:t> </a:t>
            </a:r>
            <a:r>
              <a:rPr lang="en-US" sz="2800" dirty="0" smtClean="0">
                <a:latin typeface="Calibri" charset="0"/>
              </a:rPr>
              <a:t>Showcase </a:t>
            </a:r>
            <a:endParaRPr lang="en-US" sz="2800" dirty="0"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91198192"/>
              </p:ext>
            </p:extLst>
          </p:nvPr>
        </p:nvGraphicFramePr>
        <p:xfrm>
          <a:off x="381000" y="1752600"/>
          <a:ext cx="8458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Progress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33600" y="6278563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Progress= ~50%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1058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0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6291" y="1752600"/>
            <a:ext cx="5831417" cy="4373563"/>
          </a:xfrm>
        </p:spPr>
      </p:pic>
    </p:spTree>
    <p:extLst>
      <p:ext uri="{BB962C8B-B14F-4D97-AF65-F5344CB8AC3E}">
        <p14:creationId xmlns:p14="http://schemas.microsoft.com/office/powerpoint/2010/main" xmlns="" val="3535604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6291" y="1752600"/>
            <a:ext cx="5831417" cy="4373563"/>
          </a:xfrm>
        </p:spPr>
      </p:pic>
    </p:spTree>
    <p:extLst>
      <p:ext uri="{BB962C8B-B14F-4D97-AF65-F5344CB8AC3E}">
        <p14:creationId xmlns:p14="http://schemas.microsoft.com/office/powerpoint/2010/main" xmlns="" val="4442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100" y="2357846"/>
            <a:ext cx="7543800" cy="299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545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 Detection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7970" y="2319905"/>
            <a:ext cx="5268060" cy="3238952"/>
          </a:xfrm>
        </p:spPr>
      </p:pic>
    </p:spTree>
    <p:extLst>
      <p:ext uri="{BB962C8B-B14F-4D97-AF65-F5344CB8AC3E}">
        <p14:creationId xmlns:p14="http://schemas.microsoft.com/office/powerpoint/2010/main" xmlns="" val="370558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5571</TotalTime>
  <Words>1851</Words>
  <Application>Microsoft Office PowerPoint</Application>
  <PresentationFormat>On-screen Show (4:3)</PresentationFormat>
  <Paragraphs>681</Paragraphs>
  <Slides>99</Slides>
  <Notes>5</Notes>
  <HiddenSlides>14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0" baseType="lpstr">
      <vt:lpstr>Office Theme</vt:lpstr>
      <vt:lpstr>Cool Pool Computer-Aided Billiards</vt:lpstr>
      <vt:lpstr>CoolPool Team</vt:lpstr>
      <vt:lpstr>Outline</vt:lpstr>
      <vt:lpstr>Motivation</vt:lpstr>
      <vt:lpstr>What is Cool Pool?</vt:lpstr>
      <vt:lpstr>What is Cool Pool?</vt:lpstr>
      <vt:lpstr>Cool Pool + PoolPal</vt:lpstr>
      <vt:lpstr>Cool Pool + PoolPal</vt:lpstr>
      <vt:lpstr>Why Pool though?</vt:lpstr>
      <vt:lpstr>Goals</vt:lpstr>
      <vt:lpstr>Specifications</vt:lpstr>
      <vt:lpstr>CoolPool Layout</vt:lpstr>
      <vt:lpstr>Computer Vision Overview</vt:lpstr>
      <vt:lpstr>Computer Vision Overview</vt:lpstr>
      <vt:lpstr>Camera Selection</vt:lpstr>
      <vt:lpstr>Camera Selection</vt:lpstr>
      <vt:lpstr>Camera Selection</vt:lpstr>
      <vt:lpstr>Camera Selection</vt:lpstr>
      <vt:lpstr>Image Acquisition</vt:lpstr>
      <vt:lpstr>Cropped Image Acquisition</vt:lpstr>
      <vt:lpstr>In Play Image Acquisition</vt:lpstr>
      <vt:lpstr>Image Processing</vt:lpstr>
      <vt:lpstr>Image Processing</vt:lpstr>
      <vt:lpstr>Computer Vision Overview</vt:lpstr>
      <vt:lpstr>Computer Vision Overview</vt:lpstr>
      <vt:lpstr>Pool Ball Candidate Selection</vt:lpstr>
      <vt:lpstr>Pool Ball Candidate Selection</vt:lpstr>
      <vt:lpstr>Pool Ball Candidate Selection</vt:lpstr>
      <vt:lpstr>Pool Ball Candidate Selection</vt:lpstr>
      <vt:lpstr>Sample Pool Ball Results</vt:lpstr>
      <vt:lpstr>Cue Ball Candidate Selection</vt:lpstr>
      <vt:lpstr>Cue Ball Candidate Selection</vt:lpstr>
      <vt:lpstr>Cue Ball Candidate Selection</vt:lpstr>
      <vt:lpstr>Cue Ball Candidate Selection</vt:lpstr>
      <vt:lpstr>Pool Stick Detection</vt:lpstr>
      <vt:lpstr>Pool Stick Detection</vt:lpstr>
      <vt:lpstr>Pool Stick Detection</vt:lpstr>
      <vt:lpstr>Pool Stick Detection</vt:lpstr>
      <vt:lpstr>Pool Stick Detection</vt:lpstr>
      <vt:lpstr>Pool Stick Detection</vt:lpstr>
      <vt:lpstr>Final Pool Stick Detection Results</vt:lpstr>
      <vt:lpstr>Computer Vision Overview</vt:lpstr>
      <vt:lpstr>Computer Vision Overview</vt:lpstr>
      <vt:lpstr>Kalman Filter</vt:lpstr>
      <vt:lpstr>CoolPool Layout</vt:lpstr>
      <vt:lpstr>CoolPool Layout</vt:lpstr>
      <vt:lpstr>Central Computer</vt:lpstr>
      <vt:lpstr>Central Computer</vt:lpstr>
      <vt:lpstr>Simulation Overview</vt:lpstr>
      <vt:lpstr>AI Class Diagram</vt:lpstr>
      <vt:lpstr>Shot Prediction</vt:lpstr>
      <vt:lpstr>Ball and Cue Positions</vt:lpstr>
      <vt:lpstr>Ball and Cue Positions</vt:lpstr>
      <vt:lpstr>Ray-cast</vt:lpstr>
      <vt:lpstr>The Physics</vt:lpstr>
      <vt:lpstr>Collisions</vt:lpstr>
      <vt:lpstr>AI with PoolPal</vt:lpstr>
      <vt:lpstr>Finite State Machine</vt:lpstr>
      <vt:lpstr>Image Processing</vt:lpstr>
      <vt:lpstr>CoolPool Layout</vt:lpstr>
      <vt:lpstr>CoolPool Layout</vt:lpstr>
      <vt:lpstr>Display Output via Projector</vt:lpstr>
      <vt:lpstr>Mounting system</vt:lpstr>
      <vt:lpstr>Projector Selection</vt:lpstr>
      <vt:lpstr>Projector Selection</vt:lpstr>
      <vt:lpstr>Slide 66</vt:lpstr>
      <vt:lpstr>CoolPool Layout</vt:lpstr>
      <vt:lpstr>CoolPool Layout</vt:lpstr>
      <vt:lpstr>PoolPal</vt:lpstr>
      <vt:lpstr>PoolPal Objectives</vt:lpstr>
      <vt:lpstr>PoolPal Block Overview</vt:lpstr>
      <vt:lpstr>Interface Software</vt:lpstr>
      <vt:lpstr>Wireless Communication</vt:lpstr>
      <vt:lpstr>Wireless Communication</vt:lpstr>
      <vt:lpstr>PoolPal Motor and Slide</vt:lpstr>
      <vt:lpstr>Stepper Motor</vt:lpstr>
      <vt:lpstr>Motor Driver Decision</vt:lpstr>
      <vt:lpstr>Motor Driver Decision</vt:lpstr>
      <vt:lpstr>Motor Driver Decision</vt:lpstr>
      <vt:lpstr>Motor Driver Decision</vt:lpstr>
      <vt:lpstr>PCB Schematic (Part 1)</vt:lpstr>
      <vt:lpstr>PCB Schematic (Part 2)</vt:lpstr>
      <vt:lpstr>CoolPool Layout</vt:lpstr>
      <vt:lpstr>Project Challenges</vt:lpstr>
      <vt:lpstr>Lessons Learned</vt:lpstr>
      <vt:lpstr>Financing</vt:lpstr>
      <vt:lpstr>Bill of Materials</vt:lpstr>
      <vt:lpstr>Questions?</vt:lpstr>
      <vt:lpstr>Thank you!</vt:lpstr>
      <vt:lpstr>Slide 90</vt:lpstr>
      <vt:lpstr>CoolPool Administration</vt:lpstr>
      <vt:lpstr>Distribution of Work</vt:lpstr>
      <vt:lpstr>Timeline</vt:lpstr>
      <vt:lpstr>Overall Progress</vt:lpstr>
      <vt:lpstr>Slide 95</vt:lpstr>
      <vt:lpstr>Backup Slides</vt:lpstr>
      <vt:lpstr>Backup Slides</vt:lpstr>
      <vt:lpstr>Backup Slides</vt:lpstr>
      <vt:lpstr>Line Detection</vt:lpstr>
    </vt:vector>
  </TitlesOfParts>
  <Company>University of Central Florida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Haar</dc:creator>
  <cp:lastModifiedBy>Sophia Delpak</cp:lastModifiedBy>
  <cp:revision>172</cp:revision>
  <cp:lastPrinted>2009-05-20T17:13:00Z</cp:lastPrinted>
  <dcterms:created xsi:type="dcterms:W3CDTF">2010-03-30T20:16:01Z</dcterms:created>
  <dcterms:modified xsi:type="dcterms:W3CDTF">2014-04-16T19:50:06Z</dcterms:modified>
</cp:coreProperties>
</file>