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8" r:id="rId2"/>
    <p:sldId id="268" r:id="rId3"/>
    <p:sldId id="257" r:id="rId4"/>
    <p:sldId id="261" r:id="rId5"/>
    <p:sldId id="276" r:id="rId6"/>
    <p:sldId id="304" r:id="rId7"/>
    <p:sldId id="281" r:id="rId8"/>
    <p:sldId id="282" r:id="rId9"/>
    <p:sldId id="307" r:id="rId10"/>
    <p:sldId id="278" r:id="rId11"/>
    <p:sldId id="277" r:id="rId12"/>
    <p:sldId id="280" r:id="rId13"/>
    <p:sldId id="295" r:id="rId14"/>
    <p:sldId id="308" r:id="rId15"/>
    <p:sldId id="279" r:id="rId16"/>
    <p:sldId id="309" r:id="rId17"/>
    <p:sldId id="296" r:id="rId18"/>
    <p:sldId id="298" r:id="rId19"/>
    <p:sldId id="285" r:id="rId20"/>
    <p:sldId id="299" r:id="rId21"/>
    <p:sldId id="270" r:id="rId22"/>
    <p:sldId id="266" r:id="rId23"/>
    <p:sldId id="265" r:id="rId24"/>
    <p:sldId id="303" r:id="rId25"/>
    <p:sldId id="283" r:id="rId26"/>
    <p:sldId id="286" r:id="rId27"/>
    <p:sldId id="284" r:id="rId28"/>
    <p:sldId id="287" r:id="rId29"/>
    <p:sldId id="288" r:id="rId30"/>
    <p:sldId id="311" r:id="rId31"/>
    <p:sldId id="310" r:id="rId32"/>
    <p:sldId id="289" r:id="rId33"/>
    <p:sldId id="290" r:id="rId34"/>
    <p:sldId id="291" r:id="rId35"/>
    <p:sldId id="292" r:id="rId36"/>
    <p:sldId id="300" r:id="rId37"/>
    <p:sldId id="306" r:id="rId38"/>
    <p:sldId id="293" r:id="rId39"/>
    <p:sldId id="305" r:id="rId40"/>
    <p:sldId id="294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40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Sheet1!$C$6:$C$11</c:f>
              <c:strCache>
                <c:ptCount val="6"/>
                <c:pt idx="0">
                  <c:v>Research</c:v>
                </c:pt>
                <c:pt idx="1">
                  <c:v>Design</c:v>
                </c:pt>
                <c:pt idx="2">
                  <c:v>Parts Acquisition</c:v>
                </c:pt>
                <c:pt idx="3">
                  <c:v>Programming</c:v>
                </c:pt>
                <c:pt idx="4">
                  <c:v>Testing</c:v>
                </c:pt>
                <c:pt idx="5">
                  <c:v>Overall</c:v>
                </c:pt>
              </c:strCache>
            </c:strRef>
          </c:cat>
          <c:val>
            <c:numRef>
              <c:f>Sheet1!$D$6:$D$11</c:f>
              <c:numCache>
                <c:formatCode>0%</c:formatCode>
                <c:ptCount val="6"/>
                <c:pt idx="0">
                  <c:v>0.9</c:v>
                </c:pt>
                <c:pt idx="1">
                  <c:v>0.7</c:v>
                </c:pt>
                <c:pt idx="2">
                  <c:v>0.8</c:v>
                </c:pt>
                <c:pt idx="3">
                  <c:v>0.5</c:v>
                </c:pt>
                <c:pt idx="4">
                  <c:v>0.3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37152"/>
        <c:axId val="120037712"/>
      </c:barChart>
      <c:catAx>
        <c:axId val="120037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0037712"/>
        <c:crosses val="autoZero"/>
        <c:auto val="1"/>
        <c:lblAlgn val="ctr"/>
        <c:lblOffset val="100"/>
        <c:noMultiLvlLbl val="0"/>
      </c:catAx>
      <c:valAx>
        <c:axId val="120037712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2003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225D-2043-4BDF-ADBB-C5AB831AD6F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DAF7-4A84-41DD-BC1F-95251F01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DAF7-4A84-41DD-BC1F-95251F01ED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E060D9F-C1E2-455E-B84D-0033133F9D98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6700" b="1" dirty="0" smtClean="0"/>
              <a:t>Charge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5" algn="ctr"/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Group 20</a:t>
            </a:r>
          </a:p>
          <a:p>
            <a:pPr marL="0" indent="0" algn="ctr">
              <a:buNone/>
            </a:pPr>
            <a:r>
              <a:rPr lang="en-US" sz="2400" dirty="0" smtClean="0"/>
              <a:t>Ryan Johnson</a:t>
            </a:r>
          </a:p>
          <a:p>
            <a:pPr marL="0" indent="0" algn="ctr">
              <a:buNone/>
            </a:pPr>
            <a:r>
              <a:rPr lang="en-US" sz="2400" dirty="0" err="1" smtClean="0"/>
              <a:t>Theophilus</a:t>
            </a:r>
            <a:r>
              <a:rPr lang="en-US" sz="2400" dirty="0" smtClean="0"/>
              <a:t> </a:t>
            </a:r>
            <a:r>
              <a:rPr lang="en-US" sz="2400" dirty="0" err="1" smtClean="0"/>
              <a:t>Essandoh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Emelio Watson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439024"/>
            <a:ext cx="2044926" cy="74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LED 7-segment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The largest and cheapest we can find</a:t>
            </a:r>
          </a:p>
          <a:p>
            <a:r>
              <a:rPr lang="en-US" sz="2800" dirty="0" smtClean="0"/>
              <a:t>At least 3 characters ( ##°C )</a:t>
            </a:r>
          </a:p>
          <a:p>
            <a:r>
              <a:rPr lang="en-US" sz="2800" dirty="0" smtClean="0"/>
              <a:t>Kingbright  BC56-12SRWA </a:t>
            </a:r>
          </a:p>
          <a:p>
            <a:endParaRPr lang="en-US" dirty="0"/>
          </a:p>
        </p:txBody>
      </p:sp>
      <p:pic>
        <p:nvPicPr>
          <p:cNvPr id="6146" name="Picture 2" descr="C:\Users\kuroneko\Dropbox\Senior Des 1\4 Pictures\20140205_15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4191000" cy="314325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LED Bar Display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Big enough to read from a distance</a:t>
            </a:r>
          </a:p>
          <a:p>
            <a:r>
              <a:rPr lang="en-US" sz="2800" dirty="0" smtClean="0"/>
              <a:t>8 bars (for simple 4:16 decoder implementation)</a:t>
            </a:r>
          </a:p>
          <a:p>
            <a:r>
              <a:rPr lang="en-US" sz="2800" dirty="0" smtClean="0"/>
              <a:t>At least 2 LEDs per bar (5mm green/red)</a:t>
            </a:r>
          </a:p>
          <a:p>
            <a:endParaRPr lang="en-US" dirty="0"/>
          </a:p>
        </p:txBody>
      </p:sp>
      <p:pic>
        <p:nvPicPr>
          <p:cNvPr id="2051" name="Picture 3" descr="C:\Users\kuroneko\Dropbox\Senior Des 1\4 Pictures\CYMERA_20140205_134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4191000" cy="3143250"/>
          </a:xfrm>
          <a:prstGeom prst="rect">
            <a:avLst/>
          </a:prstGeom>
          <a:noFill/>
        </p:spPr>
      </p:pic>
      <p:pic>
        <p:nvPicPr>
          <p:cNvPr id="2052" name="Picture 4" descr="C:\Users\kuroneko\Dropbox\Senior Des 1\4 Pictures\20140205_1403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Temperature Sensor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Touching Sensor (Thermistors)</a:t>
            </a:r>
          </a:p>
          <a:p>
            <a:r>
              <a:rPr lang="en-US" sz="2800" dirty="0" smtClean="0"/>
              <a:t>Non-touching Sensor (Infrared, Laser)</a:t>
            </a:r>
          </a:p>
          <a:p>
            <a:r>
              <a:rPr lang="en-US" sz="2800" dirty="0" smtClean="0"/>
              <a:t>Range of 0C – 99C (for battery reading)</a:t>
            </a:r>
          </a:p>
          <a:p>
            <a:r>
              <a:rPr lang="en-US" sz="2800" dirty="0" smtClean="0"/>
              <a:t>Optimal battery operating range (-25C to 30C)</a:t>
            </a:r>
          </a:p>
          <a:p>
            <a:r>
              <a:rPr lang="en-US" sz="2800" dirty="0" smtClean="0"/>
              <a:t>GE ZTP-115M</a:t>
            </a:r>
          </a:p>
        </p:txBody>
      </p:sp>
      <p:pic>
        <p:nvPicPr>
          <p:cNvPr id="3075" name="Picture 3" descr="C:\Users\kuroneko\Dropbox\Senior Des 1\4 Pictures\CYMERA_20140205_134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3562350" cy="267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Motion Sensor (PIR)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Range &gt;15ft</a:t>
            </a:r>
          </a:p>
          <a:p>
            <a:r>
              <a:rPr lang="en-US" sz="2800" dirty="0" smtClean="0"/>
              <a:t>Low current consumption</a:t>
            </a:r>
          </a:p>
          <a:p>
            <a:r>
              <a:rPr lang="en-US" sz="2800" dirty="0" smtClean="0"/>
              <a:t>ROKONET </a:t>
            </a:r>
            <a:r>
              <a:rPr lang="en-US" sz="2800" dirty="0" smtClean="0"/>
              <a:t>PIR</a:t>
            </a:r>
          </a:p>
          <a:p>
            <a:r>
              <a:rPr lang="en-US" sz="2800" dirty="0" smtClean="0"/>
              <a:t>HC SR501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 descr="C:\Users\Owner\Dropbox\Senior Des 1\4 Pictures\CYMERA_20140210_190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91465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devspread.com/ebay/Motion/headonshot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35623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Motion Sensor (PIR)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Range &gt;15ft</a:t>
            </a:r>
          </a:p>
          <a:p>
            <a:r>
              <a:rPr lang="en-US" sz="2800" dirty="0" smtClean="0"/>
              <a:t>Low current consumption</a:t>
            </a:r>
          </a:p>
          <a:p>
            <a:r>
              <a:rPr lang="en-US" sz="2800" dirty="0" smtClean="0"/>
              <a:t>ROKONET </a:t>
            </a:r>
            <a:r>
              <a:rPr lang="en-US" sz="2800" dirty="0" smtClean="0"/>
              <a:t>PIR</a:t>
            </a:r>
          </a:p>
          <a:p>
            <a:r>
              <a:rPr lang="en-US" sz="2800" dirty="0" smtClean="0"/>
              <a:t>HC SR501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 descr="C:\Users\Owner\Dropbox\Senior Des 1\4 Pictures\CYMERA_20140210_190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91465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devspread.com/ebay/Motion/headonshot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3562350" cy="2857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" y="2819400"/>
            <a:ext cx="4602480" cy="38862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Proximity Sensor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Either Infrared, Ultrasonic, Laser</a:t>
            </a:r>
          </a:p>
          <a:p>
            <a:r>
              <a:rPr lang="en-US" sz="2400" dirty="0" smtClean="0"/>
              <a:t>Ideal range of 60in</a:t>
            </a:r>
          </a:p>
          <a:p>
            <a:r>
              <a:rPr lang="en-US" sz="2400" dirty="0" smtClean="0"/>
              <a:t>Sharp  IR Distance Sensor (Left)</a:t>
            </a:r>
          </a:p>
          <a:p>
            <a:r>
              <a:rPr lang="en-US" sz="2400" dirty="0" smtClean="0"/>
              <a:t>SainSmart Ultrasonic Ranging Detector (Right)</a:t>
            </a:r>
            <a:endParaRPr lang="en-US" sz="2400" dirty="0"/>
          </a:p>
        </p:txBody>
      </p:sp>
      <p:pic>
        <p:nvPicPr>
          <p:cNvPr id="1028" name="Picture 4" descr="C:\Users\kuroneko\Dropbox\Senior Des 1\4 Pictures\CYMERA_20140205_134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3556000" cy="2667000"/>
          </a:xfrm>
          <a:prstGeom prst="rect">
            <a:avLst/>
          </a:prstGeom>
          <a:noFill/>
        </p:spPr>
      </p:pic>
      <p:pic>
        <p:nvPicPr>
          <p:cNvPr id="1029" name="Picture 5" descr="C:\Users\kuroneko\Dropbox\Senior Des 1\4 Pictures\CYMERA_20140205_13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Proximity Sensor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Either Infrared, Ultrasonic, Laser</a:t>
            </a:r>
          </a:p>
          <a:p>
            <a:r>
              <a:rPr lang="en-US" sz="2400" dirty="0" smtClean="0"/>
              <a:t>Ideal range of 60in</a:t>
            </a:r>
          </a:p>
          <a:p>
            <a:r>
              <a:rPr lang="en-US" sz="2400" dirty="0" smtClean="0"/>
              <a:t>Sharp  IR Distance Sensor (Left)</a:t>
            </a:r>
          </a:p>
          <a:p>
            <a:r>
              <a:rPr lang="en-US" sz="2400" dirty="0" smtClean="0"/>
              <a:t>SainSmart Ultrasonic Ranging Detector (Right)</a:t>
            </a:r>
            <a:endParaRPr lang="en-US" sz="2400" dirty="0"/>
          </a:p>
        </p:txBody>
      </p:sp>
      <p:pic>
        <p:nvPicPr>
          <p:cNvPr id="1028" name="Picture 4" descr="C:\Users\kuroneko\Dropbox\Senior Des 1\4 Pictures\CYMERA_20140205_134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3556000" cy="2667000"/>
          </a:xfrm>
          <a:prstGeom prst="rect">
            <a:avLst/>
          </a:prstGeom>
          <a:noFill/>
        </p:spPr>
      </p:pic>
      <p:pic>
        <p:nvPicPr>
          <p:cNvPr id="1029" name="Picture 5" descr="C:\Users\kuroneko\Dropbox\Senior Des 1\4 Pictures\CYMERA_20140205_13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556000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895600"/>
            <a:ext cx="6553200" cy="5334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3352800"/>
            <a:ext cx="3810000" cy="28194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Wireless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XBee</a:t>
            </a:r>
            <a:r>
              <a:rPr lang="en-US" sz="2800" dirty="0" smtClean="0"/>
              <a:t> Series 1 (1mW antenna)</a:t>
            </a:r>
          </a:p>
          <a:p>
            <a:r>
              <a:rPr lang="en-US" sz="2800" dirty="0" smtClean="0"/>
              <a:t>300ft max range (clear condition)</a:t>
            </a:r>
          </a:p>
          <a:p>
            <a:r>
              <a:rPr lang="en-US" sz="2800" dirty="0" smtClean="0"/>
              <a:t>Easy sync and communication between 2 </a:t>
            </a:r>
            <a:r>
              <a:rPr lang="en-US" sz="2800" dirty="0" err="1" smtClean="0"/>
              <a:t>XBees</a:t>
            </a:r>
            <a:endParaRPr lang="en-US" sz="2800" dirty="0" smtClean="0"/>
          </a:p>
          <a:p>
            <a:r>
              <a:rPr lang="en-US" sz="2800" dirty="0" smtClean="0"/>
              <a:t>3.3VDC</a:t>
            </a:r>
            <a:endParaRPr lang="en-US" sz="2800" dirty="0"/>
          </a:p>
        </p:txBody>
      </p:sp>
      <p:pic>
        <p:nvPicPr>
          <p:cNvPr id="20481" name="Picture 1" descr="C:\Users\kuroneko\Dropbox\Senior Des 1\4 Pictures\CYMERA_20140212_17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4324349" cy="324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Charge Controller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6V, 12V and 24V </a:t>
            </a:r>
          </a:p>
          <a:p>
            <a:r>
              <a:rPr lang="en-US" sz="2800" dirty="0" smtClean="0"/>
              <a:t>Life span optimized</a:t>
            </a:r>
          </a:p>
          <a:p>
            <a:r>
              <a:rPr lang="en-US" sz="2800" dirty="0" smtClean="0"/>
              <a:t>Overvoltage protection</a:t>
            </a:r>
          </a:p>
          <a:p>
            <a:r>
              <a:rPr lang="en-US" sz="2800" dirty="0" smtClean="0"/>
              <a:t>Monitored battery performance </a:t>
            </a:r>
          </a:p>
          <a:p>
            <a:r>
              <a:rPr lang="en-US" sz="2800" dirty="0" smtClean="0"/>
              <a:t>BTY79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Silicon- controlled rectifier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Operating Temperature 0C to 125C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Reverse- blocking </a:t>
            </a:r>
            <a:r>
              <a:rPr lang="en-US" sz="2800" dirty="0" err="1" smtClean="0"/>
              <a:t>Thyristors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74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Charge Controller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C:\Users\kaosu\Dropbox\Senior Des 1\3 Designs\_CSChargeController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92988" cy="510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550" cy="1066801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Increased push for wireless technology</a:t>
            </a:r>
          </a:p>
          <a:p>
            <a:r>
              <a:rPr lang="en-US" sz="2800" dirty="0" smtClean="0"/>
              <a:t>Autonomous Charging System for residential use</a:t>
            </a:r>
          </a:p>
          <a:p>
            <a:r>
              <a:rPr lang="en-US" sz="2800" dirty="0" smtClean="0"/>
              <a:t>Resonant frequency charging system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9"/>
          <a:stretch/>
        </p:blipFill>
        <p:spPr bwMode="auto">
          <a:xfrm>
            <a:off x="304800" y="3429000"/>
            <a:ext cx="8609450" cy="30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Vehicle and Battery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Power wheel, golf cart or go-cart</a:t>
            </a:r>
          </a:p>
          <a:p>
            <a:r>
              <a:rPr lang="en-US" sz="2800" dirty="0" smtClean="0"/>
              <a:t>Price range &lt;$150</a:t>
            </a:r>
          </a:p>
          <a:p>
            <a:r>
              <a:rPr lang="en-US" sz="2800" dirty="0" smtClean="0"/>
              <a:t>12V 18AH Battery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 descr="C:\Users\kuroneko\Dropbox\Senior Des 1\4 Pictures\CYMERA_20131213_133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85975"/>
            <a:ext cx="3579019" cy="4772025"/>
          </a:xfrm>
          <a:prstGeom prst="rect">
            <a:avLst/>
          </a:prstGeom>
          <a:noFill/>
        </p:spPr>
      </p:pic>
      <p:pic>
        <p:nvPicPr>
          <p:cNvPr id="1028" name="Picture 4" descr="http://www.ecomelectronics.com/getimage.phtml?id=3323756&amp;itype=0&amp;thumb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Supply and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kaosu\Dropbox\Senior Des 1\3 Designs\_CSPower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982" y="4191000"/>
            <a:ext cx="5118921" cy="204400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52527"/>
            <a:ext cx="85344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Oscillator Circuit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Initially Colpitts</a:t>
            </a:r>
          </a:p>
          <a:p>
            <a:r>
              <a:rPr lang="en-US" sz="2800" dirty="0" smtClean="0"/>
              <a:t>Chose ZVS since it handles more power </a:t>
            </a:r>
          </a:p>
          <a:p>
            <a:r>
              <a:rPr lang="en-US" sz="2800" dirty="0" smtClean="0"/>
              <a:t>Stronger Magnetic field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73818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Flat spiral chosen over cylindrical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Made of 10 AWG Copper wire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Approx. 12 inches in diameter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Covered with </a:t>
            </a:r>
            <a:r>
              <a:rPr lang="en-US" sz="2800" dirty="0" smtClean="0"/>
              <a:t>Plexiglas </a:t>
            </a:r>
            <a:r>
              <a:rPr lang="en-US" sz="2800" dirty="0" smtClean="0"/>
              <a:t>for safety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C:\Users\Stephen\Desktop\CAM005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"/>
          <a:stretch/>
        </p:blipFill>
        <p:spPr bwMode="auto">
          <a:xfrm>
            <a:off x="6248400" y="2590800"/>
            <a:ext cx="2667000" cy="33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77654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6000" b="1" dirty="0" smtClean="0"/>
          </a:p>
          <a:p>
            <a:pPr algn="ctr">
              <a:buNone/>
            </a:pPr>
            <a:r>
              <a:rPr lang="en-US" sz="6000" b="1" dirty="0" smtClean="0"/>
              <a:t>DESIGNS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 System – Block Diagram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kaosu\Dropbox\Senior Des 1\3 Designs\_BlockDiagram CS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954963" cy="324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osu\Dropbox\Senior Des 1\3 Designs\_BlockDiagram GS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80325" cy="5559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2000"/>
          </a:xfrm>
        </p:spPr>
        <p:txBody>
          <a:bodyPr/>
          <a:lstStyle/>
          <a:p>
            <a:r>
              <a:rPr lang="en-US" b="1" dirty="0" smtClean="0"/>
              <a:t>Ground System – Block Diagram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aosu\Dropbox\Senior Des 1\3 Designs\_CSMCU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934200" cy="35889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b="1" dirty="0" smtClean="0"/>
              <a:t>Car System - Schematics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kaosu\Dropbox\Senior Des 1\3 Designs\_CSPower [205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0"/>
            <a:ext cx="5181600" cy="2069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Ground System - Schematics</a:t>
            </a:r>
            <a:endParaRPr lang="en-US" b="1" dirty="0"/>
          </a:p>
        </p:txBody>
      </p:sp>
      <p:pic>
        <p:nvPicPr>
          <p:cNvPr id="4" name="Content Placeholder 3" descr="C:\Users\kaosu\Dropbox\Senior Des 1\3 Designs\_GSMCU [205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28" y="4191000"/>
            <a:ext cx="5746672" cy="2286000"/>
          </a:xfrm>
          <a:prstGeom prst="rect">
            <a:avLst/>
          </a:prstGeom>
          <a:noFill/>
        </p:spPr>
      </p:pic>
      <p:pic>
        <p:nvPicPr>
          <p:cNvPr id="10244" name="Picture 4" descr="C:\Users\kaosu\Dropbox\Senior Des 1\3 Designs\_GSPIR [205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0"/>
            <a:ext cx="1661901" cy="13017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68047"/>
            <a:ext cx="85344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2000"/>
          </a:xfrm>
        </p:spPr>
        <p:txBody>
          <a:bodyPr/>
          <a:lstStyle/>
          <a:p>
            <a:r>
              <a:rPr lang="en-US" b="1" dirty="0" smtClean="0"/>
              <a:t>Ground System – LED Displays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2" descr="C:\Users\kaosu\Dropbox\Senior Des 1\3 Designs\_GSLEDs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772400" cy="551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Goals and Objectives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Design and implement a wireless charging system</a:t>
            </a:r>
          </a:p>
          <a:p>
            <a:r>
              <a:rPr lang="en-US" sz="3000" dirty="0" smtClean="0"/>
              <a:t>No physical connectivity between the car and system</a:t>
            </a:r>
          </a:p>
          <a:p>
            <a:r>
              <a:rPr lang="en-US" sz="3000" dirty="0" smtClean="0"/>
              <a:t>User friendly with very little user interaction</a:t>
            </a:r>
          </a:p>
          <a:p>
            <a:r>
              <a:rPr lang="en-US" sz="3000" dirty="0" smtClean="0"/>
              <a:t>System Shuts down automatically when battery is fully charged</a:t>
            </a:r>
          </a:p>
          <a:p>
            <a:r>
              <a:rPr lang="en-US" sz="3000" dirty="0" smtClean="0"/>
              <a:t>A fail safe manual over ride shutdown switch</a:t>
            </a:r>
          </a:p>
          <a:p>
            <a:r>
              <a:rPr lang="en-US" sz="3000" dirty="0" smtClean="0"/>
              <a:t>Receiving coil must be properly concealed and not interfere with the normal safe operation of the vehicle</a:t>
            </a:r>
          </a:p>
          <a:p>
            <a:r>
              <a:rPr lang="en-US" sz="3000" dirty="0" smtClean="0"/>
              <a:t>Visual guidance system for proper alignment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2000"/>
          </a:xfrm>
        </p:spPr>
        <p:txBody>
          <a:bodyPr/>
          <a:lstStyle/>
          <a:p>
            <a:r>
              <a:rPr lang="en-US" b="1" dirty="0" smtClean="0"/>
              <a:t>Ground System – LED Displays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2" descr="C:\Users\kaosu\Dropbox\Senior Des 1\3 Designs\_GSLEDs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772400" cy="55139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209800"/>
            <a:ext cx="2743200" cy="411480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2000"/>
          </a:xfrm>
        </p:spPr>
        <p:txBody>
          <a:bodyPr/>
          <a:lstStyle/>
          <a:p>
            <a:r>
              <a:rPr lang="en-US" b="1" dirty="0" smtClean="0"/>
              <a:t>Ground System – LED Displays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2" descr="C:\Users\kaosu\Dropbox\Senior Des 1\3 Designs\_GSLEDs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772400" cy="55139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2209800"/>
            <a:ext cx="4038600" cy="411480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Logic Flow – Car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kaosu\Dropbox\Senior Des 1\3 Designs\_DataFlow3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492500" cy="511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/>
          <a:lstStyle/>
          <a:p>
            <a:r>
              <a:rPr lang="en-US" b="1" dirty="0" smtClean="0"/>
              <a:t>Logic Flow – Ground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kaosu\Dropbox\Senior Des 1\3 Designs\_DataFlow1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798771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Logic Flow – Ground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C:\Users\kaosu\Dropbox\Senior Des 1\3 Designs\_DataFlow2 [205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4144227" cy="517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PCB/ Assembly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4PCB</a:t>
            </a:r>
          </a:p>
          <a:p>
            <a:pPr lvl="1"/>
            <a:r>
              <a:rPr lang="en-US" sz="2600" dirty="0" smtClean="0"/>
              <a:t>Price</a:t>
            </a:r>
          </a:p>
          <a:p>
            <a:pPr lvl="1"/>
            <a:r>
              <a:rPr lang="en-US" sz="2600" dirty="0" smtClean="0"/>
              <a:t>Turn-around Time</a:t>
            </a:r>
          </a:p>
          <a:p>
            <a:r>
              <a:rPr lang="en-US" sz="2800" dirty="0" smtClean="0"/>
              <a:t>Eagle files completed by March 1</a:t>
            </a:r>
          </a:p>
          <a:p>
            <a:pPr lvl="1"/>
            <a:r>
              <a:rPr lang="en-US" sz="2600" dirty="0" smtClean="0"/>
              <a:t>Ground System MCU Board</a:t>
            </a:r>
          </a:p>
          <a:p>
            <a:pPr lvl="2"/>
            <a:r>
              <a:rPr lang="en-US" sz="2400" dirty="0" smtClean="0"/>
              <a:t>Microcontroller, XBEE, LED circuitry</a:t>
            </a:r>
          </a:p>
          <a:p>
            <a:pPr lvl="1"/>
            <a:r>
              <a:rPr lang="en-US" sz="2600" dirty="0" smtClean="0"/>
              <a:t>Ground System Power Supply Board</a:t>
            </a:r>
          </a:p>
          <a:p>
            <a:pPr lvl="2"/>
            <a:r>
              <a:rPr lang="en-US" sz="2400" dirty="0" smtClean="0"/>
              <a:t>Power Distribution, Oscillator</a:t>
            </a:r>
          </a:p>
          <a:p>
            <a:pPr lvl="1"/>
            <a:r>
              <a:rPr lang="en-US" sz="2600" dirty="0" smtClean="0"/>
              <a:t>Car Systems Board</a:t>
            </a:r>
          </a:p>
          <a:p>
            <a:pPr lvl="2"/>
            <a:r>
              <a:rPr lang="en-US" sz="2400" dirty="0" smtClean="0"/>
              <a:t>Microcontroller, XBEE, Power Distribution, Charge Controller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105236" cy="649871"/>
          </a:xfrm>
        </p:spPr>
        <p:txBody>
          <a:bodyPr>
            <a:normAutofit/>
          </a:bodyPr>
          <a:lstStyle/>
          <a:p>
            <a:r>
              <a:rPr lang="en-US" b="1" dirty="0" smtClean="0"/>
              <a:t>Budget/Finance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763774" cy="42888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914402"/>
          <a:ext cx="7620000" cy="571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Component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Budget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Difference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Metal Box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$5.00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$30.00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$25.00 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Proximity Sensor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$22.95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$10.00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($12.95)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Motion Sensor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$10.00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$10.00 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LED Displays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$26.95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$30.00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$3.05 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Kill Switch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$5.38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$5.00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($0.38)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$5.00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$5.00 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Power Distributor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$54.03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$30.00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($24.03)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Charge Controller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$32.63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$30.00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($2.63)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Vehicle/Battery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$119.99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$150.00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$30.01 </a:t>
                      </a:r>
                    </a:p>
                  </a:txBody>
                  <a:tcPr marL="0" marR="0" marT="0" marB="0" anchor="b"/>
                </a:tc>
              </a:tr>
              <a:tr h="555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Temperature Sensor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$11.88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$20.00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$8.12 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Microcontroller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$29.39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$20.00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($9.39)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Wireless Module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$45.90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$20.00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($25.90)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Oscillator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$8.82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$30.00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$21.18 </a:t>
                      </a:r>
                    </a:p>
                  </a:txBody>
                  <a:tcPr marL="0" marR="0" marT="0" marB="0" anchor="b"/>
                </a:tc>
              </a:tr>
              <a:tr h="555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Wires, Conduit, and Mounting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$43.32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$60.00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$16.68 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$51.94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$150.00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$98.06 </a:t>
                      </a:r>
                    </a:p>
                  </a:txBody>
                  <a:tcPr marL="0" marR="0" marT="0" marB="0" anchor="b"/>
                </a:tc>
              </a:tr>
              <a:tr h="30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$458.18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$600.00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$141.82 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7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</a:t>
            </a:r>
            <a:endParaRPr lang="en-US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295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3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67328"/>
            <a:ext cx="4038600" cy="302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Acquired and tested power supply</a:t>
            </a:r>
          </a:p>
          <a:p>
            <a:r>
              <a:rPr lang="en-US" sz="2800" dirty="0" smtClean="0"/>
              <a:t>Most sensors </a:t>
            </a:r>
            <a:r>
              <a:rPr lang="en-US" sz="2800" dirty="0" smtClean="0"/>
              <a:t>tested and programed </a:t>
            </a:r>
          </a:p>
          <a:p>
            <a:r>
              <a:rPr lang="en-US" sz="2800" dirty="0" smtClean="0"/>
              <a:t>Built and tested coils</a:t>
            </a:r>
          </a:p>
          <a:p>
            <a:r>
              <a:rPr lang="en-US" sz="2800" dirty="0" smtClean="0"/>
              <a:t>Most parts ordered</a:t>
            </a:r>
          </a:p>
          <a:p>
            <a:r>
              <a:rPr lang="en-US" sz="2800" dirty="0" smtClean="0"/>
              <a:t>Working Prototype by </a:t>
            </a:r>
            <a:r>
              <a:rPr lang="en-US" sz="2800" dirty="0" smtClean="0"/>
              <a:t>March 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r>
              <a:rPr lang="en-US" sz="2800" dirty="0" smtClean="0"/>
              <a:t>Finalized design by April 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4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Emelio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Ryan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Theo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Distribution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Oscillation Circuitry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Coils/Winding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Charge Controller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Wireless Communication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Motion/Proximity Sensors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Temperature Sensor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Displays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Construction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Schematics/PCB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Budget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Car detected 15 Ft minimum from control panel</a:t>
            </a:r>
          </a:p>
          <a:p>
            <a:r>
              <a:rPr lang="en-US" sz="2800" dirty="0" smtClean="0"/>
              <a:t>Proximity sensor range 5 Ft. minimum</a:t>
            </a:r>
          </a:p>
          <a:p>
            <a:r>
              <a:rPr lang="en-US" sz="2800" dirty="0" smtClean="0"/>
              <a:t>Copper coils less than 2 lbs. each</a:t>
            </a:r>
          </a:p>
          <a:p>
            <a:r>
              <a:rPr lang="en-US" sz="2800" dirty="0" smtClean="0"/>
              <a:t>Measure and display battery temperature to within   </a:t>
            </a:r>
            <a:r>
              <a:rPr lang="en-US" sz="2800" u="sng" dirty="0" smtClean="0"/>
              <a:t>+</a:t>
            </a:r>
            <a:r>
              <a:rPr lang="en-US" sz="2800" dirty="0" smtClean="0"/>
              <a:t> 1°C accuracy</a:t>
            </a:r>
            <a:endParaRPr lang="en-US" sz="2800" u="sng" dirty="0"/>
          </a:p>
          <a:p>
            <a:r>
              <a:rPr lang="en-US" sz="2800" dirty="0" smtClean="0"/>
              <a:t>Charge current greater than 3 Amps</a:t>
            </a:r>
          </a:p>
          <a:p>
            <a:r>
              <a:rPr lang="en-US" sz="2800" dirty="0" smtClean="0"/>
              <a:t>Battery 12V 18AH</a:t>
            </a:r>
          </a:p>
          <a:p>
            <a:r>
              <a:rPr lang="en-US" sz="2800" dirty="0" smtClean="0"/>
              <a:t>Oscillator resonant frequency &gt; 500 kHz</a:t>
            </a:r>
          </a:p>
          <a:p>
            <a:r>
              <a:rPr lang="en-US" sz="2800" dirty="0" smtClean="0"/>
              <a:t>Battery fully </a:t>
            </a:r>
            <a:r>
              <a:rPr lang="en-US" sz="2800" dirty="0" smtClean="0"/>
              <a:t>charged within 8Hrs</a:t>
            </a:r>
          </a:p>
          <a:p>
            <a:r>
              <a:rPr lang="en-US" sz="2800" dirty="0" smtClean="0"/>
              <a:t>Efficiency &gt; 40%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153400" cy="4876799"/>
          </a:xfrm>
        </p:spPr>
        <p:txBody>
          <a:bodyPr/>
          <a:lstStyle/>
          <a:p>
            <a:r>
              <a:rPr lang="en-US" sz="2800" dirty="0" smtClean="0"/>
              <a:t>Learning the </a:t>
            </a:r>
            <a:r>
              <a:rPr lang="en-US" sz="2800" dirty="0" smtClean="0"/>
              <a:t>PCB software</a:t>
            </a:r>
          </a:p>
          <a:p>
            <a:r>
              <a:rPr lang="en-US" sz="2800" dirty="0" smtClean="0"/>
              <a:t>Maintaining fixed coil dimensions</a:t>
            </a:r>
          </a:p>
          <a:p>
            <a:r>
              <a:rPr lang="en-US" sz="2800" dirty="0" smtClean="0"/>
              <a:t>Measure battery capacity while </a:t>
            </a:r>
            <a:r>
              <a:rPr lang="en-US" sz="2800" dirty="0" smtClean="0"/>
              <a:t>charging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6000" b="1" dirty="0" smtClean="0"/>
          </a:p>
          <a:p>
            <a:pPr algn="ctr">
              <a:buNone/>
            </a:pPr>
            <a:r>
              <a:rPr lang="en-US" sz="6000" b="1" dirty="0" smtClean="0"/>
              <a:t>QUESTIONS?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36" y="3200400"/>
            <a:ext cx="28575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91550" cy="1066801"/>
          </a:xfrm>
        </p:spPr>
        <p:txBody>
          <a:bodyPr/>
          <a:lstStyle/>
          <a:p>
            <a:r>
              <a:rPr lang="en-US" b="1" dirty="0" smtClean="0"/>
              <a:t>Why We Chose Magnetic Resonance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Inductive Coupling</a:t>
            </a:r>
          </a:p>
          <a:p>
            <a:r>
              <a:rPr lang="en-US" sz="2800" dirty="0" smtClean="0"/>
              <a:t>Requires more power </a:t>
            </a:r>
          </a:p>
          <a:p>
            <a:r>
              <a:rPr lang="en-US" sz="2800" dirty="0" smtClean="0"/>
              <a:t>Coils must be properly aligned for maximum efficiency</a:t>
            </a:r>
          </a:p>
          <a:p>
            <a:r>
              <a:rPr lang="en-US" sz="2800" dirty="0" smtClean="0"/>
              <a:t>Shorter range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264982" cy="28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 descr="C:\Users\kuroneko\Dropbox\Senior Des 1\Ryan\Figure 3.4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038601"/>
            <a:ext cx="3886200" cy="1742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Inductive Coupling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733800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Magnetic Resonance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0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6000" b="1" dirty="0" smtClean="0"/>
          </a:p>
          <a:p>
            <a:pPr algn="ctr">
              <a:buNone/>
            </a:pPr>
            <a:r>
              <a:rPr lang="en-US" sz="6000" b="1" dirty="0" smtClean="0"/>
              <a:t>PARTS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Microcontrollers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Easy to use/implement</a:t>
            </a:r>
          </a:p>
          <a:p>
            <a:r>
              <a:rPr lang="en-US" sz="2800" dirty="0" smtClean="0"/>
              <a:t>Cheap (including development board)</a:t>
            </a:r>
          </a:p>
          <a:p>
            <a:r>
              <a:rPr lang="en-US" sz="2800" dirty="0" smtClean="0"/>
              <a:t>18 </a:t>
            </a:r>
            <a:r>
              <a:rPr lang="en-US" sz="2800" dirty="0" smtClean="0"/>
              <a:t>pin minimum of programmable I/O</a:t>
            </a:r>
          </a:p>
          <a:p>
            <a:pPr lvl="1"/>
            <a:r>
              <a:rPr lang="en-US" sz="2800" dirty="0" smtClean="0"/>
              <a:t>5 pins on Car System</a:t>
            </a:r>
          </a:p>
          <a:p>
            <a:pPr lvl="2"/>
            <a:r>
              <a:rPr lang="en-US" sz="2800" dirty="0" smtClean="0"/>
              <a:t>2 Digital, 3 Analog</a:t>
            </a:r>
          </a:p>
          <a:p>
            <a:pPr lvl="1"/>
            <a:r>
              <a:rPr lang="en-US" sz="2800" dirty="0" smtClean="0"/>
              <a:t>18 pin on Ground System</a:t>
            </a:r>
          </a:p>
          <a:p>
            <a:pPr lvl="2"/>
            <a:r>
              <a:rPr lang="en-US" sz="2800" dirty="0" smtClean="0"/>
              <a:t>16 Digital, 0 Analog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Microcontrollers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TI MSP430 / Launchpad (Code Composer)</a:t>
            </a:r>
          </a:p>
          <a:p>
            <a:pPr lvl="1"/>
            <a:r>
              <a:rPr lang="en-US" sz="2400" dirty="0" smtClean="0"/>
              <a:t>128KB memory, 63 pins, 1.8V-3.5V</a:t>
            </a:r>
          </a:p>
          <a:p>
            <a:r>
              <a:rPr lang="en-US" sz="2400" dirty="0" smtClean="0"/>
              <a:t>ATMega328p / Arduino Uno (Atmel Studio or Arduino IDE)</a:t>
            </a:r>
          </a:p>
          <a:p>
            <a:pPr lvl="1"/>
            <a:r>
              <a:rPr lang="en-US" sz="2400" dirty="0" smtClean="0"/>
              <a:t>32KB memory, 23 pins, 4.5V-5.5V</a:t>
            </a:r>
          </a:p>
          <a:p>
            <a:r>
              <a:rPr lang="en-US" sz="2400" dirty="0" smtClean="0"/>
              <a:t>ATXMega64 / STK600 (Atmel Studio)</a:t>
            </a:r>
          </a:p>
          <a:p>
            <a:pPr lvl="1"/>
            <a:r>
              <a:rPr lang="en-US" sz="2400" dirty="0" smtClean="0"/>
              <a:t>64KB memory, 34 pins, 1.6-3.5V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C:\Users\kuroneko\Dropbox\Senior Des 1\4 Pictures\CYMERA_20140205_134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91000"/>
            <a:ext cx="2895600" cy="2171700"/>
          </a:xfrm>
          <a:prstGeom prst="rect">
            <a:avLst/>
          </a:prstGeom>
          <a:noFill/>
        </p:spPr>
      </p:pic>
      <p:pic>
        <p:nvPicPr>
          <p:cNvPr id="4099" name="Picture 3" descr="C:\Users\kuroneko\Dropbox\Senior Des 1\4 Pictures\CYMERA_20140205_134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Microcontrollers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TI MSP430 / Launchpad (Code Composer)</a:t>
            </a:r>
          </a:p>
          <a:p>
            <a:pPr lvl="1"/>
            <a:r>
              <a:rPr lang="en-US" sz="2400" dirty="0" smtClean="0"/>
              <a:t>128KB memory, 63 pins, 1.8V-3.5V</a:t>
            </a:r>
          </a:p>
          <a:p>
            <a:r>
              <a:rPr lang="en-US" sz="2400" dirty="0" smtClean="0"/>
              <a:t>ATMega328p / Arduino Uno (Atmel Studio or Arduino IDE)</a:t>
            </a:r>
          </a:p>
          <a:p>
            <a:pPr lvl="1"/>
            <a:r>
              <a:rPr lang="en-US" sz="2400" dirty="0" smtClean="0"/>
              <a:t>32KB memory, 23 pins, 4.5V-5.5V</a:t>
            </a:r>
          </a:p>
          <a:p>
            <a:r>
              <a:rPr lang="en-US" sz="2400" dirty="0" smtClean="0"/>
              <a:t>ATXMega64 / STK600 (Atmel Studio)</a:t>
            </a:r>
          </a:p>
          <a:p>
            <a:pPr lvl="1"/>
            <a:r>
              <a:rPr lang="en-US" sz="2400" dirty="0" smtClean="0"/>
              <a:t>64KB memory, 34 pins, 1.6-3.5V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C:\Users\kuroneko\Dropbox\Senior Des 1\4 Pictures\CYMERA_20140205_134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91000"/>
            <a:ext cx="2895600" cy="2171700"/>
          </a:xfrm>
          <a:prstGeom prst="rect">
            <a:avLst/>
          </a:prstGeom>
          <a:noFill/>
        </p:spPr>
      </p:pic>
      <p:pic>
        <p:nvPicPr>
          <p:cNvPr id="4099" name="Picture 3" descr="C:\Users\kuroneko\Dropbox\Senior Des 1\4 Pictures\CYMERA_20140205_134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2895600" cy="2171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2590800"/>
            <a:ext cx="8153400" cy="762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953000" y="4114800"/>
            <a:ext cx="3124200" cy="23622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2488</TotalTime>
  <Words>898</Words>
  <Application>Microsoft Office PowerPoint</Application>
  <PresentationFormat>On-screen Show (4:3)</PresentationFormat>
  <Paragraphs>280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Candara</vt:lpstr>
      <vt:lpstr>Tahoma</vt:lpstr>
      <vt:lpstr>Tunga</vt:lpstr>
      <vt:lpstr>Wingdings</vt:lpstr>
      <vt:lpstr>Soho</vt:lpstr>
      <vt:lpstr>     Charge Spot</vt:lpstr>
      <vt:lpstr>Introduction</vt:lpstr>
      <vt:lpstr>Goals and Objectives</vt:lpstr>
      <vt:lpstr>Specifications</vt:lpstr>
      <vt:lpstr>Why We Chose Magnetic Resonance</vt:lpstr>
      <vt:lpstr>PowerPoint Presentation</vt:lpstr>
      <vt:lpstr>Microcontrollers</vt:lpstr>
      <vt:lpstr>Microcontrollers</vt:lpstr>
      <vt:lpstr>Microcontrollers</vt:lpstr>
      <vt:lpstr>LED 7-segment</vt:lpstr>
      <vt:lpstr>LED Bar Display</vt:lpstr>
      <vt:lpstr>Temperature Sensor</vt:lpstr>
      <vt:lpstr>Motion Sensor (PIR)</vt:lpstr>
      <vt:lpstr>Motion Sensor (PIR)</vt:lpstr>
      <vt:lpstr>Proximity Sensor</vt:lpstr>
      <vt:lpstr>Proximity Sensor</vt:lpstr>
      <vt:lpstr>Wireless Communication</vt:lpstr>
      <vt:lpstr>Charge Controller</vt:lpstr>
      <vt:lpstr>Charge Controller</vt:lpstr>
      <vt:lpstr>Vehicle and Battery </vt:lpstr>
      <vt:lpstr>Power Supply and Distribution</vt:lpstr>
      <vt:lpstr>Oscillator Circuit</vt:lpstr>
      <vt:lpstr>Coils</vt:lpstr>
      <vt:lpstr>PowerPoint Presentation</vt:lpstr>
      <vt:lpstr>Car System – Block Diagram</vt:lpstr>
      <vt:lpstr>Ground System – Block Diagram</vt:lpstr>
      <vt:lpstr>Car System - Schematics</vt:lpstr>
      <vt:lpstr>Ground System - Schematics</vt:lpstr>
      <vt:lpstr>Ground System – LED Displays</vt:lpstr>
      <vt:lpstr>Ground System – LED Displays</vt:lpstr>
      <vt:lpstr>Ground System – LED Displays</vt:lpstr>
      <vt:lpstr>Logic Flow – Car System</vt:lpstr>
      <vt:lpstr>Logic Flow – Ground System</vt:lpstr>
      <vt:lpstr>Logic Flow – Ground System</vt:lpstr>
      <vt:lpstr>PCB/ Assembly</vt:lpstr>
      <vt:lpstr>Budget/Finance</vt:lpstr>
      <vt:lpstr>Progress</vt:lpstr>
      <vt:lpstr>Progress</vt:lpstr>
      <vt:lpstr>Responsibilities</vt:lpstr>
      <vt:lpstr>Project Issues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kuroneko</dc:creator>
  <cp:lastModifiedBy>Faculty</cp:lastModifiedBy>
  <cp:revision>95</cp:revision>
  <dcterms:created xsi:type="dcterms:W3CDTF">2014-02-04T20:23:31Z</dcterms:created>
  <dcterms:modified xsi:type="dcterms:W3CDTF">2014-02-14T04:33:07Z</dcterms:modified>
</cp:coreProperties>
</file>