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1"/>
  </p:notesMasterIdLst>
  <p:sldIdLst>
    <p:sldId id="258" r:id="rId2"/>
    <p:sldId id="312" r:id="rId3"/>
    <p:sldId id="268" r:id="rId4"/>
    <p:sldId id="314" r:id="rId5"/>
    <p:sldId id="257" r:id="rId6"/>
    <p:sldId id="313" r:id="rId7"/>
    <p:sldId id="315" r:id="rId8"/>
    <p:sldId id="316" r:id="rId9"/>
    <p:sldId id="318" r:id="rId10"/>
    <p:sldId id="319" r:id="rId11"/>
    <p:sldId id="322" r:id="rId12"/>
    <p:sldId id="323" r:id="rId13"/>
    <p:sldId id="331" r:id="rId14"/>
    <p:sldId id="332" r:id="rId15"/>
    <p:sldId id="333" r:id="rId16"/>
    <p:sldId id="334" r:id="rId17"/>
    <p:sldId id="335" r:id="rId18"/>
    <p:sldId id="329" r:id="rId19"/>
    <p:sldId id="336" r:id="rId20"/>
    <p:sldId id="327" r:id="rId21"/>
    <p:sldId id="337" r:id="rId22"/>
    <p:sldId id="325" r:id="rId23"/>
    <p:sldId id="338" r:id="rId24"/>
    <p:sldId id="32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76" r:id="rId33"/>
    <p:sldId id="346" r:id="rId34"/>
    <p:sldId id="347" r:id="rId35"/>
    <p:sldId id="349" r:id="rId36"/>
    <p:sldId id="356" r:id="rId37"/>
    <p:sldId id="357" r:id="rId38"/>
    <p:sldId id="358" r:id="rId39"/>
    <p:sldId id="350" r:id="rId40"/>
    <p:sldId id="359" r:id="rId41"/>
    <p:sldId id="351" r:id="rId42"/>
    <p:sldId id="360" r:id="rId43"/>
    <p:sldId id="352" r:id="rId44"/>
    <p:sldId id="361" r:id="rId45"/>
    <p:sldId id="354" r:id="rId46"/>
    <p:sldId id="353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75" r:id="rId55"/>
    <p:sldId id="374" r:id="rId56"/>
    <p:sldId id="377" r:id="rId57"/>
    <p:sldId id="372" r:id="rId58"/>
    <p:sldId id="373" r:id="rId59"/>
    <p:sldId id="29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40" autoAdjust="0"/>
  </p:normalViewPr>
  <p:slideViewPr>
    <p:cSldViewPr>
      <p:cViewPr>
        <p:scale>
          <a:sx n="66" d="100"/>
          <a:sy n="66" d="100"/>
        </p:scale>
        <p:origin x="-1692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225D-2043-4BDF-ADBB-C5AB831AD6FA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2DAF7-4A84-41DD-BC1F-95251F01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E90402-3475-4BBB-8AA6-C722A9AC36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060D9F-C1E2-455E-B84D-0033133F9D98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3962400" cy="2133600"/>
          </a:xfrm>
        </p:spPr>
        <p:txBody>
          <a:bodyPr>
            <a:normAutofit fontScale="92500" lnSpcReduction="20000"/>
          </a:bodyPr>
          <a:lstStyle/>
          <a:p>
            <a:pPr lvl="5" algn="ctr"/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Senior Design II – Spring 2014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Group 20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tx1"/>
                </a:solidFill>
              </a:rPr>
              <a:t>Theophilus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Essandoh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Ryan Johnson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Emelio</a:t>
            </a:r>
            <a:r>
              <a:rPr lang="en-US" sz="2400" dirty="0" smtClean="0">
                <a:solidFill>
                  <a:schemeClr val="tx1"/>
                </a:solidFill>
              </a:rPr>
              <a:t> Watson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5029200" cy="1600200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 err="1" smtClean="0"/>
              <a:t>ChargeSpot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7" y="124691"/>
            <a:ext cx="2693323" cy="1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And Hardware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1447800"/>
            <a:ext cx="4267200" cy="2133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Designs of Systems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Ground Systems on EAGLE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4098" name="Picture 2" descr="C:\Users\Student\Desktop\Ground Eagle 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3" y="1447800"/>
            <a:ext cx="8839200" cy="50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Ground Systems on EAGLE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4098" name="Picture 2" descr="C:\Users\Student\Desktop\Ground Eagle 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3" y="1447800"/>
            <a:ext cx="8839200" cy="50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42" y="2209800"/>
            <a:ext cx="1594658" cy="4278610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679" y="1839083"/>
            <a:ext cx="15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62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1143000"/>
            <a:ext cx="4724400" cy="5033962"/>
          </a:xfrm>
        </p:spPr>
        <p:txBody>
          <a:bodyPr>
            <a:normAutofit/>
          </a:bodyPr>
          <a:lstStyle/>
          <a:p>
            <a:r>
              <a:rPr lang="en-US" sz="2000" dirty="0"/>
              <a:t>Power comes from the transformer and is rectified through a PMR27K100, outputting 24VDC.</a:t>
            </a:r>
          </a:p>
          <a:p>
            <a:r>
              <a:rPr lang="en-US" sz="2000" dirty="0"/>
              <a:t>A 250VAC/5A fuse is used for overcurrent protection.</a:t>
            </a:r>
          </a:p>
          <a:p>
            <a:r>
              <a:rPr lang="en-US" sz="2000" dirty="0"/>
              <a:t>24VDC goes to the Relay, it is also regulated to 12VDC with a LM7812.</a:t>
            </a:r>
          </a:p>
          <a:p>
            <a:r>
              <a:rPr lang="en-US" sz="2000" dirty="0"/>
              <a:t>12VDC goes to the Relay, it is also regulated to 5VDC with a LM7805.</a:t>
            </a:r>
          </a:p>
          <a:p>
            <a:r>
              <a:rPr lang="en-US" sz="2000" dirty="0"/>
              <a:t>5VDC powers most of the ICs, it is also regulated to 3.3VDC with a LM3940.</a:t>
            </a:r>
          </a:p>
          <a:p>
            <a:r>
              <a:rPr lang="en-US" sz="2000" dirty="0"/>
              <a:t>3.3VDC powers the XBee Module.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Power System for Ground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Student\Downloads\EAGLE Ground 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397"/>
            <a:ext cx="2438400" cy="59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33796" y="1447800"/>
            <a:ext cx="2025534" cy="1066800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1143000"/>
            <a:ext cx="4724400" cy="5033962"/>
          </a:xfrm>
        </p:spPr>
        <p:txBody>
          <a:bodyPr>
            <a:normAutofit/>
          </a:bodyPr>
          <a:lstStyle/>
          <a:p>
            <a:r>
              <a:rPr lang="en-US" sz="2000" dirty="0"/>
              <a:t>Power comes from the transformer and is rectified through a PMR27K100, outputting 24VDC.</a:t>
            </a:r>
          </a:p>
          <a:p>
            <a:r>
              <a:rPr lang="en-US" sz="2000" dirty="0"/>
              <a:t>A 250VAC/5A fuse is used for overcurrent protection.</a:t>
            </a:r>
          </a:p>
          <a:p>
            <a:r>
              <a:rPr lang="en-US" sz="2000" dirty="0"/>
              <a:t>24VDC goes to the Relay, it is also regulated to 12VDC with a LM7812.</a:t>
            </a:r>
          </a:p>
          <a:p>
            <a:r>
              <a:rPr lang="en-US" sz="2000" dirty="0"/>
              <a:t>12VDC goes to the Relay, it is also regulated to 5VDC with a LM7805.</a:t>
            </a:r>
          </a:p>
          <a:p>
            <a:r>
              <a:rPr lang="en-US" sz="2000" dirty="0"/>
              <a:t>5VDC powers most of the ICs, it is also regulated to 3.3VDC with a LM3940.</a:t>
            </a:r>
          </a:p>
          <a:p>
            <a:r>
              <a:rPr lang="en-US" sz="2000" dirty="0"/>
              <a:t>3.3VDC powers the XBee Module.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Power System for Ground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Student\Downloads\EAGLE Ground 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397"/>
            <a:ext cx="2438400" cy="59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61505" y="914397"/>
            <a:ext cx="2025534" cy="533400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1143000"/>
            <a:ext cx="4724400" cy="5033962"/>
          </a:xfrm>
        </p:spPr>
        <p:txBody>
          <a:bodyPr>
            <a:normAutofit/>
          </a:bodyPr>
          <a:lstStyle/>
          <a:p>
            <a:r>
              <a:rPr lang="en-US" sz="2000" dirty="0"/>
              <a:t>Power comes from the transformer and is rectified through a PMR27K100, outputting 24VDC.</a:t>
            </a:r>
          </a:p>
          <a:p>
            <a:r>
              <a:rPr lang="en-US" sz="2000" dirty="0"/>
              <a:t>A 250VAC/5A fuse is used for overcurrent protection.</a:t>
            </a:r>
          </a:p>
          <a:p>
            <a:r>
              <a:rPr lang="en-US" sz="2000" dirty="0"/>
              <a:t>24VDC goes to the Relay, it is also regulated to 12VDC with a LM7812.</a:t>
            </a:r>
          </a:p>
          <a:p>
            <a:r>
              <a:rPr lang="en-US" sz="2000" dirty="0"/>
              <a:t>12VDC goes to the Relay, it is also regulated to 5VDC with a LM7805.</a:t>
            </a:r>
          </a:p>
          <a:p>
            <a:r>
              <a:rPr lang="en-US" sz="2000" dirty="0"/>
              <a:t>5VDC powers most of the ICs, it is also regulated to 3.3VDC with a LM3940.</a:t>
            </a:r>
          </a:p>
          <a:p>
            <a:r>
              <a:rPr lang="en-US" sz="2000" dirty="0"/>
              <a:t>3.3VDC powers the XBee Module.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Power System for Ground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Student\Downloads\EAGLE Ground 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397"/>
            <a:ext cx="2438400" cy="59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2514600"/>
            <a:ext cx="2286000" cy="1524000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1143000"/>
            <a:ext cx="4724400" cy="5033962"/>
          </a:xfrm>
        </p:spPr>
        <p:txBody>
          <a:bodyPr>
            <a:normAutofit/>
          </a:bodyPr>
          <a:lstStyle/>
          <a:p>
            <a:r>
              <a:rPr lang="en-US" sz="2000" dirty="0"/>
              <a:t>Power comes from the transformer and is rectified through a PMR27K100, outputting 24VDC.</a:t>
            </a:r>
          </a:p>
          <a:p>
            <a:r>
              <a:rPr lang="en-US" sz="2000" dirty="0"/>
              <a:t>A 250VAC/5A fuse is used for overcurrent protection.</a:t>
            </a:r>
          </a:p>
          <a:p>
            <a:r>
              <a:rPr lang="en-US" sz="2000" dirty="0"/>
              <a:t>24VDC goes to the Relay, it is also regulated to 12VDC with a LM7812.</a:t>
            </a:r>
          </a:p>
          <a:p>
            <a:r>
              <a:rPr lang="en-US" sz="2000" dirty="0"/>
              <a:t>12VDC goes to the Relay, it is also regulated to 5VDC with a LM7805.</a:t>
            </a:r>
          </a:p>
          <a:p>
            <a:r>
              <a:rPr lang="en-US" sz="2000" dirty="0"/>
              <a:t>5VDC powers most of the ICs, it is also regulated to 3.3VDC with a LM3940.</a:t>
            </a:r>
          </a:p>
          <a:p>
            <a:r>
              <a:rPr lang="en-US" sz="2000" dirty="0"/>
              <a:t>3.3VDC powers the XBee Module.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Power System for Ground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Student\Downloads\EAGLE Ground 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397"/>
            <a:ext cx="2438400" cy="59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84166" y="4038600"/>
            <a:ext cx="2340034" cy="1447800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1143000"/>
            <a:ext cx="4724400" cy="5033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Power comes from the transformer and is rectified through a PMR27K100, outputting 24VDC.</a:t>
            </a:r>
          </a:p>
          <a:p>
            <a:r>
              <a:rPr lang="en-US" sz="2000" dirty="0"/>
              <a:t>A </a:t>
            </a:r>
            <a:r>
              <a:rPr lang="en-US" sz="2000" dirty="0" smtClean="0"/>
              <a:t>250VAC/5A fuse is used for overcurrent protection.</a:t>
            </a:r>
          </a:p>
          <a:p>
            <a:r>
              <a:rPr lang="en-US" sz="2000" dirty="0" smtClean="0"/>
              <a:t>24VDC goes to the Relay, it is also regulated to 12VDC with a LM7812.</a:t>
            </a:r>
          </a:p>
          <a:p>
            <a:r>
              <a:rPr lang="en-US" sz="2000" dirty="0" smtClean="0"/>
              <a:t>12VDC goes to the Relay, it is also </a:t>
            </a:r>
            <a:r>
              <a:rPr lang="en-US" sz="2000" dirty="0"/>
              <a:t>regulated to </a:t>
            </a:r>
            <a:r>
              <a:rPr lang="en-US" sz="2000" dirty="0" smtClean="0"/>
              <a:t>5VDC with a LM7805.</a:t>
            </a:r>
          </a:p>
          <a:p>
            <a:r>
              <a:rPr lang="en-US" sz="2000" dirty="0" smtClean="0"/>
              <a:t>5VDC powers most of the ICs, it is also </a:t>
            </a:r>
            <a:r>
              <a:rPr lang="en-US" sz="2000" dirty="0"/>
              <a:t>regulated to </a:t>
            </a:r>
            <a:r>
              <a:rPr lang="en-US" sz="2000" dirty="0" smtClean="0"/>
              <a:t>3.3VDC with a LM3940.</a:t>
            </a:r>
          </a:p>
          <a:p>
            <a:r>
              <a:rPr lang="en-US" sz="2000" dirty="0" smtClean="0"/>
              <a:t>3.3VDC powers the XBee Module.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Power System for Ground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Student\Downloads\EAGLE Ground 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397"/>
            <a:ext cx="2438400" cy="59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80010" y="5486399"/>
            <a:ext cx="2340034" cy="1354139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Ground System on EAGLE</a:t>
            </a:r>
            <a:endParaRPr lang="en-US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  <a:cs typeface="Arial" pitchFamily="34" charset="0"/>
            </a:endParaRPr>
          </a:p>
        </p:txBody>
      </p:sp>
      <p:pic>
        <p:nvPicPr>
          <p:cNvPr id="4098" name="Picture 2" descr="C:\Users\Student\Desktop\Ground Eagle 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3" y="1447800"/>
            <a:ext cx="8839200" cy="50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52601" y="1828800"/>
            <a:ext cx="1676400" cy="1600200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0850" y="1447800"/>
            <a:ext cx="127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DPDT Relay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370" y="1143000"/>
            <a:ext cx="4112029" cy="5033962"/>
          </a:xfrm>
        </p:spPr>
        <p:txBody>
          <a:bodyPr>
            <a:normAutofit/>
          </a:bodyPr>
          <a:lstStyle/>
          <a:p>
            <a:r>
              <a:rPr lang="en-US" sz="2000" dirty="0"/>
              <a:t>Omron G2R2 5VDC Relay </a:t>
            </a:r>
          </a:p>
          <a:p>
            <a:pPr lvl="1"/>
            <a:r>
              <a:rPr lang="en-US" sz="2000" dirty="0"/>
              <a:t>Low coil voltage for our microcontroller </a:t>
            </a:r>
          </a:p>
          <a:p>
            <a:pPr lvl="1"/>
            <a:r>
              <a:rPr lang="en-US" sz="2000" dirty="0"/>
              <a:t>Current rating of 8A</a:t>
            </a:r>
          </a:p>
          <a:p>
            <a:r>
              <a:rPr lang="en-US" sz="2000" dirty="0" smtClean="0"/>
              <a:t>The Relay takes the 24VDC and 12VDC lines and powers the Oscillator System and Cooling Fans.</a:t>
            </a:r>
          </a:p>
          <a:p>
            <a:r>
              <a:rPr lang="en-US" sz="2000" dirty="0" smtClean="0"/>
              <a:t>The “SWITCH” control line comes from the Microcontroller.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DPDT Relay for Ground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2050" name="Picture 2" descr="C:\Users\Student\Downloads\EAGLE Ground Re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460302" cy="26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udent\Downloads\CYMERA_20140409_191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4849" y="4141453"/>
            <a:ext cx="2909804" cy="21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To Wireless Power Transfer through High Resonant Frequency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Introduction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Ground System on EAGLE</a:t>
            </a:r>
            <a:endParaRPr lang="en-US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  <a:cs typeface="Arial" pitchFamily="34" charset="0"/>
            </a:endParaRPr>
          </a:p>
        </p:txBody>
      </p:sp>
      <p:pic>
        <p:nvPicPr>
          <p:cNvPr id="4098" name="Picture 2" descr="C:\Users\Student\Desktop\Ground Eagle 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3" y="1447800"/>
            <a:ext cx="8839200" cy="50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96934" y="3581400"/>
            <a:ext cx="3537065" cy="2907010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212068"/>
            <a:ext cx="167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Microcontroller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370" y="1143000"/>
            <a:ext cx="4112029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Atmel ATMega328p</a:t>
            </a:r>
          </a:p>
          <a:p>
            <a:pPr lvl="1"/>
            <a:r>
              <a:rPr lang="en-US" sz="2000" dirty="0" smtClean="0"/>
              <a:t>Arduino Uno development board</a:t>
            </a:r>
          </a:p>
          <a:p>
            <a:pPr lvl="1"/>
            <a:r>
              <a:rPr lang="en-US" sz="2000" dirty="0" smtClean="0"/>
              <a:t>Arduino IDE</a:t>
            </a:r>
            <a:endParaRPr lang="en-US" sz="2000" dirty="0"/>
          </a:p>
          <a:p>
            <a:pPr lvl="1"/>
            <a:r>
              <a:rPr lang="en-US" sz="2000" dirty="0"/>
              <a:t>32KB memory, 23 pins, </a:t>
            </a:r>
            <a:r>
              <a:rPr lang="en-US" sz="2000" dirty="0" smtClean="0"/>
              <a:t>5VDC</a:t>
            </a:r>
            <a:endParaRPr lang="en-US" sz="2000" dirty="0" smtClean="0"/>
          </a:p>
          <a:p>
            <a:r>
              <a:rPr lang="en-US" sz="2000" dirty="0"/>
              <a:t>The ground MCU controls the main logic flow of the systems and the LED displays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18 Digital I/O pins used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Microcontroller for Ground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3075" name="Picture 3" descr="C:\Users\Student\Downloads\EAGLE Ground MC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447800"/>
            <a:ext cx="37909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11426"/>
            <a:ext cx="3350029" cy="235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Ground System on EAGLE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4098" name="Picture 2" descr="C:\Users\Student\Desktop\Ground Eagle 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3" y="1447800"/>
            <a:ext cx="8839200" cy="50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429000" y="1422862"/>
            <a:ext cx="1594658" cy="2545243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5199" y="1053530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XBee Module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0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1143000"/>
            <a:ext cx="4343399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XBee Modules used for Wireless communication because of its compatibility with the ATMega328p.</a:t>
            </a:r>
          </a:p>
          <a:p>
            <a:r>
              <a:rPr lang="en-US" sz="2000" dirty="0" smtClean="0"/>
              <a:t>X-CTU used for programming (to set private channel and optional coordinator/slave)</a:t>
            </a:r>
          </a:p>
          <a:p>
            <a:r>
              <a:rPr lang="en-US" sz="2000" dirty="0" smtClean="0"/>
              <a:t>1mW antenna (300ft max range)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XBee Modules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4098" name="Picture 2" descr="C:\Users\Student\Downloads\EAGLE Ground XB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584171" cy="510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udent\Downloads\CYMERA_20140409_193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Ground System on EAGLE</a:t>
            </a:r>
            <a:endParaRPr lang="en-US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  <a:cs typeface="Arial" pitchFamily="34" charset="0"/>
            </a:endParaRPr>
          </a:p>
        </p:txBody>
      </p:sp>
      <p:pic>
        <p:nvPicPr>
          <p:cNvPr id="4098" name="Picture 2" descr="C:\Users\Student\Desktop\Ground Eagle 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3" y="1447800"/>
            <a:ext cx="8839200" cy="50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410200" y="2514600"/>
            <a:ext cx="2165465" cy="3973810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3522" y="2168821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Shift Registers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112" y="1764268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Header Pins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4186" y="2133600"/>
            <a:ext cx="1191461" cy="4354810"/>
          </a:xfrm>
          <a:prstGeom prst="round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1143000"/>
            <a:ext cx="4343399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Three 8-bit shift registers needed to drive LED displays (595s). Old design used inverters and 3:8 decoders.</a:t>
            </a:r>
          </a:p>
          <a:p>
            <a:pPr lvl="1"/>
            <a:r>
              <a:rPr lang="en-US" sz="2000" dirty="0" smtClean="0"/>
              <a:t>One 595 is used for our 7-segment display.</a:t>
            </a:r>
          </a:p>
          <a:p>
            <a:pPr lvl="1"/>
            <a:r>
              <a:rPr lang="en-US" sz="2000" dirty="0" smtClean="0"/>
              <a:t>Two 595s are used to drive our LED bar display.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LED Displays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5122" name="Picture 2" descr="C:\Users\Student\Downloads\EAGLE Ground MCU shift r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9324"/>
            <a:ext cx="2971800" cy="53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1143000"/>
            <a:ext cx="4343399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7-segment display is a Kingbright BC56-12SRWA 3-digit display.</a:t>
            </a:r>
          </a:p>
          <a:p>
            <a:r>
              <a:rPr lang="en-US" sz="2000" dirty="0" smtClean="0"/>
              <a:t>Displays numbers upside-down, so we can use the DP as a degree symbol.</a:t>
            </a:r>
          </a:p>
          <a:p>
            <a:r>
              <a:rPr lang="en-US" sz="2000" dirty="0" smtClean="0"/>
              <a:t>This particular display uses a common anode configuration, and is connected as shown below: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LED Displays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485187" cy="352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Student\Downloads\Figure 4.3.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54" y="4625078"/>
            <a:ext cx="4708822" cy="187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43000"/>
            <a:ext cx="7696199" cy="3886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our LED bar display, nothing we found online suited our requirements and budget, so we made our own.</a:t>
            </a:r>
          </a:p>
          <a:p>
            <a:r>
              <a:rPr lang="en-US" sz="2000" dirty="0" smtClean="0"/>
              <a:t>Initially an ice cube tray, we used bottle caps as our LED housing.</a:t>
            </a:r>
          </a:p>
          <a:p>
            <a:r>
              <a:rPr lang="en-US" sz="2000" dirty="0" smtClean="0"/>
              <a:t>This display shows the distance of the vehicle until proper alignment. Once charging begins, it shows the voltage level of the battery.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LED Displays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4114800"/>
            <a:ext cx="8631382" cy="259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2357400"/>
            <a:ext cx="4343399" cy="4192296"/>
          </a:xfrm>
        </p:spPr>
        <p:txBody>
          <a:bodyPr>
            <a:noAutofit/>
          </a:bodyPr>
          <a:lstStyle/>
          <a:p>
            <a:r>
              <a:rPr lang="en-US" sz="2000" dirty="0" smtClean="0"/>
              <a:t>In addition to our LED displays, we also have accessory LEDs for additional notifications of systems’ status.</a:t>
            </a:r>
          </a:p>
          <a:p>
            <a:r>
              <a:rPr lang="en-US" sz="2000" dirty="0" smtClean="0"/>
              <a:t>They indicate: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Charging mode.</a:t>
            </a:r>
          </a:p>
          <a:p>
            <a:pPr lvl="2"/>
            <a:r>
              <a:rPr lang="en-US" dirty="0" smtClean="0"/>
              <a:t>Is the system is the right mode for charging?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Temperature error.</a:t>
            </a:r>
          </a:p>
          <a:p>
            <a:pPr lvl="2"/>
            <a:r>
              <a:rPr lang="en-US" dirty="0" smtClean="0"/>
              <a:t>Is the battery too hot or cold for charging?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XBee connectivity.</a:t>
            </a:r>
          </a:p>
          <a:p>
            <a:pPr lvl="2"/>
            <a:r>
              <a:rPr lang="en-US" dirty="0" smtClean="0"/>
              <a:t>Is data being communicated wirelessly?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 met proximity condition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lvl="2"/>
            <a:r>
              <a:rPr lang="en-US" dirty="0" smtClean="0"/>
              <a:t>Is the vehicle in position?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Charging status.</a:t>
            </a:r>
          </a:p>
          <a:p>
            <a:pPr lvl="2"/>
            <a:r>
              <a:rPr lang="en-US" dirty="0" smtClean="0"/>
              <a:t>Is the oscillator system on, sending power through the coils and thus charging the battery?</a:t>
            </a:r>
            <a:endParaRPr lang="en-US" dirty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LED Displays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0287"/>
            <a:ext cx="3810000" cy="291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901798"/>
            <a:ext cx="3810000" cy="264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1143000"/>
            <a:ext cx="4343399" cy="5486400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/>
              <a:t>Initially we used an infrared proximity sensor, but its range was far too short. We switched to this ultrasonic proximity sensor by SainSmart.</a:t>
            </a:r>
          </a:p>
          <a:p>
            <a:pPr lvl="1"/>
            <a:r>
              <a:rPr lang="en-US" sz="2000" dirty="0" smtClean="0"/>
              <a:t>It has a maximum range of 80 inches; powered by 5VDC.</a:t>
            </a:r>
          </a:p>
          <a:p>
            <a:pPr lvl="1"/>
            <a:r>
              <a:rPr lang="en-US" sz="2000" dirty="0" smtClean="0"/>
              <a:t>It is used to determine the vehicle’s distance from the ideal position for proper alignment for optimal efficiency.</a:t>
            </a:r>
          </a:p>
          <a:p>
            <a:pPr lvl="1"/>
            <a:r>
              <a:rPr lang="en-US" sz="2000" dirty="0" smtClean="0"/>
              <a:t>It is also used to determine if the vehicle leaves in order to shut the system down.</a:t>
            </a:r>
          </a:p>
          <a:p>
            <a:pPr lvl="1"/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Proximity Sensor for Ground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1"/>
            <a:ext cx="355733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3962400"/>
          </a:xfrm>
        </p:spPr>
        <p:txBody>
          <a:bodyPr/>
          <a:lstStyle/>
          <a:p>
            <a:r>
              <a:rPr lang="en-US" sz="2800" dirty="0" smtClean="0"/>
              <a:t>Increased push for wireless technology</a:t>
            </a:r>
          </a:p>
          <a:p>
            <a:r>
              <a:rPr lang="en-US" sz="2800" dirty="0" smtClean="0"/>
              <a:t>Autonomous Charging System for residential use</a:t>
            </a:r>
          </a:p>
          <a:p>
            <a:r>
              <a:rPr lang="en-US" sz="2800" dirty="0" smtClean="0"/>
              <a:t>Utilize High Resonant Frequency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9"/>
          <a:stretch/>
        </p:blipFill>
        <p:spPr bwMode="auto">
          <a:xfrm>
            <a:off x="152400" y="3807861"/>
            <a:ext cx="8609450" cy="30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Oscillator System on EAGLE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00200"/>
            <a:ext cx="7342187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1143000"/>
            <a:ext cx="4724400" cy="5033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VCC is the 24VDC coming from the Ground Systems’ Relay.</a:t>
            </a:r>
          </a:p>
          <a:p>
            <a:r>
              <a:rPr lang="en-US" sz="2000" dirty="0" smtClean="0"/>
              <a:t>Researched variations of Hartley and Colpitts oscillators, but eventually came across the zero voltage switching (ZVS) driver oscillator</a:t>
            </a:r>
          </a:p>
          <a:p>
            <a:r>
              <a:rPr lang="en-US" sz="2000" dirty="0" smtClean="0"/>
              <a:t>Our variation of the ZVS oscillates at 100kHZ.</a:t>
            </a:r>
          </a:p>
          <a:p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Oscillator System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4" y="1981200"/>
            <a:ext cx="346194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kuroneko\Dropbox\Senior Design 4915\3 Designs\Transmitting Coil Oscillation copy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171" y="1409699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Oscillator System</a:t>
            </a:r>
            <a:endParaRPr lang="en-US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0" y="1143000"/>
            <a:ext cx="4267200" cy="5033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Pictured are coil designs we went through. We finalized our design with 3+3 turns for the transmitting coil (center-tapped) and 5 turns for the receiving coil.</a:t>
            </a:r>
          </a:p>
          <a:p>
            <a:r>
              <a:rPr lang="en-US" sz="2000" dirty="0" smtClean="0"/>
              <a:t>Final coils are made from 10 AWG solid copper and measure 12in and 11in in diameter.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Transmitting and Receiving Coils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1" y="990600"/>
            <a:ext cx="384157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Car Systems on EAGLE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3314" name="Picture 2" descr="C:\Users\Student\Downloads\EAGLE Car MC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" y="1516342"/>
            <a:ext cx="8702003" cy="46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Car Systems on EAGLE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3314" name="Picture 2" descr="C:\Users\Student\Downloads\EAGLE Car MC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" y="1516342"/>
            <a:ext cx="8702003" cy="46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8599" y="3124199"/>
            <a:ext cx="1437427" cy="3383607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551" y="2754867"/>
            <a:ext cx="15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09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udent\Desktop\EAGLE Car 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1722"/>
            <a:ext cx="267004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1143000"/>
            <a:ext cx="4724400" cy="5033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Power comes from the receiving coil and is rectified through a GBU6J bridge rectifier, outputting unregulated DC.</a:t>
            </a:r>
          </a:p>
          <a:p>
            <a:r>
              <a:rPr lang="en-US" sz="2000" dirty="0" smtClean="0"/>
              <a:t>The unregulated DC feeds into the buck converter.</a:t>
            </a:r>
          </a:p>
          <a:p>
            <a:r>
              <a:rPr lang="en-US" sz="2000" dirty="0" smtClean="0"/>
              <a:t>The BAT+ is regulated to </a:t>
            </a:r>
            <a:r>
              <a:rPr lang="en-US" sz="2000" dirty="0" smtClean="0"/>
              <a:t>5VDC with a LM7805.</a:t>
            </a:r>
          </a:p>
          <a:p>
            <a:r>
              <a:rPr lang="en-US" sz="2000" dirty="0" smtClean="0"/>
              <a:t>5VDC powers most of the ICs, it is also </a:t>
            </a:r>
            <a:r>
              <a:rPr lang="en-US" sz="2000" dirty="0"/>
              <a:t>regulated to </a:t>
            </a:r>
            <a:r>
              <a:rPr lang="en-US" sz="2000" dirty="0" smtClean="0"/>
              <a:t>3.3VDC with a LM3940.</a:t>
            </a:r>
          </a:p>
          <a:p>
            <a:r>
              <a:rPr lang="en-US" sz="2000" dirty="0" smtClean="0"/>
              <a:t>3.3VDC powers the XBee Module.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Power System for Car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8057" y="1162280"/>
            <a:ext cx="2025534" cy="1657120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udent\Desktop\EAGLE Car 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1722"/>
            <a:ext cx="267004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1143000"/>
            <a:ext cx="4724400" cy="5033962"/>
          </a:xfrm>
        </p:spPr>
        <p:txBody>
          <a:bodyPr>
            <a:normAutofit/>
          </a:bodyPr>
          <a:lstStyle/>
          <a:p>
            <a:r>
              <a:rPr lang="en-US" sz="2000" dirty="0"/>
              <a:t>Power comes from the receiving coil and is rectified through a GBU6J bridge rectifier, outputting unregulated DC.</a:t>
            </a:r>
          </a:p>
          <a:p>
            <a:r>
              <a:rPr lang="en-US" sz="2000" dirty="0"/>
              <a:t>The unregulated DC feeds into the buck converter.</a:t>
            </a:r>
          </a:p>
          <a:p>
            <a:r>
              <a:rPr lang="en-US" sz="2000" dirty="0"/>
              <a:t>The BAT+ is regulated to 5VDC with a LM7805.</a:t>
            </a:r>
          </a:p>
          <a:p>
            <a:r>
              <a:rPr lang="en-US" sz="2000" dirty="0"/>
              <a:t>5VDC powers most of the ICs, it is also regulated to 3.3VDC with a LM3940.</a:t>
            </a:r>
          </a:p>
          <a:p>
            <a:r>
              <a:rPr lang="en-US" sz="2000" dirty="0"/>
              <a:t>3.3VDC powers the </a:t>
            </a:r>
            <a:r>
              <a:rPr lang="en-US" sz="2000" dirty="0" err="1"/>
              <a:t>XBee</a:t>
            </a:r>
            <a:r>
              <a:rPr lang="en-US" sz="2000" dirty="0"/>
              <a:t> Module.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Power System for Car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3124200"/>
            <a:ext cx="2286000" cy="1657120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udent\Desktop\EAGLE Car 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1722"/>
            <a:ext cx="267004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1143000"/>
            <a:ext cx="4724400" cy="5033962"/>
          </a:xfrm>
        </p:spPr>
        <p:txBody>
          <a:bodyPr>
            <a:normAutofit/>
          </a:bodyPr>
          <a:lstStyle/>
          <a:p>
            <a:r>
              <a:rPr lang="en-US" sz="2000" dirty="0"/>
              <a:t>Power comes from the receiving coil and is rectified through a GBU6J bridge rectifier, outputting unregulated DC.</a:t>
            </a:r>
          </a:p>
          <a:p>
            <a:r>
              <a:rPr lang="en-US" sz="2000" dirty="0"/>
              <a:t>The unregulated DC feeds into the buck converter.</a:t>
            </a:r>
          </a:p>
          <a:p>
            <a:r>
              <a:rPr lang="en-US" sz="2000" dirty="0"/>
              <a:t>The BAT+ is regulated to 5VDC with a LM7805.</a:t>
            </a:r>
          </a:p>
          <a:p>
            <a:r>
              <a:rPr lang="en-US" sz="2000" dirty="0"/>
              <a:t>5VDC powers most of the ICs, it is also regulated to 3.3VDC with a LM3940.</a:t>
            </a:r>
          </a:p>
          <a:p>
            <a:r>
              <a:rPr lang="en-US" sz="2000" dirty="0"/>
              <a:t>3.3VDC powers the </a:t>
            </a:r>
            <a:r>
              <a:rPr lang="en-US" sz="2000" dirty="0" err="1"/>
              <a:t>XBee</a:t>
            </a:r>
            <a:r>
              <a:rPr lang="en-US" sz="2000" dirty="0"/>
              <a:t> Module.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Power System for Car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4724400"/>
            <a:ext cx="2438400" cy="1608922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Car Systems on EAGLE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3314" name="Picture 2" descr="C:\Users\Student\Downloads\EAGLE Car MC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" y="1516342"/>
            <a:ext cx="8702003" cy="46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86000" y="1981200"/>
            <a:ext cx="2667000" cy="1691803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8698" y="1611868"/>
            <a:ext cx="164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Buck Converter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50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3962400" cy="21717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Requires more power </a:t>
            </a:r>
          </a:p>
          <a:p>
            <a:r>
              <a:rPr lang="en-US" sz="2800" dirty="0"/>
              <a:t>Coils must be properly aligned for maximum efficiency</a:t>
            </a:r>
          </a:p>
          <a:p>
            <a:r>
              <a:rPr lang="en-US" sz="2800" dirty="0"/>
              <a:t>Shorter range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" y="0"/>
            <a:ext cx="8833658" cy="1143000"/>
          </a:xfrm>
        </p:spPr>
        <p:txBody>
          <a:bodyPr/>
          <a:lstStyle/>
          <a:p>
            <a:pPr algn="ctr"/>
            <a:r>
              <a:rPr lang="en-US" b="1" dirty="0"/>
              <a:t>Why We Chose Magnetic Resonance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5746" y="1093121"/>
            <a:ext cx="3962400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 smtClean="0"/>
              <a:t>Inductive Coupling</a:t>
            </a:r>
            <a:endParaRPr lang="en-US" sz="2800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58146" y="1093121"/>
            <a:ext cx="3962400" cy="8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 smtClean="0"/>
              <a:t>Magnetic Resonance</a:t>
            </a:r>
            <a:endParaRPr lang="en-US" sz="2800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8146" y="1752600"/>
            <a:ext cx="3962400" cy="2171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Potentially more efficient</a:t>
            </a:r>
          </a:p>
          <a:p>
            <a:r>
              <a:rPr lang="en-US" sz="2800" dirty="0" smtClean="0"/>
              <a:t>Coils can have greater alignment tolerance for high efficiency</a:t>
            </a:r>
          </a:p>
          <a:p>
            <a:r>
              <a:rPr lang="en-US" sz="2800" dirty="0" smtClean="0"/>
              <a:t>Larger range</a:t>
            </a:r>
            <a:endParaRPr lang="en-US" sz="2800" dirty="0"/>
          </a:p>
        </p:txBody>
      </p:sp>
      <p:pic>
        <p:nvPicPr>
          <p:cNvPr id="9" name="Picture 1" descr="C:\Users\kuroneko\Dropbox\Senior Des 1\Ryan\Figure 3.4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4038601"/>
            <a:ext cx="3886200" cy="174291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79973"/>
            <a:ext cx="4264982" cy="285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4038600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Inductive Coupling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4725391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Magnetic Resonance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13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1143000"/>
            <a:ext cx="4724400" cy="5033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Unregulated DC feeds the buck converter and outputs an adjustable output; we adjusted for an output of 16VDC.</a:t>
            </a:r>
          </a:p>
          <a:p>
            <a:r>
              <a:rPr lang="en-US" sz="2000" dirty="0" smtClean="0"/>
              <a:t>The 16VDC feeds the charge controller.</a:t>
            </a:r>
          </a:p>
          <a:p>
            <a:r>
              <a:rPr lang="en-US" sz="2000" dirty="0" smtClean="0"/>
              <a:t>Our design is based around the LM2596 Simple Switcher chip.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Buck Converter for Car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5362" name="Picture 2" descr="C:\Users\Student\Desktop\EAGLE Car Bu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5" y="2232752"/>
            <a:ext cx="3533776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Car Systems on EAGLE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3314" name="Picture 2" descr="C:\Users\Student\Downloads\EAGLE Car MC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" y="1516342"/>
            <a:ext cx="8702003" cy="46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73300" y="3650836"/>
            <a:ext cx="3941699" cy="2505247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6106" y="3281504"/>
            <a:ext cx="18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Charge Controller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14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371" y="1142999"/>
            <a:ext cx="4112029" cy="21094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16VDC from the buck converter feeds the charge controller.</a:t>
            </a:r>
          </a:p>
          <a:p>
            <a:r>
              <a:rPr lang="en-US" sz="2000" dirty="0" smtClean="0"/>
              <a:t>Output adjusted to 14VDC.</a:t>
            </a:r>
          </a:p>
          <a:p>
            <a:r>
              <a:rPr lang="en-US" sz="2000" dirty="0"/>
              <a:t>Maximum power dissipation is </a:t>
            </a:r>
            <a:r>
              <a:rPr lang="en-US" sz="2000" dirty="0" smtClean="0"/>
              <a:t>16W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Charge Controller for Car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6386" name="Picture 2" descr="C:\Users\Student\Desktop\EAGLE Car 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33" y="3252462"/>
            <a:ext cx="55530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52400" y="1143000"/>
            <a:ext cx="4269971" cy="210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r>
              <a:rPr lang="en-US" sz="2000" dirty="0" smtClean="0"/>
              <a:t>Purpose for the charge controller:</a:t>
            </a:r>
          </a:p>
          <a:p>
            <a:pPr lvl="1"/>
            <a:r>
              <a:rPr lang="en-US" sz="2000" dirty="0"/>
              <a:t>Life span optimized</a:t>
            </a:r>
          </a:p>
          <a:p>
            <a:pPr lvl="1"/>
            <a:r>
              <a:rPr lang="en-US" sz="2000" dirty="0"/>
              <a:t>Overvoltage protection</a:t>
            </a:r>
          </a:p>
          <a:p>
            <a:pPr lvl="1"/>
            <a:r>
              <a:rPr lang="en-US" sz="2000" dirty="0"/>
              <a:t>Monitored battery performance 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740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Car Systems on EAGLE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3314" name="Picture 2" descr="C:\Users\Student\Downloads\EAGLE Car MC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" y="1516342"/>
            <a:ext cx="8702003" cy="46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15000" y="3650836"/>
            <a:ext cx="2916902" cy="2505247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36972" y="3281504"/>
            <a:ext cx="167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Microcontroller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20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57676" y="1143000"/>
            <a:ext cx="4276724" cy="5033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Same ATMega328p as Ground System</a:t>
            </a:r>
          </a:p>
          <a:p>
            <a:r>
              <a:rPr lang="en-US" sz="2000" dirty="0" smtClean="0"/>
              <a:t>In the Car System, the MCU is reading TEMP and VOLT; voltage from the temperature sensor and voltage from the voltage divider circuit to determine battery’s voltage level.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Microcontroller for Car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7410" name="Picture 2" descr="C:\Users\Student\Desktop\EAGLE Car MCU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198"/>
            <a:ext cx="4029076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Car Systems on EAGLE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3314" name="Picture 2" descr="C:\Users\Student\Downloads\EAGLE Car MC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" y="1516342"/>
            <a:ext cx="8702003" cy="46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553200" y="1676400"/>
            <a:ext cx="1697702" cy="2159812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70921" y="1307068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XBee Module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43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Car Systems on EAGLE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3314" name="Picture 2" descr="C:\Users\Student\Downloads\EAGLE Car MC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" y="1516342"/>
            <a:ext cx="8702003" cy="46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57800" y="2028881"/>
            <a:ext cx="685800" cy="1437290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78712" y="1659549"/>
            <a:ext cx="16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Voltage Divider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2336746"/>
            <a:ext cx="1066800" cy="558854"/>
          </a:xfrm>
          <a:prstGeom prst="round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1596" y="1967414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Header Pins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0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57676" y="1143000"/>
            <a:ext cx="4276724" cy="5033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simple voltage divider is used to read the battery’s voltage without damaging the 5V microcontroller.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Voltage Divider for Car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16764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5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57676" y="1143000"/>
            <a:ext cx="4276724" cy="5033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ZTP-115M temperature sensor module is an infrared non-contact sensor.</a:t>
            </a:r>
          </a:p>
          <a:p>
            <a:r>
              <a:rPr lang="en-US" sz="2000" dirty="0" smtClean="0"/>
              <a:t>Versatile and easy-to-use with an acceptable range of -40C to 145C and 1C accuracy at room temperature.</a:t>
            </a:r>
          </a:p>
          <a:p>
            <a:r>
              <a:rPr lang="en-US" sz="2000" dirty="0" smtClean="0"/>
              <a:t>However, following its given sensitivity curve, we were getting inaccurate readings, so we had to calibrate.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Temperature Sensor for Car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19458" name="Picture 2" descr="C:\Users\Student\Downloads\CYMERA_20140205_134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7" y="21336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And 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1447800"/>
            <a:ext cx="4267200" cy="2133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Software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502919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Design and implement a wireless charging system</a:t>
            </a:r>
          </a:p>
          <a:p>
            <a:r>
              <a:rPr lang="en-US" sz="3000" dirty="0" smtClean="0"/>
              <a:t>No physical connectivity between the car and charging system</a:t>
            </a:r>
          </a:p>
          <a:p>
            <a:r>
              <a:rPr lang="en-US" sz="3000" dirty="0" smtClean="0"/>
              <a:t>User friendly with very little user interaction</a:t>
            </a:r>
          </a:p>
          <a:p>
            <a:r>
              <a:rPr lang="en-US" sz="3000" dirty="0" smtClean="0"/>
              <a:t>System shuts down automatically when battery is fully charged or temperature is not ideal</a:t>
            </a:r>
          </a:p>
          <a:p>
            <a:r>
              <a:rPr lang="en-US" sz="3000" dirty="0" smtClean="0"/>
              <a:t>Include a fail safe manual override shutdown switch</a:t>
            </a:r>
          </a:p>
          <a:p>
            <a:r>
              <a:rPr lang="en-US" sz="3000" dirty="0" smtClean="0"/>
              <a:t>Receiving coil must be properly concealed and not interfere with the normal safe operation of the vehicle</a:t>
            </a:r>
          </a:p>
          <a:p>
            <a:r>
              <a:rPr lang="en-US" sz="3000" dirty="0" smtClean="0"/>
              <a:t>Visual guidance system for proper alignment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" y="0"/>
            <a:ext cx="8833658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  <a:cs typeface="Arial" pitchFamily="34" charset="0"/>
              </a:rPr>
              <a:t>Goals and Objectives</a:t>
            </a:r>
            <a:endParaRPr lang="en-US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Logic Flow Diagram for Car MCU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0725"/>
            <a:ext cx="358592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Logic Flow Diagram for Ground MCU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4154824" cy="574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Logic Flow Diagram for Ground MCU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35" y="976952"/>
            <a:ext cx="469807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And Administration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447800"/>
            <a:ext cx="5181600" cy="2133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Project Testing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371" y="1142999"/>
            <a:ext cx="4112029" cy="24400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Voltage Divider</a:t>
            </a:r>
          </a:p>
          <a:p>
            <a:pPr lvl="1"/>
            <a:r>
              <a:rPr lang="en-US" sz="1600" dirty="0" smtClean="0"/>
              <a:t>Red points and line represent collected data from voltage divider of 10k and 4.7k; blue line represents voltage divider equation.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Sensors Calibration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" y="1143000"/>
            <a:ext cx="4269971" cy="2440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Temperature Sensor</a:t>
            </a:r>
          </a:p>
          <a:p>
            <a:pPr lvl="1"/>
            <a:r>
              <a:rPr lang="en-US" sz="1600" dirty="0" smtClean="0"/>
              <a:t>Red points represent data points taken from stove top measurements using DMM temperature sensor as reference; blue line represents best fit curve.</a:t>
            </a:r>
            <a:endParaRPr lang="en-US" sz="1600" dirty="0"/>
          </a:p>
          <a:p>
            <a:pPr lvl="1"/>
            <a:endParaRPr lang="en-US" sz="1600" dirty="0" smtClean="0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30" y="3583072"/>
            <a:ext cx="4304310" cy="262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787" y="3583071"/>
            <a:ext cx="4235195" cy="26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0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371" y="1142999"/>
            <a:ext cx="4112029" cy="21094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Vertical Displacement Test</a:t>
            </a:r>
          </a:p>
          <a:p>
            <a:pPr lvl="1"/>
            <a:r>
              <a:rPr lang="en-US" sz="1600" dirty="0"/>
              <a:t>Used to determine </a:t>
            </a:r>
            <a:r>
              <a:rPr lang="en-US" sz="1600" dirty="0" smtClean="0"/>
              <a:t>height from transmitting coil where </a:t>
            </a:r>
            <a:r>
              <a:rPr lang="en-US" sz="1600" dirty="0"/>
              <a:t>wireless power transfer efficiency fades. </a:t>
            </a:r>
          </a:p>
          <a:p>
            <a:pPr lvl="1"/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Wireless Power Transfer Efficiency Tests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" y="1143000"/>
            <a:ext cx="4269971" cy="210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Horizontal Misalignment Test</a:t>
            </a:r>
          </a:p>
          <a:p>
            <a:pPr lvl="1"/>
            <a:r>
              <a:rPr lang="en-US" sz="1600" dirty="0" smtClean="0"/>
              <a:t>Used to determine distance from origin where wireless power transfer efficiency fades. </a:t>
            </a:r>
            <a:endParaRPr lang="en-US" sz="1600" dirty="0"/>
          </a:p>
          <a:p>
            <a:pPr lvl="1"/>
            <a:endParaRPr lang="en-US" sz="1600" dirty="0" smtClean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513" y="3505200"/>
            <a:ext cx="3623744" cy="270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998" y="3501788"/>
            <a:ext cx="3544773" cy="270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8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2371" y="1142999"/>
            <a:ext cx="4112029" cy="24400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Voltage Divider</a:t>
            </a:r>
          </a:p>
          <a:p>
            <a:pPr lvl="1"/>
            <a:r>
              <a:rPr lang="en-US" sz="1600" dirty="0" smtClean="0"/>
              <a:t>Red points and line represent collected data from voltage divider of 10k and 4.7k; blue line represents voltage divider equation.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Integrated System Power Efficiency Test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" y="1143000"/>
            <a:ext cx="4269971" cy="2440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Temperature Sensor</a:t>
            </a:r>
          </a:p>
          <a:p>
            <a:pPr lvl="1"/>
            <a:r>
              <a:rPr lang="en-US" sz="1600" dirty="0" smtClean="0"/>
              <a:t>Red points represent data points taken from stove top measurements using DMM temperature sensor as reference; blue line represents best fit curve.</a:t>
            </a:r>
            <a:endParaRPr lang="en-US" sz="1600" dirty="0"/>
          </a:p>
          <a:p>
            <a:pPr lvl="1"/>
            <a:endParaRPr lang="en-US" sz="16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39134"/>
              </p:ext>
            </p:extLst>
          </p:nvPr>
        </p:nvGraphicFramePr>
        <p:xfrm>
          <a:off x="193271" y="990600"/>
          <a:ext cx="8458200" cy="333629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501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</a:tr>
              <a:tr h="50165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Ground Systems </a:t>
                      </a:r>
                    </a:p>
                    <a:p>
                      <a:pPr algn="r"/>
                      <a:r>
                        <a:rPr lang="en-US" sz="1800" dirty="0" smtClean="0"/>
                        <a:t>(Oscillator</a:t>
                      </a:r>
                      <a:r>
                        <a:rPr lang="en-US" sz="1800" baseline="0" dirty="0" smtClean="0"/>
                        <a:t> Off)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23.8V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0.12A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2.86W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65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Ground Systems </a:t>
                      </a:r>
                    </a:p>
                    <a:p>
                      <a:pPr algn="r"/>
                      <a:r>
                        <a:rPr lang="en-US" sz="1800" dirty="0" smtClean="0"/>
                        <a:t>(Oscillator</a:t>
                      </a:r>
                      <a:r>
                        <a:rPr lang="en-US" sz="1800" baseline="0" dirty="0" smtClean="0"/>
                        <a:t> On)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21.8V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1.32A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28.78W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6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Oscillator</a:t>
                      </a:r>
                    </a:p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21.6V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1.30A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28.08W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6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Car System at Charge Controller Output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14.0V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0.48A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6.72W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/>
              <p:cNvSpPr txBox="1">
                <a:spLocks/>
              </p:cNvSpPr>
              <p:nvPr/>
            </p:nvSpPr>
            <p:spPr>
              <a:xfrm>
                <a:off x="1776608" y="3506035"/>
                <a:ext cx="5291526" cy="24400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800" kern="1200">
                    <a:solidFill>
                      <a:schemeClr val="tx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>
                    <a:solidFill>
                      <a:schemeClr val="tx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94360" indent="-182880" algn="l" defTabSz="9144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>
                    <a:solidFill>
                      <a:schemeClr val="tx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77240" indent="-182880" algn="l" defTabSz="9144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>
                    <a:solidFill>
                      <a:schemeClr val="tx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60120" indent="-182880" algn="l" defTabSz="9144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>
                    <a:solidFill>
                      <a:schemeClr val="tx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43000" indent="-182880" algn="l" defTabSz="914400" rtl="0" eaLnBrk="1" latinLnBrk="0" hangingPunct="1">
                  <a:spcBef>
                    <a:spcPts val="288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25880" indent="-182880" algn="l" defTabSz="914400" rtl="0" eaLnBrk="1" latinLnBrk="0" hangingPunct="1">
                  <a:spcBef>
                    <a:spcPts val="288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82880" algn="l" defTabSz="914400" rtl="0" eaLnBrk="1" latinLnBrk="0" hangingPunct="1">
                  <a:spcBef>
                    <a:spcPts val="288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91640" indent="-182880" algn="l" defTabSz="914400" rtl="0" eaLnBrk="1" latinLnBrk="0" hangingPunct="1">
                  <a:spcBef>
                    <a:spcPts val="288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𝐸𝑓𝑓𝑖𝑐𝑖𝑒𝑛𝑐𝑦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𝑃𝑜𝑤𝑒𝑟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𝑅𝑒𝑐𝑒𝑖𝑣𝑒𝑑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𝑃𝑜𝑤𝑒𝑟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𝑇𝑟𝑎𝑛𝑠𝑚𝑖𝑡𝑡𝑒𝑑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∗100%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608" y="3506035"/>
                <a:ext cx="5291526" cy="24400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/>
              <p:cNvSpPr txBox="1">
                <a:spLocks/>
              </p:cNvSpPr>
              <p:nvPr/>
            </p:nvSpPr>
            <p:spPr>
              <a:xfrm>
                <a:off x="1776608" y="4572000"/>
                <a:ext cx="5291526" cy="24400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800" kern="1200">
                    <a:solidFill>
                      <a:schemeClr val="tx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>
                    <a:solidFill>
                      <a:schemeClr val="tx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94360" indent="-182880" algn="l" defTabSz="9144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>
                    <a:solidFill>
                      <a:schemeClr val="tx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77240" indent="-182880" algn="l" defTabSz="9144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>
                    <a:solidFill>
                      <a:schemeClr val="tx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60120" indent="-182880" algn="l" defTabSz="914400" rtl="0" eaLnBrk="1" latinLnBrk="0" hangingPunct="1">
                  <a:spcBef>
                    <a:spcPct val="200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>
                    <a:solidFill>
                      <a:schemeClr val="tx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43000" indent="-182880" algn="l" defTabSz="914400" rtl="0" eaLnBrk="1" latinLnBrk="0" hangingPunct="1">
                  <a:spcBef>
                    <a:spcPts val="288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25880" indent="-182880" algn="l" defTabSz="914400" rtl="0" eaLnBrk="1" latinLnBrk="0" hangingPunct="1">
                  <a:spcBef>
                    <a:spcPts val="288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08760" indent="-182880" algn="l" defTabSz="914400" rtl="0" eaLnBrk="1" latinLnBrk="0" hangingPunct="1">
                  <a:spcBef>
                    <a:spcPts val="288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91640" indent="-182880" algn="l" defTabSz="914400" rtl="0" eaLnBrk="1" latinLnBrk="0" hangingPunct="1">
                  <a:spcBef>
                    <a:spcPts val="288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itchFamily="2" charset="2"/>
                  <a:buChar char="§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6.72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/0.9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28.08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∗100%=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1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608" y="4572000"/>
                <a:ext cx="5291526" cy="24400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Budget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4506"/>
              </p:ext>
            </p:extLst>
          </p:nvPr>
        </p:nvGraphicFramePr>
        <p:xfrm>
          <a:off x="914400" y="914400"/>
          <a:ext cx="7162800" cy="5756526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2387600"/>
                <a:gridCol w="2387600"/>
                <a:gridCol w="2387600"/>
              </a:tblGrid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Category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Budget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Metal Box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Proximity Sensor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$22.95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Motion Sensor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LED Displays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$29.47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Kill Switch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$5.38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Fans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Power Distributor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$54.03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Charge Controller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$76.98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Vehicle/Battery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$119.99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Temperature Sensor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$11.88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Microcontroller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$70.30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Wireless Module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$45.90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Oscillator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$50.11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Wires</a:t>
                      </a:r>
                      <a:r>
                        <a:rPr lang="en-US" sz="17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US" sz="17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Mounting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$76.94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PCB and Boards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$103.04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Services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$152.82 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7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$824.79 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$600.00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6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5033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Proximity sensor had feedback interference due to mis-angled reflections from non-uniform surfaces. </a:t>
            </a:r>
          </a:p>
          <a:p>
            <a:pPr lvl="1"/>
            <a:r>
              <a:rPr lang="en-US" sz="2000" dirty="0" smtClean="0"/>
              <a:t>Vehicle had to be retrofitted with a uniform surface.</a:t>
            </a:r>
          </a:p>
          <a:p>
            <a:r>
              <a:rPr lang="en-US" sz="2000" dirty="0" smtClean="0"/>
              <a:t>Charge controller MOSFET failures due to circuit sensitivity.</a:t>
            </a:r>
          </a:p>
          <a:p>
            <a:r>
              <a:rPr lang="en-US" sz="2000" dirty="0" smtClean="0"/>
              <a:t>Heat issues; oscillator, voltage regulators, and rectifiers.</a:t>
            </a:r>
          </a:p>
          <a:p>
            <a:pPr lvl="1"/>
            <a:r>
              <a:rPr lang="en-US" sz="2000" dirty="0" smtClean="0"/>
              <a:t>System had to include heat sinks and cooling fans.</a:t>
            </a:r>
          </a:p>
          <a:p>
            <a:r>
              <a:rPr lang="en-US" sz="2000" dirty="0" smtClean="0"/>
              <a:t>Mounting circuit boards to the panel door.</a:t>
            </a:r>
            <a:endParaRPr lang="en-US" sz="2000" dirty="0"/>
          </a:p>
          <a:p>
            <a:r>
              <a:rPr lang="en-US" sz="2000" dirty="0" smtClean="0"/>
              <a:t>Microcontroller Serial buffer used to sense XBee connectivity.</a:t>
            </a:r>
          </a:p>
          <a:p>
            <a:pPr lvl="1"/>
            <a:r>
              <a:rPr lang="en-US" sz="2000" dirty="0" smtClean="0"/>
              <a:t>Used a timer to determine length of disconnection.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Project Issues</a:t>
            </a:r>
            <a:endParaRPr lang="en-US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7924800" cy="3047999"/>
          </a:xfrm>
        </p:spPr>
        <p:txBody>
          <a:bodyPr>
            <a:noAutofit/>
          </a:bodyPr>
          <a:lstStyle/>
          <a:p>
            <a:endParaRPr lang="en-US" sz="6000" b="1" dirty="0" smtClean="0"/>
          </a:p>
          <a:p>
            <a:pPr algn="ctr">
              <a:buNone/>
            </a:pPr>
            <a:r>
              <a:rPr lang="en-US" sz="6000" b="1" dirty="0" smtClean="0"/>
              <a:t>QUESTIONS?</a:t>
            </a:r>
            <a:endParaRPr lang="en-US" sz="6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36" y="3200400"/>
            <a:ext cx="285750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5029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Wireless XBee link 50 </a:t>
            </a:r>
            <a:r>
              <a:rPr lang="en-US" sz="2800" dirty="0"/>
              <a:t>Ft </a:t>
            </a:r>
            <a:r>
              <a:rPr lang="en-US" sz="2800" dirty="0" smtClean="0"/>
              <a:t>from </a:t>
            </a:r>
            <a:r>
              <a:rPr lang="en-US" sz="2800" dirty="0"/>
              <a:t>control </a:t>
            </a:r>
            <a:r>
              <a:rPr lang="en-US" sz="2800" dirty="0" smtClean="0"/>
              <a:t>panel</a:t>
            </a:r>
            <a:endParaRPr lang="en-US" sz="2800" dirty="0"/>
          </a:p>
          <a:p>
            <a:r>
              <a:rPr lang="en-US" sz="2800" dirty="0"/>
              <a:t>Proximity sensor range 5 Ft. minimum</a:t>
            </a:r>
          </a:p>
          <a:p>
            <a:r>
              <a:rPr lang="en-US" sz="2800" dirty="0"/>
              <a:t>Copper coils less than 2 lbs. </a:t>
            </a:r>
            <a:r>
              <a:rPr lang="en-US" sz="2800" dirty="0" smtClean="0"/>
              <a:t>each</a:t>
            </a:r>
            <a:endParaRPr lang="en-US" sz="2800" dirty="0"/>
          </a:p>
          <a:p>
            <a:r>
              <a:rPr lang="en-US" sz="2800" dirty="0"/>
              <a:t>Measure and display battery temperature to within   </a:t>
            </a:r>
            <a:r>
              <a:rPr lang="en-US" sz="2800" u="sng" dirty="0"/>
              <a:t>+</a:t>
            </a:r>
            <a:r>
              <a:rPr lang="en-US" sz="2800" dirty="0"/>
              <a:t> 1°C accuracy</a:t>
            </a:r>
            <a:endParaRPr lang="en-US" sz="2800" u="sng" dirty="0"/>
          </a:p>
          <a:p>
            <a:r>
              <a:rPr lang="en-US" sz="2800" dirty="0"/>
              <a:t>Charge current greater </a:t>
            </a:r>
            <a:r>
              <a:rPr lang="en-US" sz="2800" dirty="0" smtClean="0"/>
              <a:t>than 1A</a:t>
            </a:r>
            <a:endParaRPr lang="en-US" sz="2800" dirty="0"/>
          </a:p>
          <a:p>
            <a:r>
              <a:rPr lang="en-US" sz="2800" dirty="0"/>
              <a:t>Battery 12V 18AH</a:t>
            </a:r>
          </a:p>
          <a:p>
            <a:r>
              <a:rPr lang="en-US" sz="2800" dirty="0"/>
              <a:t>Battery fully charged within 8Hrs</a:t>
            </a:r>
          </a:p>
          <a:p>
            <a:r>
              <a:rPr lang="en-US" sz="2800" dirty="0"/>
              <a:t>Efficiency &gt; 20</a:t>
            </a:r>
            <a:r>
              <a:rPr lang="en-US" sz="2800" dirty="0" smtClean="0"/>
              <a:t>%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" y="0"/>
            <a:ext cx="8833658" cy="1143000"/>
          </a:xfrm>
        </p:spPr>
        <p:txBody>
          <a:bodyPr/>
          <a:lstStyle/>
          <a:p>
            <a:pPr algn="ctr"/>
            <a:r>
              <a:rPr lang="en-US" b="1" dirty="0"/>
              <a:t>Specifications</a:t>
            </a:r>
            <a:endParaRPr lang="en-US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Of Systems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Overview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6800" y="1143000"/>
            <a:ext cx="3657600" cy="5033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Kill Switch implemented at power source</a:t>
            </a:r>
          </a:p>
          <a:p>
            <a:r>
              <a:rPr lang="en-US" sz="2000" dirty="0" smtClean="0"/>
              <a:t>Power is rectified and converted to 24V, 12V, 5V, and 3.3V and supplied to corresponding systems</a:t>
            </a:r>
          </a:p>
          <a:p>
            <a:r>
              <a:rPr lang="en-US" sz="2000" dirty="0" smtClean="0"/>
              <a:t>The MCU controls the oscillator system via a switch that controls the wireless power transfer</a:t>
            </a:r>
          </a:p>
          <a:p>
            <a:r>
              <a:rPr lang="en-US" sz="2000" dirty="0" smtClean="0"/>
              <a:t>Data is sent to the MCU via the XBee and relevant data is displayed via the LED displays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Ground Systems Block Diagram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2051" name="Picture 3" descr="C:\Users\Student\Downloads\GS Block 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2" y="1676400"/>
            <a:ext cx="4691063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6800" y="1143000"/>
            <a:ext cx="3657600" cy="5033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Power comes from the receiving coil and is rectified</a:t>
            </a:r>
          </a:p>
          <a:p>
            <a:r>
              <a:rPr lang="en-US" sz="2000" dirty="0" smtClean="0"/>
              <a:t>The buck converter brings the voltage down for the charge controller to charge the battery</a:t>
            </a:r>
          </a:p>
          <a:p>
            <a:r>
              <a:rPr lang="en-US" sz="2000" dirty="0" smtClean="0"/>
              <a:t>The battery powers the car MCU and other related systems</a:t>
            </a:r>
          </a:p>
          <a:p>
            <a:r>
              <a:rPr lang="en-US" sz="2000" dirty="0" smtClean="0"/>
              <a:t>Temperature and voltage data from the battery are sent through the Xbee to the ground MCU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2" y="0"/>
            <a:ext cx="8833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Car Systems Block Diagram</a:t>
            </a:r>
            <a:endParaRPr lang="en-US" b="1" dirty="0">
              <a:latin typeface="+mn-lt"/>
              <a:cs typeface="Arial" pitchFamily="34" charset="0"/>
            </a:endParaRPr>
          </a:p>
        </p:txBody>
      </p:sp>
      <p:pic>
        <p:nvPicPr>
          <p:cNvPr id="3074" name="Picture 2" descr="C:\Users\Student\Downloads\CS Block 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608513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3399</TotalTime>
  <Words>2169</Words>
  <Application>Microsoft Office PowerPoint</Application>
  <PresentationFormat>On-screen Show (4:3)</PresentationFormat>
  <Paragraphs>328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Composite</vt:lpstr>
      <vt:lpstr>ChargeSpot</vt:lpstr>
      <vt:lpstr>Introduction</vt:lpstr>
      <vt:lpstr>PowerPoint Presentation</vt:lpstr>
      <vt:lpstr>Why We Chose Magnetic Resonance</vt:lpstr>
      <vt:lpstr>Goals and Objectives</vt:lpstr>
      <vt:lpstr>Specifications</vt:lpstr>
      <vt:lpstr>Overview</vt:lpstr>
      <vt:lpstr>PowerPoint Presentation</vt:lpstr>
      <vt:lpstr>PowerPoint Presentation</vt:lpstr>
      <vt:lpstr>Designs of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</vt:lpstr>
      <vt:lpstr>PowerPoint Presentation</vt:lpstr>
      <vt:lpstr>PowerPoint Presentation</vt:lpstr>
      <vt:lpstr>PowerPoint Presentation</vt:lpstr>
      <vt:lpstr>Project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kuroneko</dc:creator>
  <cp:lastModifiedBy>Student</cp:lastModifiedBy>
  <cp:revision>153</cp:revision>
  <dcterms:created xsi:type="dcterms:W3CDTF">2014-02-04T20:23:31Z</dcterms:created>
  <dcterms:modified xsi:type="dcterms:W3CDTF">2014-04-14T14:52:20Z</dcterms:modified>
</cp:coreProperties>
</file>