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94" r:id="rId9"/>
    <p:sldId id="271" r:id="rId10"/>
    <p:sldId id="268" r:id="rId11"/>
    <p:sldId id="269" r:id="rId12"/>
    <p:sldId id="306" r:id="rId13"/>
    <p:sldId id="257" r:id="rId14"/>
    <p:sldId id="311" r:id="rId15"/>
    <p:sldId id="258" r:id="rId16"/>
    <p:sldId id="303" r:id="rId17"/>
    <p:sldId id="312" r:id="rId18"/>
    <p:sldId id="295" r:id="rId19"/>
    <p:sldId id="259" r:id="rId20"/>
    <p:sldId id="296" r:id="rId21"/>
    <p:sldId id="260" r:id="rId22"/>
    <p:sldId id="261" r:id="rId23"/>
    <p:sldId id="297" r:id="rId24"/>
    <p:sldId id="291" r:id="rId25"/>
    <p:sldId id="313" r:id="rId26"/>
    <p:sldId id="307" r:id="rId27"/>
    <p:sldId id="304" r:id="rId28"/>
    <p:sldId id="314" r:id="rId29"/>
    <p:sldId id="305" r:id="rId30"/>
    <p:sldId id="318" r:id="rId31"/>
    <p:sldId id="308" r:id="rId32"/>
    <p:sldId id="316" r:id="rId33"/>
    <p:sldId id="309" r:id="rId34"/>
    <p:sldId id="317" r:id="rId35"/>
    <p:sldId id="310" r:id="rId36"/>
    <p:sldId id="319" r:id="rId37"/>
    <p:sldId id="273" r:id="rId38"/>
    <p:sldId id="274" r:id="rId39"/>
    <p:sldId id="275" r:id="rId40"/>
    <p:sldId id="277" r:id="rId41"/>
    <p:sldId id="281" r:id="rId42"/>
    <p:sldId id="299" r:id="rId43"/>
    <p:sldId id="301" r:id="rId44"/>
    <p:sldId id="321" r:id="rId45"/>
    <p:sldId id="322" r:id="rId46"/>
    <p:sldId id="323" r:id="rId47"/>
    <p:sldId id="282" r:id="rId48"/>
    <p:sldId id="283" r:id="rId49"/>
    <p:sldId id="284" r:id="rId50"/>
    <p:sldId id="285" r:id="rId51"/>
    <p:sldId id="287" r:id="rId52"/>
    <p:sldId id="320" r:id="rId53"/>
    <p:sldId id="300" r:id="rId54"/>
    <p:sldId id="289" r:id="rId55"/>
    <p:sldId id="29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4660"/>
  </p:normalViewPr>
  <p:slideViewPr>
    <p:cSldViewPr>
      <p:cViewPr varScale="1">
        <p:scale>
          <a:sx n="68" d="100"/>
          <a:sy n="68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92753-808D-4CA1-B20E-CC68F1D9F2CA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357AB-C79D-4FB1-A0F7-B452773A0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44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2606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165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838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390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888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85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85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850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850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0388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97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4199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643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0202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599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8354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8354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8354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766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933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75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71171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5525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266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01565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63043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7980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199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9465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60892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72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4968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0048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7944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449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5958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96921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174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0325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454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399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3902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357AB-C79D-4FB1-A0F7-B452773A07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54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B38DFFD-C332-49C1-828B-AE2BEC98827C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38C3684-C1B2-4CD3-BC80-13FD097E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Excel_Worksheet1.xls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770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Marlon De La Cruz (EE)</a:t>
            </a:r>
          </a:p>
          <a:p>
            <a:r>
              <a:rPr lang="en-US" dirty="0" smtClean="0"/>
              <a:t>Rene Martinez (</a:t>
            </a:r>
            <a:r>
              <a:rPr lang="en-US" dirty="0" err="1" smtClean="0"/>
              <a:t>CpE</a:t>
            </a:r>
            <a:r>
              <a:rPr lang="en-US" dirty="0" smtClean="0"/>
              <a:t>/EE)</a:t>
            </a:r>
          </a:p>
          <a:p>
            <a:r>
              <a:rPr lang="en-US" dirty="0" smtClean="0"/>
              <a:t>Trenton Reed (EE)</a:t>
            </a:r>
          </a:p>
          <a:p>
            <a:r>
              <a:rPr lang="en-US" dirty="0" smtClean="0"/>
              <a:t>Marlon Smith (</a:t>
            </a:r>
            <a:r>
              <a:rPr lang="en-US" dirty="0" err="1" smtClean="0"/>
              <a:t>CpE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Flashback</a:t>
            </a:r>
            <a:br>
              <a:rPr lang="en-US" dirty="0" smtClean="0"/>
            </a:br>
            <a:r>
              <a:rPr lang="en-US" sz="2000" dirty="0" smtClean="0"/>
              <a:t>Group 22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Microprocessor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4800" y="133012"/>
          <a:ext cx="8534400" cy="657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/>
                <a:gridCol w="1066800"/>
                <a:gridCol w="2499360"/>
                <a:gridCol w="1198880"/>
                <a:gridCol w="1849120"/>
              </a:tblGrid>
              <a:tr h="653348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GPIOs</a:t>
                      </a:r>
                      <a:r>
                        <a:rPr lang="en-US" baseline="0" dirty="0" smtClean="0"/>
                        <a:t> Available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Sufficient</a:t>
                      </a:r>
                      <a:r>
                        <a:rPr lang="en-US" baseline="0" dirty="0" smtClean="0"/>
                        <a:t> Documentation</a:t>
                      </a:r>
                      <a:endParaRPr lang="en-US" dirty="0"/>
                    </a:p>
                  </a:txBody>
                  <a:tcPr/>
                </a:tc>
              </a:tr>
              <a:tr h="1023051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TMS320DM8168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$149.00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-ARM Cortex A8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-up to 1.35 GHz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 GB 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872829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ARM1176JZF-S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BCM2835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-up to 1 GHz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-JTAG debug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1708156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AM355x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$34.00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-up to 1 GHz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-Linux, Android and Windows Embedded CE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 USB OTG ports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-ARM Cortex A8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2247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DM3730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$46.00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-ARM Cortex A8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-up to 1 GHz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-Linux, Android and Windows Embedded CE</a:t>
                      </a:r>
                    </a:p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-Multiple USB OTG ports</a:t>
                      </a:r>
                    </a:p>
                    <a:p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 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Raspberry Pi</a:t>
            </a:r>
          </a:p>
          <a:p>
            <a:endParaRPr lang="en-US" dirty="0" smtClean="0"/>
          </a:p>
          <a:p>
            <a:r>
              <a:rPr lang="en-US" dirty="0" err="1" smtClean="0"/>
              <a:t>BeagleBone</a:t>
            </a:r>
            <a:r>
              <a:rPr lang="en-US" dirty="0" smtClean="0"/>
              <a:t> Black</a:t>
            </a:r>
          </a:p>
          <a:p>
            <a:endParaRPr lang="en-US" dirty="0" smtClean="0"/>
          </a:p>
          <a:p>
            <a:r>
              <a:rPr lang="en-US" dirty="0" smtClean="0"/>
              <a:t>OVERO </a:t>
            </a:r>
            <a:r>
              <a:rPr lang="en-US" dirty="0" err="1" smtClean="0"/>
              <a:t>TidalSTORM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 descr="https://d3iwea566ns1n1.cloudfront.net/images/product/48527f23fb70f7cee5f338deaf1d348aa3441e3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77928"/>
            <a:ext cx="4648200" cy="5580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TidalSTORM</a:t>
            </a:r>
            <a:r>
              <a:rPr lang="en-US" dirty="0" smtClean="0"/>
              <a:t> Connectors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" y="1438275"/>
            <a:ext cx="80200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TV Tuner</a:t>
            </a:r>
            <a:endParaRPr lang="en-US" dirty="0"/>
          </a:p>
        </p:txBody>
      </p:sp>
      <p:graphicFrame>
        <p:nvGraphicFramePr>
          <p:cNvPr id="1024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20093117"/>
              </p:ext>
            </p:extLst>
          </p:nvPr>
        </p:nvGraphicFramePr>
        <p:xfrm>
          <a:off x="609600" y="1749425"/>
          <a:ext cx="7851775" cy="4117975"/>
        </p:xfrm>
        <a:graphic>
          <a:graphicData uri="http://schemas.openxmlformats.org/presentationml/2006/ole">
            <p:oleObj spid="_x0000_s10282" name="Worksheet" r:id="rId4" imgW="5505444" imgH="288613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TV Tuners: USB-A Input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18125" t="7000" r="36875" b="16000"/>
          <a:stretch>
            <a:fillRect/>
          </a:stretch>
        </p:blipFill>
        <p:spPr bwMode="auto">
          <a:xfrm>
            <a:off x="1981200" y="1600200"/>
            <a:ext cx="5029200" cy="423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TV Tuners: USB-A Input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562" y="1524000"/>
            <a:ext cx="6243638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TV Tuners: USB Control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797" y="1371600"/>
            <a:ext cx="7030403" cy="519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TV Tuners: USB </a:t>
            </a:r>
            <a:r>
              <a:rPr lang="en-US" dirty="0" smtClean="0"/>
              <a:t>Hub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dirty="0" smtClean="0"/>
              <a:t>USB2514 by SMSC</a:t>
            </a:r>
          </a:p>
          <a:p>
            <a:r>
              <a:rPr lang="en-US" dirty="0" smtClean="0"/>
              <a:t>USB 2.0 Compatible</a:t>
            </a:r>
          </a:p>
          <a:p>
            <a:r>
              <a:rPr lang="en-US" dirty="0" smtClean="0"/>
              <a:t>4-Port Hub</a:t>
            </a:r>
          </a:p>
          <a:p>
            <a:r>
              <a:rPr lang="en-US" dirty="0" smtClean="0"/>
              <a:t>Enhanced EMI rejection</a:t>
            </a:r>
            <a:r>
              <a:rPr lang="en-US" dirty="0"/>
              <a:t> </a:t>
            </a:r>
            <a:r>
              <a:rPr lang="en-US" dirty="0" smtClean="0"/>
              <a:t>and ESD protection</a:t>
            </a:r>
          </a:p>
          <a:p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5000" t="31667" r="27083" b="28333"/>
          <a:stretch>
            <a:fillRect/>
          </a:stretch>
        </p:blipFill>
        <p:spPr bwMode="auto">
          <a:xfrm>
            <a:off x="2400299" y="3657599"/>
            <a:ext cx="4381501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DVI-D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055" y="1615440"/>
            <a:ext cx="8246745" cy="42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DVI-D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Texas Instruments: TFP410</a:t>
            </a:r>
          </a:p>
          <a:p>
            <a:r>
              <a:rPr lang="en-US" sz="2400" dirty="0" smtClean="0"/>
              <a:t>I²C Interface</a:t>
            </a:r>
          </a:p>
          <a:p>
            <a:r>
              <a:rPr lang="en-US" sz="2400" dirty="0" smtClean="0"/>
              <a:t>Enhanced PLL Noise Immunity</a:t>
            </a:r>
          </a:p>
          <a:p>
            <a:r>
              <a:rPr lang="en-US" sz="2400" dirty="0" smtClean="0"/>
              <a:t>No </a:t>
            </a:r>
            <a:r>
              <a:rPr lang="en-US" sz="2400" dirty="0" smtClean="0"/>
              <a:t>HSYNC </a:t>
            </a:r>
            <a:r>
              <a:rPr lang="en-US" sz="2400" dirty="0" smtClean="0"/>
              <a:t>Jitter Anomaly</a:t>
            </a:r>
          </a:p>
          <a:p>
            <a:r>
              <a:rPr lang="en-US" sz="2400" dirty="0" smtClean="0"/>
              <a:t>Negligible Data-Dependent Jitter</a:t>
            </a:r>
          </a:p>
          <a:p>
            <a:r>
              <a:rPr lang="en-US" sz="2400" dirty="0" smtClean="0"/>
              <a:t>24-bit True Color Pixel Format</a:t>
            </a:r>
          </a:p>
          <a:p>
            <a:endParaRPr lang="en-US" sz="2400" dirty="0" smtClean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 l="27083" t="35000" r="33333" b="31667"/>
          <a:stretch>
            <a:fillRect/>
          </a:stretch>
        </p:blipFill>
        <p:spPr bwMode="auto">
          <a:xfrm>
            <a:off x="2895600" y="4343400"/>
            <a:ext cx="347472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is Flashback (Patent Pending)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http://www.trbimg.com/img-528aed13/turbine/os-ucf-wr-jj-worton-catch-nbc-nightly-news-20131118/400/16x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590800"/>
            <a:ext cx="508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 Video Filter</a:t>
            </a:r>
            <a:endParaRPr lang="en-US" dirty="0"/>
          </a:p>
        </p:txBody>
      </p:sp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7" y="1965484"/>
            <a:ext cx="8436293" cy="298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 Video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Texas Instruments: THS7315</a:t>
            </a:r>
          </a:p>
          <a:p>
            <a:r>
              <a:rPr lang="en-US" sz="2400" dirty="0" smtClean="0"/>
              <a:t>Butterworth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Order LPF 8.5 MHz (-3dB)</a:t>
            </a:r>
          </a:p>
          <a:p>
            <a:r>
              <a:rPr lang="en-US" sz="2400" dirty="0" smtClean="0"/>
              <a:t>14.3 dB Gain</a:t>
            </a:r>
          </a:p>
          <a:p>
            <a:r>
              <a:rPr lang="en-US" sz="2400" dirty="0" smtClean="0"/>
              <a:t>Supports Composite and S-Video Output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41667" t="41667" r="30208" b="28333"/>
          <a:stretch>
            <a:fillRect/>
          </a:stretch>
        </p:blipFill>
        <p:spPr bwMode="auto">
          <a:xfrm>
            <a:off x="2895600" y="37338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</a:t>
            </a:r>
            <a:endParaRPr lang="en-US" dirty="0"/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771650"/>
            <a:ext cx="83915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Texas Instruments: DRV601</a:t>
            </a:r>
          </a:p>
          <a:p>
            <a:r>
              <a:rPr lang="en-US" sz="2400" dirty="0" smtClean="0"/>
              <a:t>SNR 105 dB</a:t>
            </a:r>
          </a:p>
          <a:p>
            <a:r>
              <a:rPr lang="en-US" sz="2400" dirty="0" smtClean="0"/>
              <a:t>Low Noise and Total Harmonic Distortion</a:t>
            </a:r>
          </a:p>
          <a:p>
            <a:r>
              <a:rPr lang="en-US" sz="2400" dirty="0" smtClean="0"/>
              <a:t>Pop Reduction Circuitry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6042" t="25000" r="26042" b="23333"/>
          <a:stretch>
            <a:fillRect/>
          </a:stretch>
        </p:blipFill>
        <p:spPr bwMode="auto">
          <a:xfrm>
            <a:off x="3743633" y="3352800"/>
            <a:ext cx="440976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Receiver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043112"/>
            <a:ext cx="6858000" cy="332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Receiver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sz="2400" dirty="0" smtClean="0"/>
              <a:t>TFBS 4711</a:t>
            </a:r>
          </a:p>
          <a:p>
            <a:r>
              <a:rPr lang="en-US" sz="2400" dirty="0" smtClean="0"/>
              <a:t>Supports data rates up to 115.2 </a:t>
            </a:r>
            <a:r>
              <a:rPr lang="en-US" sz="2400" dirty="0" err="1" smtClean="0"/>
              <a:t>kbit</a:t>
            </a:r>
            <a:r>
              <a:rPr lang="en-US" sz="2400" dirty="0" smtClean="0"/>
              <a:t>/s</a:t>
            </a:r>
          </a:p>
          <a:p>
            <a:r>
              <a:rPr lang="en-US" sz="2400" dirty="0" smtClean="0"/>
              <a:t>Distance up to 8 m</a:t>
            </a:r>
          </a:p>
          <a:p>
            <a:r>
              <a:rPr lang="en-US" dirty="0" smtClean="0"/>
              <a:t>Max Power Dissipation 250 mW</a:t>
            </a:r>
          </a:p>
          <a:p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0" t="42671" r="59231" b="23277"/>
          <a:stretch/>
        </p:blipFill>
        <p:spPr bwMode="auto">
          <a:xfrm>
            <a:off x="2845676" y="4147756"/>
            <a:ext cx="2183524" cy="215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543300" y="4540090"/>
            <a:ext cx="1435100" cy="2615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14900" y="5090014"/>
            <a:ext cx="381000" cy="9952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ular Callout 8"/>
          <p:cNvSpPr/>
          <p:nvPr/>
        </p:nvSpPr>
        <p:spPr>
          <a:xfrm>
            <a:off x="3784600" y="4176934"/>
            <a:ext cx="1219200" cy="413956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 mm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5029200" y="5431600"/>
            <a:ext cx="1219200" cy="413956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 mm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7-Segment Display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00200"/>
            <a:ext cx="3573780" cy="24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dirty="0" smtClean="0"/>
              <a:t>1.2” 7-Segment Display</a:t>
            </a:r>
          </a:p>
          <a:p>
            <a:r>
              <a:rPr lang="en-US" dirty="0" smtClean="0">
                <a:latin typeface="Calibri"/>
              </a:rPr>
              <a:t>I²C Interface</a:t>
            </a:r>
          </a:p>
          <a:p>
            <a:r>
              <a:rPr lang="en-US" dirty="0" smtClean="0">
                <a:latin typeface="Calibri"/>
              </a:rPr>
              <a:t>Requires 5V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6" t="28449" r="31538" b="24784"/>
          <a:stretch/>
        </p:blipFill>
        <p:spPr bwMode="auto">
          <a:xfrm>
            <a:off x="756745" y="3810000"/>
            <a:ext cx="5110656" cy="21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Mini-B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8835390" cy="496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Mini-B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dirty="0" smtClean="0"/>
              <a:t>Communicate via UART</a:t>
            </a:r>
          </a:p>
          <a:p>
            <a:r>
              <a:rPr lang="en-US" dirty="0" smtClean="0"/>
              <a:t>Kernel Load and Debug</a:t>
            </a:r>
          </a:p>
          <a:p>
            <a:r>
              <a:rPr lang="en-US" dirty="0" smtClean="0"/>
              <a:t>FTDI’s FT232RQ USB UART IC</a:t>
            </a:r>
          </a:p>
          <a:p>
            <a:pPr lvl="1"/>
            <a:r>
              <a:rPr lang="en-US" dirty="0" smtClean="0"/>
              <a:t>USB to Asynchronous Serial Data Transfer Interface</a:t>
            </a:r>
          </a:p>
          <a:p>
            <a:pPr lvl="1"/>
            <a:r>
              <a:rPr lang="en-US" dirty="0" smtClean="0"/>
              <a:t>USB Protocol on Chip</a:t>
            </a:r>
          </a:p>
          <a:p>
            <a:pPr lvl="1"/>
            <a:r>
              <a:rPr lang="en-US" dirty="0" smtClean="0"/>
              <a:t>USB 2.0 Full Speed Compatible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0833" t="23333" r="32292" b="25000"/>
          <a:stretch>
            <a:fillRect/>
          </a:stretch>
        </p:blipFill>
        <p:spPr bwMode="auto">
          <a:xfrm>
            <a:off x="5181600" y="4038600"/>
            <a:ext cx="3657600" cy="251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8161973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648200"/>
            <a:ext cx="2286000" cy="203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Patent Pending</a:t>
            </a:r>
          </a:p>
          <a:p>
            <a:r>
              <a:rPr lang="en-US" dirty="0" smtClean="0"/>
              <a:t>Gain Experience</a:t>
            </a:r>
          </a:p>
          <a:p>
            <a:pPr lvl="1" fontAlgn="base"/>
            <a:r>
              <a:rPr lang="en-US" dirty="0" smtClean="0"/>
              <a:t>ARM / Linux Development</a:t>
            </a:r>
          </a:p>
          <a:p>
            <a:pPr lvl="1" fontAlgn="base"/>
            <a:r>
              <a:rPr lang="en-US" dirty="0" smtClean="0"/>
              <a:t>Qt / C++ </a:t>
            </a:r>
            <a:r>
              <a:rPr lang="en-US" dirty="0" smtClean="0"/>
              <a:t>GUI</a:t>
            </a:r>
            <a:endParaRPr lang="en-US" dirty="0" smtClean="0"/>
          </a:p>
          <a:p>
            <a:pPr lvl="1" fontAlgn="base"/>
            <a:r>
              <a:rPr lang="en-US" dirty="0" smtClean="0"/>
              <a:t>Set Top Box Application</a:t>
            </a:r>
          </a:p>
          <a:p>
            <a:pPr lvl="1" fontAlgn="base"/>
            <a:r>
              <a:rPr lang="en-US" dirty="0" smtClean="0"/>
              <a:t>PCB Design</a:t>
            </a:r>
          </a:p>
          <a:p>
            <a:r>
              <a:rPr lang="en-US" dirty="0" smtClean="0"/>
              <a:t>To Enhance the Viewing Experience</a:t>
            </a:r>
          </a:p>
          <a:p>
            <a:r>
              <a:rPr lang="en-US" dirty="0" smtClean="0"/>
              <a:t>Graduation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dirty="0" smtClean="0"/>
              <a:t>Load Flashback to Board</a:t>
            </a:r>
          </a:p>
          <a:p>
            <a:r>
              <a:rPr lang="en-US" dirty="0" smtClean="0"/>
              <a:t>Debug Flashback Functionality in Real-Time</a:t>
            </a:r>
          </a:p>
          <a:p>
            <a:r>
              <a:rPr lang="en-US" dirty="0" smtClean="0"/>
              <a:t>SMSC’s LAN9221 Ethernet Controller</a:t>
            </a:r>
          </a:p>
          <a:p>
            <a:pPr lvl="1"/>
            <a:r>
              <a:rPr lang="en-US" dirty="0" smtClean="0"/>
              <a:t>Integrated Ethernet MAC and PHY</a:t>
            </a:r>
          </a:p>
          <a:p>
            <a:pPr lvl="1"/>
            <a:r>
              <a:rPr lang="en-US" dirty="0" smtClean="0"/>
              <a:t>10BASE-T and 100BASE-TX support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5000" t="28333" r="33333" b="31667"/>
          <a:stretch>
            <a:fillRect/>
          </a:stretch>
        </p:blipFill>
        <p:spPr bwMode="auto">
          <a:xfrm>
            <a:off x="2667000" y="3733800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Power: 6V to 5V and 3.3V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571625"/>
            <a:ext cx="85725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9339"/>
            <a:ext cx="7772400" cy="1143000"/>
          </a:xfrm>
        </p:spPr>
        <p:txBody>
          <a:bodyPr/>
          <a:lstStyle/>
          <a:p>
            <a:r>
              <a:rPr lang="en-US" dirty="0" smtClean="0"/>
              <a:t>Power: 5V and 3.3V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TI’s TPS6211x Step Down Converter</a:t>
            </a:r>
          </a:p>
          <a:p>
            <a:pPr lvl="1"/>
            <a:r>
              <a:rPr lang="en-US" dirty="0" smtClean="0"/>
              <a:t>3.1V to 17V Input </a:t>
            </a:r>
            <a:r>
              <a:rPr lang="en-US" dirty="0" smtClean="0"/>
              <a:t>Range</a:t>
            </a:r>
            <a:endParaRPr lang="en-US" dirty="0" smtClean="0"/>
          </a:p>
          <a:p>
            <a:pPr lvl="1"/>
            <a:r>
              <a:rPr lang="en-US" dirty="0" smtClean="0"/>
              <a:t>Up to 1.5A Output Current</a:t>
            </a:r>
          </a:p>
          <a:p>
            <a:pPr lvl="1"/>
            <a:r>
              <a:rPr lang="en-US" dirty="0" smtClean="0"/>
              <a:t>TPS62111 Fixed Output 3.3V</a:t>
            </a:r>
          </a:p>
          <a:p>
            <a:pPr lvl="1"/>
            <a:r>
              <a:rPr lang="en-US" dirty="0" smtClean="0"/>
              <a:t>TPS62112 Fixed Output 5V</a:t>
            </a:r>
          </a:p>
          <a:p>
            <a:pPr lvl="1"/>
            <a:r>
              <a:rPr lang="en-US" dirty="0" smtClean="0"/>
              <a:t>Over-temperature and Over-current Protection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30625" t="43000" r="28125" b="20000"/>
          <a:stretch>
            <a:fillRect/>
          </a:stretch>
        </p:blipFill>
        <p:spPr bwMode="auto">
          <a:xfrm>
            <a:off x="2743200" y="4495800"/>
            <a:ext cx="3581400" cy="200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Power: 3.3V to 1.8V</a:t>
            </a:r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02080"/>
            <a:ext cx="6583680" cy="5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Power: 3.3V to 1.8V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dirty="0" smtClean="0"/>
              <a:t>MICREL’s MIC5247 Linear </a:t>
            </a:r>
            <a:r>
              <a:rPr lang="en-US" dirty="0" smtClean="0"/>
              <a:t>Regulator</a:t>
            </a:r>
            <a:endParaRPr lang="en-US" dirty="0" smtClean="0"/>
          </a:p>
          <a:p>
            <a:pPr lvl="1"/>
            <a:r>
              <a:rPr lang="en-US" dirty="0" smtClean="0"/>
              <a:t>Output Voltage 1.8V</a:t>
            </a:r>
          </a:p>
          <a:p>
            <a:pPr lvl="1"/>
            <a:r>
              <a:rPr lang="en-US" dirty="0" smtClean="0"/>
              <a:t>150mA Output Current</a:t>
            </a:r>
          </a:p>
          <a:p>
            <a:pPr lvl="1"/>
            <a:r>
              <a:rPr lang="en-US" dirty="0" smtClean="0"/>
              <a:t>Thermal Shutdown</a:t>
            </a:r>
          </a:p>
          <a:p>
            <a:pPr lvl="1"/>
            <a:endParaRPr lang="en-US" dirty="0" smtClean="0"/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627" t="23333" r="32292" b="16667"/>
          <a:stretch>
            <a:fillRect/>
          </a:stretch>
        </p:blipFill>
        <p:spPr bwMode="auto">
          <a:xfrm>
            <a:off x="2895600" y="3581400"/>
            <a:ext cx="3886200" cy="28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Power: USB</a:t>
            </a:r>
            <a:endParaRPr lang="en-US" dirty="0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0"/>
            <a:ext cx="46863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Power: USB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USB Hub Power: ENPIRION’s EP5368QI</a:t>
            </a:r>
          </a:p>
          <a:p>
            <a:pPr lvl="1"/>
            <a:r>
              <a:rPr lang="en-US" dirty="0" smtClean="0"/>
              <a:t>Synchronous Buck Converter</a:t>
            </a:r>
          </a:p>
          <a:p>
            <a:pPr lvl="1"/>
            <a:r>
              <a:rPr lang="en-US" dirty="0" smtClean="0"/>
              <a:t>2.4V to 5.5V Input Voltage</a:t>
            </a:r>
          </a:p>
          <a:p>
            <a:pPr lvl="1"/>
            <a:r>
              <a:rPr lang="en-US" dirty="0" smtClean="0"/>
              <a:t>700mA Output Current</a:t>
            </a:r>
          </a:p>
          <a:p>
            <a:pPr lvl="1"/>
            <a:r>
              <a:rPr lang="en-US" dirty="0" smtClean="0"/>
              <a:t>3.3 V Output</a:t>
            </a:r>
          </a:p>
          <a:p>
            <a:pPr lvl="1"/>
            <a:r>
              <a:rPr lang="en-US" dirty="0" smtClean="0"/>
              <a:t>Short Circuit and Over </a:t>
            </a:r>
            <a:r>
              <a:rPr lang="en-US" smtClean="0"/>
              <a:t>Current Protection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USB Power Switch: TPS2052B</a:t>
            </a:r>
          </a:p>
          <a:p>
            <a:pPr lvl="1"/>
            <a:r>
              <a:rPr lang="en-US" dirty="0" smtClean="0"/>
              <a:t>Power Distribution Switch</a:t>
            </a:r>
          </a:p>
          <a:p>
            <a:pPr lvl="1"/>
            <a:r>
              <a:rPr lang="en-US" dirty="0" smtClean="0"/>
              <a:t>2.7V to 5.5V Input and Output Range</a:t>
            </a:r>
          </a:p>
          <a:p>
            <a:pPr lvl="1"/>
            <a:r>
              <a:rPr lang="en-US" dirty="0" smtClean="0"/>
              <a:t>500mA Output Current</a:t>
            </a:r>
          </a:p>
          <a:p>
            <a:pPr lvl="1"/>
            <a:r>
              <a:rPr lang="en-US" dirty="0" smtClean="0"/>
              <a:t>Thermal and Short-Circuit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Linaro</a:t>
            </a:r>
            <a:r>
              <a:rPr lang="en-US" dirty="0" smtClean="0"/>
              <a:t> </a:t>
            </a:r>
            <a:r>
              <a:rPr lang="en-US" dirty="0" err="1" smtClean="0"/>
              <a:t>Ubuntu</a:t>
            </a:r>
            <a:r>
              <a:rPr lang="en-US" dirty="0" smtClean="0"/>
              <a:t> 12.10 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Linux Kernel v3.2+</a:t>
            </a:r>
          </a:p>
          <a:p>
            <a:r>
              <a:rPr lang="en-US" dirty="0" smtClean="0"/>
              <a:t>Desktop Environment</a:t>
            </a:r>
          </a:p>
          <a:p>
            <a:r>
              <a:rPr lang="en-US" dirty="0" smtClean="0"/>
              <a:t>Qt Support</a:t>
            </a:r>
          </a:p>
          <a:p>
            <a:r>
              <a:rPr lang="en-US" dirty="0" smtClean="0"/>
              <a:t>FFMPEG</a:t>
            </a:r>
          </a:p>
          <a:p>
            <a:r>
              <a:rPr lang="en-US" dirty="0" err="1" smtClean="0"/>
              <a:t>OpenCV</a:t>
            </a:r>
            <a:endParaRPr lang="en-US" dirty="0" smtClean="0"/>
          </a:p>
          <a:p>
            <a:r>
              <a:rPr lang="en-US" dirty="0" smtClean="0"/>
              <a:t>Community Support</a:t>
            </a:r>
          </a:p>
          <a:p>
            <a:r>
              <a:rPr lang="en-US" dirty="0" smtClean="0"/>
              <a:t>Familiarity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124200"/>
            <a:ext cx="4181836" cy="296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Development (IDE)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Qt Creator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931626"/>
            <a:ext cx="27432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QtCreator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Cross Platform Compatible</a:t>
            </a:r>
          </a:p>
          <a:p>
            <a:r>
              <a:rPr lang="en-US" dirty="0" smtClean="0"/>
              <a:t>Programming Language: C++</a:t>
            </a:r>
          </a:p>
          <a:p>
            <a:r>
              <a:rPr lang="en-US" dirty="0" smtClean="0"/>
              <a:t>GUI development forms</a:t>
            </a:r>
          </a:p>
          <a:p>
            <a:r>
              <a:rPr lang="en-US" dirty="0" err="1" smtClean="0"/>
              <a:t>OpenCV</a:t>
            </a:r>
            <a:r>
              <a:rPr lang="en-US" dirty="0" smtClean="0"/>
              <a:t> and FFMPEG compatible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249" y="3276600"/>
            <a:ext cx="51816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Process videos of at least 24 frames/sec</a:t>
            </a:r>
          </a:p>
          <a:p>
            <a:r>
              <a:rPr lang="en-US" dirty="0" smtClean="0"/>
              <a:t>Accurate video and audio syncing</a:t>
            </a:r>
          </a:p>
          <a:p>
            <a:r>
              <a:rPr lang="en-US" dirty="0"/>
              <a:t>MPEG-2 </a:t>
            </a:r>
            <a:r>
              <a:rPr lang="en-US" dirty="0" smtClean="0"/>
              <a:t>support</a:t>
            </a:r>
          </a:p>
          <a:p>
            <a:r>
              <a:rPr lang="en-US" dirty="0" smtClean="0"/>
              <a:t>Event controller</a:t>
            </a:r>
          </a:p>
          <a:p>
            <a:r>
              <a:rPr lang="en-US" dirty="0" smtClean="0"/>
              <a:t>Non-Invasive user interface</a:t>
            </a:r>
          </a:p>
          <a:p>
            <a:r>
              <a:rPr lang="en-US" dirty="0" smtClean="0"/>
              <a:t>Two channel video playback</a:t>
            </a:r>
          </a:p>
          <a:p>
            <a:r>
              <a:rPr lang="en-US" dirty="0" smtClean="0"/>
              <a:t>Process OTA Transmitted Channels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7014" y="457200"/>
            <a:ext cx="4981824" cy="3049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961" y="1524000"/>
            <a:ext cx="5365372" cy="326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1417" y="2963558"/>
            <a:ext cx="5269832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OpenCV</a:t>
            </a:r>
            <a:r>
              <a:rPr lang="en-US" dirty="0" smtClean="0"/>
              <a:t> and FFMPEG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elected to use </a:t>
            </a:r>
            <a:r>
              <a:rPr lang="en-US" dirty="0" err="1" smtClean="0"/>
              <a:t>OpenCV</a:t>
            </a:r>
            <a:r>
              <a:rPr lang="en-US" dirty="0" smtClean="0"/>
              <a:t> and FFMPEG.</a:t>
            </a:r>
          </a:p>
          <a:p>
            <a:r>
              <a:rPr lang="en-US" dirty="0" smtClean="0"/>
              <a:t>Extensive documentation on </a:t>
            </a:r>
            <a:r>
              <a:rPr lang="en-US" dirty="0" err="1" smtClean="0"/>
              <a:t>OpenCV</a:t>
            </a:r>
            <a:r>
              <a:rPr lang="en-US" dirty="0" smtClean="0"/>
              <a:t> and FFMPEG.</a:t>
            </a:r>
          </a:p>
          <a:p>
            <a:r>
              <a:rPr lang="en-US" dirty="0" smtClean="0"/>
              <a:t>Easier to create our implementation of a media player with more control over the audio and video streams.</a:t>
            </a:r>
          </a:p>
          <a:p>
            <a:r>
              <a:rPr lang="en-US" dirty="0" smtClean="0"/>
              <a:t>Cross platform and compliable on different architectures 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381000"/>
            <a:ext cx="6705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Class Diagram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382111"/>
            <a:ext cx="8686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7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Interaction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905000"/>
            <a:ext cx="7772400" cy="3498939"/>
          </a:xfrm>
        </p:spPr>
      </p:pic>
    </p:spTree>
    <p:extLst>
      <p:ext uri="{BB962C8B-B14F-4D97-AF65-F5344CB8AC3E}">
        <p14:creationId xmlns:p14="http://schemas.microsoft.com/office/powerpoint/2010/main" xmlns="" val="16762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Interaction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057400"/>
            <a:ext cx="7772400" cy="3476234"/>
          </a:xfrm>
        </p:spPr>
      </p:pic>
    </p:spTree>
    <p:extLst>
      <p:ext uri="{BB962C8B-B14F-4D97-AF65-F5344CB8AC3E}">
        <p14:creationId xmlns:p14="http://schemas.microsoft.com/office/powerpoint/2010/main" xmlns="" val="15033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Interaction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828800"/>
            <a:ext cx="7772400" cy="3512526"/>
          </a:xfrm>
        </p:spPr>
      </p:pic>
    </p:spTree>
    <p:extLst>
      <p:ext uri="{BB962C8B-B14F-4D97-AF65-F5344CB8AC3E}">
        <p14:creationId xmlns:p14="http://schemas.microsoft.com/office/powerpoint/2010/main" xmlns="" val="33658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Black Screen</a:t>
            </a:r>
          </a:p>
          <a:p>
            <a:r>
              <a:rPr lang="en-US" dirty="0" smtClean="0"/>
              <a:t>Logo absence detection</a:t>
            </a:r>
          </a:p>
          <a:p>
            <a:r>
              <a:rPr lang="en-US" dirty="0" smtClean="0"/>
              <a:t>High Cut Rate detection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Screen Detection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Black Screen: Pixel value threshold of 200,000</a:t>
            </a:r>
          </a:p>
          <a:p>
            <a:r>
              <a:rPr lang="en-US" dirty="0" smtClean="0"/>
              <a:t>Algorithm samples every 100 Frames</a:t>
            </a:r>
          </a:p>
          <a:p>
            <a:r>
              <a:rPr lang="en-US" dirty="0" smtClean="0"/>
              <a:t>Location of logo is omitted from analysis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962400"/>
            <a:ext cx="3381375" cy="2707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 Absence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database of known station logos with their coordinates will be stored in memory.</a:t>
            </a:r>
          </a:p>
          <a:p>
            <a:r>
              <a:rPr lang="en-US" dirty="0" smtClean="0"/>
              <a:t>Each logo will be accessed by key value.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OpenCV</a:t>
            </a:r>
            <a:r>
              <a:rPr lang="en-US" dirty="0" smtClean="0"/>
              <a:t>, the image is normalized and then the difference is taken</a:t>
            </a:r>
          </a:p>
          <a:p>
            <a:r>
              <a:rPr lang="en-US" dirty="0" smtClean="0"/>
              <a:t>Sum &gt;115,000, no logo</a:t>
            </a:r>
          </a:p>
          <a:p>
            <a:r>
              <a:rPr lang="en-US" dirty="0" smtClean="0"/>
              <a:t>Sum &lt; 115,000 Logo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663894" y="6194993"/>
            <a:ext cx="381000" cy="4752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060848">
            <a:off x="8239216" y="5523615"/>
            <a:ext cx="378755" cy="989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Commercial Detection  &lt; 1.0 s</a:t>
            </a:r>
          </a:p>
          <a:p>
            <a:r>
              <a:rPr lang="en-US" dirty="0" smtClean="0"/>
              <a:t>GUI Responses &lt; 0.5 s</a:t>
            </a:r>
          </a:p>
          <a:p>
            <a:r>
              <a:rPr lang="en-US" dirty="0" smtClean="0"/>
              <a:t>Channel Switching &lt; 3.0 s</a:t>
            </a:r>
          </a:p>
          <a:p>
            <a:r>
              <a:rPr lang="en-US" dirty="0" smtClean="0"/>
              <a:t>Live TV lag &lt; 5.0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Cut Rate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Cut Rate - difference in pixel density between two or more frames</a:t>
            </a:r>
          </a:p>
          <a:p>
            <a:r>
              <a:rPr lang="en-US" dirty="0" smtClean="0"/>
              <a:t>High cut rates indicate rapid change in pixel densities between frames.</a:t>
            </a:r>
          </a:p>
          <a:p>
            <a:r>
              <a:rPr lang="en-US" dirty="0" smtClean="0"/>
              <a:t>Using the standard deviation between the pixel densities we can determine commercial breaks.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</a:t>
            </a:r>
            <a:endParaRPr lang="en-US" dirty="0"/>
          </a:p>
        </p:txBody>
      </p:sp>
      <p:pic>
        <p:nvPicPr>
          <p:cNvPr id="96258" name="Picture 2" descr="https://lh6.googleusercontent.com/DcLYm4dmO8YD36xV3HPV9LUe8qpQVNIXxQdI2tV5252hehfQHCpa-XxwbET3b8nLS2sWLPYseNtPimgW_owevgnw8V47cPB1qkXk4uL2qQl6tl4ctopczuIvGyz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629400" cy="4790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Distribution: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PCB Design and Layout (per component)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25625" t="24000" r="25000" b="69000"/>
          <a:stretch>
            <a:fillRect/>
          </a:stretch>
        </p:blipFill>
        <p:spPr bwMode="auto">
          <a:xfrm>
            <a:off x="304800" y="4572000"/>
            <a:ext cx="8599714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22500" t="40750" r="21875" b="51000"/>
          <a:stretch>
            <a:fillRect/>
          </a:stretch>
        </p:blipFill>
        <p:spPr bwMode="auto">
          <a:xfrm>
            <a:off x="101600" y="1676400"/>
            <a:ext cx="904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Distribution: Software</a:t>
            </a:r>
            <a:endParaRPr lang="en-US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2450" t="68333" r="22917" b="18334"/>
          <a:stretch>
            <a:fillRect/>
          </a:stretch>
        </p:blipFill>
        <p:spPr bwMode="auto">
          <a:xfrm>
            <a:off x="199697" y="2133600"/>
            <a:ext cx="8915400" cy="135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1"/>
          </p:nvPr>
        </p:nvGraphicFramePr>
        <p:xfrm>
          <a:off x="762000" y="1447796"/>
          <a:ext cx="7619999" cy="5086831"/>
        </p:xfrm>
        <a:graphic>
          <a:graphicData uri="http://schemas.openxmlformats.org/drawingml/2006/table">
            <a:tbl>
              <a:tblPr/>
              <a:tblGrid>
                <a:gridCol w="2057400"/>
                <a:gridCol w="3733800"/>
                <a:gridCol w="803029"/>
                <a:gridCol w="1025770"/>
              </a:tblGrid>
              <a:tr h="2286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Components</a:t>
                      </a:r>
                    </a:p>
                  </a:txBody>
                  <a:tcPr marL="6987" marR="6987" marT="69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</a:t>
                      </a:r>
                    </a:p>
                  </a:txBody>
                  <a:tcPr marL="6987" marR="6987" marT="69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Quantity</a:t>
                      </a:r>
                    </a:p>
                  </a:txBody>
                  <a:tcPr marL="6987" marR="6987" marT="69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</a:p>
                  </a:txBody>
                  <a:tcPr marL="6987" marR="6987" marT="69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Development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Board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Tidal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Storm, EEPROM, and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Connectors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144.98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HDMI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IC's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and Connector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2.70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LCD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Screen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and Connector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19.45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PCB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PCB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356.58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Power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IC's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Connector, and Inductors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17.06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RCA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IC's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and Connector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2.51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9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Summit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Prototype Board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Summit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Prototype Board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49.00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TV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Tuner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Two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Tuners, IC's, Crystal, and USB-A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Connectors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160.24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Debug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Ethernet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and USB mini B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23.15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Eagle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License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Eagle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License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169.00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Fan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Fan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and Connector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15.77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Capacitors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Capacitors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20.51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Choke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Filters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Choke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Filters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2.54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ESD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ESD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4.24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Ferrite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Beads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Ferrite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Beads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0.75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4.32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LED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LED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1.13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Resistors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Resistors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7.02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Switches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Switches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1.45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7" marR="6987" marT="698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7" marR="6987" marT="698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$ 1,002.39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Budget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$ 1,000.00 </a:t>
                      </a:r>
                    </a:p>
                  </a:txBody>
                  <a:tcPr marL="6987" marR="6987" marT="69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8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512 MB of Ram</a:t>
            </a:r>
          </a:p>
          <a:p>
            <a:r>
              <a:rPr lang="en-US" dirty="0" smtClean="0"/>
              <a:t>1 GHz clock</a:t>
            </a:r>
          </a:p>
          <a:p>
            <a:r>
              <a:rPr lang="en-US" dirty="0" smtClean="0"/>
              <a:t>16 GB storage device</a:t>
            </a:r>
          </a:p>
          <a:p>
            <a:r>
              <a:rPr lang="en-US" dirty="0" smtClean="0"/>
              <a:t>TV Tuners process 6 MHz bandwidth channels</a:t>
            </a:r>
          </a:p>
          <a:p>
            <a:r>
              <a:rPr lang="en-US" dirty="0" smtClean="0"/>
              <a:t>38.8 Mbps Data throughput</a:t>
            </a:r>
          </a:p>
          <a:p>
            <a:r>
              <a:rPr lang="en-US" dirty="0" smtClean="0"/>
              <a:t>Standard Definition Video Filter Gain &gt; 6 dB</a:t>
            </a:r>
          </a:p>
          <a:p>
            <a:r>
              <a:rPr lang="en-US" dirty="0" smtClean="0"/>
              <a:t>Audio SNR &gt; 72 dB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Peripherals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10/100 Ethernet</a:t>
            </a:r>
          </a:p>
          <a:p>
            <a:r>
              <a:rPr lang="en-US" dirty="0" smtClean="0"/>
              <a:t>Two USB 2.0 Type A</a:t>
            </a:r>
          </a:p>
          <a:p>
            <a:r>
              <a:rPr lang="en-US" dirty="0" smtClean="0"/>
              <a:t>USB Mini Type B </a:t>
            </a:r>
          </a:p>
          <a:p>
            <a:r>
              <a:rPr lang="en-US" dirty="0" smtClean="0"/>
              <a:t>Digital Visual Interface Digital Only (DVI-D)</a:t>
            </a:r>
          </a:p>
          <a:p>
            <a:r>
              <a:rPr lang="en-US" dirty="0" smtClean="0"/>
              <a:t>Composite Video</a:t>
            </a:r>
          </a:p>
          <a:p>
            <a:r>
              <a:rPr lang="en-US" dirty="0" smtClean="0"/>
              <a:t>Right and Left Audio Channel</a:t>
            </a:r>
          </a:p>
          <a:p>
            <a:r>
              <a:rPr lang="en-US" dirty="0" smtClean="0"/>
              <a:t>Power Supply</a:t>
            </a:r>
          </a:p>
          <a:p>
            <a:r>
              <a:rPr lang="en-US" dirty="0" smtClean="0"/>
              <a:t>7-Segment Display</a:t>
            </a:r>
          </a:p>
          <a:p>
            <a:r>
              <a:rPr lang="en-US" dirty="0" err="1" smtClean="0"/>
              <a:t>Overo</a:t>
            </a:r>
            <a:r>
              <a:rPr lang="en-US" dirty="0" smtClean="0"/>
              <a:t> </a:t>
            </a:r>
            <a:r>
              <a:rPr lang="en-US" dirty="0" err="1" smtClean="0"/>
              <a:t>TidalStorm</a:t>
            </a:r>
            <a:endParaRPr lang="en-US" dirty="0" smtClean="0"/>
          </a:p>
          <a:p>
            <a:r>
              <a:rPr lang="en-US" dirty="0" err="1" smtClean="0"/>
              <a:t>MicroSD</a:t>
            </a:r>
            <a:endParaRPr lang="en-US" dirty="0" smtClean="0"/>
          </a:p>
          <a:p>
            <a:r>
              <a:rPr lang="en-US" dirty="0" smtClean="0"/>
              <a:t>Fan</a:t>
            </a:r>
          </a:p>
          <a:p>
            <a:r>
              <a:rPr lang="en-US" dirty="0" smtClean="0"/>
              <a:t>Infrared Sensor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r>
              <a:rPr lang="en-US" dirty="0" smtClean="0"/>
              <a:t>Schematic Overview</a:t>
            </a:r>
            <a:endParaRPr lang="en-US" dirty="0"/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48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19150"/>
            <a:ext cx="42672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26770"/>
            <a:ext cx="4343400" cy="19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743200"/>
            <a:ext cx="4267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743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648200"/>
            <a:ext cx="4267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Processor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OMAP4470</a:t>
            </a:r>
          </a:p>
          <a:p>
            <a:r>
              <a:rPr lang="en-US" dirty="0" smtClean="0"/>
              <a:t>TMS320DM8168 (</a:t>
            </a:r>
            <a:r>
              <a:rPr lang="en-US" dirty="0" err="1" smtClean="0"/>
              <a:t>DaVinci</a:t>
            </a:r>
            <a:r>
              <a:rPr lang="en-US" dirty="0" smtClean="0"/>
              <a:t>)</a:t>
            </a:r>
          </a:p>
          <a:p>
            <a:r>
              <a:rPr lang="en-US" dirty="0" smtClean="0"/>
              <a:t>ARM1176/BCM2835</a:t>
            </a:r>
          </a:p>
          <a:p>
            <a:r>
              <a:rPr lang="en-US" dirty="0" smtClean="0"/>
              <a:t>AM335x</a:t>
            </a:r>
          </a:p>
          <a:p>
            <a:r>
              <a:rPr lang="en-US" dirty="0" smtClean="0"/>
              <a:t>DM3730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3238</TotalTime>
  <Words>1097</Words>
  <Application>Microsoft Office PowerPoint</Application>
  <PresentationFormat>On-screen Show (4:3)</PresentationFormat>
  <Paragraphs>393</Paragraphs>
  <Slides>55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Equity</vt:lpstr>
      <vt:lpstr>Worksheet</vt:lpstr>
      <vt:lpstr>Flashback Group 22</vt:lpstr>
      <vt:lpstr>What is Flashback (Patent Pending)</vt:lpstr>
      <vt:lpstr>Goals and Motivation</vt:lpstr>
      <vt:lpstr>Requirements</vt:lpstr>
      <vt:lpstr>Software Specifications</vt:lpstr>
      <vt:lpstr>Hardware Specifications</vt:lpstr>
      <vt:lpstr>Hardware Peripherals</vt:lpstr>
      <vt:lpstr>Schematic Overview</vt:lpstr>
      <vt:lpstr>Processor Implementation</vt:lpstr>
      <vt:lpstr>Microprocessor</vt:lpstr>
      <vt:lpstr>Dev Boards</vt:lpstr>
      <vt:lpstr>TidalSTORM Connectors</vt:lpstr>
      <vt:lpstr>TV Tuner</vt:lpstr>
      <vt:lpstr>TV Tuners: USB-A Input</vt:lpstr>
      <vt:lpstr>TV Tuners: USB-A Input</vt:lpstr>
      <vt:lpstr>TV Tuners: USB Control</vt:lpstr>
      <vt:lpstr>TV Tuners: USB Hub</vt:lpstr>
      <vt:lpstr>DVI-D</vt:lpstr>
      <vt:lpstr>DVI-D</vt:lpstr>
      <vt:lpstr>SD Video Filter</vt:lpstr>
      <vt:lpstr>SD Video Filter</vt:lpstr>
      <vt:lpstr>Audio</vt:lpstr>
      <vt:lpstr>Audio</vt:lpstr>
      <vt:lpstr>IR Receiver</vt:lpstr>
      <vt:lpstr>IR Receiver</vt:lpstr>
      <vt:lpstr>7-Segment Display</vt:lpstr>
      <vt:lpstr>USB Mini-B</vt:lpstr>
      <vt:lpstr>USB Mini-B</vt:lpstr>
      <vt:lpstr>Ethernet</vt:lpstr>
      <vt:lpstr>Ethernet</vt:lpstr>
      <vt:lpstr>Power: 6V to 5V and 3.3V</vt:lpstr>
      <vt:lpstr>Power: 5V and 3.3V</vt:lpstr>
      <vt:lpstr>Power: 3.3V to 1.8V</vt:lpstr>
      <vt:lpstr>Power: 3.3V to 1.8V</vt:lpstr>
      <vt:lpstr>Power: USB</vt:lpstr>
      <vt:lpstr>Power: USB</vt:lpstr>
      <vt:lpstr>Linaro Ubuntu 12.10 LTS</vt:lpstr>
      <vt:lpstr>Software Development (IDE)</vt:lpstr>
      <vt:lpstr>QtCreator</vt:lpstr>
      <vt:lpstr>GUI Design</vt:lpstr>
      <vt:lpstr>OpenCV and FFMPEG</vt:lpstr>
      <vt:lpstr>Slide 42</vt:lpstr>
      <vt:lpstr>Software Class Diagram</vt:lpstr>
      <vt:lpstr>Class Interaction </vt:lpstr>
      <vt:lpstr>Class Interaction</vt:lpstr>
      <vt:lpstr>Class Interaction</vt:lpstr>
      <vt:lpstr>Detection Algorithms</vt:lpstr>
      <vt:lpstr>Black Screen Detection</vt:lpstr>
      <vt:lpstr>Logo Absence Detection</vt:lpstr>
      <vt:lpstr>High Cut Rate Detection</vt:lpstr>
      <vt:lpstr>Recording</vt:lpstr>
      <vt:lpstr>Work Distribution: Hardware</vt:lpstr>
      <vt:lpstr>Work Distribution: Software</vt:lpstr>
      <vt:lpstr>Budget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T-RizzleDizzle</dc:creator>
  <cp:lastModifiedBy>T-RizzleDizzle</cp:lastModifiedBy>
  <cp:revision>243</cp:revision>
  <dcterms:created xsi:type="dcterms:W3CDTF">2014-02-13T13:21:43Z</dcterms:created>
  <dcterms:modified xsi:type="dcterms:W3CDTF">2014-04-17T20:43:47Z</dcterms:modified>
</cp:coreProperties>
</file>