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Default Extension="vml" ContentType="application/vnd.openxmlformats-officedocument.vmlDrawing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6"/>
  </p:notesMasterIdLst>
  <p:sldIdLst>
    <p:sldId id="256" r:id="rId2"/>
    <p:sldId id="262" r:id="rId3"/>
    <p:sldId id="263" r:id="rId4"/>
    <p:sldId id="264" r:id="rId5"/>
    <p:sldId id="265" r:id="rId6"/>
    <p:sldId id="266" r:id="rId7"/>
    <p:sldId id="267" r:id="rId8"/>
    <p:sldId id="271" r:id="rId9"/>
    <p:sldId id="268" r:id="rId10"/>
    <p:sldId id="269" r:id="rId11"/>
    <p:sldId id="257" r:id="rId12"/>
    <p:sldId id="258" r:id="rId13"/>
    <p:sldId id="291" r:id="rId14"/>
    <p:sldId id="294" r:id="rId15"/>
    <p:sldId id="295" r:id="rId16"/>
    <p:sldId id="259" r:id="rId17"/>
    <p:sldId id="296" r:id="rId18"/>
    <p:sldId id="260" r:id="rId19"/>
    <p:sldId id="261" r:id="rId20"/>
    <p:sldId id="297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99" r:id="rId32"/>
    <p:sldId id="301" r:id="rId33"/>
    <p:sldId id="282" r:id="rId34"/>
    <p:sldId id="283" r:id="rId35"/>
    <p:sldId id="284" r:id="rId36"/>
    <p:sldId id="285" r:id="rId37"/>
    <p:sldId id="287" r:id="rId38"/>
    <p:sldId id="286" r:id="rId39"/>
    <p:sldId id="288" r:id="rId40"/>
    <p:sldId id="300" r:id="rId41"/>
    <p:sldId id="289" r:id="rId42"/>
    <p:sldId id="292" r:id="rId43"/>
    <p:sldId id="302" r:id="rId44"/>
    <p:sldId id="290" r:id="rId4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86" autoAdjust="0"/>
    <p:restoredTop sz="94660"/>
  </p:normalViewPr>
  <p:slideViewPr>
    <p:cSldViewPr>
      <p:cViewPr varScale="1">
        <p:scale>
          <a:sx n="68" d="100"/>
          <a:sy n="68" d="100"/>
        </p:scale>
        <p:origin x="-150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10"/>
  <c:chart>
    <c:plotArea>
      <c:layout/>
      <c:barChart>
        <c:barDir val="bar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Overall</c:v>
                </c:pt>
              </c:strCache>
            </c:strRef>
          </c:tx>
          <c:spPr>
            <a:solidFill>
              <a:schemeClr val="tx1">
                <a:lumMod val="95000"/>
                <a:lumOff val="5000"/>
              </a:schemeClr>
            </a:solidFill>
          </c:spPr>
          <c:cat>
            <c:strRef>
              <c:f>Sheet1!$A$2</c:f>
              <c:strCache>
                <c:ptCount val="1"/>
                <c:pt idx="0">
                  <c:v>Progress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52.339999999999996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Prototyping</c:v>
                </c:pt>
              </c:strCache>
            </c:strRef>
          </c:tx>
          <c:spPr>
            <a:solidFill>
              <a:schemeClr val="tx1">
                <a:lumMod val="65000"/>
                <a:lumOff val="35000"/>
              </a:schemeClr>
            </a:solidFill>
          </c:spPr>
          <c:cat>
            <c:strRef>
              <c:f>Sheet1!$A$2</c:f>
              <c:strCache>
                <c:ptCount val="1"/>
                <c:pt idx="0">
                  <c:v>Progress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21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H/W Design</c:v>
                </c:pt>
              </c:strCache>
            </c:strRef>
          </c:tx>
          <c:spPr>
            <a:solidFill>
              <a:schemeClr val="tx1">
                <a:lumMod val="95000"/>
                <a:lumOff val="5000"/>
              </a:schemeClr>
            </a:solidFill>
          </c:spPr>
          <c:cat>
            <c:strRef>
              <c:f>Sheet1!$A$2</c:f>
              <c:strCache>
                <c:ptCount val="1"/>
                <c:pt idx="0">
                  <c:v>Progress</c:v>
                </c:pt>
              </c:strCache>
            </c:strRef>
          </c:cat>
          <c:val>
            <c:numRef>
              <c:f>Sheet1!$D$2</c:f>
              <c:numCache>
                <c:formatCode>General</c:formatCode>
                <c:ptCount val="1"/>
                <c:pt idx="0">
                  <c:v>72.78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S/W Implementation</c:v>
                </c:pt>
              </c:strCache>
            </c:strRef>
          </c:tx>
          <c:spPr>
            <a:solidFill>
              <a:schemeClr val="tx1">
                <a:lumMod val="65000"/>
                <a:lumOff val="35000"/>
              </a:schemeClr>
            </a:solidFill>
          </c:spPr>
          <c:cat>
            <c:strRef>
              <c:f>Sheet1!$A$2</c:f>
              <c:strCache>
                <c:ptCount val="1"/>
                <c:pt idx="0">
                  <c:v>Progress</c:v>
                </c:pt>
              </c:strCache>
            </c:strRef>
          </c:cat>
          <c:val>
            <c:numRef>
              <c:f>Sheet1!$E$2</c:f>
              <c:numCache>
                <c:formatCode>General</c:formatCode>
                <c:ptCount val="1"/>
                <c:pt idx="0">
                  <c:v>20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S/W Design</c:v>
                </c:pt>
              </c:strCache>
            </c:strRef>
          </c:tx>
          <c:spPr>
            <a:solidFill>
              <a:schemeClr val="tx1">
                <a:lumMod val="95000"/>
                <a:lumOff val="5000"/>
              </a:schemeClr>
            </a:solidFill>
          </c:spPr>
          <c:cat>
            <c:strRef>
              <c:f>Sheet1!$A$2</c:f>
              <c:strCache>
                <c:ptCount val="1"/>
                <c:pt idx="0">
                  <c:v>Progress</c:v>
                </c:pt>
              </c:strCache>
            </c:strRef>
          </c:cat>
          <c:val>
            <c:numRef>
              <c:f>Sheet1!$F$2</c:f>
              <c:numCache>
                <c:formatCode>General</c:formatCode>
                <c:ptCount val="1"/>
                <c:pt idx="0">
                  <c:v>60</c:v>
                </c:pt>
              </c:numCache>
            </c:numRef>
          </c:val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Parts</c:v>
                </c:pt>
              </c:strCache>
            </c:strRef>
          </c:tx>
          <c:spPr>
            <a:solidFill>
              <a:schemeClr val="tx1">
                <a:lumMod val="65000"/>
                <a:lumOff val="35000"/>
              </a:schemeClr>
            </a:solidFill>
          </c:spPr>
          <c:cat>
            <c:strRef>
              <c:f>Sheet1!$A$2</c:f>
              <c:strCache>
                <c:ptCount val="1"/>
                <c:pt idx="0">
                  <c:v>Progress</c:v>
                </c:pt>
              </c:strCache>
            </c:strRef>
          </c:cat>
          <c:val>
            <c:numRef>
              <c:f>Sheet1!$G$2</c:f>
              <c:numCache>
                <c:formatCode>General</c:formatCode>
                <c:ptCount val="1"/>
                <c:pt idx="0">
                  <c:v>78</c:v>
                </c:pt>
              </c:numCache>
            </c:numRef>
          </c:val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Research</c:v>
                </c:pt>
              </c:strCache>
            </c:strRef>
          </c:tx>
          <c:spPr>
            <a:solidFill>
              <a:schemeClr val="tx1">
                <a:lumMod val="95000"/>
                <a:lumOff val="5000"/>
              </a:schemeClr>
            </a:solidFill>
          </c:spPr>
          <c:cat>
            <c:strRef>
              <c:f>Sheet1!$A$2</c:f>
              <c:strCache>
                <c:ptCount val="1"/>
                <c:pt idx="0">
                  <c:v>Progress</c:v>
                </c:pt>
              </c:strCache>
            </c:strRef>
          </c:cat>
          <c:val>
            <c:numRef>
              <c:f>Sheet1!$H$2</c:f>
              <c:numCache>
                <c:formatCode>General</c:formatCode>
                <c:ptCount val="1"/>
                <c:pt idx="0">
                  <c:v>90</c:v>
                </c:pt>
              </c:numCache>
            </c:numRef>
          </c:val>
        </c:ser>
        <c:dLbls/>
        <c:axId val="89072000"/>
        <c:axId val="89073536"/>
      </c:barChart>
      <c:catAx>
        <c:axId val="89072000"/>
        <c:scaling>
          <c:orientation val="minMax"/>
        </c:scaling>
        <c:axPos val="l"/>
        <c:numFmt formatCode="General" sourceLinked="0"/>
        <c:tickLblPos val="nextTo"/>
        <c:crossAx val="89073536"/>
        <c:crosses val="autoZero"/>
        <c:auto val="1"/>
        <c:lblAlgn val="ctr"/>
        <c:lblOffset val="100"/>
      </c:catAx>
      <c:valAx>
        <c:axId val="89073536"/>
        <c:scaling>
          <c:orientation val="minMax"/>
        </c:scaling>
        <c:axPos val="b"/>
        <c:majorGridlines/>
        <c:numFmt formatCode="General" sourceLinked="1"/>
        <c:tickLblPos val="nextTo"/>
        <c:crossAx val="8907200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2498674798003182"/>
          <c:y val="0.1153733595800525"/>
          <c:w val="0.2652093304513406"/>
          <c:h val="0.71925328083989493"/>
        </c:manualLayout>
      </c:layout>
    </c:legend>
    <c:plotVisOnly val="1"/>
    <c:dispBlanksAs val="gap"/>
  </c:chart>
  <c:txPr>
    <a:bodyPr/>
    <a:lstStyle/>
    <a:p>
      <a:pPr>
        <a:defRPr sz="1800"/>
      </a:pPr>
      <a:endParaRPr lang="en-US"/>
    </a:p>
  </c:txPr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592753-808D-4CA1-B20E-CC68F1D9F2CA}" type="datetimeFigureOut">
              <a:rPr lang="en-US" smtClean="0"/>
              <a:pPr/>
              <a:t>4/14/2014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5357AB-C79D-4FB1-A0F7-B452773A07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74427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5357AB-C79D-4FB1-A0F7-B452773A0760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526061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5357AB-C79D-4FB1-A0F7-B452773A0760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083879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5357AB-C79D-4FB1-A0F7-B452773A0760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488859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5357AB-C79D-4FB1-A0F7-B452773A0760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6885084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5357AB-C79D-4FB1-A0F7-B452773A0760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383549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5357AB-C79D-4FB1-A0F7-B452773A0760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6390245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5357AB-C79D-4FB1-A0F7-B452773A0760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7038820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5357AB-C79D-4FB1-A0F7-B452773A0760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3897724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5357AB-C79D-4FB1-A0F7-B452773A0760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7164396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5357AB-C79D-4FB1-A0F7-B452773A0760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3020278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5357AB-C79D-4FB1-A0F7-B452773A0760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31757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5357AB-C79D-4FB1-A0F7-B452773A0760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2419990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5357AB-C79D-4FB1-A0F7-B452773A0760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3559917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5357AB-C79D-4FB1-A0F7-B452773A0760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3401203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5357AB-C79D-4FB1-A0F7-B452773A0760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4711713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5357AB-C79D-4FB1-A0F7-B452773A0760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955257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5357AB-C79D-4FB1-A0F7-B452773A0760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4266743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5357AB-C79D-4FB1-A0F7-B452773A0760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1672686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5357AB-C79D-4FB1-A0F7-B452773A0760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7630436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5357AB-C79D-4FB1-A0F7-B452773A0760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0975753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5357AB-C79D-4FB1-A0F7-B452773A0760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9641659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5357AB-C79D-4FB1-A0F7-B452773A0760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995374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5357AB-C79D-4FB1-A0F7-B452773A0760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0376609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5357AB-C79D-4FB1-A0F7-B452773A0760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3798014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5357AB-C79D-4FB1-A0F7-B452773A0760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1019914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5357AB-C79D-4FB1-A0F7-B452773A0760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5946535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5357AB-C79D-4FB1-A0F7-B452773A0760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9608922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5357AB-C79D-4FB1-A0F7-B452773A0760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107232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5357AB-C79D-4FB1-A0F7-B452773A0760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4496860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5357AB-C79D-4FB1-A0F7-B452773A0760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7900484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5357AB-C79D-4FB1-A0F7-B452773A0760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6979440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5357AB-C79D-4FB1-A0F7-B452773A0760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4893353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5357AB-C79D-4FB1-A0F7-B452773A0760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367339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5357AB-C79D-4FB1-A0F7-B452773A0760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0015651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5357AB-C79D-4FB1-A0F7-B452773A0760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5969217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5357AB-C79D-4FB1-A0F7-B452773A0760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8174544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5357AB-C79D-4FB1-A0F7-B452773A0760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76359918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5357AB-C79D-4FB1-A0F7-B452773A0760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30325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5357AB-C79D-4FB1-A0F7-B452773A0760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859585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5357AB-C79D-4FB1-A0F7-B452773A0760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945465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5357AB-C79D-4FB1-A0F7-B452773A0760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539915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5357AB-C79D-4FB1-A0F7-B452773A0760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654215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5357AB-C79D-4FB1-A0F7-B452773A0760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491652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8DFFD-C332-49C1-828B-AE2BEC98827C}" type="datetimeFigureOut">
              <a:rPr lang="en-US" smtClean="0"/>
              <a:pPr/>
              <a:t>4/14/2014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738C3684-C1B2-4CD3-BC80-13FD097E088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8DFFD-C332-49C1-828B-AE2BEC98827C}" type="datetimeFigureOut">
              <a:rPr lang="en-US" smtClean="0"/>
              <a:pPr/>
              <a:t>4/14/2014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C3684-C1B2-4CD3-BC80-13FD097E08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8DFFD-C332-49C1-828B-AE2BEC98827C}" type="datetimeFigureOut">
              <a:rPr lang="en-US" smtClean="0"/>
              <a:pPr/>
              <a:t>4/14/2014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C3684-C1B2-4CD3-BC80-13FD097E08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8DFFD-C332-49C1-828B-AE2BEC98827C}" type="datetimeFigureOut">
              <a:rPr lang="en-US" smtClean="0"/>
              <a:pPr/>
              <a:t>4/14/2014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C3684-C1B2-4CD3-BC80-13FD097E088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8DFFD-C332-49C1-828B-AE2BEC98827C}" type="datetimeFigureOut">
              <a:rPr lang="en-US" smtClean="0"/>
              <a:pPr/>
              <a:t>4/14/2014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38C3684-C1B2-4CD3-BC80-13FD097E08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8DFFD-C332-49C1-828B-AE2BEC98827C}" type="datetimeFigureOut">
              <a:rPr lang="en-US" smtClean="0"/>
              <a:pPr/>
              <a:t>4/14/2014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C3684-C1B2-4CD3-BC80-13FD097E088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8DFFD-C332-49C1-828B-AE2BEC98827C}" type="datetimeFigureOut">
              <a:rPr lang="en-US" smtClean="0"/>
              <a:pPr/>
              <a:t>4/14/2014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C3684-C1B2-4CD3-BC80-13FD097E088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8DFFD-C332-49C1-828B-AE2BEC98827C}" type="datetimeFigureOut">
              <a:rPr lang="en-US" smtClean="0"/>
              <a:pPr/>
              <a:t>4/14/2014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C3684-C1B2-4CD3-BC80-13FD097E08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8DFFD-C332-49C1-828B-AE2BEC98827C}" type="datetimeFigureOut">
              <a:rPr lang="en-US" smtClean="0"/>
              <a:pPr/>
              <a:t>4/14/2014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C3684-C1B2-4CD3-BC80-13FD097E08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8DFFD-C332-49C1-828B-AE2BEC98827C}" type="datetimeFigureOut">
              <a:rPr lang="en-US" smtClean="0"/>
              <a:pPr/>
              <a:t>4/14/2014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C3684-C1B2-4CD3-BC80-13FD097E088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8DFFD-C332-49C1-828B-AE2BEC98827C}" type="datetimeFigureOut">
              <a:rPr lang="en-US" smtClean="0"/>
              <a:pPr/>
              <a:t>4/14/2014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38C3684-C1B2-4CD3-BC80-13FD097E088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AB38DFFD-C332-49C1-828B-AE2BEC98827C}" type="datetimeFigureOut">
              <a:rPr lang="en-US" smtClean="0"/>
              <a:pPr/>
              <a:t>4/14/2014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738C3684-C1B2-4CD3-BC80-13FD097E088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package" Target="../embeddings/Microsoft_Office_Excel_Worksheet1.xlsx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77000" cy="1905000"/>
          </a:xfrm>
        </p:spPr>
        <p:txBody>
          <a:bodyPr>
            <a:normAutofit/>
          </a:bodyPr>
          <a:lstStyle/>
          <a:p>
            <a:r>
              <a:rPr lang="en-US" dirty="0" smtClean="0"/>
              <a:t>Marlon De La Cruz (EE)</a:t>
            </a:r>
          </a:p>
          <a:p>
            <a:r>
              <a:rPr lang="en-US" dirty="0" smtClean="0"/>
              <a:t>Rene Martinez (</a:t>
            </a:r>
            <a:r>
              <a:rPr lang="en-US" dirty="0" err="1" smtClean="0"/>
              <a:t>CpE</a:t>
            </a:r>
            <a:r>
              <a:rPr lang="en-US" dirty="0" smtClean="0"/>
              <a:t>/EE)</a:t>
            </a:r>
          </a:p>
          <a:p>
            <a:r>
              <a:rPr lang="en-US" dirty="0" smtClean="0"/>
              <a:t>Trenton Reed (EE)</a:t>
            </a:r>
          </a:p>
          <a:p>
            <a:r>
              <a:rPr lang="en-US" dirty="0" smtClean="0"/>
              <a:t>Marlon Smith (</a:t>
            </a:r>
            <a:r>
              <a:rPr lang="en-US" dirty="0" err="1" smtClean="0"/>
              <a:t>CpE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Flashback</a:t>
            </a:r>
            <a:br>
              <a:rPr lang="en-US" dirty="0" smtClean="0"/>
            </a:br>
            <a:r>
              <a:rPr lang="en-US" sz="2000" dirty="0" smtClean="0"/>
              <a:t>Group 22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Dev Board Considerations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Raspberry Pi</a:t>
            </a:r>
          </a:p>
          <a:p>
            <a:endParaRPr lang="en-US" dirty="0" smtClean="0"/>
          </a:p>
          <a:p>
            <a:r>
              <a:rPr lang="en-US" dirty="0" err="1" smtClean="0"/>
              <a:t>BeagleBone</a:t>
            </a:r>
            <a:r>
              <a:rPr lang="en-US" dirty="0" smtClean="0"/>
              <a:t> Black</a:t>
            </a:r>
          </a:p>
          <a:p>
            <a:endParaRPr lang="en-US" dirty="0" smtClean="0"/>
          </a:p>
          <a:p>
            <a:r>
              <a:rPr lang="en-US" dirty="0" err="1" smtClean="0"/>
              <a:t>Gumstix</a:t>
            </a:r>
            <a:r>
              <a:rPr lang="en-US" dirty="0" smtClean="0"/>
              <a:t> OVERO</a:t>
            </a:r>
          </a:p>
          <a:p>
            <a:endParaRPr lang="en-US" dirty="0"/>
          </a:p>
        </p:txBody>
      </p:sp>
      <p:pic>
        <p:nvPicPr>
          <p:cNvPr id="12290" name="Picture 2" descr="https://d3iwea566ns1n1.cloudfront.net/images/product/48527f23fb70f7cee5f338deaf1d348aa3441e3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1277928"/>
            <a:ext cx="4648200" cy="55800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 smtClean="0"/>
              <a:t>TV Tuner</a:t>
            </a:r>
            <a:endParaRPr lang="en-US" dirty="0"/>
          </a:p>
        </p:txBody>
      </p:sp>
      <p:graphicFrame>
        <p:nvGraphicFramePr>
          <p:cNvPr id="10241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620093117"/>
              </p:ext>
            </p:extLst>
          </p:nvPr>
        </p:nvGraphicFramePr>
        <p:xfrm>
          <a:off x="609600" y="1749425"/>
          <a:ext cx="7851775" cy="4117975"/>
        </p:xfrm>
        <a:graphic>
          <a:graphicData uri="http://schemas.openxmlformats.org/presentationml/2006/ole">
            <p:oleObj spid="_x0000_s10269" name="Worksheet" r:id="rId4" imgW="5505515" imgH="2886130" progId="Excel.Shee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585912" y="1140748"/>
            <a:ext cx="6429375" cy="5247639"/>
            <a:chOff x="872668" y="274638"/>
            <a:chExt cx="7372349" cy="6090788"/>
          </a:xfrm>
        </p:grpSpPr>
        <p:pic>
          <p:nvPicPr>
            <p:cNvPr id="20" name="Picture 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15856734">
              <a:off x="6544804" y="4665214"/>
              <a:ext cx="2276475" cy="1123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8545" name="Picture 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15856734">
              <a:off x="296405" y="4665214"/>
              <a:ext cx="2276475" cy="1123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62" name="Picture 2" descr="http://throwtheflagblog.com/wp-content/uploads/2011/11/cable-splitter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429000" y="838200"/>
              <a:ext cx="2428875" cy="2619375"/>
            </a:xfrm>
            <a:prstGeom prst="rect">
              <a:avLst/>
            </a:prstGeom>
            <a:noFill/>
          </p:spPr>
        </p:pic>
        <p:cxnSp>
          <p:nvCxnSpPr>
            <p:cNvPr id="17" name="Shape 16"/>
            <p:cNvCxnSpPr/>
            <p:nvPr/>
          </p:nvCxnSpPr>
          <p:spPr>
            <a:xfrm rot="10800000" flipV="1">
              <a:off x="1436650" y="3352799"/>
              <a:ext cx="2678151" cy="533400"/>
            </a:xfrm>
            <a:prstGeom prst="bentConnector2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hape 18"/>
            <p:cNvCxnSpPr/>
            <p:nvPr/>
          </p:nvCxnSpPr>
          <p:spPr>
            <a:xfrm>
              <a:off x="5105400" y="3352800"/>
              <a:ext cx="2590800" cy="457200"/>
            </a:xfrm>
            <a:prstGeom prst="bentConnector2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>
              <a:stCxn id="2" idx="0"/>
            </p:cNvCxnSpPr>
            <p:nvPr/>
          </p:nvCxnSpPr>
          <p:spPr>
            <a:xfrm>
              <a:off x="4572000" y="274638"/>
              <a:ext cx="0" cy="792162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TV Tuners</a:t>
            </a:r>
            <a:endParaRPr lang="en-US" dirty="0"/>
          </a:p>
        </p:txBody>
      </p:sp>
      <p:cxnSp>
        <p:nvCxnSpPr>
          <p:cNvPr id="21" name="Straight Connector 20"/>
          <p:cNvCxnSpPr/>
          <p:nvPr/>
        </p:nvCxnSpPr>
        <p:spPr>
          <a:xfrm>
            <a:off x="4114800" y="3200400"/>
            <a:ext cx="0" cy="1524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5105400" y="3200400"/>
            <a:ext cx="0" cy="1524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0" y="6096000"/>
            <a:ext cx="9144000" cy="0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2819400" y="6096000"/>
            <a:ext cx="3657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PCB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-19082" y="1315127"/>
            <a:ext cx="9163082" cy="30483"/>
          </a:xfrm>
          <a:prstGeom prst="rect">
            <a:avLst/>
          </a:prstGeom>
        </p:spPr>
      </p:pic>
      <p:sp>
        <p:nvSpPr>
          <p:cNvPr id="5" name="Rectangular Callout 4"/>
          <p:cNvSpPr/>
          <p:nvPr/>
        </p:nvSpPr>
        <p:spPr>
          <a:xfrm>
            <a:off x="3815272" y="660838"/>
            <a:ext cx="2012002" cy="635861"/>
          </a:xfrm>
          <a:prstGeom prst="wedgeRectCallou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TV Antenna</a:t>
            </a:r>
            <a:endParaRPr lang="en-US" sz="3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IR Receiver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Receiver: TSOP38238</a:t>
            </a:r>
          </a:p>
        </p:txBody>
      </p:sp>
      <p:pic>
        <p:nvPicPr>
          <p:cNvPr id="99330" name="Picture 2"/>
          <p:cNvPicPr>
            <a:picLocks noChangeAspect="1" noChangeArrowheads="1"/>
          </p:cNvPicPr>
          <p:nvPr/>
        </p:nvPicPr>
        <p:blipFill>
          <a:blip r:embed="rId3" cstate="print"/>
          <a:srcRect l="26250" t="48000" r="56250" b="28000"/>
          <a:stretch>
            <a:fillRect/>
          </a:stretch>
        </p:blipFill>
        <p:spPr bwMode="auto">
          <a:xfrm>
            <a:off x="3276600" y="4495800"/>
            <a:ext cx="21336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89" name="Picture 1"/>
          <p:cNvPicPr>
            <a:picLocks noChangeAspect="1" noChangeArrowheads="1"/>
          </p:cNvPicPr>
          <p:nvPr/>
        </p:nvPicPr>
        <p:blipFill>
          <a:blip r:embed="rId4" cstate="print"/>
          <a:srcRect l="24375" t="34000" r="35000" b="46000"/>
          <a:stretch>
            <a:fillRect/>
          </a:stretch>
        </p:blipFill>
        <p:spPr bwMode="auto">
          <a:xfrm>
            <a:off x="457200" y="1828800"/>
            <a:ext cx="84201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Schematic Overview</a:t>
            </a:r>
            <a:endParaRPr lang="en-US" dirty="0"/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5275" y="1219200"/>
            <a:ext cx="8553450" cy="537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HDMI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524000"/>
            <a:ext cx="8282464" cy="4598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HDMI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Texas Instruments: TFP410</a:t>
            </a:r>
          </a:p>
          <a:p>
            <a:r>
              <a:rPr lang="en-US" sz="2400" dirty="0" smtClean="0"/>
              <a:t>I²C Interface</a:t>
            </a:r>
          </a:p>
          <a:p>
            <a:r>
              <a:rPr lang="en-US" sz="2400" dirty="0" smtClean="0"/>
              <a:t>Enhanced PLL Noise Immunity</a:t>
            </a:r>
          </a:p>
          <a:p>
            <a:r>
              <a:rPr lang="en-US" sz="2400" dirty="0" smtClean="0"/>
              <a:t>No HYSYNC Jitter Anomaly</a:t>
            </a:r>
          </a:p>
          <a:p>
            <a:r>
              <a:rPr lang="en-US" sz="2400" dirty="0" smtClean="0"/>
              <a:t>Negligible Data-Dependent Jitter</a:t>
            </a:r>
          </a:p>
          <a:p>
            <a:r>
              <a:rPr lang="en-US" sz="2400" dirty="0" smtClean="0"/>
              <a:t>24-bit True Color Pixel Format</a:t>
            </a:r>
          </a:p>
          <a:p>
            <a:r>
              <a:rPr lang="en-US" sz="2400" dirty="0" smtClean="0"/>
              <a:t>11 mm x 11 mm 64-Pin Package</a:t>
            </a:r>
          </a:p>
          <a:p>
            <a:r>
              <a:rPr lang="en-US" sz="2400" dirty="0" smtClean="0"/>
              <a:t>Free Samples</a:t>
            </a:r>
            <a:endParaRPr lang="en-US" sz="2400" dirty="0"/>
          </a:p>
        </p:txBody>
      </p:sp>
      <p:pic>
        <p:nvPicPr>
          <p:cNvPr id="16386" name="Picture 2" descr="PanelBus DVI Transmitter 165MHz - TFP4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0" y="2362200"/>
            <a:ext cx="1933575" cy="1333501"/>
          </a:xfrm>
          <a:prstGeom prst="rect">
            <a:avLst/>
          </a:prstGeom>
          <a:noFill/>
        </p:spPr>
      </p:pic>
      <p:grpSp>
        <p:nvGrpSpPr>
          <p:cNvPr id="9" name="Group 8"/>
          <p:cNvGrpSpPr/>
          <p:nvPr/>
        </p:nvGrpSpPr>
        <p:grpSpPr>
          <a:xfrm>
            <a:off x="6858000" y="1905000"/>
            <a:ext cx="1295400" cy="609600"/>
            <a:chOff x="6858000" y="1905000"/>
            <a:chExt cx="1295400" cy="609600"/>
          </a:xfrm>
        </p:grpSpPr>
        <p:sp>
          <p:nvSpPr>
            <p:cNvPr id="14" name="Rectangular Callout 13"/>
            <p:cNvSpPr/>
            <p:nvPr/>
          </p:nvSpPr>
          <p:spPr>
            <a:xfrm>
              <a:off x="7162800" y="1905000"/>
              <a:ext cx="990600" cy="381000"/>
            </a:xfrm>
            <a:prstGeom prst="wedgeRectCallout">
              <a:avLst>
                <a:gd name="adj1" fmla="val -23910"/>
                <a:gd name="adj2" fmla="val 962"/>
              </a:avLst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11mm</a:t>
              </a:r>
              <a:endParaRPr lang="en-US" dirty="0"/>
            </a:p>
          </p:txBody>
        </p:sp>
        <p:cxnSp>
          <p:nvCxnSpPr>
            <p:cNvPr id="13" name="Straight Arrow Connector 12"/>
            <p:cNvCxnSpPr/>
            <p:nvPr/>
          </p:nvCxnSpPr>
          <p:spPr>
            <a:xfrm>
              <a:off x="6858000" y="2133600"/>
              <a:ext cx="1295400" cy="381000"/>
            </a:xfrm>
            <a:prstGeom prst="straightConnector1">
              <a:avLst/>
            </a:prstGeom>
            <a:ln>
              <a:solidFill>
                <a:schemeClr val="bg2">
                  <a:lumMod val="10000"/>
                </a:schemeClr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9"/>
          <p:cNvGrpSpPr/>
          <p:nvPr/>
        </p:nvGrpSpPr>
        <p:grpSpPr>
          <a:xfrm>
            <a:off x="7781734" y="2613745"/>
            <a:ext cx="1057466" cy="1295400"/>
            <a:chOff x="7781734" y="2613745"/>
            <a:chExt cx="1057466" cy="1295400"/>
          </a:xfrm>
        </p:grpSpPr>
        <p:sp>
          <p:nvSpPr>
            <p:cNvPr id="17" name="Rectangular Callout 16"/>
            <p:cNvSpPr/>
            <p:nvPr/>
          </p:nvSpPr>
          <p:spPr>
            <a:xfrm>
              <a:off x="7848600" y="3276600"/>
              <a:ext cx="990600" cy="381000"/>
            </a:xfrm>
            <a:prstGeom prst="wedgeRectCallout">
              <a:avLst>
                <a:gd name="adj1" fmla="val -23910"/>
                <a:gd name="adj2" fmla="val 962"/>
              </a:avLst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11mm</a:t>
              </a:r>
              <a:endParaRPr lang="en-US" dirty="0"/>
            </a:p>
          </p:txBody>
        </p:sp>
        <p:cxnSp>
          <p:nvCxnSpPr>
            <p:cNvPr id="16" name="Straight Arrow Connector 15"/>
            <p:cNvCxnSpPr/>
            <p:nvPr/>
          </p:nvCxnSpPr>
          <p:spPr>
            <a:xfrm rot="6780000">
              <a:off x="7324534" y="3070945"/>
              <a:ext cx="1295400" cy="381000"/>
            </a:xfrm>
            <a:prstGeom prst="straightConnector1">
              <a:avLst/>
            </a:prstGeom>
            <a:ln>
              <a:solidFill>
                <a:schemeClr val="bg2">
                  <a:lumMod val="10000"/>
                </a:schemeClr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SD Video Filter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2119312"/>
            <a:ext cx="8615363" cy="298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SD Video Filter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Texas Instruments: THS7315</a:t>
            </a:r>
          </a:p>
          <a:p>
            <a:r>
              <a:rPr lang="en-US" sz="2400" dirty="0" smtClean="0"/>
              <a:t>Butterworth 5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Order LPF 8.5 MHz (-3dB)</a:t>
            </a:r>
          </a:p>
          <a:p>
            <a:r>
              <a:rPr lang="en-US" sz="2400" dirty="0" smtClean="0"/>
              <a:t>14.3 dB Gain</a:t>
            </a:r>
          </a:p>
          <a:p>
            <a:r>
              <a:rPr lang="en-US" sz="2400" dirty="0" smtClean="0"/>
              <a:t>Supports Composite and S-Video Output</a:t>
            </a:r>
          </a:p>
          <a:p>
            <a:r>
              <a:rPr lang="en-US" sz="2400" dirty="0" smtClean="0"/>
              <a:t>3 Channels</a:t>
            </a:r>
          </a:p>
          <a:p>
            <a:r>
              <a:rPr lang="en-US" sz="2400" dirty="0" smtClean="0"/>
              <a:t>5 mm x 6.2 mm 8-Pin Package</a:t>
            </a:r>
            <a:endParaRPr lang="en-US" sz="2400" dirty="0"/>
          </a:p>
          <a:p>
            <a:r>
              <a:rPr lang="en-US" sz="2400" dirty="0" smtClean="0"/>
              <a:t>Free Samples</a:t>
            </a:r>
          </a:p>
          <a:p>
            <a:pPr>
              <a:buNone/>
            </a:pPr>
            <a:endParaRPr lang="en-US" sz="2400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4600" y="4419600"/>
            <a:ext cx="1895475" cy="150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4"/>
          <p:cNvGrpSpPr/>
          <p:nvPr/>
        </p:nvGrpSpPr>
        <p:grpSpPr>
          <a:xfrm>
            <a:off x="6934200" y="4038600"/>
            <a:ext cx="1295400" cy="609600"/>
            <a:chOff x="6858000" y="1905000"/>
            <a:chExt cx="1295400" cy="609600"/>
          </a:xfrm>
        </p:grpSpPr>
        <p:sp>
          <p:nvSpPr>
            <p:cNvPr id="6" name="Rectangular Callout 5"/>
            <p:cNvSpPr/>
            <p:nvPr/>
          </p:nvSpPr>
          <p:spPr>
            <a:xfrm>
              <a:off x="7162800" y="1905000"/>
              <a:ext cx="990600" cy="381000"/>
            </a:xfrm>
            <a:prstGeom prst="wedgeRectCallout">
              <a:avLst>
                <a:gd name="adj1" fmla="val -23910"/>
                <a:gd name="adj2" fmla="val 962"/>
              </a:avLst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5 mm</a:t>
              </a:r>
              <a:endParaRPr lang="en-US" dirty="0"/>
            </a:p>
          </p:txBody>
        </p:sp>
        <p:cxnSp>
          <p:nvCxnSpPr>
            <p:cNvPr id="7" name="Straight Arrow Connector 6"/>
            <p:cNvCxnSpPr/>
            <p:nvPr/>
          </p:nvCxnSpPr>
          <p:spPr>
            <a:xfrm>
              <a:off x="6858000" y="2133600"/>
              <a:ext cx="1295400" cy="381000"/>
            </a:xfrm>
            <a:prstGeom prst="straightConnector1">
              <a:avLst/>
            </a:prstGeom>
            <a:ln>
              <a:solidFill>
                <a:schemeClr val="bg2">
                  <a:lumMod val="10000"/>
                </a:schemeClr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7"/>
          <p:cNvGrpSpPr/>
          <p:nvPr/>
        </p:nvGrpSpPr>
        <p:grpSpPr>
          <a:xfrm>
            <a:off x="7610667" y="4953000"/>
            <a:ext cx="1295399" cy="1093277"/>
            <a:chOff x="7543801" y="2689945"/>
            <a:chExt cx="1295399" cy="1093277"/>
          </a:xfrm>
        </p:grpSpPr>
        <p:sp>
          <p:nvSpPr>
            <p:cNvPr id="9" name="Rectangular Callout 8"/>
            <p:cNvSpPr/>
            <p:nvPr/>
          </p:nvSpPr>
          <p:spPr>
            <a:xfrm>
              <a:off x="7848600" y="3276600"/>
              <a:ext cx="990600" cy="381000"/>
            </a:xfrm>
            <a:prstGeom prst="wedgeRectCallout">
              <a:avLst>
                <a:gd name="adj1" fmla="val -23910"/>
                <a:gd name="adj2" fmla="val 962"/>
              </a:avLst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6.2 mm</a:t>
              </a:r>
              <a:endParaRPr lang="en-US" dirty="0"/>
            </a:p>
          </p:txBody>
        </p:sp>
        <p:cxnSp>
          <p:nvCxnSpPr>
            <p:cNvPr id="10" name="Straight Arrow Connector 9"/>
            <p:cNvCxnSpPr/>
            <p:nvPr/>
          </p:nvCxnSpPr>
          <p:spPr>
            <a:xfrm flipH="1">
              <a:off x="7543801" y="2689945"/>
              <a:ext cx="695133" cy="1093277"/>
            </a:xfrm>
            <a:prstGeom prst="straightConnector1">
              <a:avLst/>
            </a:prstGeom>
            <a:ln>
              <a:solidFill>
                <a:schemeClr val="bg2">
                  <a:lumMod val="10000"/>
                </a:schemeClr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Audio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371600"/>
            <a:ext cx="8677275" cy="517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What is Flashback (Patent Pending)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1266" name="Picture 2" descr="http://www.trbimg.com/img-528aed13/turbine/os-ucf-wr-jj-worton-catch-nbc-nightly-news-20131118/400/16x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60600" y="2590800"/>
            <a:ext cx="5080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Audio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400" dirty="0" smtClean="0"/>
              <a:t>Texas Instruments: DRV601</a:t>
            </a:r>
          </a:p>
          <a:p>
            <a:r>
              <a:rPr lang="en-US" sz="2400" dirty="0" smtClean="0"/>
              <a:t>SNR 105 dB</a:t>
            </a:r>
          </a:p>
          <a:p>
            <a:r>
              <a:rPr lang="en-US" sz="2400" dirty="0" smtClean="0"/>
              <a:t>Low Noise and Total Harmonic Distortion</a:t>
            </a:r>
          </a:p>
          <a:p>
            <a:r>
              <a:rPr lang="en-US" sz="2400" dirty="0" smtClean="0"/>
              <a:t>Pop Reduction Circuitry</a:t>
            </a:r>
          </a:p>
          <a:p>
            <a:r>
              <a:rPr lang="en-US" sz="2400" dirty="0" smtClean="0"/>
              <a:t>4 mm x 4 mm 20-Pin Package</a:t>
            </a:r>
          </a:p>
          <a:p>
            <a:r>
              <a:rPr lang="en-US" sz="2400" dirty="0" smtClean="0"/>
              <a:t>Free Samples</a:t>
            </a:r>
          </a:p>
          <a:p>
            <a:endParaRPr lang="en-US" sz="2400" dirty="0" smtClean="0"/>
          </a:p>
          <a:p>
            <a:endParaRPr lang="en-US" dirty="0"/>
          </a:p>
        </p:txBody>
      </p:sp>
      <p:pic>
        <p:nvPicPr>
          <p:cNvPr id="18434" name="Picture 2" descr="http://www.pjtime.com/img_UpArticle/2008-02/200822713212773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3962400"/>
            <a:ext cx="2466975" cy="2286001"/>
          </a:xfrm>
          <a:prstGeom prst="rect">
            <a:avLst/>
          </a:prstGeom>
          <a:noFill/>
        </p:spPr>
      </p:pic>
      <p:grpSp>
        <p:nvGrpSpPr>
          <p:cNvPr id="5" name="Group 4"/>
          <p:cNvGrpSpPr/>
          <p:nvPr/>
        </p:nvGrpSpPr>
        <p:grpSpPr>
          <a:xfrm>
            <a:off x="6934200" y="3810000"/>
            <a:ext cx="1371600" cy="685800"/>
            <a:chOff x="6781800" y="1905000"/>
            <a:chExt cx="1371600" cy="685800"/>
          </a:xfrm>
        </p:grpSpPr>
        <p:sp>
          <p:nvSpPr>
            <p:cNvPr id="6" name="Rectangular Callout 5"/>
            <p:cNvSpPr/>
            <p:nvPr/>
          </p:nvSpPr>
          <p:spPr>
            <a:xfrm>
              <a:off x="7162800" y="1905000"/>
              <a:ext cx="990600" cy="381000"/>
            </a:xfrm>
            <a:prstGeom prst="wedgeRectCallout">
              <a:avLst>
                <a:gd name="adj1" fmla="val -23910"/>
                <a:gd name="adj2" fmla="val 962"/>
              </a:avLst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4 mm</a:t>
              </a:r>
              <a:endParaRPr lang="en-US" dirty="0"/>
            </a:p>
          </p:txBody>
        </p:sp>
        <p:cxnSp>
          <p:nvCxnSpPr>
            <p:cNvPr id="7" name="Straight Arrow Connector 6"/>
            <p:cNvCxnSpPr/>
            <p:nvPr/>
          </p:nvCxnSpPr>
          <p:spPr>
            <a:xfrm>
              <a:off x="6781800" y="2057400"/>
              <a:ext cx="1371600" cy="533400"/>
            </a:xfrm>
            <a:prstGeom prst="straightConnector1">
              <a:avLst/>
            </a:prstGeom>
            <a:ln>
              <a:solidFill>
                <a:schemeClr val="bg2">
                  <a:lumMod val="10000"/>
                </a:schemeClr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7"/>
          <p:cNvGrpSpPr/>
          <p:nvPr/>
        </p:nvGrpSpPr>
        <p:grpSpPr>
          <a:xfrm>
            <a:off x="7848602" y="4876800"/>
            <a:ext cx="1066798" cy="1245677"/>
            <a:chOff x="7543802" y="2537545"/>
            <a:chExt cx="1066798" cy="1245677"/>
          </a:xfrm>
        </p:grpSpPr>
        <p:sp>
          <p:nvSpPr>
            <p:cNvPr id="9" name="Rectangular Callout 8"/>
            <p:cNvSpPr/>
            <p:nvPr/>
          </p:nvSpPr>
          <p:spPr>
            <a:xfrm>
              <a:off x="7848600" y="3276600"/>
              <a:ext cx="762000" cy="381000"/>
            </a:xfrm>
            <a:prstGeom prst="wedgeRectCallout">
              <a:avLst>
                <a:gd name="adj1" fmla="val -23910"/>
                <a:gd name="adj2" fmla="val 962"/>
              </a:avLst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4 mm</a:t>
              </a:r>
              <a:endParaRPr lang="en-US" dirty="0"/>
            </a:p>
          </p:txBody>
        </p:sp>
        <p:cxnSp>
          <p:nvCxnSpPr>
            <p:cNvPr id="10" name="Straight Arrow Connector 9"/>
            <p:cNvCxnSpPr/>
            <p:nvPr/>
          </p:nvCxnSpPr>
          <p:spPr>
            <a:xfrm flipH="1">
              <a:off x="7543802" y="2537545"/>
              <a:ext cx="685798" cy="1245677"/>
            </a:xfrm>
            <a:prstGeom prst="straightConnector1">
              <a:avLst/>
            </a:prstGeom>
            <a:ln>
              <a:solidFill>
                <a:schemeClr val="bg2">
                  <a:lumMod val="10000"/>
                </a:schemeClr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Operating Systems Considerations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Ubuntu</a:t>
            </a:r>
          </a:p>
          <a:p>
            <a:endParaRPr lang="en-US" sz="3200" dirty="0" smtClean="0"/>
          </a:p>
          <a:p>
            <a:r>
              <a:rPr lang="en-US" sz="3200" dirty="0" err="1" smtClean="0"/>
              <a:t>ArchLinux</a:t>
            </a:r>
            <a:endParaRPr lang="en-US" sz="3200" dirty="0" smtClean="0"/>
          </a:p>
          <a:p>
            <a:endParaRPr lang="en-US" sz="3200" dirty="0" smtClean="0"/>
          </a:p>
          <a:p>
            <a:r>
              <a:rPr lang="en-US" sz="3200" dirty="0" smtClean="0"/>
              <a:t>Angstrom</a:t>
            </a:r>
            <a:endParaRPr lang="en-US" sz="3200" dirty="0"/>
          </a:p>
        </p:txBody>
      </p:sp>
      <p:pic>
        <p:nvPicPr>
          <p:cNvPr id="13316" name="Picture 4" descr="http://scienceblogs.com/gregladen/files/2013/02/Linux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1282"/>
          <a:stretch/>
        </p:blipFill>
        <p:spPr bwMode="auto">
          <a:xfrm>
            <a:off x="5105400" y="2667000"/>
            <a:ext cx="2914650" cy="3566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Ubuntu</a:t>
            </a:r>
            <a:r>
              <a:rPr lang="en-US" dirty="0" smtClean="0"/>
              <a:t> 12.04 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Linux Kernel v3.2+</a:t>
            </a:r>
          </a:p>
          <a:p>
            <a:r>
              <a:rPr lang="en-US" dirty="0" smtClean="0"/>
              <a:t>Desktop Environment</a:t>
            </a:r>
          </a:p>
          <a:p>
            <a:r>
              <a:rPr lang="en-US" dirty="0" smtClean="0"/>
              <a:t>Qt Support</a:t>
            </a:r>
          </a:p>
          <a:p>
            <a:r>
              <a:rPr lang="en-US" dirty="0" smtClean="0"/>
              <a:t>Community Support</a:t>
            </a:r>
          </a:p>
          <a:p>
            <a:r>
              <a:rPr lang="en-US" dirty="0" smtClean="0"/>
              <a:t>Familiarity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38600" y="3059624"/>
            <a:ext cx="4181836" cy="29601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Software Development (IDE)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Qt Creator</a:t>
            </a:r>
          </a:p>
          <a:p>
            <a:r>
              <a:rPr lang="en-US" dirty="0" smtClean="0"/>
              <a:t>Microsoft Visual Studio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19200" y="2931626"/>
            <a:ext cx="2743200" cy="2743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34000" y="2969080"/>
            <a:ext cx="2743200" cy="27554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QtCreator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Cross Platform Compatible</a:t>
            </a:r>
          </a:p>
          <a:p>
            <a:r>
              <a:rPr lang="en-US" dirty="0" smtClean="0"/>
              <a:t>Programming Language: C++</a:t>
            </a:r>
          </a:p>
          <a:p>
            <a:r>
              <a:rPr lang="en-US" dirty="0" smtClean="0"/>
              <a:t>GUI development forms</a:t>
            </a:r>
          </a:p>
          <a:p>
            <a:r>
              <a:rPr lang="en-US" dirty="0" err="1" smtClean="0"/>
              <a:t>OpenCV</a:t>
            </a:r>
            <a:r>
              <a:rPr lang="en-US" dirty="0" smtClean="0"/>
              <a:t> and FFMPEG compatible</a:t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Visual Studio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Programming Language: C, C++, C#, .NET</a:t>
            </a:r>
          </a:p>
          <a:p>
            <a:r>
              <a:rPr lang="en-US" dirty="0" smtClean="0"/>
              <a:t>Target Platform: Windows</a:t>
            </a:r>
          </a:p>
          <a:p>
            <a:r>
              <a:rPr lang="en-US" dirty="0" smtClean="0"/>
              <a:t>Qt Plug Ins and Qt SDK for Cross Compilation</a:t>
            </a:r>
          </a:p>
          <a:p>
            <a:r>
              <a:rPr lang="en-US" dirty="0" err="1" smtClean="0"/>
              <a:t>OpenCV</a:t>
            </a:r>
            <a:r>
              <a:rPr lang="en-US" dirty="0" smtClean="0"/>
              <a:t> and FFMPEG compatible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 descr="C:\Users\Rene\Downloads\Notification GUI Layou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95700" y="609600"/>
            <a:ext cx="5448300" cy="2762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GUI Design</a:t>
            </a:r>
            <a:endParaRPr lang="en-US" dirty="0"/>
          </a:p>
        </p:txBody>
      </p:sp>
      <p:pic>
        <p:nvPicPr>
          <p:cNvPr id="29698" name="Picture 2" descr="https://lh5.googleusercontent.com/nKsF-2QdSTWGfvhj3w4gBcBZtvmBxO3-Hocstqm7dv4HY6zwRnuk0MRHYDwytfCTDV3bhWqUumX5Z0cpvm3i8QParXeS9ez1WHizueeGmQXmdpTYzXQ2bfF8EQu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1828800"/>
            <a:ext cx="4319558" cy="3352800"/>
          </a:xfrm>
          <a:prstGeom prst="rect">
            <a:avLst/>
          </a:prstGeom>
          <a:noFill/>
        </p:spPr>
      </p:pic>
      <p:pic>
        <p:nvPicPr>
          <p:cNvPr id="11266" name="Picture 2" descr="C:\Users\Rene\Pictures\QtWidgetExampleTB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200400"/>
            <a:ext cx="4210902" cy="3423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Qt Media Encoding Library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Third party media encoding library specifically for Qt.</a:t>
            </a:r>
          </a:p>
          <a:p>
            <a:r>
              <a:rPr lang="en-US" dirty="0" smtClean="0"/>
              <a:t>Library wraps </a:t>
            </a:r>
            <a:r>
              <a:rPr lang="en-US" dirty="0" err="1" smtClean="0"/>
              <a:t>OpenCV</a:t>
            </a:r>
            <a:r>
              <a:rPr lang="en-US" dirty="0" smtClean="0"/>
              <a:t> and </a:t>
            </a:r>
            <a:r>
              <a:rPr lang="en-US" dirty="0" err="1" smtClean="0"/>
              <a:t>LibAV</a:t>
            </a:r>
            <a:r>
              <a:rPr lang="en-US" dirty="0" smtClean="0"/>
              <a:t> from FFMPEG.</a:t>
            </a:r>
          </a:p>
          <a:p>
            <a:r>
              <a:rPr lang="en-US" dirty="0" smtClean="0"/>
              <a:t>Target Platform: Windows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OpenCV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Open Source Computer Vision cross platform library.</a:t>
            </a:r>
          </a:p>
          <a:p>
            <a:r>
              <a:rPr lang="en-US" dirty="0" smtClean="0"/>
              <a:t>Available on multiple languages and development environments.</a:t>
            </a:r>
          </a:p>
          <a:p>
            <a:r>
              <a:rPr lang="en-US" dirty="0" smtClean="0"/>
              <a:t>Streamlined fashion of accessing pixels in a given video frame.</a:t>
            </a:r>
          </a:p>
          <a:p>
            <a:r>
              <a:rPr lang="en-US" dirty="0" smtClean="0"/>
              <a:t>Only supports processing on images.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FFMPEG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Cross platform audio and video streaming, decoding, encoding, and recording library.</a:t>
            </a:r>
          </a:p>
          <a:p>
            <a:r>
              <a:rPr lang="en-US" dirty="0" smtClean="0"/>
              <a:t>Available on multiple languages and development environments.</a:t>
            </a:r>
          </a:p>
          <a:p>
            <a:r>
              <a:rPr lang="en-US" dirty="0" smtClean="0"/>
              <a:t>Used in many video streaming applications.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Goals and Motivation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Patent Pending</a:t>
            </a:r>
          </a:p>
          <a:p>
            <a:r>
              <a:rPr lang="en-US" dirty="0" smtClean="0"/>
              <a:t>DVRs are costly</a:t>
            </a:r>
          </a:p>
          <a:p>
            <a:r>
              <a:rPr lang="en-US" dirty="0" smtClean="0"/>
              <a:t>Gain Experience</a:t>
            </a:r>
          </a:p>
          <a:p>
            <a:pPr lvl="1" fontAlgn="base"/>
            <a:r>
              <a:rPr lang="en-US" dirty="0" smtClean="0"/>
              <a:t>ARM / Linux Development</a:t>
            </a:r>
          </a:p>
          <a:p>
            <a:pPr lvl="1" fontAlgn="base"/>
            <a:r>
              <a:rPr lang="en-US" dirty="0" smtClean="0"/>
              <a:t>Qt / C++ GUI</a:t>
            </a:r>
          </a:p>
          <a:p>
            <a:pPr lvl="1" fontAlgn="base"/>
            <a:r>
              <a:rPr lang="en-US" dirty="0" smtClean="0"/>
              <a:t>PCB Design</a:t>
            </a:r>
          </a:p>
          <a:p>
            <a:r>
              <a:rPr lang="en-US" dirty="0" smtClean="0"/>
              <a:t>Graduation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QtMEL</a:t>
            </a:r>
            <a:r>
              <a:rPr lang="en-US" dirty="0" smtClean="0"/>
              <a:t> Vs </a:t>
            </a:r>
            <a:r>
              <a:rPr lang="en-US" dirty="0" err="1" smtClean="0"/>
              <a:t>OpenCV</a:t>
            </a:r>
            <a:r>
              <a:rPr lang="en-US" dirty="0" smtClean="0"/>
              <a:t> and FFMPEG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We elected to use </a:t>
            </a:r>
            <a:r>
              <a:rPr lang="en-US" dirty="0" err="1" smtClean="0"/>
              <a:t>OpenCV</a:t>
            </a:r>
            <a:r>
              <a:rPr lang="en-US" dirty="0" smtClean="0"/>
              <a:t> and FFMPEG.</a:t>
            </a:r>
          </a:p>
          <a:p>
            <a:r>
              <a:rPr lang="en-US" dirty="0" smtClean="0"/>
              <a:t>More documentation on </a:t>
            </a:r>
            <a:r>
              <a:rPr lang="en-US" dirty="0" err="1" smtClean="0"/>
              <a:t>OpenCV</a:t>
            </a:r>
            <a:r>
              <a:rPr lang="en-US" dirty="0" smtClean="0"/>
              <a:t> and FFMPEG than </a:t>
            </a:r>
            <a:r>
              <a:rPr lang="en-US" dirty="0" err="1" smtClean="0"/>
              <a:t>QtMEL</a:t>
            </a:r>
            <a:r>
              <a:rPr lang="en-US" dirty="0" smtClean="0"/>
              <a:t>.</a:t>
            </a:r>
          </a:p>
          <a:p>
            <a:r>
              <a:rPr lang="en-US" dirty="0" smtClean="0"/>
              <a:t>Easier to create our implementation of a media player with more control over the audio and video streams.</a:t>
            </a:r>
          </a:p>
          <a:p>
            <a:r>
              <a:rPr lang="en-US" dirty="0" smtClean="0"/>
              <a:t>Above all </a:t>
            </a:r>
            <a:r>
              <a:rPr lang="en-US" dirty="0" err="1" smtClean="0"/>
              <a:t>QtMEL</a:t>
            </a:r>
            <a:r>
              <a:rPr lang="en-US" dirty="0" smtClean="0"/>
              <a:t> is only available on Windows devices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43000" y="381000"/>
            <a:ext cx="6705600" cy="617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7348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Software Class Diagram</a:t>
            </a:r>
            <a:endParaRPr lang="en-US" dirty="0"/>
          </a:p>
        </p:txBody>
      </p:sp>
      <p:pic>
        <p:nvPicPr>
          <p:cNvPr id="4" name="Picture 3" descr="C:\Users\Rene\Downloads\ClassDiagram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52400" y="1371600"/>
            <a:ext cx="11491503" cy="5838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57727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Detection Algorithms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Silence and Black Screen</a:t>
            </a:r>
          </a:p>
          <a:p>
            <a:r>
              <a:rPr lang="en-US" dirty="0" smtClean="0"/>
              <a:t>Logo absence detection</a:t>
            </a:r>
          </a:p>
          <a:p>
            <a:r>
              <a:rPr lang="en-US" dirty="0" smtClean="0"/>
              <a:t>High Cut Rate detection</a:t>
            </a:r>
            <a:endParaRPr lang="en-US" dirty="0"/>
          </a:p>
        </p:txBody>
      </p:sp>
      <p:pic>
        <p:nvPicPr>
          <p:cNvPr id="88066" name="Picture 2" descr="https://lh3.googleusercontent.com/fcvO1xL3aZXSQNeJDbptyQayLsLJFoVOLHZkNtI1-q-hlANlxpYuMI4wTU4MmhwWwlE-aCcLR7JBhzAuvI17F0D948k1iXfb9L0uuLxk42KuiiqHs0ThdK1Udl5D"/>
          <p:cNvPicPr>
            <a:picLocks noChangeAspect="1" noChangeArrowheads="1"/>
          </p:cNvPicPr>
          <p:nvPr/>
        </p:nvPicPr>
        <p:blipFill>
          <a:blip r:embed="rId3" cstate="print"/>
          <a:srcRect t="5872" r="17910" b="10881"/>
          <a:stretch>
            <a:fillRect/>
          </a:stretch>
        </p:blipFill>
        <p:spPr bwMode="auto">
          <a:xfrm>
            <a:off x="3886199" y="2819400"/>
            <a:ext cx="4885021" cy="35675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Silence and Black Screen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Silence Detection: If the Standard Deviation of audio frames is above the threshold, this is determined to be silence</a:t>
                </a:r>
              </a:p>
              <a:p>
                <a:endParaRPr lang="en-US" dirty="0" smtClean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𝜎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/>
                                    </a:rPr>
                                    <m:t>Σ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b="0" i="0" smtClean="0">
                                          <a:latin typeface="Cambria Math"/>
                                        </a:rPr>
                                        <m:t>F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en-US" b="0" i="0" smtClean="0">
                                          <a:latin typeface="Cambria Math"/>
                                        </a:rPr>
                                        <m:t>n</m:t>
                                      </m:r>
                                    </m:sub>
                                  </m:sSub>
                                  <m:r>
                                    <a:rPr lang="en-US" b="0" i="0" smtClean="0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/>
                                    </a:rPr>
                                    <m:t>Mean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b="0" i="0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Total</m:t>
                          </m:r>
                          <m:r>
                            <a:rPr lang="en-US" b="0" i="0" smtClean="0">
                              <a:latin typeface="Cambria Math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Frames</m:t>
                          </m:r>
                        </m:den>
                      </m:f>
                    </m:oMath>
                  </m:oMathPara>
                </a14:m>
                <a:endParaRPr lang="en-US" dirty="0" smtClean="0"/>
              </a:p>
              <a:p>
                <a:endParaRPr lang="en-US" dirty="0" smtClean="0"/>
              </a:p>
              <a:p>
                <a:r>
                  <a:rPr lang="en-US" dirty="0" smtClean="0"/>
                  <a:t>Black Screen: All the pixel values of a given frame will be 0 if it is a black frame in relation to RGB bit scheme.</a:t>
                </a: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0">
                <a:blip r:embed="rId3" cstate="print"/>
                <a:stretch>
                  <a:fillRect l="-784" t="-1200" r="-14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50587" y="3817369"/>
            <a:ext cx="3381375" cy="27077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Logo Absence Detection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 database of known station logos with their coordinates will be stored in memory.</a:t>
            </a:r>
          </a:p>
          <a:p>
            <a:r>
              <a:rPr lang="en-US" dirty="0" smtClean="0"/>
              <a:t>Each logo will be accessed by key value.</a:t>
            </a:r>
          </a:p>
          <a:p>
            <a:r>
              <a:rPr lang="en-US" dirty="0" smtClean="0"/>
              <a:t>Using </a:t>
            </a:r>
            <a:r>
              <a:rPr lang="en-US" dirty="0" err="1" smtClean="0"/>
              <a:t>OpenCV</a:t>
            </a:r>
            <a:r>
              <a:rPr lang="en-US" dirty="0" smtClean="0"/>
              <a:t>, the difference of the images will be taken.</a:t>
            </a:r>
          </a:p>
          <a:p>
            <a:r>
              <a:rPr lang="en-US" dirty="0" smtClean="0"/>
              <a:t>If a zero is produced the current stream isn’t on commercial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5242481" y="6049962"/>
            <a:ext cx="381000" cy="47520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own Arrow 5"/>
          <p:cNvSpPr/>
          <p:nvPr/>
        </p:nvSpPr>
        <p:spPr>
          <a:xfrm rot="3060848">
            <a:off x="6205859" y="5021836"/>
            <a:ext cx="282407" cy="139772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 Cut Rate Detection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Cut Rate - difference in pixel density between two or more frames</a:t>
            </a:r>
          </a:p>
          <a:p>
            <a:r>
              <a:rPr lang="en-US" dirty="0" smtClean="0"/>
              <a:t>High cut rates indicate rapid change in pixel densities between frames.</a:t>
            </a:r>
          </a:p>
          <a:p>
            <a:r>
              <a:rPr lang="en-US" dirty="0" smtClean="0"/>
              <a:t>Using the standard deviation between the pixel densities we can determine commercial breaks.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Recording</a:t>
            </a:r>
            <a:endParaRPr lang="en-US" dirty="0"/>
          </a:p>
        </p:txBody>
      </p:sp>
      <p:pic>
        <p:nvPicPr>
          <p:cNvPr id="96258" name="Picture 2" descr="https://lh6.googleusercontent.com/DcLYm4dmO8YD36xV3HPV9LUe8qpQVNIXxQdI2tV5252hehfQHCpa-XxwbET3b8nLS2sWLPYseNtPimgW_owevgnw8V47cPB1qkXk4uL2qQl6tl4ctopczuIvGyz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1295400"/>
            <a:ext cx="6629400" cy="47906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29339"/>
            <a:ext cx="7772400" cy="1143000"/>
          </a:xfrm>
        </p:spPr>
        <p:txBody>
          <a:bodyPr/>
          <a:lstStyle/>
          <a:p>
            <a:r>
              <a:rPr lang="en-US" dirty="0" smtClean="0"/>
              <a:t>Power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CUI PJ1-022 Power Jack</a:t>
            </a:r>
          </a:p>
          <a:p>
            <a:r>
              <a:rPr lang="en-US" dirty="0" smtClean="0"/>
              <a:t>TI’s TPS62111 Step-Down Converter</a:t>
            </a:r>
          </a:p>
          <a:p>
            <a:r>
              <a:rPr lang="en-US" dirty="0" smtClean="0"/>
              <a:t>TI’s REG711 Converter</a:t>
            </a:r>
            <a:endParaRPr lang="en-US" dirty="0"/>
          </a:p>
        </p:txBody>
      </p:sp>
      <p:grpSp>
        <p:nvGrpSpPr>
          <p:cNvPr id="15" name="Group 14"/>
          <p:cNvGrpSpPr/>
          <p:nvPr/>
        </p:nvGrpSpPr>
        <p:grpSpPr>
          <a:xfrm>
            <a:off x="671593" y="3459348"/>
            <a:ext cx="2516967" cy="2051739"/>
            <a:chOff x="6096000" y="2765155"/>
            <a:chExt cx="2516967" cy="2051739"/>
          </a:xfrm>
        </p:grpSpPr>
        <p:pic>
          <p:nvPicPr>
            <p:cNvPr id="12290" name="Picture 2" descr="http://media.digikey.com/Photos/CUI%20Photos/PJ1-022-SMT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22392" t="26463" r="22646" b="24682"/>
            <a:stretch/>
          </p:blipFill>
          <p:spPr bwMode="auto">
            <a:xfrm>
              <a:off x="6096000" y="2765155"/>
              <a:ext cx="2057401" cy="1828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5" name="Group 4"/>
            <p:cNvGrpSpPr/>
            <p:nvPr/>
          </p:nvGrpSpPr>
          <p:grpSpPr>
            <a:xfrm>
              <a:off x="7124701" y="2765155"/>
              <a:ext cx="1219200" cy="829958"/>
              <a:chOff x="6858002" y="2143113"/>
              <a:chExt cx="1219200" cy="829958"/>
            </a:xfrm>
          </p:grpSpPr>
          <p:sp>
            <p:nvSpPr>
              <p:cNvPr id="6" name="Rectangular Callout 5"/>
              <p:cNvSpPr/>
              <p:nvPr/>
            </p:nvSpPr>
            <p:spPr>
              <a:xfrm rot="2291355">
                <a:off x="7058159" y="2206692"/>
                <a:ext cx="990600" cy="381000"/>
              </a:xfrm>
              <a:prstGeom prst="wedgeRectCallout">
                <a:avLst>
                  <a:gd name="adj1" fmla="val -23910"/>
                  <a:gd name="adj2" fmla="val 962"/>
                </a:avLst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2.75 mm</a:t>
                </a:r>
                <a:endParaRPr lang="en-US" dirty="0"/>
              </a:p>
            </p:txBody>
          </p:sp>
          <p:cxnSp>
            <p:nvCxnSpPr>
              <p:cNvPr id="7" name="Straight Arrow Connector 6"/>
              <p:cNvCxnSpPr>
                <a:stCxn id="12290" idx="0"/>
              </p:cNvCxnSpPr>
              <p:nvPr/>
            </p:nvCxnSpPr>
            <p:spPr>
              <a:xfrm>
                <a:off x="6858002" y="2143113"/>
                <a:ext cx="1219200" cy="829958"/>
              </a:xfrm>
              <a:prstGeom prst="straightConnector1">
                <a:avLst/>
              </a:prstGeom>
              <a:ln>
                <a:solidFill>
                  <a:schemeClr val="bg2">
                    <a:lumMod val="10000"/>
                  </a:schemeClr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" name="Group 7"/>
            <p:cNvGrpSpPr/>
            <p:nvPr/>
          </p:nvGrpSpPr>
          <p:grpSpPr>
            <a:xfrm>
              <a:off x="7467600" y="4127391"/>
              <a:ext cx="1145367" cy="689503"/>
              <a:chOff x="7391400" y="2634085"/>
              <a:chExt cx="1145367" cy="689503"/>
            </a:xfrm>
          </p:grpSpPr>
          <p:sp>
            <p:nvSpPr>
              <p:cNvPr id="9" name="Rectangular Callout 8"/>
              <p:cNvSpPr/>
              <p:nvPr/>
            </p:nvSpPr>
            <p:spPr>
              <a:xfrm rot="19399304">
                <a:off x="7520013" y="2942588"/>
                <a:ext cx="1016754" cy="381000"/>
              </a:xfrm>
              <a:prstGeom prst="wedgeRectCallout">
                <a:avLst>
                  <a:gd name="adj1" fmla="val -23910"/>
                  <a:gd name="adj2" fmla="val 962"/>
                </a:avLst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0.65 mm</a:t>
                </a:r>
                <a:endParaRPr lang="en-US" dirty="0"/>
              </a:p>
            </p:txBody>
          </p:sp>
          <p:cxnSp>
            <p:nvCxnSpPr>
              <p:cNvPr id="10" name="Straight Arrow Connector 9"/>
              <p:cNvCxnSpPr/>
              <p:nvPr/>
            </p:nvCxnSpPr>
            <p:spPr>
              <a:xfrm flipH="1">
                <a:off x="7391400" y="2634085"/>
                <a:ext cx="966709" cy="667054"/>
              </a:xfrm>
              <a:prstGeom prst="straightConnector1">
                <a:avLst/>
              </a:prstGeom>
              <a:ln>
                <a:solidFill>
                  <a:schemeClr val="bg2">
                    <a:lumMod val="10000"/>
                  </a:schemeClr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12292" name="Picture 4" descr="http://www.ti.com/graphics/folders/partimages/REG711-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78230" y="3733800"/>
            <a:ext cx="1924050" cy="1447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http://www.ti.com/graphics/folders/partimages/TPS6211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12298" y="3670181"/>
            <a:ext cx="1809750" cy="123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20" name="Group 19"/>
          <p:cNvGrpSpPr/>
          <p:nvPr/>
        </p:nvGrpSpPr>
        <p:grpSpPr>
          <a:xfrm>
            <a:off x="4572000" y="3257474"/>
            <a:ext cx="1368316" cy="685800"/>
            <a:chOff x="6785084" y="1905000"/>
            <a:chExt cx="1368316" cy="685800"/>
          </a:xfrm>
        </p:grpSpPr>
        <p:sp>
          <p:nvSpPr>
            <p:cNvPr id="21" name="Rectangular Callout 20"/>
            <p:cNvSpPr/>
            <p:nvPr/>
          </p:nvSpPr>
          <p:spPr>
            <a:xfrm>
              <a:off x="7162800" y="1905000"/>
              <a:ext cx="990600" cy="381000"/>
            </a:xfrm>
            <a:prstGeom prst="wedgeRectCallout">
              <a:avLst>
                <a:gd name="adj1" fmla="val -23910"/>
                <a:gd name="adj2" fmla="val 962"/>
              </a:avLst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4.8 mm</a:t>
              </a:r>
              <a:endParaRPr lang="en-US" dirty="0"/>
            </a:p>
          </p:txBody>
        </p:sp>
        <p:cxnSp>
          <p:nvCxnSpPr>
            <p:cNvPr id="22" name="Straight Arrow Connector 21"/>
            <p:cNvCxnSpPr/>
            <p:nvPr/>
          </p:nvCxnSpPr>
          <p:spPr>
            <a:xfrm>
              <a:off x="6785084" y="2126895"/>
              <a:ext cx="1368316" cy="463905"/>
            </a:xfrm>
            <a:prstGeom prst="straightConnector1">
              <a:avLst/>
            </a:prstGeom>
            <a:ln>
              <a:solidFill>
                <a:schemeClr val="bg2">
                  <a:lumMod val="10000"/>
                </a:schemeClr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23"/>
          <p:cNvGrpSpPr/>
          <p:nvPr/>
        </p:nvGrpSpPr>
        <p:grpSpPr>
          <a:xfrm>
            <a:off x="7592822" y="3356359"/>
            <a:ext cx="1350935" cy="625015"/>
            <a:chOff x="6802465" y="1965785"/>
            <a:chExt cx="1350935" cy="625015"/>
          </a:xfrm>
        </p:grpSpPr>
        <p:sp>
          <p:nvSpPr>
            <p:cNvPr id="25" name="Rectangular Callout 24"/>
            <p:cNvSpPr/>
            <p:nvPr/>
          </p:nvSpPr>
          <p:spPr>
            <a:xfrm>
              <a:off x="7049898" y="1965785"/>
              <a:ext cx="990600" cy="381000"/>
            </a:xfrm>
            <a:prstGeom prst="wedgeRectCallout">
              <a:avLst>
                <a:gd name="adj1" fmla="val -23910"/>
                <a:gd name="adj2" fmla="val 962"/>
              </a:avLst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4 mm</a:t>
              </a:r>
              <a:endParaRPr lang="en-US" dirty="0"/>
            </a:p>
          </p:txBody>
        </p:sp>
        <p:cxnSp>
          <p:nvCxnSpPr>
            <p:cNvPr id="26" name="Straight Arrow Connector 25"/>
            <p:cNvCxnSpPr/>
            <p:nvPr/>
          </p:nvCxnSpPr>
          <p:spPr>
            <a:xfrm>
              <a:off x="6802465" y="2201184"/>
              <a:ext cx="1350935" cy="389616"/>
            </a:xfrm>
            <a:prstGeom prst="straightConnector1">
              <a:avLst/>
            </a:prstGeom>
            <a:ln>
              <a:solidFill>
                <a:schemeClr val="bg2">
                  <a:lumMod val="10000"/>
                </a:schemeClr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oup 27"/>
          <p:cNvGrpSpPr/>
          <p:nvPr/>
        </p:nvGrpSpPr>
        <p:grpSpPr>
          <a:xfrm>
            <a:off x="5478620" y="3974981"/>
            <a:ext cx="1057466" cy="1295400"/>
            <a:chOff x="7781734" y="2613745"/>
            <a:chExt cx="1057466" cy="1295400"/>
          </a:xfrm>
        </p:grpSpPr>
        <p:sp>
          <p:nvSpPr>
            <p:cNvPr id="29" name="Rectangular Callout 28"/>
            <p:cNvSpPr/>
            <p:nvPr/>
          </p:nvSpPr>
          <p:spPr>
            <a:xfrm>
              <a:off x="7848600" y="3276600"/>
              <a:ext cx="990600" cy="381000"/>
            </a:xfrm>
            <a:prstGeom prst="wedgeRectCallout">
              <a:avLst>
                <a:gd name="adj1" fmla="val -23910"/>
                <a:gd name="adj2" fmla="val 962"/>
              </a:avLst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4.8 mm</a:t>
              </a:r>
              <a:endParaRPr lang="en-US" dirty="0"/>
            </a:p>
          </p:txBody>
        </p:sp>
        <p:cxnSp>
          <p:nvCxnSpPr>
            <p:cNvPr id="30" name="Straight Arrow Connector 29"/>
            <p:cNvCxnSpPr/>
            <p:nvPr/>
          </p:nvCxnSpPr>
          <p:spPr>
            <a:xfrm rot="6780000">
              <a:off x="7324534" y="3070945"/>
              <a:ext cx="1295400" cy="381000"/>
            </a:xfrm>
            <a:prstGeom prst="straightConnector1">
              <a:avLst/>
            </a:prstGeom>
            <a:ln>
              <a:solidFill>
                <a:schemeClr val="bg2">
                  <a:lumMod val="10000"/>
                </a:schemeClr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Group 32"/>
          <p:cNvGrpSpPr/>
          <p:nvPr/>
        </p:nvGrpSpPr>
        <p:grpSpPr>
          <a:xfrm>
            <a:off x="7710378" y="4031892"/>
            <a:ext cx="1014908" cy="1744245"/>
            <a:chOff x="7147826" y="2613745"/>
            <a:chExt cx="1014908" cy="1744245"/>
          </a:xfrm>
        </p:grpSpPr>
        <p:sp>
          <p:nvSpPr>
            <p:cNvPr id="34" name="Rectangular Callout 33"/>
            <p:cNvSpPr/>
            <p:nvPr/>
          </p:nvSpPr>
          <p:spPr>
            <a:xfrm>
              <a:off x="7147826" y="3976990"/>
              <a:ext cx="990600" cy="381000"/>
            </a:xfrm>
            <a:prstGeom prst="wedgeRectCallout">
              <a:avLst>
                <a:gd name="adj1" fmla="val -23910"/>
                <a:gd name="adj2" fmla="val 962"/>
              </a:avLst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6</a:t>
              </a:r>
              <a:r>
                <a:rPr lang="en-US" dirty="0" smtClean="0"/>
                <a:t> mm</a:t>
              </a:r>
              <a:endParaRPr lang="en-US" dirty="0"/>
            </a:p>
          </p:txBody>
        </p:sp>
        <p:cxnSp>
          <p:nvCxnSpPr>
            <p:cNvPr id="35" name="Straight Arrow Connector 34"/>
            <p:cNvCxnSpPr/>
            <p:nvPr/>
          </p:nvCxnSpPr>
          <p:spPr>
            <a:xfrm rot="6780000">
              <a:off x="7324534" y="3070945"/>
              <a:ext cx="1295400" cy="381000"/>
            </a:xfrm>
            <a:prstGeom prst="straightConnector1">
              <a:avLst/>
            </a:prstGeom>
            <a:ln>
              <a:solidFill>
                <a:schemeClr val="bg2">
                  <a:lumMod val="10000"/>
                </a:schemeClr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 Distribution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Marlon De La Cruz</a:t>
            </a:r>
          </a:p>
          <a:p>
            <a:pPr lvl="1"/>
            <a:r>
              <a:rPr lang="en-US" dirty="0" smtClean="0"/>
              <a:t>PCB Layout and Design</a:t>
            </a:r>
          </a:p>
          <a:p>
            <a:pPr lvl="1"/>
            <a:r>
              <a:rPr lang="en-US" dirty="0" smtClean="0"/>
              <a:t>IR Design and Implementation</a:t>
            </a:r>
          </a:p>
          <a:p>
            <a:pPr lvl="1"/>
            <a:r>
              <a:rPr lang="en-US" dirty="0" smtClean="0"/>
              <a:t>Power Management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Trenton Reed</a:t>
            </a:r>
          </a:p>
          <a:p>
            <a:pPr lvl="1"/>
            <a:r>
              <a:rPr lang="en-US" dirty="0" smtClean="0"/>
              <a:t>PCB Layout and Design</a:t>
            </a:r>
          </a:p>
          <a:p>
            <a:pPr lvl="1"/>
            <a:r>
              <a:rPr lang="en-US" dirty="0" smtClean="0"/>
              <a:t>Hardware Peripheral Design</a:t>
            </a:r>
          </a:p>
          <a:p>
            <a:pPr lvl="1"/>
            <a:r>
              <a:rPr lang="en-US" dirty="0" smtClean="0"/>
              <a:t>Processor Implementation</a:t>
            </a:r>
          </a:p>
          <a:p>
            <a:pPr lvl="1"/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Process videos of at least 30 frames/sec</a:t>
            </a:r>
          </a:p>
          <a:p>
            <a:r>
              <a:rPr lang="en-US" dirty="0" smtClean="0"/>
              <a:t>Accurate video and audio syncing</a:t>
            </a:r>
          </a:p>
          <a:p>
            <a:r>
              <a:rPr lang="en-US" dirty="0"/>
              <a:t>MPEG-2 support</a:t>
            </a:r>
          </a:p>
          <a:p>
            <a:r>
              <a:rPr lang="en-US" dirty="0" smtClean="0"/>
              <a:t>H.264 support</a:t>
            </a:r>
          </a:p>
          <a:p>
            <a:r>
              <a:rPr lang="en-US" dirty="0" smtClean="0"/>
              <a:t>IR remote control </a:t>
            </a:r>
          </a:p>
          <a:p>
            <a:r>
              <a:rPr lang="en-US" dirty="0" smtClean="0"/>
              <a:t>Non-Invasive user interface</a:t>
            </a:r>
          </a:p>
          <a:p>
            <a:r>
              <a:rPr lang="en-US" dirty="0" smtClean="0"/>
              <a:t>Memory Management Unit (MMU)</a:t>
            </a:r>
          </a:p>
          <a:p>
            <a:r>
              <a:rPr lang="en-US" dirty="0" smtClean="0"/>
              <a:t>Two channel video capture</a:t>
            </a:r>
          </a:p>
          <a:p>
            <a:r>
              <a:rPr lang="en-US" dirty="0" smtClean="0"/>
              <a:t>Process OTA Transmitted Channels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 Distribution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Rene Martinez</a:t>
            </a:r>
          </a:p>
          <a:p>
            <a:pPr lvl="1"/>
            <a:r>
              <a:rPr lang="en-US" dirty="0" smtClean="0"/>
              <a:t>Media Streaming</a:t>
            </a:r>
          </a:p>
          <a:p>
            <a:pPr lvl="1"/>
            <a:r>
              <a:rPr lang="en-US" dirty="0" smtClean="0"/>
              <a:t>GUI Development</a:t>
            </a:r>
          </a:p>
          <a:p>
            <a:pPr lvl="1"/>
            <a:r>
              <a:rPr lang="en-US" dirty="0" smtClean="0"/>
              <a:t>Commercial Detection Algorithm/Analysis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Marlon Smith</a:t>
            </a:r>
          </a:p>
          <a:p>
            <a:pPr lvl="1"/>
            <a:r>
              <a:rPr lang="en-US" dirty="0" smtClean="0"/>
              <a:t>Systems Integration</a:t>
            </a:r>
          </a:p>
          <a:p>
            <a:pPr lvl="1"/>
            <a:r>
              <a:rPr lang="en-US" dirty="0" smtClean="0"/>
              <a:t>Eagle Library Modification</a:t>
            </a:r>
          </a:p>
          <a:p>
            <a:pPr lvl="1"/>
            <a:r>
              <a:rPr lang="en-US" dirty="0" smtClean="0"/>
              <a:t>Qt Environment Execution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Budget</a:t>
            </a:r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xmlns="" val="1170847301"/>
              </p:ext>
            </p:extLst>
          </p:nvPr>
        </p:nvGraphicFramePr>
        <p:xfrm>
          <a:off x="914398" y="1295400"/>
          <a:ext cx="7315201" cy="5167833"/>
        </p:xfrm>
        <a:graphic>
          <a:graphicData uri="http://schemas.openxmlformats.org/drawingml/2006/table">
            <a:tbl>
              <a:tblPr/>
              <a:tblGrid>
                <a:gridCol w="2206288"/>
                <a:gridCol w="1459571"/>
                <a:gridCol w="1252242"/>
                <a:gridCol w="1198550"/>
                <a:gridCol w="1198550"/>
              </a:tblGrid>
              <a:tr h="27137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latin typeface="Helvetica"/>
                          <a:ea typeface="Calibri"/>
                          <a:cs typeface="Times New Roman"/>
                        </a:rPr>
                        <a:t>Product</a:t>
                      </a:r>
                      <a:endParaRPr lang="en-U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863" marR="42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latin typeface="Helvetica"/>
                          <a:ea typeface="Calibri"/>
                          <a:cs typeface="Times New Roman"/>
                        </a:rPr>
                        <a:t>Description</a:t>
                      </a:r>
                      <a:endParaRPr lang="en-U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863" marR="42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latin typeface="Helvetica"/>
                          <a:ea typeface="Calibri"/>
                          <a:cs typeface="Times New Roman"/>
                        </a:rPr>
                        <a:t>Quantity</a:t>
                      </a:r>
                      <a:endParaRPr lang="en-U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863" marR="42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latin typeface="Helvetica"/>
                          <a:ea typeface="Calibri"/>
                          <a:cs typeface="Times New Roman"/>
                        </a:rPr>
                        <a:t>Price </a:t>
                      </a:r>
                      <a:endParaRPr lang="en-US" sz="7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latin typeface="Helvetica"/>
                          <a:ea typeface="Calibri"/>
                          <a:cs typeface="Times New Roman"/>
                        </a:rPr>
                        <a:t>(per unit)</a:t>
                      </a:r>
                      <a:endParaRPr lang="en-U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863" marR="42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latin typeface="Helvetica"/>
                          <a:ea typeface="Calibri"/>
                          <a:cs typeface="Times New Roman"/>
                        </a:rPr>
                        <a:t>Total Price</a:t>
                      </a:r>
                      <a:endParaRPr lang="en-U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863" marR="42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162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latin typeface="Helvetica"/>
                          <a:ea typeface="Calibri"/>
                          <a:cs typeface="Times New Roman"/>
                        </a:rPr>
                        <a:t>Overo® TidalStorm</a:t>
                      </a:r>
                      <a:endParaRPr lang="en-U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863" marR="42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latin typeface="Helvetica"/>
                          <a:ea typeface="Calibri"/>
                          <a:cs typeface="Times New Roman"/>
                        </a:rPr>
                        <a:t>DM3730 Development Board</a:t>
                      </a:r>
                      <a:endParaRPr lang="en-U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863" marR="42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latin typeface="Helvetica"/>
                          <a:ea typeface="Calibri"/>
                          <a:cs typeface="Times New Roman"/>
                        </a:rPr>
                        <a:t>1</a:t>
                      </a:r>
                      <a:endParaRPr lang="en-U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863" marR="42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latin typeface="Helvetica"/>
                          <a:ea typeface="Calibri"/>
                          <a:cs typeface="Times New Roman"/>
                        </a:rPr>
                        <a:t>$139.00</a:t>
                      </a:r>
                      <a:endParaRPr lang="en-U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863" marR="42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latin typeface="Helvetica"/>
                          <a:ea typeface="Calibri"/>
                          <a:cs typeface="Times New Roman"/>
                        </a:rPr>
                        <a:t>$139.00</a:t>
                      </a:r>
                      <a:endParaRPr lang="en-U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863" marR="42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441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latin typeface="Helvetica"/>
                          <a:ea typeface="Calibri"/>
                          <a:cs typeface="Times New Roman"/>
                        </a:rPr>
                        <a:t>Summit</a:t>
                      </a:r>
                      <a:endParaRPr lang="en-U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863" marR="42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latin typeface="Helvetica"/>
                          <a:ea typeface="Calibri"/>
                          <a:cs typeface="Times New Roman"/>
                        </a:rPr>
                        <a:t>Prototype Board</a:t>
                      </a:r>
                      <a:endParaRPr lang="en-U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863" marR="42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latin typeface="Helvetica"/>
                          <a:ea typeface="Calibri"/>
                          <a:cs typeface="Times New Roman"/>
                        </a:rPr>
                        <a:t>1</a:t>
                      </a:r>
                      <a:endParaRPr lang="en-U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863" marR="42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latin typeface="Helvetica"/>
                          <a:ea typeface="Calibri"/>
                          <a:cs typeface="Times New Roman"/>
                        </a:rPr>
                        <a:t>$49.00</a:t>
                      </a:r>
                      <a:endParaRPr lang="en-U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863" marR="42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latin typeface="Helvetica"/>
                          <a:ea typeface="Calibri"/>
                          <a:cs typeface="Times New Roman"/>
                        </a:rPr>
                        <a:t>$49.00</a:t>
                      </a:r>
                      <a:endParaRPr lang="en-U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863" marR="42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568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latin typeface="Helvetica"/>
                          <a:ea typeface="Calibri"/>
                          <a:cs typeface="Times New Roman"/>
                        </a:rPr>
                        <a:t>AVerTV H826</a:t>
                      </a:r>
                      <a:endParaRPr lang="en-U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863" marR="42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latin typeface="Helvetica"/>
                          <a:ea typeface="Calibri"/>
                          <a:cs typeface="Times New Roman"/>
                        </a:rPr>
                        <a:t>TV Tuner</a:t>
                      </a:r>
                      <a:endParaRPr lang="en-U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863" marR="42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latin typeface="Helvetica"/>
                          <a:ea typeface="Calibri"/>
                          <a:cs typeface="Times New Roman"/>
                        </a:rPr>
                        <a:t>2</a:t>
                      </a:r>
                      <a:endParaRPr lang="en-U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863" marR="42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latin typeface="Helvetica"/>
                          <a:ea typeface="Calibri"/>
                          <a:cs typeface="Times New Roman"/>
                        </a:rPr>
                        <a:t>$44.99</a:t>
                      </a:r>
                      <a:endParaRPr lang="en-U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863" marR="42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latin typeface="Helvetica"/>
                          <a:ea typeface="Calibri"/>
                          <a:cs typeface="Times New Roman"/>
                        </a:rPr>
                        <a:t>$89.98</a:t>
                      </a:r>
                      <a:endParaRPr lang="en-U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863" marR="42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441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latin typeface="Helvetica"/>
                          <a:ea typeface="Calibri"/>
                          <a:cs typeface="Times New Roman"/>
                        </a:rPr>
                        <a:t>74AHC1G126DBVRE4</a:t>
                      </a:r>
                      <a:endParaRPr lang="en-U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863" marR="42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latin typeface="Helvetica"/>
                          <a:ea typeface="Calibri"/>
                          <a:cs typeface="Times New Roman"/>
                        </a:rPr>
                        <a:t>Buffer and Line Driver</a:t>
                      </a:r>
                      <a:endParaRPr lang="en-U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863" marR="42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latin typeface="Helvetica"/>
                          <a:ea typeface="Calibri"/>
                          <a:cs typeface="Times New Roman"/>
                        </a:rPr>
                        <a:t>4</a:t>
                      </a:r>
                      <a:endParaRPr lang="en-U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863" marR="42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latin typeface="Helvetica"/>
                          <a:ea typeface="Calibri"/>
                          <a:cs typeface="Times New Roman"/>
                        </a:rPr>
                        <a:t>$0.28</a:t>
                      </a:r>
                      <a:endParaRPr lang="en-U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863" marR="42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latin typeface="Helvetica"/>
                          <a:ea typeface="Calibri"/>
                          <a:cs typeface="Times New Roman"/>
                        </a:rPr>
                        <a:t>$1.12</a:t>
                      </a:r>
                      <a:endParaRPr lang="en-U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863" marR="42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441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latin typeface="Helvetica"/>
                          <a:ea typeface="Calibri"/>
                          <a:cs typeface="Times New Roman"/>
                        </a:rPr>
                        <a:t>DRV601</a:t>
                      </a:r>
                      <a:endParaRPr lang="en-U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863" marR="42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latin typeface="Helvetica"/>
                          <a:ea typeface="Calibri"/>
                          <a:cs typeface="Times New Roman"/>
                        </a:rPr>
                        <a:t>Audio Line Driver</a:t>
                      </a:r>
                      <a:endParaRPr lang="en-U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863" marR="42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latin typeface="Helvetica"/>
                          <a:ea typeface="Calibri"/>
                          <a:cs typeface="Times New Roman"/>
                        </a:rPr>
                        <a:t>1</a:t>
                      </a:r>
                      <a:endParaRPr lang="en-U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863" marR="42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latin typeface="Helvetica"/>
                          <a:ea typeface="Calibri"/>
                          <a:cs typeface="Times New Roman"/>
                        </a:rPr>
                        <a:t>FREE</a:t>
                      </a:r>
                      <a:endParaRPr lang="en-U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863" marR="42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latin typeface="Helvetica"/>
                          <a:ea typeface="Calibri"/>
                          <a:cs typeface="Times New Roman"/>
                        </a:rPr>
                        <a:t>FREE</a:t>
                      </a:r>
                      <a:endParaRPr lang="en-U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863" marR="42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162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latin typeface="Helvetica"/>
                          <a:ea typeface="Calibri"/>
                          <a:cs typeface="Times New Roman"/>
                        </a:rPr>
                        <a:t>USBLC6-2P6</a:t>
                      </a:r>
                      <a:endParaRPr lang="en-U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863" marR="42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latin typeface="Helvetica"/>
                          <a:ea typeface="Calibri"/>
                          <a:cs typeface="Times New Roman"/>
                        </a:rPr>
                        <a:t>High Speed Interface Protection</a:t>
                      </a:r>
                      <a:endParaRPr lang="en-U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863" marR="42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latin typeface="Helvetica"/>
                          <a:ea typeface="Calibri"/>
                          <a:cs typeface="Times New Roman"/>
                        </a:rPr>
                        <a:t>2</a:t>
                      </a:r>
                      <a:endParaRPr lang="en-U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863" marR="42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latin typeface="Helvetica"/>
                          <a:ea typeface="Calibri"/>
                          <a:cs typeface="Times New Roman"/>
                        </a:rPr>
                        <a:t>$0.92</a:t>
                      </a:r>
                      <a:endParaRPr lang="en-U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863" marR="42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latin typeface="Helvetica"/>
                          <a:ea typeface="Calibri"/>
                          <a:cs typeface="Times New Roman"/>
                        </a:rPr>
                        <a:t>$1.84</a:t>
                      </a:r>
                      <a:endParaRPr lang="en-U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863" marR="42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441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latin typeface="Helvetica"/>
                          <a:ea typeface="Calibri"/>
                          <a:cs typeface="Times New Roman"/>
                        </a:rPr>
                        <a:t>DLP0NSN900HL2L</a:t>
                      </a:r>
                      <a:endParaRPr lang="en-U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863" marR="42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latin typeface="Helvetica"/>
                          <a:ea typeface="Calibri"/>
                          <a:cs typeface="Times New Roman"/>
                        </a:rPr>
                        <a:t>Common Mode Filters</a:t>
                      </a:r>
                      <a:endParaRPr lang="en-U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863" marR="42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latin typeface="Helvetica"/>
                          <a:ea typeface="Calibri"/>
                          <a:cs typeface="Times New Roman"/>
                        </a:rPr>
                        <a:t>12</a:t>
                      </a:r>
                      <a:endParaRPr lang="en-U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863" marR="42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latin typeface="Helvetica"/>
                          <a:ea typeface="Calibri"/>
                          <a:cs typeface="Times New Roman"/>
                        </a:rPr>
                        <a:t>$0.44</a:t>
                      </a:r>
                      <a:endParaRPr lang="en-U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863" marR="42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latin typeface="Helvetica"/>
                          <a:ea typeface="Calibri"/>
                          <a:cs typeface="Times New Roman"/>
                        </a:rPr>
                        <a:t>$5.28</a:t>
                      </a:r>
                      <a:endParaRPr lang="en-U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863" marR="42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441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latin typeface="Helvetica"/>
                          <a:ea typeface="Calibri"/>
                          <a:cs typeface="Times New Roman"/>
                        </a:rPr>
                        <a:t>DVIULC6-4SC6</a:t>
                      </a:r>
                      <a:endParaRPr lang="en-U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863" marR="42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latin typeface="Helvetica"/>
                          <a:ea typeface="Calibri"/>
                          <a:cs typeface="Times New Roman"/>
                        </a:rPr>
                        <a:t>ESD Protection</a:t>
                      </a:r>
                      <a:endParaRPr lang="en-U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863" marR="42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latin typeface="Helvetica"/>
                          <a:ea typeface="Calibri"/>
                          <a:cs typeface="Times New Roman"/>
                        </a:rPr>
                        <a:t>4</a:t>
                      </a:r>
                      <a:endParaRPr lang="en-U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863" marR="42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latin typeface="Helvetica"/>
                          <a:ea typeface="Calibri"/>
                          <a:cs typeface="Times New Roman"/>
                        </a:rPr>
                        <a:t>$1.26</a:t>
                      </a:r>
                      <a:endParaRPr lang="en-U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863" marR="42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latin typeface="Helvetica"/>
                          <a:ea typeface="Calibri"/>
                          <a:cs typeface="Times New Roman"/>
                        </a:rPr>
                        <a:t>$5.04</a:t>
                      </a:r>
                      <a:endParaRPr lang="en-U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863" marR="42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441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latin typeface="Helvetica"/>
                          <a:ea typeface="Calibri"/>
                          <a:cs typeface="Times New Roman"/>
                        </a:rPr>
                        <a:t>MC1411B</a:t>
                      </a:r>
                      <a:endParaRPr lang="en-U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863" marR="42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latin typeface="Helvetica"/>
                          <a:ea typeface="Calibri"/>
                          <a:cs typeface="Times New Roman"/>
                        </a:rPr>
                        <a:t>7 Segment LCD</a:t>
                      </a:r>
                      <a:endParaRPr lang="en-U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863" marR="42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latin typeface="Helvetica"/>
                          <a:ea typeface="Calibri"/>
                          <a:cs typeface="Times New Roman"/>
                        </a:rPr>
                        <a:t>2</a:t>
                      </a:r>
                      <a:endParaRPr lang="en-U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863" marR="42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latin typeface="Helvetica"/>
                          <a:ea typeface="Calibri"/>
                          <a:cs typeface="Times New Roman"/>
                        </a:rPr>
                        <a:t>$0.35</a:t>
                      </a:r>
                      <a:endParaRPr lang="en-U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863" marR="42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latin typeface="Helvetica"/>
                          <a:ea typeface="Calibri"/>
                          <a:cs typeface="Times New Roman"/>
                        </a:rPr>
                        <a:t>$0.70</a:t>
                      </a:r>
                      <a:endParaRPr lang="en-U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863" marR="42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441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latin typeface="Helvetica"/>
                          <a:ea typeface="Calibri"/>
                          <a:cs typeface="Times New Roman"/>
                        </a:rPr>
                        <a:t>REG711</a:t>
                      </a:r>
                      <a:endParaRPr lang="en-U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863" marR="42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latin typeface="Helvetica"/>
                          <a:ea typeface="Calibri"/>
                          <a:cs typeface="Times New Roman"/>
                        </a:rPr>
                        <a:t>DC-DC Converter</a:t>
                      </a:r>
                      <a:endParaRPr lang="en-U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863" marR="42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latin typeface="Helvetica"/>
                          <a:ea typeface="Calibri"/>
                          <a:cs typeface="Times New Roman"/>
                        </a:rPr>
                        <a:t>2</a:t>
                      </a:r>
                      <a:endParaRPr lang="en-U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863" marR="42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latin typeface="Helvetica"/>
                          <a:ea typeface="Calibri"/>
                          <a:cs typeface="Times New Roman"/>
                        </a:rPr>
                        <a:t>FREE</a:t>
                      </a:r>
                      <a:endParaRPr lang="en-U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863" marR="42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latin typeface="Helvetica"/>
                          <a:ea typeface="Calibri"/>
                          <a:cs typeface="Times New Roman"/>
                        </a:rPr>
                        <a:t>FREE</a:t>
                      </a:r>
                      <a:endParaRPr lang="en-U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863" marR="42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568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latin typeface="Helvetica"/>
                          <a:ea typeface="Calibri"/>
                          <a:cs typeface="Times New Roman"/>
                        </a:rPr>
                        <a:t>Connectors</a:t>
                      </a:r>
                      <a:endParaRPr lang="en-U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863" marR="42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latin typeface="Helvetica"/>
                          <a:ea typeface="Calibri"/>
                          <a:cs typeface="Times New Roman"/>
                        </a:rPr>
                        <a:t>Various</a:t>
                      </a:r>
                      <a:endParaRPr lang="en-U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863" marR="42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latin typeface="Helvetica"/>
                          <a:ea typeface="Calibri"/>
                          <a:cs typeface="Times New Roman"/>
                        </a:rPr>
                        <a:t>8</a:t>
                      </a:r>
                      <a:endParaRPr lang="en-U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863" marR="42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latin typeface="Helvetica"/>
                          <a:ea typeface="Calibri"/>
                          <a:cs typeface="Times New Roman"/>
                        </a:rPr>
                        <a:t>$50</a:t>
                      </a:r>
                      <a:endParaRPr lang="en-U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863" marR="42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latin typeface="Helvetica"/>
                          <a:ea typeface="Calibri"/>
                          <a:cs typeface="Times New Roman"/>
                        </a:rPr>
                        <a:t>$50</a:t>
                      </a:r>
                      <a:endParaRPr lang="en-U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863" marR="42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568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latin typeface="Helvetica"/>
                          <a:ea typeface="Calibri"/>
                          <a:cs typeface="Times New Roman"/>
                        </a:rPr>
                        <a:t>PCA9306</a:t>
                      </a:r>
                      <a:endParaRPr lang="en-U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863" marR="42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latin typeface="Helvetica"/>
                          <a:ea typeface="Calibri"/>
                          <a:cs typeface="Times New Roman"/>
                        </a:rPr>
                        <a:t>I²C Bus</a:t>
                      </a:r>
                      <a:endParaRPr lang="en-U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863" marR="42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latin typeface="Helvetica"/>
                          <a:ea typeface="Calibri"/>
                          <a:cs typeface="Times New Roman"/>
                        </a:rPr>
                        <a:t>1</a:t>
                      </a:r>
                      <a:endParaRPr lang="en-U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863" marR="42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latin typeface="Helvetica"/>
                          <a:ea typeface="Calibri"/>
                          <a:cs typeface="Times New Roman"/>
                        </a:rPr>
                        <a:t>FREE</a:t>
                      </a:r>
                      <a:endParaRPr lang="en-U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863" marR="42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latin typeface="Helvetica"/>
                          <a:ea typeface="Calibri"/>
                          <a:cs typeface="Times New Roman"/>
                        </a:rPr>
                        <a:t>FREE</a:t>
                      </a:r>
                      <a:endParaRPr lang="en-U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863" marR="42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162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latin typeface="Helvetica"/>
                          <a:ea typeface="Calibri"/>
                          <a:cs typeface="Times New Roman"/>
                        </a:rPr>
                        <a:t>TPS2051B</a:t>
                      </a:r>
                      <a:endParaRPr lang="en-U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863" marR="42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latin typeface="Helvetica"/>
                          <a:ea typeface="Calibri"/>
                          <a:cs typeface="Times New Roman"/>
                        </a:rPr>
                        <a:t>Power Distribution Switch</a:t>
                      </a:r>
                      <a:endParaRPr lang="en-U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863" marR="42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latin typeface="Helvetica"/>
                          <a:ea typeface="Calibri"/>
                          <a:cs typeface="Times New Roman"/>
                        </a:rPr>
                        <a:t>1</a:t>
                      </a:r>
                      <a:endParaRPr lang="en-U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863" marR="42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latin typeface="Helvetica"/>
                          <a:ea typeface="Calibri"/>
                          <a:cs typeface="Times New Roman"/>
                        </a:rPr>
                        <a:t>FREE</a:t>
                      </a:r>
                      <a:endParaRPr lang="en-U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863" marR="42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latin typeface="Helvetica"/>
                          <a:ea typeface="Calibri"/>
                          <a:cs typeface="Times New Roman"/>
                        </a:rPr>
                        <a:t>FREE</a:t>
                      </a:r>
                      <a:endParaRPr lang="en-U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863" marR="42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441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latin typeface="Helvetica"/>
                          <a:ea typeface="Calibri"/>
                          <a:cs typeface="Times New Roman"/>
                        </a:rPr>
                        <a:t>THS7315</a:t>
                      </a:r>
                      <a:endParaRPr lang="en-U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863" marR="42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latin typeface="Helvetica"/>
                          <a:ea typeface="Calibri"/>
                          <a:cs typeface="Times New Roman"/>
                        </a:rPr>
                        <a:t>Video Amplifier</a:t>
                      </a:r>
                      <a:endParaRPr lang="en-U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863" marR="42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latin typeface="Helvetica"/>
                          <a:ea typeface="Calibri"/>
                          <a:cs typeface="Times New Roman"/>
                        </a:rPr>
                        <a:t>1</a:t>
                      </a:r>
                      <a:endParaRPr lang="en-U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863" marR="42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latin typeface="Helvetica"/>
                          <a:ea typeface="Calibri"/>
                          <a:cs typeface="Times New Roman"/>
                        </a:rPr>
                        <a:t>FREE</a:t>
                      </a:r>
                      <a:endParaRPr lang="en-U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863" marR="42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latin typeface="Helvetica"/>
                          <a:ea typeface="Calibri"/>
                          <a:cs typeface="Times New Roman"/>
                        </a:rPr>
                        <a:t>FREE</a:t>
                      </a:r>
                      <a:endParaRPr lang="en-U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863" marR="42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441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latin typeface="Helvetica"/>
                          <a:ea typeface="Calibri"/>
                          <a:cs typeface="Times New Roman"/>
                        </a:rPr>
                        <a:t>TFP410</a:t>
                      </a:r>
                      <a:endParaRPr lang="en-U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863" marR="42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latin typeface="Helvetica"/>
                          <a:ea typeface="Calibri"/>
                          <a:cs typeface="Times New Roman"/>
                        </a:rPr>
                        <a:t>DVI Transmitter</a:t>
                      </a:r>
                      <a:endParaRPr lang="en-U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863" marR="42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latin typeface="Helvetica"/>
                          <a:ea typeface="Calibri"/>
                          <a:cs typeface="Times New Roman"/>
                        </a:rPr>
                        <a:t>1</a:t>
                      </a:r>
                      <a:endParaRPr lang="en-U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863" marR="42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latin typeface="Helvetica"/>
                          <a:ea typeface="Calibri"/>
                          <a:cs typeface="Times New Roman"/>
                        </a:rPr>
                        <a:t>FREE</a:t>
                      </a:r>
                      <a:endParaRPr lang="en-U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863" marR="42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latin typeface="Helvetica"/>
                          <a:ea typeface="Calibri"/>
                          <a:cs typeface="Times New Roman"/>
                        </a:rPr>
                        <a:t>FREE</a:t>
                      </a:r>
                      <a:endParaRPr lang="en-U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863" marR="42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441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latin typeface="Helvetica"/>
                          <a:ea typeface="Calibri"/>
                          <a:cs typeface="Times New Roman"/>
                        </a:rPr>
                        <a:t>TPS62111</a:t>
                      </a:r>
                      <a:endParaRPr lang="en-U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863" marR="42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latin typeface="Helvetica"/>
                          <a:ea typeface="Calibri"/>
                          <a:cs typeface="Times New Roman"/>
                        </a:rPr>
                        <a:t>Step-Down Converter</a:t>
                      </a:r>
                      <a:endParaRPr lang="en-U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863" marR="42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latin typeface="Helvetica"/>
                          <a:ea typeface="Calibri"/>
                          <a:cs typeface="Times New Roman"/>
                        </a:rPr>
                        <a:t>1</a:t>
                      </a:r>
                      <a:endParaRPr lang="en-U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863" marR="42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latin typeface="Helvetica"/>
                          <a:ea typeface="Calibri"/>
                          <a:cs typeface="Times New Roman"/>
                        </a:rPr>
                        <a:t>FREE</a:t>
                      </a:r>
                      <a:endParaRPr lang="en-U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863" marR="42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latin typeface="Helvetica"/>
                          <a:ea typeface="Calibri"/>
                          <a:cs typeface="Times New Roman"/>
                        </a:rPr>
                        <a:t>FREE</a:t>
                      </a:r>
                      <a:endParaRPr lang="en-U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863" marR="42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568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latin typeface="Helvetica"/>
                          <a:ea typeface="Calibri"/>
                          <a:cs typeface="Times New Roman"/>
                        </a:rPr>
                        <a:t>RLC</a:t>
                      </a:r>
                      <a:endParaRPr lang="en-U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863" marR="42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latin typeface="Helvetica"/>
                          <a:ea typeface="Calibri"/>
                          <a:cs typeface="Times New Roman"/>
                        </a:rPr>
                        <a:t>Various</a:t>
                      </a:r>
                      <a:endParaRPr lang="en-U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863" marR="42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latin typeface="Helvetica"/>
                          <a:ea typeface="Calibri"/>
                          <a:cs typeface="Times New Roman"/>
                        </a:rPr>
                        <a:t>TBD</a:t>
                      </a:r>
                      <a:endParaRPr lang="en-U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863" marR="42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latin typeface="Helvetica"/>
                          <a:ea typeface="Calibri"/>
                          <a:cs typeface="Times New Roman"/>
                        </a:rPr>
                        <a:t>$20</a:t>
                      </a:r>
                      <a:endParaRPr lang="en-U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863" marR="42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latin typeface="Helvetica"/>
                          <a:ea typeface="Calibri"/>
                          <a:cs typeface="Times New Roman"/>
                        </a:rPr>
                        <a:t>$20</a:t>
                      </a:r>
                      <a:endParaRPr lang="en-U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863" marR="42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568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latin typeface="Helvetica"/>
                          <a:ea typeface="Calibri"/>
                          <a:cs typeface="Times New Roman"/>
                        </a:rPr>
                        <a:t>Shipping</a:t>
                      </a:r>
                      <a:endParaRPr lang="en-U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863" marR="42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>
                        <a:latin typeface="Helvetica"/>
                        <a:ea typeface="Calibri"/>
                        <a:cs typeface="Times New Roman"/>
                      </a:endParaRPr>
                    </a:p>
                  </a:txBody>
                  <a:tcPr marL="42863" marR="42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latin typeface="Helvetica"/>
                          <a:ea typeface="Calibri"/>
                          <a:cs typeface="Times New Roman"/>
                        </a:rPr>
                        <a:t>TBD</a:t>
                      </a:r>
                      <a:endParaRPr lang="en-U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863" marR="42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latin typeface="Helvetica"/>
                          <a:ea typeface="Calibri"/>
                          <a:cs typeface="Times New Roman"/>
                        </a:rPr>
                        <a:t>$100</a:t>
                      </a:r>
                      <a:endParaRPr lang="en-U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863" marR="42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latin typeface="Helvetica"/>
                          <a:ea typeface="Calibri"/>
                          <a:cs typeface="Times New Roman"/>
                        </a:rPr>
                        <a:t>$100</a:t>
                      </a:r>
                      <a:endParaRPr lang="en-U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863" marR="42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568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latin typeface="Helvetica"/>
                          <a:ea typeface="Calibri"/>
                          <a:cs typeface="Times New Roman"/>
                        </a:rPr>
                        <a:t>PCB</a:t>
                      </a:r>
                      <a:endParaRPr lang="en-U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863" marR="42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latin typeface="Helvetica"/>
                          <a:ea typeface="Calibri"/>
                          <a:cs typeface="Times New Roman"/>
                        </a:rPr>
                        <a:t>6 Layers</a:t>
                      </a:r>
                      <a:endParaRPr lang="en-U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863" marR="42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latin typeface="Helvetica"/>
                          <a:ea typeface="Calibri"/>
                          <a:cs typeface="Times New Roman"/>
                        </a:rPr>
                        <a:t>1</a:t>
                      </a:r>
                      <a:endParaRPr lang="en-U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863" marR="42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latin typeface="Helvetica"/>
                          <a:ea typeface="Calibri"/>
                          <a:cs typeface="Times New Roman"/>
                        </a:rPr>
                        <a:t>$220.50</a:t>
                      </a:r>
                      <a:endParaRPr lang="en-U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863" marR="42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latin typeface="Helvetica"/>
                          <a:ea typeface="Calibri"/>
                          <a:cs typeface="Times New Roman"/>
                        </a:rPr>
                        <a:t>$220.50</a:t>
                      </a:r>
                      <a:endParaRPr lang="en-U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863" marR="42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06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>
                        <a:latin typeface="Helvetica"/>
                        <a:ea typeface="Calibri"/>
                        <a:cs typeface="Times New Roman"/>
                      </a:endParaRPr>
                    </a:p>
                  </a:txBody>
                  <a:tcPr marL="42863" marR="42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>
                        <a:latin typeface="Helvetica"/>
                        <a:ea typeface="Calibri"/>
                        <a:cs typeface="Times New Roman"/>
                      </a:endParaRPr>
                    </a:p>
                  </a:txBody>
                  <a:tcPr marL="42863" marR="4286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>
                        <a:latin typeface="Helvetica"/>
                        <a:ea typeface="Calibri"/>
                        <a:cs typeface="Times New Roman"/>
                      </a:endParaRPr>
                    </a:p>
                  </a:txBody>
                  <a:tcPr marL="42863" marR="4286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>
                        <a:latin typeface="Helvetica"/>
                        <a:ea typeface="Calibri"/>
                        <a:cs typeface="Times New Roman"/>
                      </a:endParaRPr>
                    </a:p>
                  </a:txBody>
                  <a:tcPr marL="42863" marR="4286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>
                        <a:latin typeface="Helvetica"/>
                        <a:ea typeface="Calibri"/>
                        <a:cs typeface="Times New Roman"/>
                      </a:endParaRPr>
                    </a:p>
                  </a:txBody>
                  <a:tcPr marL="42863" marR="42863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568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chemeClr val="tx1"/>
                          </a:solidFill>
                          <a:latin typeface="Helvetica"/>
                          <a:ea typeface="Calibri"/>
                          <a:cs typeface="Times New Roman"/>
                        </a:rPr>
                        <a:t>Total</a:t>
                      </a:r>
                      <a:endParaRPr lang="en-US" sz="7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863" marR="42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solidFill>
                            <a:schemeClr val="tx1"/>
                          </a:solidFill>
                          <a:latin typeface="Helvetica"/>
                          <a:ea typeface="Calibri"/>
                          <a:cs typeface="Times New Roman"/>
                        </a:rPr>
                        <a:t>$682.46</a:t>
                      </a:r>
                      <a:endParaRPr lang="en-US" sz="700" b="1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863" marR="42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>
                        <a:latin typeface="Helvetica"/>
                        <a:ea typeface="Calibri"/>
                        <a:cs typeface="Times New Roman"/>
                      </a:endParaRPr>
                    </a:p>
                  </a:txBody>
                  <a:tcPr marL="42863" marR="42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>
                        <a:latin typeface="Helvetica"/>
                        <a:ea typeface="Calibri"/>
                        <a:cs typeface="Times New Roman"/>
                      </a:endParaRPr>
                    </a:p>
                  </a:txBody>
                  <a:tcPr marL="42863" marR="4286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>
                        <a:latin typeface="Helvetica"/>
                        <a:ea typeface="Calibri"/>
                        <a:cs typeface="Times New Roman"/>
                      </a:endParaRPr>
                    </a:p>
                  </a:txBody>
                  <a:tcPr marL="42863" marR="42863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568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chemeClr val="tx1"/>
                          </a:solidFill>
                          <a:latin typeface="Helvetica"/>
                          <a:ea typeface="Calibri"/>
                          <a:cs typeface="Times New Roman"/>
                        </a:rPr>
                        <a:t>Budget</a:t>
                      </a:r>
                      <a:endParaRPr lang="en-US" sz="7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863" marR="42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chemeClr val="tx1"/>
                          </a:solidFill>
                          <a:latin typeface="Helvetica"/>
                          <a:ea typeface="Calibri"/>
                          <a:cs typeface="Times New Roman"/>
                        </a:rPr>
                        <a:t>$1000</a:t>
                      </a:r>
                      <a:endParaRPr lang="en-US" sz="7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863" marR="42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>
                        <a:latin typeface="Helvetica"/>
                        <a:ea typeface="Calibri"/>
                        <a:cs typeface="Times New Roman"/>
                      </a:endParaRPr>
                    </a:p>
                  </a:txBody>
                  <a:tcPr marL="42863" marR="42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>
                        <a:latin typeface="Helvetica"/>
                        <a:ea typeface="Calibri"/>
                        <a:cs typeface="Times New Roman"/>
                      </a:endParaRPr>
                    </a:p>
                  </a:txBody>
                  <a:tcPr marL="42863" marR="4286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dirty="0">
                        <a:latin typeface="Helvetica"/>
                        <a:ea typeface="Calibri"/>
                        <a:cs typeface="Times New Roman"/>
                      </a:endParaRPr>
                    </a:p>
                  </a:txBody>
                  <a:tcPr marL="42863" marR="42863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Progress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xmlns="" val="58730358"/>
              </p:ext>
            </p:extLst>
          </p:nvPr>
        </p:nvGraphicFramePr>
        <p:xfrm>
          <a:off x="914400" y="1447800"/>
          <a:ext cx="77724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Current Struggles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PCB Routing Constraints</a:t>
            </a:r>
          </a:p>
          <a:p>
            <a:endParaRPr lang="en-US" dirty="0" smtClean="0"/>
          </a:p>
          <a:p>
            <a:r>
              <a:rPr lang="en-US" dirty="0" smtClean="0"/>
              <a:t>Eagle Libraries</a:t>
            </a:r>
          </a:p>
          <a:p>
            <a:endParaRPr lang="en-US" dirty="0" smtClean="0"/>
          </a:p>
          <a:p>
            <a:r>
              <a:rPr lang="en-US" dirty="0" smtClean="0"/>
              <a:t>TV Tuner driver API</a:t>
            </a:r>
          </a:p>
          <a:p>
            <a:endParaRPr lang="en-US" dirty="0" smtClean="0"/>
          </a:p>
          <a:p>
            <a:r>
              <a:rPr lang="en-US" dirty="0" smtClean="0"/>
              <a:t>Potential A/V Syncing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04283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indent="0" algn="ctr">
              <a:buNone/>
            </a:pPr>
            <a:r>
              <a:rPr lang="en-US" sz="4800" dirty="0" smtClean="0"/>
              <a:t>Questions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Software Specifications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Commercial Detection  &lt; 0.5s</a:t>
            </a:r>
          </a:p>
          <a:p>
            <a:r>
              <a:rPr lang="en-US" dirty="0" smtClean="0"/>
              <a:t>GUI Responses &lt; 0.5s</a:t>
            </a:r>
          </a:p>
          <a:p>
            <a:r>
              <a:rPr lang="en-US" dirty="0" smtClean="0"/>
              <a:t>Channel Tuning &lt; 3s</a:t>
            </a:r>
          </a:p>
          <a:p>
            <a:r>
              <a:rPr lang="en-US" dirty="0" smtClean="0"/>
              <a:t>Live TV lag &lt; 5s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Hardware Specifications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512 MB of Ram</a:t>
            </a:r>
          </a:p>
          <a:p>
            <a:r>
              <a:rPr lang="en-US" dirty="0" smtClean="0"/>
              <a:t>1 GHz clock</a:t>
            </a:r>
          </a:p>
          <a:p>
            <a:r>
              <a:rPr lang="en-US" dirty="0" smtClean="0"/>
              <a:t>16 GB storage device</a:t>
            </a:r>
          </a:p>
          <a:p>
            <a:r>
              <a:rPr lang="en-US" dirty="0" smtClean="0"/>
              <a:t>TV Tuners function between 42 – 866 MHz</a:t>
            </a:r>
          </a:p>
          <a:p>
            <a:r>
              <a:rPr lang="en-US" dirty="0" smtClean="0"/>
              <a:t>38.6 Mbps Data throughput</a:t>
            </a:r>
          </a:p>
          <a:p>
            <a:r>
              <a:rPr lang="en-US" dirty="0" smtClean="0"/>
              <a:t>Standard Definition Video Filter Gain &gt; 6 dB</a:t>
            </a:r>
          </a:p>
          <a:p>
            <a:r>
              <a:rPr lang="en-US" dirty="0" smtClean="0"/>
              <a:t>Audio SNR &gt; 72 dB</a:t>
            </a:r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Hardware Peripherals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10/100 Ethernet</a:t>
            </a:r>
          </a:p>
          <a:p>
            <a:r>
              <a:rPr lang="en-US" dirty="0" smtClean="0"/>
              <a:t>USB 2.0 and up</a:t>
            </a:r>
          </a:p>
          <a:p>
            <a:r>
              <a:rPr lang="en-US" dirty="0" err="1" smtClean="0"/>
              <a:t>MicroSD</a:t>
            </a:r>
            <a:endParaRPr lang="en-US" dirty="0" smtClean="0"/>
          </a:p>
          <a:p>
            <a:r>
              <a:rPr lang="en-US" dirty="0" smtClean="0"/>
              <a:t>HDMI</a:t>
            </a:r>
          </a:p>
          <a:p>
            <a:r>
              <a:rPr lang="en-US" dirty="0" smtClean="0"/>
              <a:t>Component Video/Audio</a:t>
            </a:r>
          </a:p>
          <a:p>
            <a:pPr>
              <a:buNone/>
            </a:pP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Processor Implementation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OMAP4470</a:t>
            </a:r>
          </a:p>
          <a:p>
            <a:r>
              <a:rPr lang="en-US" dirty="0" smtClean="0"/>
              <a:t>TMS320DM8168 (</a:t>
            </a:r>
            <a:r>
              <a:rPr lang="en-US" dirty="0" err="1" smtClean="0"/>
              <a:t>DaVinci</a:t>
            </a:r>
            <a:r>
              <a:rPr lang="en-US" dirty="0" smtClean="0"/>
              <a:t>)</a:t>
            </a:r>
          </a:p>
          <a:p>
            <a:r>
              <a:rPr lang="en-US" dirty="0" smtClean="0"/>
              <a:t>ARM1176/BCM2835</a:t>
            </a:r>
          </a:p>
          <a:p>
            <a:r>
              <a:rPr lang="en-US" dirty="0" smtClean="0"/>
              <a:t>AM335x</a:t>
            </a:r>
          </a:p>
          <a:p>
            <a:r>
              <a:rPr lang="en-US" dirty="0" smtClean="0"/>
              <a:t>DM3730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Microprocessor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0" y="0"/>
          <a:ext cx="9144000" cy="68579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800"/>
                <a:gridCol w="1828800"/>
                <a:gridCol w="1828800"/>
                <a:gridCol w="1828800"/>
                <a:gridCol w="1828800"/>
              </a:tblGrid>
              <a:tr h="965915">
                <a:tc>
                  <a:txBody>
                    <a:bodyPr/>
                    <a:lstStyle/>
                    <a:p>
                      <a:r>
                        <a:rPr lang="en-US" dirty="0" smtClean="0"/>
                        <a:t>Name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Specs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GPIOs</a:t>
                      </a:r>
                      <a:r>
                        <a:rPr lang="en-US" baseline="0" dirty="0" smtClean="0"/>
                        <a:t> Available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Sufficient</a:t>
                      </a:r>
                      <a:r>
                        <a:rPr lang="en-US" baseline="0" dirty="0" smtClean="0"/>
                        <a:t> Documentation</a:t>
                      </a:r>
                      <a:endParaRPr lang="en-US" dirty="0"/>
                    </a:p>
                  </a:txBody>
                  <a:tcPr/>
                </a:tc>
              </a:tr>
              <a:tr h="1545465">
                <a:tc>
                  <a:txBody>
                    <a:bodyPr/>
                    <a:lstStyle/>
                    <a:p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TMS320DM8168</a:t>
                      </a:r>
                      <a:endParaRPr kumimoji="0"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$149.00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-ARM Cortex A8</a:t>
                      </a:r>
                    </a:p>
                    <a:p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-up to 1.35 GHz</a:t>
                      </a:r>
                    </a:p>
                    <a:p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-2 GB RAM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1031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Yes</a:t>
                      </a:r>
                      <a:endParaRPr lang="en-US" dirty="0"/>
                    </a:p>
                  </a:txBody>
                  <a:tcPr/>
                </a:tc>
              </a:tr>
              <a:tr h="965915">
                <a:tc>
                  <a:txBody>
                    <a:bodyPr/>
                    <a:lstStyle/>
                    <a:p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ARM1176JZF-S</a:t>
                      </a:r>
                    </a:p>
                    <a:p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BCM2835</a:t>
                      </a:r>
                      <a:endParaRPr kumimoji="0"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N/A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-up to 1 GHz</a:t>
                      </a:r>
                    </a:p>
                    <a:p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-JTAG debug support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</a:t>
                      </a:r>
                      <a:endParaRPr lang="en-US" dirty="0"/>
                    </a:p>
                  </a:txBody>
                  <a:tcPr/>
                </a:tc>
              </a:tr>
              <a:tr h="2414789">
                <a:tc>
                  <a:txBody>
                    <a:bodyPr/>
                    <a:lstStyle/>
                    <a:p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AM355x</a:t>
                      </a:r>
                      <a:endParaRPr kumimoji="0"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$34.00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-up to 1 GHz</a:t>
                      </a:r>
                    </a:p>
                    <a:p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-Linux, Android and Windows Embedded CE</a:t>
                      </a:r>
                    </a:p>
                    <a:p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-2 USB OTG ports</a:t>
                      </a:r>
                    </a:p>
                    <a:p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-ARM Cortex A8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Yes</a:t>
                      </a:r>
                      <a:endParaRPr lang="en-US" dirty="0"/>
                    </a:p>
                  </a:txBody>
                  <a:tcPr/>
                </a:tc>
              </a:tr>
              <a:tr h="96591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DM3730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$46.00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-ARM Cortex A8</a:t>
                      </a:r>
                    </a:p>
                    <a:p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-up to 1 GHz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140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Yes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938</TotalTime>
  <Words>990</Words>
  <Application>Microsoft Office PowerPoint</Application>
  <PresentationFormat>On-screen Show (4:3)</PresentationFormat>
  <Paragraphs>385</Paragraphs>
  <Slides>44</Slides>
  <Notes>43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6" baseType="lpstr">
      <vt:lpstr>Equity</vt:lpstr>
      <vt:lpstr>Worksheet</vt:lpstr>
      <vt:lpstr>Flashback Group 22</vt:lpstr>
      <vt:lpstr>What is Flashback (Patent Pending)</vt:lpstr>
      <vt:lpstr>Goals and Motivation</vt:lpstr>
      <vt:lpstr>Requirements</vt:lpstr>
      <vt:lpstr>Software Specifications</vt:lpstr>
      <vt:lpstr>Hardware Specifications</vt:lpstr>
      <vt:lpstr>Hardware Peripherals</vt:lpstr>
      <vt:lpstr>Processor Implementation</vt:lpstr>
      <vt:lpstr>Microprocessor</vt:lpstr>
      <vt:lpstr>Dev Board Considerations </vt:lpstr>
      <vt:lpstr>TV Tuner</vt:lpstr>
      <vt:lpstr>TV Tuners</vt:lpstr>
      <vt:lpstr>IR Receiver</vt:lpstr>
      <vt:lpstr>Schematic Overview</vt:lpstr>
      <vt:lpstr>HDMI</vt:lpstr>
      <vt:lpstr>HDMI</vt:lpstr>
      <vt:lpstr>SD Video Filter</vt:lpstr>
      <vt:lpstr>SD Video Filter</vt:lpstr>
      <vt:lpstr>Audio</vt:lpstr>
      <vt:lpstr>Audio</vt:lpstr>
      <vt:lpstr>Operating Systems Considerations</vt:lpstr>
      <vt:lpstr>Ubuntu 12.04 LTS</vt:lpstr>
      <vt:lpstr>Software Development (IDE)</vt:lpstr>
      <vt:lpstr>QtCreator</vt:lpstr>
      <vt:lpstr>Visual Studio</vt:lpstr>
      <vt:lpstr>GUI Design</vt:lpstr>
      <vt:lpstr>Qt Media Encoding Library</vt:lpstr>
      <vt:lpstr>OpenCV</vt:lpstr>
      <vt:lpstr>FFMPEG</vt:lpstr>
      <vt:lpstr>QtMEL Vs OpenCV and FFMPEG</vt:lpstr>
      <vt:lpstr>Slide 31</vt:lpstr>
      <vt:lpstr>Software Class Diagram</vt:lpstr>
      <vt:lpstr>Detection Algorithms</vt:lpstr>
      <vt:lpstr>Silence and Black Screen</vt:lpstr>
      <vt:lpstr>Logo Absence Detection</vt:lpstr>
      <vt:lpstr>High Cut Rate Detection</vt:lpstr>
      <vt:lpstr>Recording</vt:lpstr>
      <vt:lpstr>Power</vt:lpstr>
      <vt:lpstr>Work Distribution</vt:lpstr>
      <vt:lpstr>Work Distribution</vt:lpstr>
      <vt:lpstr>Budget</vt:lpstr>
      <vt:lpstr>Progress</vt:lpstr>
      <vt:lpstr>Current Struggles</vt:lpstr>
      <vt:lpstr>Slide 44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T-RizzleDizzle</dc:creator>
  <cp:lastModifiedBy>T-RizzleDizzle</cp:lastModifiedBy>
  <cp:revision>85</cp:revision>
  <dcterms:created xsi:type="dcterms:W3CDTF">2014-02-13T13:21:43Z</dcterms:created>
  <dcterms:modified xsi:type="dcterms:W3CDTF">2014-04-14T22:32:17Z</dcterms:modified>
</cp:coreProperties>
</file>