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43"/>
  </p:notesMasterIdLst>
  <p:sldIdLst>
    <p:sldId id="256" r:id="rId2"/>
    <p:sldId id="283" r:id="rId3"/>
    <p:sldId id="284" r:id="rId4"/>
    <p:sldId id="301" r:id="rId5"/>
    <p:sldId id="285" r:id="rId6"/>
    <p:sldId id="302" r:id="rId7"/>
    <p:sldId id="290" r:id="rId8"/>
    <p:sldId id="291" r:id="rId9"/>
    <p:sldId id="292" r:id="rId10"/>
    <p:sldId id="312" r:id="rId11"/>
    <p:sldId id="299" r:id="rId12"/>
    <p:sldId id="303" r:id="rId13"/>
    <p:sldId id="304" r:id="rId14"/>
    <p:sldId id="306" r:id="rId15"/>
    <p:sldId id="307" r:id="rId16"/>
    <p:sldId id="308" r:id="rId17"/>
    <p:sldId id="309" r:id="rId18"/>
    <p:sldId id="294" r:id="rId19"/>
    <p:sldId id="310" r:id="rId20"/>
    <p:sldId id="311" r:id="rId21"/>
    <p:sldId id="314" r:id="rId22"/>
    <p:sldId id="315" r:id="rId23"/>
    <p:sldId id="316" r:id="rId24"/>
    <p:sldId id="318" r:id="rId25"/>
    <p:sldId id="317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05" r:id="rId38"/>
    <p:sldId id="297" r:id="rId39"/>
    <p:sldId id="298" r:id="rId40"/>
    <p:sldId id="313" r:id="rId41"/>
    <p:sldId id="330" r:id="rId42"/>
  </p:sldIdLst>
  <p:sldSz cx="10080625" cy="7559675"/>
  <p:notesSz cx="7772400" cy="10058400"/>
  <p:defaultTextStyle>
    <a:defPPr>
      <a:defRPr lang="en-GB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1363" indent="-284163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1413" indent="-227013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598613" indent="-227013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5813" indent="-227013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90231" autoAdjust="0"/>
  </p:normalViewPr>
  <p:slideViewPr>
    <p:cSldViewPr>
      <p:cViewPr varScale="1">
        <p:scale>
          <a:sx n="90" d="100"/>
          <a:sy n="90" d="100"/>
        </p:scale>
        <p:origin x="96" y="30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ncy\Dropbox\Senior%20Design\progress%20seniro%20desig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Project Catagories</c:v>
              </c:pt>
            </c:strLit>
          </c:cat>
          <c:val>
            <c:numRef>
              <c:f>Sheet1!$E$2</c:f>
              <c:numCache>
                <c:formatCode>General</c:formatCode>
                <c:ptCount val="1"/>
                <c:pt idx="0">
                  <c:v>53.5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Testing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Project Catagories</c:v>
              </c:pt>
            </c:strLit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Prototyping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Project Catagories</c:v>
              </c:pt>
            </c:strLit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3"/>
          <c:tx>
            <c:strRef>
              <c:f>Sheet1!$B$1</c:f>
              <c:strCache>
                <c:ptCount val="1"/>
                <c:pt idx="0">
                  <c:v>Design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Project Catagories</c:v>
              </c:pt>
            </c:strLit>
          </c:cat>
          <c:val>
            <c:numRef>
              <c:f>Sheet1!$B$2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0"/>
          <c:order val="4"/>
          <c:tx>
            <c:strRef>
              <c:f>Sheet1!$A$1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Project Catagories</c:v>
              </c:pt>
            </c:strLit>
          </c:cat>
          <c:val>
            <c:numRef>
              <c:f>Sheet1!$A$2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73883208"/>
        <c:axId val="373883600"/>
      </c:barChart>
      <c:catAx>
        <c:axId val="37388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883600"/>
        <c:crosses val="autoZero"/>
        <c:auto val="1"/>
        <c:lblAlgn val="ctr"/>
        <c:lblOffset val="100"/>
        <c:noMultiLvlLbl val="0"/>
      </c:catAx>
      <c:valAx>
        <c:axId val="37388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883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B06DBC3-0A60-4B6D-8CAF-A41018287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528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BB5309A9-0EC0-40B9-9D20-0311213E6AB8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C953485D-3629-4CFC-BF1E-F65AA3067D8A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5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3F1940B4-9D84-4B59-B8A5-64D76667D43A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9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BF239AAC-F840-4873-AFC7-8C4F966B41A2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11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fld id="{240D9BA2-9427-41C6-9BF1-99342A446B92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20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41358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6047" y="1931918"/>
            <a:ext cx="8568531" cy="20169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56047" y="3981128"/>
            <a:ext cx="8568531" cy="1322451"/>
          </a:xfrm>
        </p:spPr>
        <p:txBody>
          <a:bodyPr lIns="50397" rIns="50397"/>
          <a:lstStyle>
            <a:lvl1pPr marL="0" marR="70556" indent="0" algn="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50" y="5459765"/>
            <a:ext cx="10084776" cy="2107723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1602F6-2C48-4E72-804E-030364FD66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632891"/>
            <a:ext cx="9072563" cy="483483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FE0A1A-F1FD-4D3A-8306-A95E516113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5049" y="302740"/>
            <a:ext cx="1959537" cy="616498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1"/>
            <a:ext cx="6972432" cy="616498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411618-98DD-4A46-95EA-7FAACF0178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41C341-0FCA-4050-A8ED-2CE887F8C8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70" y="1168136"/>
            <a:ext cx="8568531" cy="20159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518" y="3231669"/>
            <a:ext cx="5040313" cy="1603745"/>
          </a:xfrm>
        </p:spPr>
        <p:txBody>
          <a:bodyPr lIns="100794" rIns="100794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9D2895-40C9-4D88-ABBC-56B18371B5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4009187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803676" y="3312976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32890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2C7EAD-BC9E-45ED-B8B8-EADE0F9BD6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5963744"/>
            <a:ext cx="4454027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9" y="5963744"/>
            <a:ext cx="4455776" cy="839964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1589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1592067"/>
            <a:ext cx="4454027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1592067"/>
            <a:ext cx="4455776" cy="43450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B50170-DD68-4CC7-A160-566F527D0F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C3BA16-B560-4B59-A44F-83395F6406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824A4-7B57-49E0-A5F1-69ACE1E890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63" y="5375769"/>
            <a:ext cx="8248138" cy="503978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2302" y="5903008"/>
            <a:ext cx="4381712" cy="1007957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8063" y="302387"/>
            <a:ext cx="8245951" cy="50397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086" y="7063571"/>
            <a:ext cx="2116931" cy="403183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64DFFD-63E6-440E-83E8-1B353ED8FA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129" y="6000343"/>
            <a:ext cx="7896490" cy="714556"/>
          </a:xfrm>
          <a:noFill/>
        </p:spPr>
        <p:txBody>
          <a:bodyPr lIns="100794" tIns="0" rIns="100794" anchor="t"/>
          <a:lstStyle>
            <a:lvl1pPr marL="0" marR="2015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2016" y="209405"/>
            <a:ext cx="9576594" cy="483819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28726" y="7063572"/>
            <a:ext cx="2591463" cy="4024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3D32827-2D49-47E9-B494-20C7DA067A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6" y="5362896"/>
            <a:ext cx="8902603" cy="62024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551582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346071" y="5498831"/>
            <a:ext cx="201613" cy="251989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50414" y="6553191"/>
            <a:ext cx="5446695" cy="10153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5470" y="6546660"/>
            <a:ext cx="4068466" cy="102895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661" y="6383784"/>
            <a:ext cx="3750815" cy="11914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183" y="6379910"/>
            <a:ext cx="3754337" cy="119533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1632890"/>
            <a:ext cx="9072563" cy="498903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16086" y="7063571"/>
            <a:ext cx="2116931" cy="4031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28726" y="7063572"/>
            <a:ext cx="2591463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AE64A3-3410-4241-8D82-517241C6A2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282224" algn="l" rtl="0" eaLnBrk="1" latinLnBrk="0" hangingPunct="1">
        <a:spcBef>
          <a:spcPts val="44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1" indent="-251986" algn="l" rtl="0" eaLnBrk="1" latinLnBrk="0" hangingPunct="1">
        <a:spcBef>
          <a:spcPts val="357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467" indent="-251986" algn="l" rtl="0" eaLnBrk="1" latinLnBrk="0" hangingPunct="1">
        <a:spcBef>
          <a:spcPts val="386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29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86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3900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72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51986" algn="l" rtl="0" eaLnBrk="1" latinLnBrk="0" hangingPunct="1">
        <a:spcBef>
          <a:spcPts val="386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221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POV Bicycle</a:t>
            </a:r>
            <a:endParaRPr lang="en-US" dirty="0"/>
          </a:p>
        </p:txBody>
      </p:sp>
      <p:sp>
        <p:nvSpPr>
          <p:cNvPr id="9220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R="0" eaLnBrk="1" hangingPunct="1"/>
            <a:r>
              <a:rPr lang="en-US" altLang="en-US" sz="1800" smtClean="0"/>
              <a:t>Group 29</a:t>
            </a:r>
          </a:p>
          <a:p>
            <a:pPr marR="0" eaLnBrk="1" hangingPunct="1"/>
            <a:r>
              <a:rPr lang="en-US" altLang="en-US" sz="1800" smtClean="0"/>
              <a:t>Matthew Egan </a:t>
            </a:r>
          </a:p>
          <a:p>
            <a:pPr marR="0" eaLnBrk="1" hangingPunct="1"/>
            <a:r>
              <a:rPr lang="en-US" altLang="en-US" sz="1800" smtClean="0"/>
              <a:t>Sean Schindzielorz</a:t>
            </a:r>
          </a:p>
          <a:p>
            <a:pPr marR="0" eaLnBrk="1" hangingPunct="1"/>
            <a:r>
              <a:rPr lang="en-US" altLang="en-US" sz="1800" smtClean="0"/>
              <a:t>Gian Thomas</a:t>
            </a:r>
          </a:p>
          <a:p>
            <a:pPr marR="0" eaLnBrk="1" hangingPunct="1"/>
            <a:r>
              <a:rPr lang="en-US" altLang="en-US" sz="1800" smtClean="0"/>
              <a:t>Nancy Zanaty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63115"/>
              </p:ext>
            </p:extLst>
          </p:nvPr>
        </p:nvGraphicFramePr>
        <p:xfrm>
          <a:off x="1535113" y="1390650"/>
          <a:ext cx="7315199" cy="5683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4020"/>
                <a:gridCol w="1267061"/>
                <a:gridCol w="1306036"/>
                <a:gridCol w="1266325"/>
                <a:gridCol w="1181757"/>
              </a:tblGrid>
              <a:tr h="4666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Chip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TLC5940NT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LT3746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TLC 5947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HT16D724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8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Manufacturer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Texas Instruments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Linear Technologies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Texas Instruments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HOLTEK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Price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&lt;$6.00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&lt;$8.00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$1.95/1000 Unit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&lt;$3.00/ 10 units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No. of Channels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Input voltage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3-5.5V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6-55V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3-5.5V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3.3-5V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Data Input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Data Transfer rate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30MHz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Ability to Cascade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6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Constant Current Sink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0-120mA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30mA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30mA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3-45mA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5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PWM Grayscale control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5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DOT correction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4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Special features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Error Notification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Full Diagnostic and Protection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Thermal Shutdown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LED Controllers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size to eliminate streaking- 5mm </a:t>
            </a:r>
          </a:p>
          <a:p>
            <a:r>
              <a:rPr lang="en-US" dirty="0" smtClean="0"/>
              <a:t>RGB for color mixing </a:t>
            </a:r>
          </a:p>
          <a:p>
            <a:r>
              <a:rPr lang="en-US" dirty="0" smtClean="0"/>
              <a:t>Small driving current (~20mA) </a:t>
            </a:r>
          </a:p>
          <a:p>
            <a:r>
              <a:rPr lang="en-US" dirty="0" smtClean="0"/>
              <a:t>Common anode </a:t>
            </a:r>
          </a:p>
          <a:p>
            <a:pPr marL="1206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33281"/>
              </p:ext>
            </p:extLst>
          </p:nvPr>
        </p:nvGraphicFramePr>
        <p:xfrm>
          <a:off x="392113" y="1479345"/>
          <a:ext cx="9352492" cy="5729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9205"/>
                <a:gridCol w="2842339"/>
                <a:gridCol w="1284931"/>
                <a:gridCol w="1058178"/>
                <a:gridCol w="907010"/>
                <a:gridCol w="1145113"/>
                <a:gridCol w="875716"/>
              </a:tblGrid>
              <a:tr h="573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Sensor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Sensory type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Power Used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Accuracy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20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LED</a:t>
                      </a:r>
                      <a:endParaRPr lang="en-US" sz="1600" b="1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Uses visible light sensors to detect LED light emissions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Visible Light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</a:tr>
              <a:tr h="1120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Infra-Red (IR)LED</a:t>
                      </a:r>
                      <a:endParaRPr lang="en-US" sz="1600" b="1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Uses infra-red detecting sensors to pick up the IR light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Infra-red Light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</a:tr>
              <a:tr h="1120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Hall</a:t>
                      </a:r>
                      <a:endParaRPr lang="en-US" sz="1600" b="1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Uses change in magnetic field to pick up flux dense areas 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Magnetic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</a:tr>
              <a:tr h="6724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Laser</a:t>
                      </a:r>
                      <a:endParaRPr lang="en-US" sz="1600" b="1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Uses intense light to gauge speed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Light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</a:tr>
              <a:tr h="11207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Relay Switch</a:t>
                      </a:r>
                      <a:endParaRPr lang="en-US" sz="1600" b="1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Uses a mechanical switch to detect movement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Mechanical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Moderate to low</a:t>
                      </a:r>
                      <a:endParaRPr lang="en-US" sz="160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 dirty="0">
                        <a:effectLst/>
                        <a:latin typeface="+mn-lt"/>
                        <a:ea typeface="Dotu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5081" marR="65081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RPM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OPTEK Technology </a:t>
            </a:r>
            <a:r>
              <a:rPr lang="en-US" dirty="0" smtClean="0"/>
              <a:t>OH090U</a:t>
            </a:r>
          </a:p>
          <a:p>
            <a:r>
              <a:rPr lang="en-US" dirty="0" smtClean="0"/>
              <a:t>Acts as Reed Switch</a:t>
            </a:r>
          </a:p>
          <a:p>
            <a:r>
              <a:rPr lang="en-US" dirty="0" smtClean="0"/>
              <a:t>In presence of magnetic field it switches LOW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Effect Sensor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4371777"/>
            <a:ext cx="2582695" cy="25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2284445"/>
            <a:ext cx="4211769" cy="37230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LCDs, CRTS, and Plasma displays were all briefly considered for use on the handle bar display, but a 7-segment suits the role best.</a:t>
            </a:r>
          </a:p>
          <a:p>
            <a:r>
              <a:rPr lang="en-US" dirty="0" smtClean="0"/>
              <a:t>7-segments are very low power, very low cost easily visible in direct sunlight, and easy to implement.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7-Segment Display</a:t>
            </a:r>
            <a:endParaRPr lang="en-US" dirty="0"/>
          </a:p>
        </p:txBody>
      </p:sp>
      <p:pic>
        <p:nvPicPr>
          <p:cNvPr id="1026" name="Picture 2" descr="http://ecx.images-amazon.com/images/I/71IryUzm7f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30" y="2181193"/>
            <a:ext cx="4111804" cy="38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forum.allaboutcircuits.com/cache.php?url=http://forum.allaboutcircuits.com/picture.php?albumid=274&amp;pictureid=249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469" y="2592271"/>
            <a:ext cx="6891688" cy="3070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7-Segment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790402"/>
              </p:ext>
            </p:extLst>
          </p:nvPr>
        </p:nvGraphicFramePr>
        <p:xfrm>
          <a:off x="544513" y="808037"/>
          <a:ext cx="9067798" cy="660445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195760"/>
                <a:gridCol w="2239966"/>
                <a:gridCol w="2443506"/>
                <a:gridCol w="2188566"/>
              </a:tblGrid>
              <a:tr h="35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Battery Type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LiNiMnCo / NMC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LiMnNi / NMC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LiFePO</a:t>
                      </a:r>
                      <a:r>
                        <a:rPr lang="en-US" sz="2000" baseline="-25000">
                          <a:ln>
                            <a:noFill/>
                          </a:ln>
                          <a:effectLst/>
                        </a:rPr>
                        <a:t>4 </a:t>
                      </a: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/ LFP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648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Voltage 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Working)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7.2V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7.4V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6.4V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520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Capacity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7.2Ah (51.84Wh)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8.8Ah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(59.2Wh)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5.0Ah (30Wh)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Cycle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Life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≈750 cycles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≈1000 cycles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≈ +1000 cycles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Price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$54.45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$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51.99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$45.00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1321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Dimensions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(LxWxH)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133mm(5.25") x 64mm (2.5") x 29 mm (1.13")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73mm(2.87")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x 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37mm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1.45")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 x 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65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mm 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(2.55")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70mm ( 2.76") X 47mm (1.85") x 101mm (3.98")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852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Weight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430  grams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(0.95 lbs.)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397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  grams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0.875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lbs.)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 370grams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 (0.82 lbs.)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852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Protection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(8A PCB)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(8.8A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PCB)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(10A PCB)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35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Charging rate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4.0 A (max)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4.0A </a:t>
                      </a: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(Max)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2.5A (Max)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  <a:tr h="6331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n>
                            <a:noFill/>
                          </a:ln>
                          <a:effectLst/>
                        </a:rPr>
                        <a:t>Charge time</a:t>
                      </a:r>
                      <a:endParaRPr lang="en-US" sz="200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@1.2 Amps ≈7Hrs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@1.2 Amps ≈</a:t>
                      </a:r>
                      <a:r>
                        <a:rPr lang="en-US" sz="2000" dirty="0" smtClean="0">
                          <a:ln>
                            <a:noFill/>
                          </a:ln>
                          <a:effectLst/>
                        </a:rPr>
                        <a:t>11hrs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</a:rPr>
                        <a:t>@1.2Amps ≈5.9Hrs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70251" marR="70251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-20604"/>
            <a:ext cx="9072563" cy="789216"/>
          </a:xfrm>
        </p:spPr>
        <p:txBody>
          <a:bodyPr>
            <a:normAutofit/>
          </a:bodyPr>
          <a:lstStyle/>
          <a:p>
            <a:r>
              <a:rPr lang="en-US" dirty="0" smtClean="0"/>
              <a:t>Batteries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36821"/>
              </p:ext>
            </p:extLst>
          </p:nvPr>
        </p:nvGraphicFramePr>
        <p:xfrm>
          <a:off x="544511" y="753718"/>
          <a:ext cx="9220201" cy="648211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55307"/>
                <a:gridCol w="2366053"/>
                <a:gridCol w="2304528"/>
                <a:gridCol w="2494313"/>
              </a:tblGrid>
              <a:tr h="333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Battery Type</a:t>
                      </a:r>
                      <a:endParaRPr lang="en-US" sz="18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LiCO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/ LCO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LiMnNi / NMC</a:t>
                      </a:r>
                      <a:endParaRPr lang="en-US" sz="1800" b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LiFePO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r>
                        <a:rPr lang="en-US" sz="1800">
                          <a:effectLst/>
                        </a:rPr>
                        <a:t> / LFP</a:t>
                      </a:r>
                      <a:endParaRPr lang="en-US" sz="1800" b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73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Voltage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(Working)</a:t>
                      </a:r>
                      <a:endParaRPr lang="en-US" sz="18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7.4V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7.4V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6.4V</a:t>
                      </a:r>
                      <a:endParaRPr lang="en-US" sz="1800" b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333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Capacity</a:t>
                      </a:r>
                      <a:endParaRPr lang="en-US" sz="18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4.4Ah (32.6Wh)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4.4Ah (32.6Wh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2.4Ah(15.36Wh)</a:t>
                      </a:r>
                      <a:endParaRPr lang="en-US" sz="1800" b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73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Cycle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 Life</a:t>
                      </a:r>
                      <a:endParaRPr lang="en-US" sz="1800" b="1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_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≈1000 </a:t>
                      </a:r>
                      <a:r>
                        <a:rPr lang="en-US" sz="1800" dirty="0">
                          <a:effectLst/>
                        </a:rPr>
                        <a:t>cycles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≈+1000 cycles</a:t>
                      </a:r>
                      <a:endParaRPr lang="en-US" sz="1800" b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333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Price</a:t>
                      </a:r>
                      <a:endParaRPr lang="en-US" sz="1800" b="1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$19.95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</a:t>
                      </a:r>
                      <a:r>
                        <a:rPr lang="en-US" sz="1800" dirty="0" smtClean="0">
                          <a:effectLst/>
                        </a:rPr>
                        <a:t>29.45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$29.95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73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Dimensions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(LxWxH)</a:t>
                      </a:r>
                      <a:endParaRPr lang="en-US" sz="1800" b="1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 0.735 x 2.86 x 2.86 inches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59mm(2.3") x 30mm (1.2") x 75 mm (3.0")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75mm(3.0") x 72mm (2.8") x  21mm(0.8")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73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Weight</a:t>
                      </a:r>
                      <a:endParaRPr lang="en-US" sz="1800" b="1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198.5 grams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(0.45 lbs.)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181.4 </a:t>
                      </a:r>
                      <a:r>
                        <a:rPr lang="en-US" sz="1800" dirty="0">
                          <a:effectLst/>
                        </a:rPr>
                        <a:t>grams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0.4 </a:t>
                      </a:r>
                      <a:r>
                        <a:rPr lang="en-US" sz="1800" dirty="0">
                          <a:effectLst/>
                        </a:rPr>
                        <a:t>lbs.)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145 grams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(0.32 lbs.)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857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Protection</a:t>
                      </a:r>
                      <a:endParaRPr lang="en-US" sz="1800" b="1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(PCB &amp; </a:t>
                      </a:r>
                      <a:r>
                        <a:rPr lang="en-US" sz="1800" dirty="0" err="1">
                          <a:effectLst/>
                        </a:rPr>
                        <a:t>polyswitch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(5.5A </a:t>
                      </a:r>
                      <a:r>
                        <a:rPr lang="en-US" sz="1800" dirty="0">
                          <a:effectLst/>
                        </a:rPr>
                        <a:t>PCB)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Yes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(5A PCB &amp; </a:t>
                      </a:r>
                      <a:r>
                        <a:rPr lang="en-US" sz="1800" dirty="0" err="1">
                          <a:effectLst/>
                        </a:rPr>
                        <a:t>polyswitch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73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Charging rate</a:t>
                      </a:r>
                      <a:endParaRPr lang="en-US" sz="1800" b="1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3.0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(max)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4.4A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(max)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1.2A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(max)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  <a:tr h="736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Charge time</a:t>
                      </a:r>
                      <a:endParaRPr lang="en-US" sz="18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@1.2A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≈5.5hrs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@1.2A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≈ 5hrs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@1.2A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≈3.6hrs</a:t>
                      </a:r>
                      <a:endParaRPr lang="en-US" sz="1800" b="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63343" marR="63343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6" y="32595"/>
            <a:ext cx="9072563" cy="839964"/>
          </a:xfrm>
        </p:spPr>
        <p:txBody>
          <a:bodyPr>
            <a:noAutofit/>
          </a:bodyPr>
          <a:lstStyle/>
          <a:p>
            <a:r>
              <a:rPr lang="en-US" sz="4400" dirty="0"/>
              <a:t>Secondary Batteries</a:t>
            </a:r>
          </a:p>
        </p:txBody>
      </p:sp>
    </p:spTree>
    <p:extLst>
      <p:ext uri="{BB962C8B-B14F-4D97-AF65-F5344CB8AC3E}">
        <p14:creationId xmlns:p14="http://schemas.microsoft.com/office/powerpoint/2010/main" val="25881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12" y="3170237"/>
            <a:ext cx="4452937" cy="2838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39712" y="1573013"/>
            <a:ext cx="4452276" cy="4989036"/>
          </a:xfrm>
        </p:spPr>
        <p:txBody>
          <a:bodyPr/>
          <a:lstStyle/>
          <a:p>
            <a:r>
              <a:rPr lang="en-US" dirty="0" smtClean="0"/>
              <a:t>Pedal Operated Generator produces power as you ride</a:t>
            </a:r>
          </a:p>
          <a:p>
            <a:r>
              <a:rPr lang="en-US" dirty="0"/>
              <a:t>C</a:t>
            </a:r>
            <a:r>
              <a:rPr lang="en-US" dirty="0" smtClean="0"/>
              <a:t>harges the secondary battery.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 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38" y="3335867"/>
            <a:ext cx="8963918" cy="318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0712" y="1722437"/>
            <a:ext cx="8537708" cy="4987713"/>
          </a:xfrm>
        </p:spPr>
        <p:txBody>
          <a:bodyPr/>
          <a:lstStyle/>
          <a:p>
            <a:r>
              <a:rPr lang="en-US" dirty="0" smtClean="0"/>
              <a:t>Regulated DC voltage</a:t>
            </a:r>
          </a:p>
          <a:p>
            <a:r>
              <a:rPr lang="en-US" dirty="0" smtClean="0"/>
              <a:t>High output current about 2.5A</a:t>
            </a:r>
          </a:p>
          <a:p>
            <a:r>
              <a:rPr lang="en-US" dirty="0" smtClean="0"/>
              <a:t>No transformer.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to DC Charger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Persistence of vision to create optical illusions </a:t>
            </a:r>
          </a:p>
          <a:p>
            <a:pPr>
              <a:defRPr/>
            </a:pPr>
            <a:r>
              <a:rPr lang="en-US" dirty="0" smtClean="0"/>
              <a:t>Lights spinning at rapid, consistent pace form images </a:t>
            </a:r>
          </a:p>
          <a:p>
            <a:pPr>
              <a:defRPr/>
            </a:pPr>
            <a:r>
              <a:rPr lang="en-US" dirty="0" smtClean="0"/>
              <a:t>Using bicycle wheels and LEDs to produce images using POV </a:t>
            </a:r>
          </a:p>
          <a:p>
            <a:pPr marL="120650" indent="0">
              <a:buFont typeface="Wingdings 3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 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512" y="4008437"/>
            <a:ext cx="4712071" cy="243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3V to 25V operating range</a:t>
            </a:r>
          </a:p>
          <a:p>
            <a:r>
              <a:rPr lang="en-US" dirty="0" smtClean="0"/>
              <a:t>High switching efficiency and frequency</a:t>
            </a:r>
          </a:p>
          <a:p>
            <a:r>
              <a:rPr lang="en-US" dirty="0" smtClean="0"/>
              <a:t>0.5-3A output current</a:t>
            </a:r>
          </a:p>
          <a:p>
            <a:r>
              <a:rPr lang="en-US" dirty="0" smtClean="0"/>
              <a:t>1.8-5V output Voltage</a:t>
            </a:r>
          </a:p>
          <a:p>
            <a:r>
              <a:rPr lang="en-US" dirty="0" smtClean="0"/>
              <a:t>Thermal Shutdown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Voltage </a:t>
            </a:r>
            <a:r>
              <a:rPr lang="en-US" dirty="0" smtClean="0"/>
              <a:t>Regulator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2" y="3861151"/>
            <a:ext cx="5432553" cy="344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Wireless </a:t>
            </a:r>
            <a:r>
              <a:rPr lang="en-US" dirty="0" smtClean="0"/>
              <a:t>Technologies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57361"/>
              </p:ext>
            </p:extLst>
          </p:nvPr>
        </p:nvGraphicFramePr>
        <p:xfrm>
          <a:off x="1329474" y="2312535"/>
          <a:ext cx="7556816" cy="4962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402"/>
                <a:gridCol w="2542071"/>
                <a:gridCol w="2728343"/>
              </a:tblGrid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</a:t>
                      </a:r>
                      <a:endParaRPr lang="en-US" sz="2200" dirty="0"/>
                    </a:p>
                  </a:txBody>
                  <a:tcPr marL="75605" marR="75605" marT="50398" marB="50398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Wi-Fi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Bluetooth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Frequency</a:t>
                      </a:r>
                    </a:p>
                  </a:txBody>
                  <a:tcPr marL="75605" marR="756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2.4, 3.6, 5 GHz</a:t>
                      </a:r>
                      <a:endParaRPr lang="en-US" sz="2200" dirty="0"/>
                    </a:p>
                  </a:txBody>
                  <a:tcPr marL="75605" marR="75605" marT="50398" marB="50398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GHz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Latency</a:t>
                      </a:r>
                    </a:p>
                  </a:txBody>
                  <a:tcPr marL="75605" marR="75605" marT="50398" marB="5039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150ms</a:t>
                      </a:r>
                      <a:endParaRPr lang="en-US" sz="2200" dirty="0"/>
                    </a:p>
                  </a:txBody>
                  <a:tcPr marL="75605" marR="75605" marT="50398" marB="50398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200ms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Cost</a:t>
                      </a:r>
                    </a:p>
                  </a:txBody>
                  <a:tcPr marL="75605" marR="75605" marT="50398" marB="50398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High,</a:t>
                      </a:r>
                      <a:r>
                        <a:rPr lang="en-US" sz="2200" baseline="0" dirty="0" smtClean="0"/>
                        <a:t> around $50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Low, under $10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Bandwidth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 mbps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 Kbps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70557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Range</a:t>
                      </a:r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meters indoors,95 meters outdoors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5-30 meters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Power Consumption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  <a:tr h="58011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Complexity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High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Low</a:t>
                      </a:r>
                      <a:endParaRPr lang="en-US" sz="2200" dirty="0"/>
                    </a:p>
                  </a:txBody>
                  <a:tcPr marL="75605" marR="75605" marT="50398" marB="503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056785"/>
              </p:ext>
            </p:extLst>
          </p:nvPr>
        </p:nvGraphicFramePr>
        <p:xfrm>
          <a:off x="1220850" y="2440320"/>
          <a:ext cx="6955632" cy="389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908"/>
                <a:gridCol w="1738908"/>
                <a:gridCol w="1738908"/>
                <a:gridCol w="1738908"/>
              </a:tblGrid>
              <a:tr h="7194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Module</a:t>
                      </a:r>
                    </a:p>
                    <a:p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HC-06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RN-42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PAN1315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</a:tr>
              <a:tr h="7194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Range</a:t>
                      </a:r>
                    </a:p>
                    <a:p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10m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20m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10m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</a:tr>
              <a:tr h="7194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 Bandwidth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2.1Mbps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2Mbps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2Mpbs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</a:tr>
              <a:tr h="7194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Voltage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3.3V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3.3V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3.3V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</a:tr>
              <a:tr h="7194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$12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$24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$25</a:t>
                      </a:r>
                      <a:endParaRPr lang="en-US" sz="2000" dirty="0"/>
                    </a:p>
                  </a:txBody>
                  <a:tcPr marL="75605" marR="75605" marT="50398" marB="50398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Bluetooth- Modules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</p:spPr>
        <p:txBody>
          <a:bodyPr tIns="38804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altLang="en-US" dirty="0" smtClean="0"/>
              <a:t>High level Software </a:t>
            </a:r>
            <a:r>
              <a:rPr lang="en-US" altLang="en-US" dirty="0"/>
              <a:t>Block Diagram</a:t>
            </a:r>
          </a:p>
        </p:txBody>
      </p:sp>
      <p:pic>
        <p:nvPicPr>
          <p:cNvPr id="10244" name="Picture 4" descr="C:\Users\Mammoth\Desktop\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647825"/>
            <a:ext cx="773588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26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- Computer</a:t>
            </a:r>
            <a:endParaRPr lang="en-US" dirty="0"/>
          </a:p>
        </p:txBody>
      </p:sp>
      <p:pic>
        <p:nvPicPr>
          <p:cNvPr id="13316" name="Picture 2" descr="C:\Users\Mammoth\Desktop\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93838"/>
            <a:ext cx="737393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5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- Computer</a:t>
            </a:r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493838"/>
            <a:ext cx="71628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3501217" cy="47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/>
              <a:t>Nearest Neighbor Scaling:</a:t>
            </a:r>
          </a:p>
          <a:p>
            <a:r>
              <a:rPr lang="en-US" sz="2400" dirty="0" smtClean="0"/>
              <a:t>Produces a new image by creating a scaled up array and filling the blank spaces with the same color values as their nearest neighbors.</a:t>
            </a:r>
          </a:p>
          <a:p>
            <a:r>
              <a:rPr lang="en-US" sz="2400" dirty="0" smtClean="0"/>
              <a:t>It’s fast but produces VERY jagged ugly images.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Scaling Algorithms</a:t>
            </a:r>
            <a:endParaRPr lang="en-US" dirty="0"/>
          </a:p>
        </p:txBody>
      </p:sp>
      <p:pic>
        <p:nvPicPr>
          <p:cNvPr id="12" name="Picture 11" descr="nneighbor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60" y="2453020"/>
            <a:ext cx="5373333" cy="2970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7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976415"/>
            <a:ext cx="4284266" cy="47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Bilinear Interpolation:</a:t>
            </a:r>
          </a:p>
          <a:p>
            <a:r>
              <a:rPr lang="en-US" dirty="0" smtClean="0"/>
              <a:t>Functions similarly to nearest neighbor, but instead of copying neighbors to obtain color values, the neighbors are averaged. Bilinear Interpolation does this average in both the x and y direction for each missing pixel.</a:t>
            </a:r>
          </a:p>
          <a:p>
            <a:r>
              <a:rPr lang="en-US" dirty="0" smtClean="0"/>
              <a:t>Produces relatively  sharp images quickly.</a:t>
            </a:r>
            <a:endParaRPr lang="en-US" dirty="0"/>
          </a:p>
        </p:txBody>
      </p:sp>
      <p:pic>
        <p:nvPicPr>
          <p:cNvPr id="4098" name="Picture 2" descr="linea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33" y="2307261"/>
            <a:ext cx="4324161" cy="180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Scaling Algorithms (Continued)</a:t>
            </a:r>
            <a:endParaRPr lang="en-US" dirty="0"/>
          </a:p>
        </p:txBody>
      </p:sp>
      <p:pic>
        <p:nvPicPr>
          <p:cNvPr id="4100" name="Picture 4" descr="lie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20" y="5145529"/>
            <a:ext cx="2226508" cy="22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88919" y="1900141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Linear Interpolation Example: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7520" y="4273627"/>
            <a:ext cx="3699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Pixel Y is defined as the weighted average of it’s two nearest neighbors, A and B: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52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1863671"/>
            <a:ext cx="8694539" cy="4796544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Trilinear</a:t>
            </a:r>
            <a:r>
              <a:rPr lang="en-US" i="1" dirty="0" smtClean="0"/>
              <a:t> Interpolation:</a:t>
            </a:r>
          </a:p>
          <a:p>
            <a:r>
              <a:rPr lang="en-US" dirty="0" smtClean="0"/>
              <a:t>Modified form of bilinear scaling. It results in an even sharper image, takes a lot of time. Since the display has so few LEDs, this was overkill.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Scaling Algorithms (Continued)</a:t>
            </a:r>
            <a:endParaRPr lang="en-US" dirty="0"/>
          </a:p>
        </p:txBody>
      </p:sp>
      <p:pic>
        <p:nvPicPr>
          <p:cNvPr id="5" name="Picture 4" descr="process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57" y="3324858"/>
            <a:ext cx="6433712" cy="3904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5103316" cy="47965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scaling the normally rectangular images will be split into </a:t>
            </a:r>
            <a:r>
              <a:rPr lang="en-US" b="1" i="1" dirty="0" smtClean="0"/>
              <a:t>n</a:t>
            </a:r>
            <a:r>
              <a:rPr lang="en-US" dirty="0" smtClean="0"/>
              <a:t> polar arrays, by using the equation of a line through the center of the image. Each array will have 16 slots, each corresponding to  an LED.</a:t>
            </a:r>
          </a:p>
          <a:p>
            <a:r>
              <a:rPr lang="en-US" dirty="0" smtClean="0"/>
              <a:t>When the line doesn’t cut cleanly, the pixels will be averaged using linear interpolation.</a:t>
            </a:r>
            <a:endParaRPr lang="en-US" dirty="0"/>
          </a:p>
        </p:txBody>
      </p:sp>
      <p:pic>
        <p:nvPicPr>
          <p:cNvPr id="5" name="Content Placeholder 4" descr="E:\SD I Paper\Pics\pic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0" y="1863671"/>
            <a:ext cx="3794482" cy="421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Image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Bicycle with wireless transceiver to which user can transmit images</a:t>
            </a:r>
          </a:p>
          <a:p>
            <a:pPr>
              <a:defRPr/>
            </a:pPr>
            <a:r>
              <a:rPr lang="en-US" dirty="0" smtClean="0"/>
              <a:t>Bicycle receives and processes images, delivers to LED display on wheel </a:t>
            </a:r>
          </a:p>
          <a:p>
            <a:pPr>
              <a:defRPr/>
            </a:pPr>
            <a:r>
              <a:rPr lang="en-US" dirty="0" smtClean="0"/>
              <a:t>When bicycle wheels are rotating due to pedaling, images are formed from the LEDs</a:t>
            </a:r>
          </a:p>
          <a:p>
            <a:pPr>
              <a:defRPr/>
            </a:pPr>
            <a:r>
              <a:rPr lang="en-US" dirty="0" smtClean="0"/>
              <a:t>Can charge your phone! </a:t>
            </a:r>
          </a:p>
          <a:p>
            <a:pPr marL="120650" indent="0">
              <a:buFont typeface="Wingdings 3" pitchFamily="18" charset="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Overview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549275" y="1736725"/>
            <a:ext cx="9070975" cy="4989513"/>
          </a:xfrm>
        </p:spPr>
        <p:txBody>
          <a:bodyPr/>
          <a:lstStyle/>
          <a:p>
            <a:pPr marL="565150" indent="-457200" eaLnBrk="1" hangingPunct="1">
              <a:buSzPct val="45000"/>
              <a:buFont typeface="Arial" pitchFamily="34" charset="0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</a:tabLst>
            </a:pPr>
            <a:r>
              <a:rPr lang="en-US" altLang="en-US" dirty="0" smtClean="0"/>
              <a:t>OBJECTIVES:</a:t>
            </a:r>
          </a:p>
          <a:p>
            <a:pPr marL="390525" lvl="1" indent="0" eaLnBrk="1" hangingPunct="1">
              <a:buSzPct val="45000"/>
              <a:buFont typeface="Verdana" pitchFamily="34" charset="0"/>
              <a:buNone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</a:tabLst>
            </a:pPr>
            <a:endParaRPr lang="en-US" altLang="en-US" dirty="0" smtClean="0"/>
          </a:p>
          <a:p>
            <a:pPr marL="390525" lvl="1" indent="0" eaLnBrk="1" hangingPunct="1">
              <a:buSzPct val="45000"/>
              <a:buFont typeface="Arial" pitchFamily="34" charset="0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Receive</a:t>
            </a:r>
            <a:r>
              <a:rPr lang="en-US" altLang="en-US" dirty="0" smtClean="0"/>
              <a:t> Bluetooth Data</a:t>
            </a:r>
          </a:p>
          <a:p>
            <a:pPr marL="390525" lvl="1" indent="0" eaLnBrk="1" hangingPunct="1">
              <a:buSzPct val="45000"/>
              <a:buFont typeface="Arial" pitchFamily="34" charset="0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Receive</a:t>
            </a:r>
            <a:r>
              <a:rPr lang="en-US" altLang="en-US" dirty="0" smtClean="0"/>
              <a:t> Sensor Data</a:t>
            </a:r>
          </a:p>
          <a:p>
            <a:pPr marL="390525" lvl="1" indent="0" eaLnBrk="1" hangingPunct="1">
              <a:buSzPct val="45000"/>
              <a:buFont typeface="Arial" pitchFamily="34" charset="0"/>
              <a:buChar char="•"/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61313" algn="l"/>
                <a:tab pos="8685213" algn="l"/>
              </a:tabLst>
            </a:pPr>
            <a:r>
              <a:rPr lang="en-US" altLang="en-US" b="1" dirty="0" smtClean="0">
                <a:solidFill>
                  <a:srgbClr val="FF0000"/>
                </a:solidFill>
              </a:rPr>
              <a:t>Control</a:t>
            </a:r>
            <a:r>
              <a:rPr lang="en-US" altLang="en-US" b="1" dirty="0" smtClean="0"/>
              <a:t> TLC5940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</p:spPr>
        <p:txBody>
          <a:bodyPr tIns="38804"/>
          <a:lstStyle/>
          <a:p>
            <a:pPr eaLnBrk="1" fontAlgn="auto" hangingPunct="1">
              <a:spcAft>
                <a:spcPts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altLang="en-US" dirty="0" smtClean="0"/>
              <a:t>Primary </a:t>
            </a:r>
            <a:r>
              <a:rPr lang="en-US" altLang="en-US" dirty="0" smtClean="0"/>
              <a:t>Microcontroller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935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TLC5940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  <p:pic>
        <p:nvPicPr>
          <p:cNvPr id="15364" name="Picture 5" descr="C:\Users\Mammoth\Desktop\ledcontro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112838"/>
            <a:ext cx="491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  <p:pic>
        <p:nvPicPr>
          <p:cNvPr id="16388" name="Picture 2" descr="C:\Users\Mammoth\Desktop\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900238"/>
            <a:ext cx="88963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  <p:pic>
        <p:nvPicPr>
          <p:cNvPr id="17412" name="Picture 6" descr="C:\Users\Mammoth\Desktop\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960438"/>
            <a:ext cx="9320212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650" indent="0">
              <a:buFont typeface="Wingdings 3" pitchFamily="18" charset="2"/>
              <a:buNone/>
            </a:pPr>
            <a:r>
              <a:rPr lang="en-US" altLang="en-US" smtClean="0"/>
              <a:t>FOR EACH BIT</a:t>
            </a:r>
          </a:p>
          <a:p>
            <a:pPr marL="433388" lvl="1" indent="0">
              <a:buFont typeface="Verdana" pitchFamily="34" charset="0"/>
              <a:buNone/>
            </a:pPr>
            <a:r>
              <a:rPr lang="en-US" altLang="en-US" smtClean="0"/>
              <a:t>SET </a:t>
            </a:r>
            <a:r>
              <a:rPr lang="en-US" altLang="en-US" smtClean="0">
                <a:solidFill>
                  <a:srgbClr val="FF0000"/>
                </a:solidFill>
              </a:rPr>
              <a:t>PIN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FF0000"/>
                </a:solidFill>
              </a:rPr>
              <a:t>1.1</a:t>
            </a:r>
            <a:r>
              <a:rPr lang="en-US" altLang="en-US" smtClean="0"/>
              <a:t> = (1 or 0)</a:t>
            </a:r>
          </a:p>
          <a:p>
            <a:pPr marL="433388" lvl="1" indent="0">
              <a:buFont typeface="Verdana" pitchFamily="34" charset="0"/>
              <a:buNone/>
            </a:pPr>
            <a:r>
              <a:rPr lang="en-US" altLang="en-US" smtClean="0"/>
              <a:t>PULSE </a:t>
            </a:r>
            <a:r>
              <a:rPr lang="en-US" altLang="en-US" smtClean="0">
                <a:solidFill>
                  <a:srgbClr val="FF0000"/>
                </a:solidFill>
              </a:rPr>
              <a:t>PIN 1.2</a:t>
            </a:r>
          </a:p>
          <a:p>
            <a:pPr marL="433388" lvl="1" indent="0">
              <a:buFont typeface="Verdana" pitchFamily="34" charset="0"/>
              <a:buNone/>
            </a:pPr>
            <a:endParaRPr lang="en-US" altLang="en-US" smtClean="0">
              <a:solidFill>
                <a:srgbClr val="FF0000"/>
              </a:solidFill>
            </a:endParaRPr>
          </a:p>
          <a:p>
            <a:pPr marL="120650" indent="0">
              <a:buFont typeface="Wingdings 3" pitchFamily="18" charset="2"/>
              <a:buNone/>
            </a:pPr>
            <a:r>
              <a:rPr lang="en-US" altLang="en-US" smtClean="0"/>
              <a:t>DO THIS 4098 TIMES</a:t>
            </a:r>
          </a:p>
          <a:p>
            <a:pPr marL="433388" lvl="1" indent="0">
              <a:buFont typeface="Verdana" pitchFamily="34" charset="0"/>
              <a:buNone/>
            </a:pPr>
            <a:r>
              <a:rPr lang="en-US" altLang="en-US" smtClean="0"/>
              <a:t>PULSE </a:t>
            </a:r>
            <a:r>
              <a:rPr lang="en-US" altLang="en-US" smtClean="0">
                <a:solidFill>
                  <a:srgbClr val="FF0000"/>
                </a:solidFill>
              </a:rPr>
              <a:t>PIN 1.3</a:t>
            </a:r>
          </a:p>
          <a:p>
            <a:pPr marL="433388" lvl="1" indent="0">
              <a:buFont typeface="Verdana" pitchFamily="34" charset="0"/>
              <a:buNone/>
            </a:pPr>
            <a:endParaRPr lang="en-US" altLang="en-US" smtClean="0">
              <a:solidFill>
                <a:srgbClr val="FF0000"/>
              </a:solidFill>
            </a:endParaRPr>
          </a:p>
          <a:p>
            <a:pPr marL="120650" indent="0">
              <a:buFont typeface="Wingdings 3" pitchFamily="18" charset="2"/>
              <a:buNone/>
            </a:pPr>
            <a:r>
              <a:rPr lang="en-US" altLang="en-US" smtClean="0"/>
              <a:t>SET </a:t>
            </a:r>
            <a:r>
              <a:rPr lang="en-US" altLang="en-US" smtClean="0">
                <a:solidFill>
                  <a:srgbClr val="FF0000"/>
                </a:solidFill>
              </a:rPr>
              <a:t>PIN 1.4 </a:t>
            </a:r>
            <a:r>
              <a:rPr lang="en-US" altLang="en-US" smtClean="0"/>
              <a:t>HIGH</a:t>
            </a:r>
          </a:p>
          <a:p>
            <a:pPr marL="120650" indent="0">
              <a:buFont typeface="Wingdings 3" pitchFamily="18" charset="2"/>
              <a:buNone/>
            </a:pPr>
            <a:r>
              <a:rPr lang="en-US" altLang="en-US" smtClean="0"/>
              <a:t>PULSE </a:t>
            </a:r>
            <a:r>
              <a:rPr lang="en-US" altLang="en-US" smtClean="0">
                <a:solidFill>
                  <a:srgbClr val="FF0000"/>
                </a:solidFill>
              </a:rPr>
              <a:t>PIN 1.0</a:t>
            </a:r>
          </a:p>
          <a:p>
            <a:pPr marL="120650" indent="0">
              <a:buFont typeface="Wingdings 3" pitchFamily="18" charset="2"/>
              <a:buNone/>
            </a:pPr>
            <a:r>
              <a:rPr lang="en-US" altLang="en-US" smtClean="0"/>
              <a:t>SET </a:t>
            </a:r>
            <a:r>
              <a:rPr lang="en-US" altLang="en-US" smtClean="0">
                <a:solidFill>
                  <a:srgbClr val="FF0000"/>
                </a:solidFill>
              </a:rPr>
              <a:t>PIN 1.4 </a:t>
            </a:r>
            <a:r>
              <a:rPr lang="en-US" altLang="en-US" smtClean="0"/>
              <a:t>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  <p:pic>
        <p:nvPicPr>
          <p:cNvPr id="18436" name="Picture 2" descr="C:\Users\Mammoth\Desktop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2332038"/>
            <a:ext cx="48815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345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  <p:pic>
        <p:nvPicPr>
          <p:cNvPr id="19460" name="Picture 2" descr="C:\Users\Mammoth\Desktop\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3017838"/>
            <a:ext cx="346075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5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345" r="-538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– LED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863671"/>
            <a:ext cx="8694539" cy="4945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Wheel rotation, in RPM, will be measured using Hall Effect sensors, mounted on the wheel. The following will be calculated and displayed: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Velocity(Km/h) = </a:t>
            </a:r>
            <a:r>
              <a:rPr lang="en-US" sz="2400" b="1" dirty="0"/>
              <a:t>W</a:t>
            </a:r>
            <a:r>
              <a:rPr lang="en-US" sz="2400" b="1" dirty="0" smtClean="0"/>
              <a:t>heel Circumference(m) *60/1000</a:t>
            </a:r>
          </a:p>
          <a:p>
            <a:pPr marL="0" indent="0">
              <a:buNone/>
            </a:pPr>
            <a:r>
              <a:rPr lang="en-US" sz="2400" b="1" dirty="0" smtClean="0"/>
              <a:t>	Distance(Km) = Revolutions*Wheel Circumference(m)/1000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 analog to digital converter will measure the voltage across a small resistive load. The estimated remaining battery life is then:</a:t>
            </a:r>
          </a:p>
          <a:p>
            <a:pPr marL="0" indent="0">
              <a:buNone/>
            </a:pPr>
            <a:r>
              <a:rPr lang="en-US" sz="2400" b="1" dirty="0" smtClean="0"/>
              <a:t>	% Charge = </a:t>
            </a:r>
            <a:r>
              <a:rPr lang="en-US" sz="2400" b="1" dirty="0" err="1" smtClean="0"/>
              <a:t>V</a:t>
            </a:r>
            <a:r>
              <a:rPr lang="en-US" sz="2400" b="1" baseline="-25000" dirty="0" err="1"/>
              <a:t>L</a:t>
            </a:r>
            <a:r>
              <a:rPr lang="en-US" sz="2400" b="1" baseline="-25000" dirty="0" err="1" smtClean="0"/>
              <a:t>oad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Battery</a:t>
            </a:r>
            <a:endParaRPr lang="en-US" sz="2400" b="1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Micrcontroller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337773"/>
              </p:ext>
            </p:extLst>
          </p:nvPr>
        </p:nvGraphicFramePr>
        <p:xfrm>
          <a:off x="503238" y="1633538"/>
          <a:ext cx="9074155" cy="375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831"/>
                <a:gridCol w="1814831"/>
                <a:gridCol w="1814831"/>
                <a:gridCol w="1814831"/>
                <a:gridCol w="18148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  <a:tr h="723899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</a:t>
                      </a:r>
                      <a:r>
                        <a:rPr lang="en-US" baseline="0" dirty="0" smtClean="0"/>
                        <a:t> Design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CC"/>
                          </a:solidFill>
                        </a:rPr>
                        <a:t>X </a:t>
                      </a:r>
                      <a:endParaRPr lang="en-US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32760"/>
              </p:ext>
            </p:extLst>
          </p:nvPr>
        </p:nvGraphicFramePr>
        <p:xfrm>
          <a:off x="1382713" y="1341437"/>
          <a:ext cx="7696199" cy="571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199"/>
                <a:gridCol w="1364444"/>
                <a:gridCol w="1835956"/>
                <a:gridCol w="1752600"/>
              </a:tblGrid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Item</a:t>
                      </a:r>
                      <a:endParaRPr lang="en-US" sz="16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Quantity</a:t>
                      </a:r>
                      <a:endParaRPr lang="en-US" sz="16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Cost (each $)</a:t>
                      </a:r>
                      <a:endParaRPr lang="en-US" sz="16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Cost (total $)</a:t>
                      </a:r>
                      <a:endParaRPr lang="en-US" sz="1600" b="1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LEDs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00.15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LED Controllers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x5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05.00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Power Supply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70.00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en-US" sz="160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Bike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Micro-controller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X2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PCB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200.00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Bike RPM Sensor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X2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Bluetooth Module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Battery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X2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Generator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7-segment modules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X1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5.99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5.99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Mounting hardware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Wiring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10.00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Total:</a:t>
                      </a:r>
                      <a:endParaRPr lang="en-US" sz="160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675.99</a:t>
                      </a:r>
                      <a:endParaRPr lang="en-US" sz="1600" dirty="0">
                        <a:effectLst/>
                        <a:latin typeface="Arial"/>
                        <a:ea typeface="Dotum"/>
                      </a:endParaRPr>
                    </a:p>
                  </a:txBody>
                  <a:tcPr marL="53682" marR="53682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1863671"/>
            <a:ext cx="8694539" cy="494528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Mobility: </a:t>
            </a:r>
            <a:r>
              <a:rPr lang="en-US" sz="2400" dirty="0" smtClean="0"/>
              <a:t>The system must be light enough not to affect the usability of the bike. It should also be self contained to avoid tangling cables. The electronics should be weather resistant.</a:t>
            </a:r>
          </a:p>
          <a:p>
            <a:r>
              <a:rPr lang="en-US" sz="2400" b="1" dirty="0" smtClean="0"/>
              <a:t>Endurance: </a:t>
            </a:r>
            <a:r>
              <a:rPr lang="en-US" sz="2400" dirty="0" smtClean="0"/>
              <a:t>The system must be capable of displaying a message for an extended period of time without recharging because the intended purpose of this project is as a mobile billboard. </a:t>
            </a:r>
          </a:p>
          <a:p>
            <a:r>
              <a:rPr lang="en-US" sz="2400" b="1" dirty="0" smtClean="0"/>
              <a:t>Range: </a:t>
            </a:r>
            <a:r>
              <a:rPr lang="en-US" sz="2400" dirty="0" smtClean="0"/>
              <a:t>The system should allow for remote uploading of images and text to the display so the bike does not need to be manually connected to a PC to change messages.</a:t>
            </a:r>
          </a:p>
          <a:p>
            <a:r>
              <a:rPr lang="en-US" sz="2400" b="1" dirty="0" smtClean="0"/>
              <a:t>Compatibility: </a:t>
            </a:r>
            <a:r>
              <a:rPr lang="en-US" sz="2400" dirty="0" smtClean="0"/>
              <a:t>The client software must be compatible with a common office computer and user friendly.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Objectives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2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096495"/>
              </p:ext>
            </p:extLst>
          </p:nvPr>
        </p:nvGraphicFramePr>
        <p:xfrm>
          <a:off x="2144712" y="1722437"/>
          <a:ext cx="6781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0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61445" name="Picture 5" descr="C:\Users\Nancy\AppData\Local\Microsoft\Windows\Temporary Internet Files\Content.IE5\Y5RUUD9E\MC900441523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2027237"/>
            <a:ext cx="5410200" cy="46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5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04279"/>
              </p:ext>
            </p:extLst>
          </p:nvPr>
        </p:nvGraphicFramePr>
        <p:xfrm>
          <a:off x="503238" y="1633538"/>
          <a:ext cx="9074151" cy="33369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24717"/>
                <a:gridCol w="3024717"/>
                <a:gridCol w="3024717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Component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Design Specification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LEDs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Number/Type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r>
                        <a:rPr lang="en-US" sz="1800" baseline="0" dirty="0" smtClean="0"/>
                        <a:t> RGB- Diffused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Battery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Discharge</a:t>
                      </a:r>
                      <a:r>
                        <a:rPr lang="en-US" sz="1800" baseline="0" dirty="0" smtClean="0"/>
                        <a:t> Time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hours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Battery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Charge Time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r>
                        <a:rPr lang="en-US" sz="1800" baseline="0" dirty="0" smtClean="0"/>
                        <a:t> hours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Wireless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Range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less than 15</a:t>
                      </a:r>
                      <a:r>
                        <a:rPr lang="en-US" sz="1800" baseline="0" dirty="0" smtClean="0"/>
                        <a:t> feet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RPM Sensors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Accurate</a:t>
                      </a:r>
                      <a:r>
                        <a:rPr lang="en-US" sz="1800" baseline="0" dirty="0" smtClean="0"/>
                        <a:t> to +/- .5 RPM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Handlebar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Display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Update Time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&lt; .5 seconds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Handlebar Display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+/- .1 MPH 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</a:t>
                      </a:r>
                      <a:r>
                        <a:rPr lang="en-US" sz="1800" baseline="0" dirty="0" smtClean="0"/>
                        <a:t> to POV Display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Transfer</a:t>
                      </a:r>
                      <a:r>
                        <a:rPr lang="en-US" sz="1800" baseline="0" dirty="0" smtClean="0"/>
                        <a:t> Time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2 minutes 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Specifications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" y="1158147"/>
            <a:ext cx="9828609" cy="64015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259946"/>
          </a:xfrm>
        </p:spPr>
        <p:txBody>
          <a:bodyPr/>
          <a:lstStyle/>
          <a:p>
            <a:r>
              <a:rPr lang="en-US" dirty="0" smtClean="0"/>
              <a:t>PCB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34638"/>
              </p:ext>
            </p:extLst>
          </p:nvPr>
        </p:nvGraphicFramePr>
        <p:xfrm>
          <a:off x="773114" y="2027237"/>
          <a:ext cx="8686798" cy="4343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0097"/>
                <a:gridCol w="1449270"/>
                <a:gridCol w="1244471"/>
                <a:gridCol w="920125"/>
                <a:gridCol w="1100425"/>
                <a:gridCol w="1442410"/>
              </a:tblGrid>
              <a:tr h="13003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Microcontroller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Maximum Frequency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Purpose I/O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Ram</a:t>
                      </a:r>
                    </a:p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Flash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8668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MSP430g2553IN20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 MHz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 KB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16KB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$3.00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3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PIC32MX340F512H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256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$6.00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3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ATtiny2313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128 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$3.00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ATMega8515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$7.00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Minimum Required: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.5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$50.00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Microcontollers</a:t>
            </a:r>
            <a:r>
              <a:rPr lang="en-US" dirty="0" smtClean="0"/>
              <a:t>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Microcontollers</a:t>
            </a:r>
            <a:r>
              <a:rPr lang="en-US" dirty="0" smtClean="0"/>
              <a:t> 	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369655"/>
              </p:ext>
            </p:extLst>
          </p:nvPr>
        </p:nvGraphicFramePr>
        <p:xfrm>
          <a:off x="773114" y="1951037"/>
          <a:ext cx="8686798" cy="4343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0097"/>
                <a:gridCol w="1449270"/>
                <a:gridCol w="1244471"/>
                <a:gridCol w="920125"/>
                <a:gridCol w="1100425"/>
                <a:gridCol w="1442410"/>
              </a:tblGrid>
              <a:tr h="13003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Microcontroller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Maximum Frequency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General Purpose I/O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Ram</a:t>
                      </a:r>
                    </a:p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Flash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86687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MSP430g2553IN20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 MHz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 KB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16KB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$3.00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33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PIC32MX340F512H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256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$6.00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34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ATtiny2313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128 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$3.00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ATMega8515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 $7.00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Minimum Required: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 MHz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.5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 KB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 $50.00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  <a:tr h="4364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Dotum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674548"/>
              </p:ext>
            </p:extLst>
          </p:nvPr>
        </p:nvGraphicFramePr>
        <p:xfrm>
          <a:off x="1535113" y="1390650"/>
          <a:ext cx="7315199" cy="5683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4020"/>
                <a:gridCol w="1267061"/>
                <a:gridCol w="1306036"/>
                <a:gridCol w="1266325"/>
                <a:gridCol w="1181757"/>
              </a:tblGrid>
              <a:tr h="4666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Chip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TLC5940NT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LT3746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TLC 5947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HT16D724</a:t>
                      </a:r>
                      <a:endParaRPr lang="en-US" sz="1600" b="1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8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Manufacturer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Texas Instruments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Linear Technologies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Texas Instruments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HOLTEK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Price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&lt;$6.00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&lt;$8.00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$1.95/1000 Unit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&lt;$3.00/ 10 units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No. of Channels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Input voltage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3-5.5V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6-55V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3-5.5V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3.3-5V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4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Data Input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Serial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Data Transfer rate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25MHz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Ability to Cascade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6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Constant Current Sink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0-120mA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30mA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30mA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3-45mA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5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PWM Grayscale control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5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DOT correction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6-bit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4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effectLst/>
                        </a:rPr>
                        <a:t>Special features</a:t>
                      </a:r>
                      <a:endParaRPr lang="en-US" sz="1600" b="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Error Notification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Full Diagnostic and Protection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Thermal Shutdown</a:t>
                      </a:r>
                      <a:endParaRPr lang="en-US" sz="140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Arial"/>
                        <a:ea typeface="Dotum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LED Controllers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1583</Words>
  <Application>Microsoft Office PowerPoint</Application>
  <PresentationFormat>Custom</PresentationFormat>
  <Paragraphs>631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 Unicode MS</vt:lpstr>
      <vt:lpstr>Dotum</vt:lpstr>
      <vt:lpstr>Microsoft YaHei</vt:lpstr>
      <vt:lpstr>Arial</vt:lpstr>
      <vt:lpstr>Calibri</vt:lpstr>
      <vt:lpstr>Cambria</vt:lpstr>
      <vt:lpstr>Times New Roman</vt:lpstr>
      <vt:lpstr>Verdana</vt:lpstr>
      <vt:lpstr>Wingdings 2</vt:lpstr>
      <vt:lpstr>Wingdings 3</vt:lpstr>
      <vt:lpstr>Concourse</vt:lpstr>
      <vt:lpstr>POV Bicycle</vt:lpstr>
      <vt:lpstr>Background  </vt:lpstr>
      <vt:lpstr>Project Overview  </vt:lpstr>
      <vt:lpstr>Objectives</vt:lpstr>
      <vt:lpstr>Specifications  </vt:lpstr>
      <vt:lpstr>PCB Schematic</vt:lpstr>
      <vt:lpstr>Microcontollers  </vt:lpstr>
      <vt:lpstr>Microcontollers  </vt:lpstr>
      <vt:lpstr>LED Controllers </vt:lpstr>
      <vt:lpstr>LED Controllers </vt:lpstr>
      <vt:lpstr>LEDs </vt:lpstr>
      <vt:lpstr>RPM Sensor</vt:lpstr>
      <vt:lpstr>Hall Effect Sensor</vt:lpstr>
      <vt:lpstr>7-Segment Display</vt:lpstr>
      <vt:lpstr>7-Segment Schematic</vt:lpstr>
      <vt:lpstr>Batteries</vt:lpstr>
      <vt:lpstr>Secondary Batteries</vt:lpstr>
      <vt:lpstr>Power- Generator</vt:lpstr>
      <vt:lpstr>AC to DC Charger</vt:lpstr>
      <vt:lpstr>Switching Voltage Regulator</vt:lpstr>
      <vt:lpstr>Wireless Technologies</vt:lpstr>
      <vt:lpstr>Bluetooth- Modules </vt:lpstr>
      <vt:lpstr>High level Software Block Diagram</vt:lpstr>
      <vt:lpstr>Software - Computer</vt:lpstr>
      <vt:lpstr>Software - Computer</vt:lpstr>
      <vt:lpstr>Image Scaling Algorithms</vt:lpstr>
      <vt:lpstr>Image Scaling Algorithms (Continued)</vt:lpstr>
      <vt:lpstr>Image Scaling Algorithms (Continued)</vt:lpstr>
      <vt:lpstr>Radial Image Conversion</vt:lpstr>
      <vt:lpstr>Primary Microcontroller</vt:lpstr>
      <vt:lpstr>Software – LED Array</vt:lpstr>
      <vt:lpstr>Software – LED Array</vt:lpstr>
      <vt:lpstr>Software – LED Array</vt:lpstr>
      <vt:lpstr>Software – LED Array</vt:lpstr>
      <vt:lpstr>Software – LED Array</vt:lpstr>
      <vt:lpstr>Software – LED Array</vt:lpstr>
      <vt:lpstr>Secondary Micrcontroller </vt:lpstr>
      <vt:lpstr>Division of Labor  </vt:lpstr>
      <vt:lpstr>Budget  </vt:lpstr>
      <vt:lpstr>Progress 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 Bicycle</dc:title>
  <dc:creator>Student</dc:creator>
  <cp:lastModifiedBy>Gian Thomas</cp:lastModifiedBy>
  <cp:revision>61</cp:revision>
  <cp:lastPrinted>1601-01-01T00:00:00Z</cp:lastPrinted>
  <dcterms:created xsi:type="dcterms:W3CDTF">2014-01-26T20:02:37Z</dcterms:created>
  <dcterms:modified xsi:type="dcterms:W3CDTF">2014-02-07T16:17:07Z</dcterms:modified>
</cp:coreProperties>
</file>