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305" r:id="rId6"/>
    <p:sldId id="300" r:id="rId7"/>
    <p:sldId id="263" r:id="rId8"/>
    <p:sldId id="302" r:id="rId9"/>
    <p:sldId id="264" r:id="rId10"/>
    <p:sldId id="299" r:id="rId11"/>
    <p:sldId id="301" r:id="rId12"/>
    <p:sldId id="266" r:id="rId13"/>
    <p:sldId id="308" r:id="rId14"/>
    <p:sldId id="311" r:id="rId15"/>
    <p:sldId id="312" r:id="rId16"/>
    <p:sldId id="306" r:id="rId17"/>
    <p:sldId id="267" r:id="rId18"/>
    <p:sldId id="269" r:id="rId19"/>
    <p:sldId id="303" r:id="rId20"/>
    <p:sldId id="304" r:id="rId21"/>
    <p:sldId id="271" r:id="rId22"/>
    <p:sldId id="272" r:id="rId23"/>
    <p:sldId id="287" r:id="rId24"/>
    <p:sldId id="273" r:id="rId25"/>
    <p:sldId id="309" r:id="rId26"/>
    <p:sldId id="313" r:id="rId27"/>
    <p:sldId id="307" r:id="rId28"/>
    <p:sldId id="288" r:id="rId29"/>
    <p:sldId id="289" r:id="rId30"/>
    <p:sldId id="290" r:id="rId31"/>
    <p:sldId id="291" r:id="rId32"/>
    <p:sldId id="298" r:id="rId33"/>
    <p:sldId id="297" r:id="rId34"/>
    <p:sldId id="292" r:id="rId35"/>
    <p:sldId id="293" r:id="rId36"/>
    <p:sldId id="294" r:id="rId37"/>
    <p:sldId id="295" r:id="rId38"/>
    <p:sldId id="296" r:id="rId39"/>
    <p:sldId id="310" r:id="rId40"/>
    <p:sldId id="284" r:id="rId41"/>
    <p:sldId id="285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2DB84-8DC6-4019-BA03-A61C4ECB904F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C1968756-CE3E-422F-B9DD-F81937E89BA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Power</a:t>
          </a:r>
        </a:p>
      </dgm:t>
    </dgm:pt>
    <dgm:pt modelId="{181DCD12-34A8-49D7-A064-28F3D5D7AB21}" type="parTrans" cxnId="{04EEC479-24C0-495C-9BF6-3E010C8A5F8F}">
      <dgm:prSet/>
      <dgm:spPr/>
      <dgm:t>
        <a:bodyPr/>
        <a:lstStyle/>
        <a:p>
          <a:endParaRPr lang="en-US"/>
        </a:p>
      </dgm:t>
    </dgm:pt>
    <dgm:pt modelId="{0CD61234-7009-426C-B2BF-EC55EAB0E8FF}" type="sibTrans" cxnId="{04EEC479-24C0-495C-9BF6-3E010C8A5F8F}">
      <dgm:prSet/>
      <dgm:spPr/>
      <dgm:t>
        <a:bodyPr/>
        <a:lstStyle/>
        <a:p>
          <a:endParaRPr lang="en-US"/>
        </a:p>
      </dgm:t>
    </dgm:pt>
    <dgm:pt modelId="{2E0BAC09-5ACC-49E4-AF98-DCA7F2879D9A}">
      <dgm:prSet phldrT="[Text]" custT="1"/>
      <dgm:spPr/>
      <dgm:t>
        <a:bodyPr/>
        <a:lstStyle/>
        <a:p>
          <a:r>
            <a:rPr lang="en-US" sz="2000" dirty="0" smtClean="0"/>
            <a:t>Hardware</a:t>
          </a:r>
          <a:endParaRPr lang="en-US" sz="2000" dirty="0"/>
        </a:p>
      </dgm:t>
    </dgm:pt>
    <dgm:pt modelId="{C736E881-8384-4B27-A1C6-5108AB7126C2}" type="parTrans" cxnId="{7EAB3FE3-F736-4D4F-8D9F-D78DB7456D99}">
      <dgm:prSet/>
      <dgm:spPr/>
      <dgm:t>
        <a:bodyPr/>
        <a:lstStyle/>
        <a:p>
          <a:endParaRPr lang="en-US"/>
        </a:p>
      </dgm:t>
    </dgm:pt>
    <dgm:pt modelId="{87A25311-8C14-45C6-B990-E56D83C3E279}" type="sibTrans" cxnId="{7EAB3FE3-F736-4D4F-8D9F-D78DB7456D99}">
      <dgm:prSet/>
      <dgm:spPr/>
      <dgm:t>
        <a:bodyPr/>
        <a:lstStyle/>
        <a:p>
          <a:endParaRPr lang="en-US"/>
        </a:p>
      </dgm:t>
    </dgm:pt>
    <dgm:pt modelId="{D8815927-FDC6-4DB2-8AF3-A03E3CBE5BE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Software</a:t>
          </a:r>
          <a:endParaRPr lang="en-US" sz="2000" dirty="0"/>
        </a:p>
      </dgm:t>
    </dgm:pt>
    <dgm:pt modelId="{F99FBF22-39B9-43C5-8F45-B44E0756EC1E}" type="parTrans" cxnId="{D32729A8-222E-4A26-A34B-7D2B87CD5D7E}">
      <dgm:prSet/>
      <dgm:spPr/>
      <dgm:t>
        <a:bodyPr/>
        <a:lstStyle/>
        <a:p>
          <a:endParaRPr lang="en-US"/>
        </a:p>
      </dgm:t>
    </dgm:pt>
    <dgm:pt modelId="{D2B1CF79-A931-4242-95CC-E876F46895BA}" type="sibTrans" cxnId="{D32729A8-222E-4A26-A34B-7D2B87CD5D7E}">
      <dgm:prSet/>
      <dgm:spPr/>
      <dgm:t>
        <a:bodyPr/>
        <a:lstStyle/>
        <a:p>
          <a:endParaRPr lang="en-US"/>
        </a:p>
      </dgm:t>
    </dgm:pt>
    <dgm:pt modelId="{B099908D-DFFA-47E1-8B7E-86B158ACF820}" type="pres">
      <dgm:prSet presAssocID="{6DD2DB84-8DC6-4019-BA03-A61C4ECB904F}" presName="CompostProcess" presStyleCnt="0">
        <dgm:presLayoutVars>
          <dgm:dir/>
          <dgm:resizeHandles val="exact"/>
        </dgm:presLayoutVars>
      </dgm:prSet>
      <dgm:spPr/>
    </dgm:pt>
    <dgm:pt modelId="{CA4FA706-EA76-4F53-96BC-FD685345D7C8}" type="pres">
      <dgm:prSet presAssocID="{6DD2DB84-8DC6-4019-BA03-A61C4ECB904F}" presName="arrow" presStyleLbl="bgShp" presStyleIdx="0" presStyleCnt="1" custScaleX="106952"/>
      <dgm:spPr/>
    </dgm:pt>
    <dgm:pt modelId="{BB68E7DB-3E8F-453B-B3E7-CFE97CAADD55}" type="pres">
      <dgm:prSet presAssocID="{6DD2DB84-8DC6-4019-BA03-A61C4ECB904F}" presName="linearProcess" presStyleCnt="0"/>
      <dgm:spPr/>
    </dgm:pt>
    <dgm:pt modelId="{F0573A11-A2F9-48AD-9358-8C1150725A61}" type="pres">
      <dgm:prSet presAssocID="{C1968756-CE3E-422F-B9DD-F81937E89BA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6481-82AC-49A5-918E-CC9A9987812D}" type="pres">
      <dgm:prSet presAssocID="{0CD61234-7009-426C-B2BF-EC55EAB0E8FF}" presName="sibTrans" presStyleCnt="0"/>
      <dgm:spPr/>
    </dgm:pt>
    <dgm:pt modelId="{1B201D05-6072-446D-847F-89D1B17A3748}" type="pres">
      <dgm:prSet presAssocID="{2E0BAC09-5ACC-49E4-AF98-DCA7F2879D9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CA72-EFCA-4782-B2E1-3CF76295DEF4}" type="pres">
      <dgm:prSet presAssocID="{87A25311-8C14-45C6-B990-E56D83C3E279}" presName="sibTrans" presStyleCnt="0"/>
      <dgm:spPr/>
    </dgm:pt>
    <dgm:pt modelId="{AC365B02-56C0-4A10-A67A-8E7D7AB40BBB}" type="pres">
      <dgm:prSet presAssocID="{D8815927-FDC6-4DB2-8AF3-A03E3CBE5B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C8235-283E-431D-9C12-0F7B0B8E9B6A}" type="presOf" srcId="{C1968756-CE3E-422F-B9DD-F81937E89BA9}" destId="{F0573A11-A2F9-48AD-9358-8C1150725A61}" srcOrd="0" destOrd="0" presId="urn:microsoft.com/office/officeart/2005/8/layout/hProcess9"/>
    <dgm:cxn modelId="{7EAB3FE3-F736-4D4F-8D9F-D78DB7456D99}" srcId="{6DD2DB84-8DC6-4019-BA03-A61C4ECB904F}" destId="{2E0BAC09-5ACC-49E4-AF98-DCA7F2879D9A}" srcOrd="1" destOrd="0" parTransId="{C736E881-8384-4B27-A1C6-5108AB7126C2}" sibTransId="{87A25311-8C14-45C6-B990-E56D83C3E279}"/>
    <dgm:cxn modelId="{EE8D0D52-CCB1-408A-BA4E-5301E0C680BA}" type="presOf" srcId="{6DD2DB84-8DC6-4019-BA03-A61C4ECB904F}" destId="{B099908D-DFFA-47E1-8B7E-86B158ACF820}" srcOrd="0" destOrd="0" presId="urn:microsoft.com/office/officeart/2005/8/layout/hProcess9"/>
    <dgm:cxn modelId="{04EEC479-24C0-495C-9BF6-3E010C8A5F8F}" srcId="{6DD2DB84-8DC6-4019-BA03-A61C4ECB904F}" destId="{C1968756-CE3E-422F-B9DD-F81937E89BA9}" srcOrd="0" destOrd="0" parTransId="{181DCD12-34A8-49D7-A064-28F3D5D7AB21}" sibTransId="{0CD61234-7009-426C-B2BF-EC55EAB0E8FF}"/>
    <dgm:cxn modelId="{F53D5E41-C92C-40A0-80EB-A6839B3F3E66}" type="presOf" srcId="{D8815927-FDC6-4DB2-8AF3-A03E3CBE5BEA}" destId="{AC365B02-56C0-4A10-A67A-8E7D7AB40BBB}" srcOrd="0" destOrd="0" presId="urn:microsoft.com/office/officeart/2005/8/layout/hProcess9"/>
    <dgm:cxn modelId="{D32729A8-222E-4A26-A34B-7D2B87CD5D7E}" srcId="{6DD2DB84-8DC6-4019-BA03-A61C4ECB904F}" destId="{D8815927-FDC6-4DB2-8AF3-A03E3CBE5BEA}" srcOrd="2" destOrd="0" parTransId="{F99FBF22-39B9-43C5-8F45-B44E0756EC1E}" sibTransId="{D2B1CF79-A931-4242-95CC-E876F46895BA}"/>
    <dgm:cxn modelId="{06E363B4-9BB2-48C5-9FA7-487E63741C8C}" type="presOf" srcId="{2E0BAC09-5ACC-49E4-AF98-DCA7F2879D9A}" destId="{1B201D05-6072-446D-847F-89D1B17A3748}" srcOrd="0" destOrd="0" presId="urn:microsoft.com/office/officeart/2005/8/layout/hProcess9"/>
    <dgm:cxn modelId="{8AB18028-7BE2-4E11-B05B-AB92473373B3}" type="presParOf" srcId="{B099908D-DFFA-47E1-8B7E-86B158ACF820}" destId="{CA4FA706-EA76-4F53-96BC-FD685345D7C8}" srcOrd="0" destOrd="0" presId="urn:microsoft.com/office/officeart/2005/8/layout/hProcess9"/>
    <dgm:cxn modelId="{66A04971-1FB9-4353-864F-66D9ED69018D}" type="presParOf" srcId="{B099908D-DFFA-47E1-8B7E-86B158ACF820}" destId="{BB68E7DB-3E8F-453B-B3E7-CFE97CAADD55}" srcOrd="1" destOrd="0" presId="urn:microsoft.com/office/officeart/2005/8/layout/hProcess9"/>
    <dgm:cxn modelId="{8657206A-1D73-49B2-8186-FE8F2F700487}" type="presParOf" srcId="{BB68E7DB-3E8F-453B-B3E7-CFE97CAADD55}" destId="{F0573A11-A2F9-48AD-9358-8C1150725A61}" srcOrd="0" destOrd="0" presId="urn:microsoft.com/office/officeart/2005/8/layout/hProcess9"/>
    <dgm:cxn modelId="{D9ED1C3B-035D-458F-B20F-AEAC00B674B7}" type="presParOf" srcId="{BB68E7DB-3E8F-453B-B3E7-CFE97CAADD55}" destId="{6C2F6481-82AC-49A5-918E-CC9A9987812D}" srcOrd="1" destOrd="0" presId="urn:microsoft.com/office/officeart/2005/8/layout/hProcess9"/>
    <dgm:cxn modelId="{89EC1A80-7D2D-4929-8463-34317F972B22}" type="presParOf" srcId="{BB68E7DB-3E8F-453B-B3E7-CFE97CAADD55}" destId="{1B201D05-6072-446D-847F-89D1B17A3748}" srcOrd="2" destOrd="0" presId="urn:microsoft.com/office/officeart/2005/8/layout/hProcess9"/>
    <dgm:cxn modelId="{130A4D50-98D2-445A-91AE-A0676E2C7E08}" type="presParOf" srcId="{BB68E7DB-3E8F-453B-B3E7-CFE97CAADD55}" destId="{1800CA72-EFCA-4782-B2E1-3CF76295DEF4}" srcOrd="3" destOrd="0" presId="urn:microsoft.com/office/officeart/2005/8/layout/hProcess9"/>
    <dgm:cxn modelId="{A715F4E2-4A73-4D9C-A2B8-85BA4F30C153}" type="presParOf" srcId="{BB68E7DB-3E8F-453B-B3E7-CFE97CAADD55}" destId="{AC365B02-56C0-4A10-A67A-8E7D7AB40B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2DB84-8DC6-4019-BA03-A61C4ECB904F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C1968756-CE3E-422F-B9DD-F81937E89B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Power</a:t>
          </a:r>
        </a:p>
      </dgm:t>
    </dgm:pt>
    <dgm:pt modelId="{181DCD12-34A8-49D7-A064-28F3D5D7AB21}" type="parTrans" cxnId="{04EEC479-24C0-495C-9BF6-3E010C8A5F8F}">
      <dgm:prSet/>
      <dgm:spPr/>
      <dgm:t>
        <a:bodyPr/>
        <a:lstStyle/>
        <a:p>
          <a:endParaRPr lang="en-US"/>
        </a:p>
      </dgm:t>
    </dgm:pt>
    <dgm:pt modelId="{0CD61234-7009-426C-B2BF-EC55EAB0E8FF}" type="sibTrans" cxnId="{04EEC479-24C0-495C-9BF6-3E010C8A5F8F}">
      <dgm:prSet/>
      <dgm:spPr/>
      <dgm:t>
        <a:bodyPr/>
        <a:lstStyle/>
        <a:p>
          <a:endParaRPr lang="en-US"/>
        </a:p>
      </dgm:t>
    </dgm:pt>
    <dgm:pt modelId="{2E0BAC09-5ACC-49E4-AF98-DCA7F2879D9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Hardware</a:t>
          </a:r>
          <a:endParaRPr lang="en-US" sz="2000" dirty="0">
            <a:solidFill>
              <a:schemeClr val="tx1"/>
            </a:solidFill>
          </a:endParaRPr>
        </a:p>
      </dgm:t>
    </dgm:pt>
    <dgm:pt modelId="{C736E881-8384-4B27-A1C6-5108AB7126C2}" type="parTrans" cxnId="{7EAB3FE3-F736-4D4F-8D9F-D78DB7456D99}">
      <dgm:prSet/>
      <dgm:spPr/>
      <dgm:t>
        <a:bodyPr/>
        <a:lstStyle/>
        <a:p>
          <a:endParaRPr lang="en-US"/>
        </a:p>
      </dgm:t>
    </dgm:pt>
    <dgm:pt modelId="{87A25311-8C14-45C6-B990-E56D83C3E279}" type="sibTrans" cxnId="{7EAB3FE3-F736-4D4F-8D9F-D78DB7456D99}">
      <dgm:prSet/>
      <dgm:spPr/>
      <dgm:t>
        <a:bodyPr/>
        <a:lstStyle/>
        <a:p>
          <a:endParaRPr lang="en-US"/>
        </a:p>
      </dgm:t>
    </dgm:pt>
    <dgm:pt modelId="{D8815927-FDC6-4DB2-8AF3-A03E3CBE5BE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Software</a:t>
          </a:r>
          <a:endParaRPr lang="en-US" sz="2000" dirty="0"/>
        </a:p>
      </dgm:t>
    </dgm:pt>
    <dgm:pt modelId="{F99FBF22-39B9-43C5-8F45-B44E0756EC1E}" type="parTrans" cxnId="{D32729A8-222E-4A26-A34B-7D2B87CD5D7E}">
      <dgm:prSet/>
      <dgm:spPr/>
      <dgm:t>
        <a:bodyPr/>
        <a:lstStyle/>
        <a:p>
          <a:endParaRPr lang="en-US"/>
        </a:p>
      </dgm:t>
    </dgm:pt>
    <dgm:pt modelId="{D2B1CF79-A931-4242-95CC-E876F46895BA}" type="sibTrans" cxnId="{D32729A8-222E-4A26-A34B-7D2B87CD5D7E}">
      <dgm:prSet/>
      <dgm:spPr/>
      <dgm:t>
        <a:bodyPr/>
        <a:lstStyle/>
        <a:p>
          <a:endParaRPr lang="en-US"/>
        </a:p>
      </dgm:t>
    </dgm:pt>
    <dgm:pt modelId="{B099908D-DFFA-47E1-8B7E-86B158ACF820}" type="pres">
      <dgm:prSet presAssocID="{6DD2DB84-8DC6-4019-BA03-A61C4ECB904F}" presName="CompostProcess" presStyleCnt="0">
        <dgm:presLayoutVars>
          <dgm:dir/>
          <dgm:resizeHandles val="exact"/>
        </dgm:presLayoutVars>
      </dgm:prSet>
      <dgm:spPr/>
    </dgm:pt>
    <dgm:pt modelId="{CA4FA706-EA76-4F53-96BC-FD685345D7C8}" type="pres">
      <dgm:prSet presAssocID="{6DD2DB84-8DC6-4019-BA03-A61C4ECB904F}" presName="arrow" presStyleLbl="bgShp" presStyleIdx="0" presStyleCnt="1" custScaleX="106952"/>
      <dgm:spPr/>
    </dgm:pt>
    <dgm:pt modelId="{BB68E7DB-3E8F-453B-B3E7-CFE97CAADD55}" type="pres">
      <dgm:prSet presAssocID="{6DD2DB84-8DC6-4019-BA03-A61C4ECB904F}" presName="linearProcess" presStyleCnt="0"/>
      <dgm:spPr/>
    </dgm:pt>
    <dgm:pt modelId="{F0573A11-A2F9-48AD-9358-8C1150725A61}" type="pres">
      <dgm:prSet presAssocID="{C1968756-CE3E-422F-B9DD-F81937E89BA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6481-82AC-49A5-918E-CC9A9987812D}" type="pres">
      <dgm:prSet presAssocID="{0CD61234-7009-426C-B2BF-EC55EAB0E8FF}" presName="sibTrans" presStyleCnt="0"/>
      <dgm:spPr/>
    </dgm:pt>
    <dgm:pt modelId="{1B201D05-6072-446D-847F-89D1B17A3748}" type="pres">
      <dgm:prSet presAssocID="{2E0BAC09-5ACC-49E4-AF98-DCA7F2879D9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CA72-EFCA-4782-B2E1-3CF76295DEF4}" type="pres">
      <dgm:prSet presAssocID="{87A25311-8C14-45C6-B990-E56D83C3E279}" presName="sibTrans" presStyleCnt="0"/>
      <dgm:spPr/>
    </dgm:pt>
    <dgm:pt modelId="{AC365B02-56C0-4A10-A67A-8E7D7AB40BBB}" type="pres">
      <dgm:prSet presAssocID="{D8815927-FDC6-4DB2-8AF3-A03E3CBE5B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F327A4-A63B-4F22-B9C3-A79320FFDD5F}" type="presOf" srcId="{C1968756-CE3E-422F-B9DD-F81937E89BA9}" destId="{F0573A11-A2F9-48AD-9358-8C1150725A61}" srcOrd="0" destOrd="0" presId="urn:microsoft.com/office/officeart/2005/8/layout/hProcess9"/>
    <dgm:cxn modelId="{C768CA58-D0B0-4391-8952-4995AA86F82A}" type="presOf" srcId="{6DD2DB84-8DC6-4019-BA03-A61C4ECB904F}" destId="{B099908D-DFFA-47E1-8B7E-86B158ACF820}" srcOrd="0" destOrd="0" presId="urn:microsoft.com/office/officeart/2005/8/layout/hProcess9"/>
    <dgm:cxn modelId="{742B1193-2940-472D-A070-43D115A64F9F}" type="presOf" srcId="{D8815927-FDC6-4DB2-8AF3-A03E3CBE5BEA}" destId="{AC365B02-56C0-4A10-A67A-8E7D7AB40BBB}" srcOrd="0" destOrd="0" presId="urn:microsoft.com/office/officeart/2005/8/layout/hProcess9"/>
    <dgm:cxn modelId="{7EAB3FE3-F736-4D4F-8D9F-D78DB7456D99}" srcId="{6DD2DB84-8DC6-4019-BA03-A61C4ECB904F}" destId="{2E0BAC09-5ACC-49E4-AF98-DCA7F2879D9A}" srcOrd="1" destOrd="0" parTransId="{C736E881-8384-4B27-A1C6-5108AB7126C2}" sibTransId="{87A25311-8C14-45C6-B990-E56D83C3E279}"/>
    <dgm:cxn modelId="{9E2C9B20-C69F-4ED0-94F5-6EEF69E25C9D}" type="presOf" srcId="{2E0BAC09-5ACC-49E4-AF98-DCA7F2879D9A}" destId="{1B201D05-6072-446D-847F-89D1B17A3748}" srcOrd="0" destOrd="0" presId="urn:microsoft.com/office/officeart/2005/8/layout/hProcess9"/>
    <dgm:cxn modelId="{04EEC479-24C0-495C-9BF6-3E010C8A5F8F}" srcId="{6DD2DB84-8DC6-4019-BA03-A61C4ECB904F}" destId="{C1968756-CE3E-422F-B9DD-F81937E89BA9}" srcOrd="0" destOrd="0" parTransId="{181DCD12-34A8-49D7-A064-28F3D5D7AB21}" sibTransId="{0CD61234-7009-426C-B2BF-EC55EAB0E8FF}"/>
    <dgm:cxn modelId="{D32729A8-222E-4A26-A34B-7D2B87CD5D7E}" srcId="{6DD2DB84-8DC6-4019-BA03-A61C4ECB904F}" destId="{D8815927-FDC6-4DB2-8AF3-A03E3CBE5BEA}" srcOrd="2" destOrd="0" parTransId="{F99FBF22-39B9-43C5-8F45-B44E0756EC1E}" sibTransId="{D2B1CF79-A931-4242-95CC-E876F46895BA}"/>
    <dgm:cxn modelId="{53AA53F4-8A33-4F3E-B3A2-1FEE71F4FD0F}" type="presParOf" srcId="{B099908D-DFFA-47E1-8B7E-86B158ACF820}" destId="{CA4FA706-EA76-4F53-96BC-FD685345D7C8}" srcOrd="0" destOrd="0" presId="urn:microsoft.com/office/officeart/2005/8/layout/hProcess9"/>
    <dgm:cxn modelId="{15AA05F8-23E8-4602-8728-236BBADB8871}" type="presParOf" srcId="{B099908D-DFFA-47E1-8B7E-86B158ACF820}" destId="{BB68E7DB-3E8F-453B-B3E7-CFE97CAADD55}" srcOrd="1" destOrd="0" presId="urn:microsoft.com/office/officeart/2005/8/layout/hProcess9"/>
    <dgm:cxn modelId="{19ACF7C6-F7C1-4D4A-AD8B-B0C683C6AB88}" type="presParOf" srcId="{BB68E7DB-3E8F-453B-B3E7-CFE97CAADD55}" destId="{F0573A11-A2F9-48AD-9358-8C1150725A61}" srcOrd="0" destOrd="0" presId="urn:microsoft.com/office/officeart/2005/8/layout/hProcess9"/>
    <dgm:cxn modelId="{4BCA9A79-0C3A-40BC-96CA-663C0702F18B}" type="presParOf" srcId="{BB68E7DB-3E8F-453B-B3E7-CFE97CAADD55}" destId="{6C2F6481-82AC-49A5-918E-CC9A9987812D}" srcOrd="1" destOrd="0" presId="urn:microsoft.com/office/officeart/2005/8/layout/hProcess9"/>
    <dgm:cxn modelId="{7FB77ADB-820B-4023-93AF-D876005D6753}" type="presParOf" srcId="{BB68E7DB-3E8F-453B-B3E7-CFE97CAADD55}" destId="{1B201D05-6072-446D-847F-89D1B17A3748}" srcOrd="2" destOrd="0" presId="urn:microsoft.com/office/officeart/2005/8/layout/hProcess9"/>
    <dgm:cxn modelId="{0A725489-632C-4FE3-B892-95928AB21D5A}" type="presParOf" srcId="{BB68E7DB-3E8F-453B-B3E7-CFE97CAADD55}" destId="{1800CA72-EFCA-4782-B2E1-3CF76295DEF4}" srcOrd="3" destOrd="0" presId="urn:microsoft.com/office/officeart/2005/8/layout/hProcess9"/>
    <dgm:cxn modelId="{D2201381-F195-42C4-8F90-F9725B20F489}" type="presParOf" srcId="{BB68E7DB-3E8F-453B-B3E7-CFE97CAADD55}" destId="{AC365B02-56C0-4A10-A67A-8E7D7AB40B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2DB84-8DC6-4019-BA03-A61C4ECB904F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C1968756-CE3E-422F-B9DD-F81937E89B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Power</a:t>
          </a:r>
        </a:p>
      </dgm:t>
    </dgm:pt>
    <dgm:pt modelId="{181DCD12-34A8-49D7-A064-28F3D5D7AB21}" type="parTrans" cxnId="{04EEC479-24C0-495C-9BF6-3E010C8A5F8F}">
      <dgm:prSet/>
      <dgm:spPr/>
      <dgm:t>
        <a:bodyPr/>
        <a:lstStyle/>
        <a:p>
          <a:endParaRPr lang="en-US"/>
        </a:p>
      </dgm:t>
    </dgm:pt>
    <dgm:pt modelId="{0CD61234-7009-426C-B2BF-EC55EAB0E8FF}" type="sibTrans" cxnId="{04EEC479-24C0-495C-9BF6-3E010C8A5F8F}">
      <dgm:prSet/>
      <dgm:spPr/>
      <dgm:t>
        <a:bodyPr/>
        <a:lstStyle/>
        <a:p>
          <a:endParaRPr lang="en-US"/>
        </a:p>
      </dgm:t>
    </dgm:pt>
    <dgm:pt modelId="{2E0BAC09-5ACC-49E4-AF98-DCA7F2879D9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Hardware</a:t>
          </a:r>
          <a:endParaRPr lang="en-US" sz="2000" dirty="0">
            <a:solidFill>
              <a:schemeClr val="tx1"/>
            </a:solidFill>
          </a:endParaRPr>
        </a:p>
      </dgm:t>
    </dgm:pt>
    <dgm:pt modelId="{C736E881-8384-4B27-A1C6-5108AB7126C2}" type="parTrans" cxnId="{7EAB3FE3-F736-4D4F-8D9F-D78DB7456D99}">
      <dgm:prSet/>
      <dgm:spPr/>
      <dgm:t>
        <a:bodyPr/>
        <a:lstStyle/>
        <a:p>
          <a:endParaRPr lang="en-US"/>
        </a:p>
      </dgm:t>
    </dgm:pt>
    <dgm:pt modelId="{87A25311-8C14-45C6-B990-E56D83C3E279}" type="sibTrans" cxnId="{7EAB3FE3-F736-4D4F-8D9F-D78DB7456D99}">
      <dgm:prSet/>
      <dgm:spPr/>
      <dgm:t>
        <a:bodyPr/>
        <a:lstStyle/>
        <a:p>
          <a:endParaRPr lang="en-US"/>
        </a:p>
      </dgm:t>
    </dgm:pt>
    <dgm:pt modelId="{D8815927-FDC6-4DB2-8AF3-A03E3CBE5BE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Software</a:t>
          </a:r>
          <a:endParaRPr lang="en-US" sz="2000" dirty="0"/>
        </a:p>
      </dgm:t>
    </dgm:pt>
    <dgm:pt modelId="{F99FBF22-39B9-43C5-8F45-B44E0756EC1E}" type="parTrans" cxnId="{D32729A8-222E-4A26-A34B-7D2B87CD5D7E}">
      <dgm:prSet/>
      <dgm:spPr/>
      <dgm:t>
        <a:bodyPr/>
        <a:lstStyle/>
        <a:p>
          <a:endParaRPr lang="en-US"/>
        </a:p>
      </dgm:t>
    </dgm:pt>
    <dgm:pt modelId="{D2B1CF79-A931-4242-95CC-E876F46895BA}" type="sibTrans" cxnId="{D32729A8-222E-4A26-A34B-7D2B87CD5D7E}">
      <dgm:prSet/>
      <dgm:spPr/>
      <dgm:t>
        <a:bodyPr/>
        <a:lstStyle/>
        <a:p>
          <a:endParaRPr lang="en-US"/>
        </a:p>
      </dgm:t>
    </dgm:pt>
    <dgm:pt modelId="{B099908D-DFFA-47E1-8B7E-86B158ACF820}" type="pres">
      <dgm:prSet presAssocID="{6DD2DB84-8DC6-4019-BA03-A61C4ECB904F}" presName="CompostProcess" presStyleCnt="0">
        <dgm:presLayoutVars>
          <dgm:dir/>
          <dgm:resizeHandles val="exact"/>
        </dgm:presLayoutVars>
      </dgm:prSet>
      <dgm:spPr/>
    </dgm:pt>
    <dgm:pt modelId="{CA4FA706-EA76-4F53-96BC-FD685345D7C8}" type="pres">
      <dgm:prSet presAssocID="{6DD2DB84-8DC6-4019-BA03-A61C4ECB904F}" presName="arrow" presStyleLbl="bgShp" presStyleIdx="0" presStyleCnt="1" custScaleX="106952"/>
      <dgm:spPr/>
    </dgm:pt>
    <dgm:pt modelId="{BB68E7DB-3E8F-453B-B3E7-CFE97CAADD55}" type="pres">
      <dgm:prSet presAssocID="{6DD2DB84-8DC6-4019-BA03-A61C4ECB904F}" presName="linearProcess" presStyleCnt="0"/>
      <dgm:spPr/>
    </dgm:pt>
    <dgm:pt modelId="{F0573A11-A2F9-48AD-9358-8C1150725A61}" type="pres">
      <dgm:prSet presAssocID="{C1968756-CE3E-422F-B9DD-F81937E89BA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6481-82AC-49A5-918E-CC9A9987812D}" type="pres">
      <dgm:prSet presAssocID="{0CD61234-7009-426C-B2BF-EC55EAB0E8FF}" presName="sibTrans" presStyleCnt="0"/>
      <dgm:spPr/>
    </dgm:pt>
    <dgm:pt modelId="{1B201D05-6072-446D-847F-89D1B17A3748}" type="pres">
      <dgm:prSet presAssocID="{2E0BAC09-5ACC-49E4-AF98-DCA7F2879D9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CA72-EFCA-4782-B2E1-3CF76295DEF4}" type="pres">
      <dgm:prSet presAssocID="{87A25311-8C14-45C6-B990-E56D83C3E279}" presName="sibTrans" presStyleCnt="0"/>
      <dgm:spPr/>
    </dgm:pt>
    <dgm:pt modelId="{AC365B02-56C0-4A10-A67A-8E7D7AB40BBB}" type="pres">
      <dgm:prSet presAssocID="{D8815927-FDC6-4DB2-8AF3-A03E3CBE5B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66F6-AD47-4FEC-A5C6-EFC15E32941F}" type="presOf" srcId="{D8815927-FDC6-4DB2-8AF3-A03E3CBE5BEA}" destId="{AC365B02-56C0-4A10-A67A-8E7D7AB40BBB}" srcOrd="0" destOrd="0" presId="urn:microsoft.com/office/officeart/2005/8/layout/hProcess9"/>
    <dgm:cxn modelId="{7EAB3FE3-F736-4D4F-8D9F-D78DB7456D99}" srcId="{6DD2DB84-8DC6-4019-BA03-A61C4ECB904F}" destId="{2E0BAC09-5ACC-49E4-AF98-DCA7F2879D9A}" srcOrd="1" destOrd="0" parTransId="{C736E881-8384-4B27-A1C6-5108AB7126C2}" sibTransId="{87A25311-8C14-45C6-B990-E56D83C3E279}"/>
    <dgm:cxn modelId="{04EEC479-24C0-495C-9BF6-3E010C8A5F8F}" srcId="{6DD2DB84-8DC6-4019-BA03-A61C4ECB904F}" destId="{C1968756-CE3E-422F-B9DD-F81937E89BA9}" srcOrd="0" destOrd="0" parTransId="{181DCD12-34A8-49D7-A064-28F3D5D7AB21}" sibTransId="{0CD61234-7009-426C-B2BF-EC55EAB0E8FF}"/>
    <dgm:cxn modelId="{273F3EE5-B257-415E-A5C5-5CCA0B87D92F}" type="presOf" srcId="{C1968756-CE3E-422F-B9DD-F81937E89BA9}" destId="{F0573A11-A2F9-48AD-9358-8C1150725A61}" srcOrd="0" destOrd="0" presId="urn:microsoft.com/office/officeart/2005/8/layout/hProcess9"/>
    <dgm:cxn modelId="{D4365F9A-F6A8-4237-AD39-3F528B8EDCE3}" type="presOf" srcId="{6DD2DB84-8DC6-4019-BA03-A61C4ECB904F}" destId="{B099908D-DFFA-47E1-8B7E-86B158ACF820}" srcOrd="0" destOrd="0" presId="urn:microsoft.com/office/officeart/2005/8/layout/hProcess9"/>
    <dgm:cxn modelId="{D32729A8-222E-4A26-A34B-7D2B87CD5D7E}" srcId="{6DD2DB84-8DC6-4019-BA03-A61C4ECB904F}" destId="{D8815927-FDC6-4DB2-8AF3-A03E3CBE5BEA}" srcOrd="2" destOrd="0" parTransId="{F99FBF22-39B9-43C5-8F45-B44E0756EC1E}" sibTransId="{D2B1CF79-A931-4242-95CC-E876F46895BA}"/>
    <dgm:cxn modelId="{110348EA-45E4-4EDD-A7B9-D353A00713E2}" type="presOf" srcId="{2E0BAC09-5ACC-49E4-AF98-DCA7F2879D9A}" destId="{1B201D05-6072-446D-847F-89D1B17A3748}" srcOrd="0" destOrd="0" presId="urn:microsoft.com/office/officeart/2005/8/layout/hProcess9"/>
    <dgm:cxn modelId="{88DA5F1B-AB00-4952-BEC3-2AE648E8964C}" type="presParOf" srcId="{B099908D-DFFA-47E1-8B7E-86B158ACF820}" destId="{CA4FA706-EA76-4F53-96BC-FD685345D7C8}" srcOrd="0" destOrd="0" presId="urn:microsoft.com/office/officeart/2005/8/layout/hProcess9"/>
    <dgm:cxn modelId="{D9C06109-42A4-45C1-BFA5-7CB1F2487E76}" type="presParOf" srcId="{B099908D-DFFA-47E1-8B7E-86B158ACF820}" destId="{BB68E7DB-3E8F-453B-B3E7-CFE97CAADD55}" srcOrd="1" destOrd="0" presId="urn:microsoft.com/office/officeart/2005/8/layout/hProcess9"/>
    <dgm:cxn modelId="{A8953722-85E4-4BFB-A002-437A1276A41B}" type="presParOf" srcId="{BB68E7DB-3E8F-453B-B3E7-CFE97CAADD55}" destId="{F0573A11-A2F9-48AD-9358-8C1150725A61}" srcOrd="0" destOrd="0" presId="urn:microsoft.com/office/officeart/2005/8/layout/hProcess9"/>
    <dgm:cxn modelId="{972C76E0-4C61-435E-9D05-A9CFF369E9CA}" type="presParOf" srcId="{BB68E7DB-3E8F-453B-B3E7-CFE97CAADD55}" destId="{6C2F6481-82AC-49A5-918E-CC9A9987812D}" srcOrd="1" destOrd="0" presId="urn:microsoft.com/office/officeart/2005/8/layout/hProcess9"/>
    <dgm:cxn modelId="{502B19DC-C3B5-4882-8399-FE94C1E8FDB6}" type="presParOf" srcId="{BB68E7DB-3E8F-453B-B3E7-CFE97CAADD55}" destId="{1B201D05-6072-446D-847F-89D1B17A3748}" srcOrd="2" destOrd="0" presId="urn:microsoft.com/office/officeart/2005/8/layout/hProcess9"/>
    <dgm:cxn modelId="{4BB68C58-B610-4E55-B39E-ADE4ED20A052}" type="presParOf" srcId="{BB68E7DB-3E8F-453B-B3E7-CFE97CAADD55}" destId="{1800CA72-EFCA-4782-B2E1-3CF76295DEF4}" srcOrd="3" destOrd="0" presId="urn:microsoft.com/office/officeart/2005/8/layout/hProcess9"/>
    <dgm:cxn modelId="{BAC5D501-DACC-4DEB-B63F-57AACF83835B}" type="presParOf" srcId="{BB68E7DB-3E8F-453B-B3E7-CFE97CAADD55}" destId="{AC365B02-56C0-4A10-A67A-8E7D7AB40B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A706-EA76-4F53-96BC-FD685345D7C8}">
      <dsp:nvSpPr>
        <dsp:cNvPr id="0" name=""/>
        <dsp:cNvSpPr/>
      </dsp:nvSpPr>
      <dsp:spPr>
        <a:xfrm>
          <a:off x="228597" y="0"/>
          <a:ext cx="4572005" cy="4114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73A11-A2F9-48AD-9358-8C1150725A61}">
      <dsp:nvSpPr>
        <dsp:cNvPr id="0" name=""/>
        <dsp:cNvSpPr/>
      </dsp:nvSpPr>
      <dsp:spPr>
        <a:xfrm>
          <a:off x="0" y="1234440"/>
          <a:ext cx="1508760" cy="1645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Power</a:t>
          </a:r>
        </a:p>
      </dsp:txBody>
      <dsp:txXfrm>
        <a:off x="73652" y="1308092"/>
        <a:ext cx="1361456" cy="1498616"/>
      </dsp:txXfrm>
    </dsp:sp>
    <dsp:sp modelId="{1B201D05-6072-446D-847F-89D1B17A3748}">
      <dsp:nvSpPr>
        <dsp:cNvPr id="0" name=""/>
        <dsp:cNvSpPr/>
      </dsp:nvSpPr>
      <dsp:spPr>
        <a:xfrm>
          <a:off x="1760219" y="1234440"/>
          <a:ext cx="1508760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</a:t>
          </a:r>
          <a:endParaRPr lang="en-US" sz="2000" kern="1200" dirty="0"/>
        </a:p>
      </dsp:txBody>
      <dsp:txXfrm>
        <a:off x="1833871" y="1308092"/>
        <a:ext cx="1361456" cy="1498616"/>
      </dsp:txXfrm>
    </dsp:sp>
    <dsp:sp modelId="{AC365B02-56C0-4A10-A67A-8E7D7AB40BBB}">
      <dsp:nvSpPr>
        <dsp:cNvPr id="0" name=""/>
        <dsp:cNvSpPr/>
      </dsp:nvSpPr>
      <dsp:spPr>
        <a:xfrm>
          <a:off x="3520440" y="1234440"/>
          <a:ext cx="1508760" cy="1645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</a:t>
          </a:r>
          <a:endParaRPr lang="en-US" sz="2000" kern="1200" dirty="0"/>
        </a:p>
      </dsp:txBody>
      <dsp:txXfrm>
        <a:off x="3594092" y="1308092"/>
        <a:ext cx="1361456" cy="1498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A706-EA76-4F53-96BC-FD685345D7C8}">
      <dsp:nvSpPr>
        <dsp:cNvPr id="0" name=""/>
        <dsp:cNvSpPr/>
      </dsp:nvSpPr>
      <dsp:spPr>
        <a:xfrm>
          <a:off x="228597" y="0"/>
          <a:ext cx="4572005" cy="4114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73A11-A2F9-48AD-9358-8C1150725A61}">
      <dsp:nvSpPr>
        <dsp:cNvPr id="0" name=""/>
        <dsp:cNvSpPr/>
      </dsp:nvSpPr>
      <dsp:spPr>
        <a:xfrm>
          <a:off x="0" y="1234440"/>
          <a:ext cx="1508760" cy="1645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Power</a:t>
          </a:r>
        </a:p>
      </dsp:txBody>
      <dsp:txXfrm>
        <a:off x="73652" y="1308092"/>
        <a:ext cx="1361456" cy="1498616"/>
      </dsp:txXfrm>
    </dsp:sp>
    <dsp:sp modelId="{1B201D05-6072-446D-847F-89D1B17A3748}">
      <dsp:nvSpPr>
        <dsp:cNvPr id="0" name=""/>
        <dsp:cNvSpPr/>
      </dsp:nvSpPr>
      <dsp:spPr>
        <a:xfrm>
          <a:off x="1760219" y="1234440"/>
          <a:ext cx="1508760" cy="1645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Hardware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33871" y="1308092"/>
        <a:ext cx="1361456" cy="1498616"/>
      </dsp:txXfrm>
    </dsp:sp>
    <dsp:sp modelId="{AC365B02-56C0-4A10-A67A-8E7D7AB40BBB}">
      <dsp:nvSpPr>
        <dsp:cNvPr id="0" name=""/>
        <dsp:cNvSpPr/>
      </dsp:nvSpPr>
      <dsp:spPr>
        <a:xfrm>
          <a:off x="3520440" y="1234440"/>
          <a:ext cx="1508760" cy="1645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</a:t>
          </a:r>
          <a:endParaRPr lang="en-US" sz="2000" kern="1200" dirty="0"/>
        </a:p>
      </dsp:txBody>
      <dsp:txXfrm>
        <a:off x="3594092" y="1308092"/>
        <a:ext cx="1361456" cy="1498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A706-EA76-4F53-96BC-FD685345D7C8}">
      <dsp:nvSpPr>
        <dsp:cNvPr id="0" name=""/>
        <dsp:cNvSpPr/>
      </dsp:nvSpPr>
      <dsp:spPr>
        <a:xfrm>
          <a:off x="228597" y="0"/>
          <a:ext cx="4572005" cy="4114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73A11-A2F9-48AD-9358-8C1150725A61}">
      <dsp:nvSpPr>
        <dsp:cNvPr id="0" name=""/>
        <dsp:cNvSpPr/>
      </dsp:nvSpPr>
      <dsp:spPr>
        <a:xfrm>
          <a:off x="0" y="1234440"/>
          <a:ext cx="1508760" cy="1645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Power</a:t>
          </a:r>
        </a:p>
      </dsp:txBody>
      <dsp:txXfrm>
        <a:off x="73652" y="1308092"/>
        <a:ext cx="1361456" cy="1498616"/>
      </dsp:txXfrm>
    </dsp:sp>
    <dsp:sp modelId="{1B201D05-6072-446D-847F-89D1B17A3748}">
      <dsp:nvSpPr>
        <dsp:cNvPr id="0" name=""/>
        <dsp:cNvSpPr/>
      </dsp:nvSpPr>
      <dsp:spPr>
        <a:xfrm>
          <a:off x="1760219" y="1234440"/>
          <a:ext cx="1508760" cy="16459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Hardware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33871" y="1308092"/>
        <a:ext cx="1361456" cy="1498616"/>
      </dsp:txXfrm>
    </dsp:sp>
    <dsp:sp modelId="{AC365B02-56C0-4A10-A67A-8E7D7AB40BBB}">
      <dsp:nvSpPr>
        <dsp:cNvPr id="0" name=""/>
        <dsp:cNvSpPr/>
      </dsp:nvSpPr>
      <dsp:spPr>
        <a:xfrm>
          <a:off x="3520440" y="1234440"/>
          <a:ext cx="1508760" cy="1645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</a:t>
          </a:r>
          <a:endParaRPr lang="en-US" sz="2000" kern="1200" dirty="0"/>
        </a:p>
      </dsp:txBody>
      <dsp:txXfrm>
        <a:off x="3594092" y="1308092"/>
        <a:ext cx="1361456" cy="1498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6BD20-AF65-40BD-8A7B-6D678DC211B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C18C-2FFF-4BFE-A495-96458F10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56602" indent="-205146" defTabSz="4088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66893" indent="-205146" defTabSz="4088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77185" indent="-205146" defTabSz="4088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87476" indent="-205146" defTabSz="4088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5344A55-E956-4EF4-BD62-705A990D0788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5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3A0B-58F4-4A64-B9F8-FC783121DD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74E5FD-C940-4202-94DB-3F238565E8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501F7F-A81E-4FBF-A79B-85D7AFE4EFA4}" type="datetimeFigureOut">
              <a:rPr lang="en-US" smtClean="0"/>
              <a:t>4/16/2014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599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61" y="634525"/>
            <a:ext cx="7543800" cy="2593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POV Bicycle</a:t>
            </a:r>
            <a:endParaRPr lang="en-US" dirty="0"/>
          </a:p>
        </p:txBody>
      </p:sp>
      <p:sp>
        <p:nvSpPr>
          <p:cNvPr id="9220" name="Subtitle 4"/>
          <p:cNvSpPr>
            <a:spLocks noGrp="1"/>
          </p:cNvSpPr>
          <p:nvPr>
            <p:ph type="subTitle" idx="1"/>
          </p:nvPr>
        </p:nvSpPr>
        <p:spPr>
          <a:xfrm>
            <a:off x="685440" y="3611899"/>
            <a:ext cx="7773120" cy="1199646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Group 29</a:t>
            </a:r>
          </a:p>
          <a:p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Matthew Egan </a:t>
            </a:r>
          </a:p>
          <a:p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Sean </a:t>
            </a:r>
            <a:r>
              <a:rPr lang="en-US" altLang="en-US" sz="1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Schindzielorz</a:t>
            </a:r>
            <a:endParaRPr lang="en-US" altLang="en-US" sz="18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altLang="en-US" sz="1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Gian</a:t>
            </a:r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 Thomas</a:t>
            </a:r>
          </a:p>
          <a:p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Nancy </a:t>
            </a:r>
            <a:r>
              <a:rPr lang="en-US" altLang="en-US" sz="1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Zanaty</a:t>
            </a:r>
            <a:r>
              <a:rPr lang="en-US" altLang="en-US" sz="18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36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Brush 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3 distinct </a:t>
            </a:r>
            <a:r>
              <a:rPr lang="en-US" sz="2400" dirty="0"/>
              <a:t>p</a:t>
            </a:r>
            <a:r>
              <a:rPr lang="en-US" sz="2400" dirty="0" smtClean="0"/>
              <a:t>arts:</a:t>
            </a:r>
          </a:p>
          <a:p>
            <a:pPr lvl="1"/>
            <a:r>
              <a:rPr lang="en-US" sz="2400" dirty="0" smtClean="0"/>
              <a:t>Spring loaded carbon brushes  mounted to the bike’s frame</a:t>
            </a:r>
          </a:p>
          <a:p>
            <a:pPr lvl="2"/>
            <a:r>
              <a:rPr lang="en-US" sz="2000" dirty="0" smtClean="0"/>
              <a:t>Constant spring pressure ensures electrical contact</a:t>
            </a:r>
          </a:p>
          <a:p>
            <a:pPr lvl="1"/>
            <a:r>
              <a:rPr lang="en-US" sz="2400" dirty="0" smtClean="0"/>
              <a:t>Rotating ring connector attached to the bike’s rim</a:t>
            </a:r>
            <a:endParaRPr lang="en-US" sz="2400" dirty="0"/>
          </a:p>
          <a:p>
            <a:pPr lvl="2"/>
            <a:r>
              <a:rPr lang="en-US" sz="2000" dirty="0" smtClean="0"/>
              <a:t>PVC core and foam insulation for electrical isolation	</a:t>
            </a:r>
          </a:p>
          <a:p>
            <a:pPr lvl="2"/>
            <a:r>
              <a:rPr lang="en-US" sz="2000" dirty="0" smtClean="0"/>
              <a:t>Copper ring provides a continuous low resistance electrical contact</a:t>
            </a:r>
          </a:p>
          <a:p>
            <a:pPr lvl="1"/>
            <a:r>
              <a:rPr lang="en-US" sz="2400" dirty="0" smtClean="0"/>
              <a:t>Grounding point attached to bike’s axle.</a:t>
            </a:r>
          </a:p>
          <a:p>
            <a:pPr lvl="2"/>
            <a:r>
              <a:rPr lang="en-US" sz="2000" dirty="0" smtClean="0"/>
              <a:t>Replaced original bike grease with conductive graphite lubricant to increase conductivity</a:t>
            </a:r>
          </a:p>
        </p:txBody>
      </p:sp>
    </p:spTree>
    <p:extLst>
      <p:ext uri="{BB962C8B-B14F-4D97-AF65-F5344CB8AC3E}">
        <p14:creationId xmlns:p14="http://schemas.microsoft.com/office/powerpoint/2010/main" val="8851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1.5A output current</a:t>
            </a:r>
          </a:p>
          <a:p>
            <a:r>
              <a:rPr lang="en-US" dirty="0" smtClean="0"/>
              <a:t>1.2-37V output </a:t>
            </a:r>
            <a:r>
              <a:rPr lang="en-US" dirty="0"/>
              <a:t>a</a:t>
            </a:r>
            <a:r>
              <a:rPr lang="en-US" dirty="0" smtClean="0"/>
              <a:t>djustable Voltage</a:t>
            </a:r>
          </a:p>
          <a:p>
            <a:r>
              <a:rPr lang="en-US" dirty="0" smtClean="0"/>
              <a:t>Thermal shutdown</a:t>
            </a:r>
          </a:p>
          <a:p>
            <a:r>
              <a:rPr lang="en-US" dirty="0" smtClean="0"/>
              <a:t>1 per bank of LEDs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Power- </a:t>
            </a:r>
            <a:r>
              <a:rPr lang="en-US" dirty="0" smtClean="0"/>
              <a:t>LM317 Adjustable </a:t>
            </a:r>
            <a:r>
              <a:rPr lang="en-US" dirty="0" smtClean="0"/>
              <a:t>Voltage Regulator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47305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Power-Generator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620000" cy="3962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38361"/>
              </p:ext>
            </p:extLst>
          </p:nvPr>
        </p:nvGraphicFramePr>
        <p:xfrm>
          <a:off x="381000" y="3429000"/>
          <a:ext cx="7620000" cy="2194560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Speed (mph)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Charging electric current (mA)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6.5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9.3 ≥ 12.4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≥ 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002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Supplemental power- charges battery when drops below 5.5v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Can be engaged and disengaged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Rectifier to convert from AC to DC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3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Testing- Battery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Life Test </a:t>
            </a:r>
          </a:p>
          <a:p>
            <a:pPr lvl="1"/>
            <a:r>
              <a:rPr lang="en-US" dirty="0" smtClean="0"/>
              <a:t>Drained battery using 200mA load. Battery drained in ~20 hours </a:t>
            </a:r>
          </a:p>
          <a:p>
            <a:pPr lvl="1"/>
            <a:r>
              <a:rPr lang="en-US" dirty="0" smtClean="0"/>
              <a:t>Confirmed </a:t>
            </a:r>
            <a:r>
              <a:rPr lang="en-US" dirty="0"/>
              <a:t>4</a:t>
            </a:r>
            <a:r>
              <a:rPr lang="en-US" dirty="0" smtClean="0"/>
              <a:t>Amp-hour </a:t>
            </a:r>
            <a:r>
              <a:rPr lang="en-US" dirty="0" smtClean="0"/>
              <a:t>specification </a:t>
            </a:r>
            <a:endParaRPr lang="en-US" dirty="0"/>
          </a:p>
          <a:p>
            <a:r>
              <a:rPr lang="en-US" dirty="0" smtClean="0"/>
              <a:t>Recharging Time Test</a:t>
            </a:r>
          </a:p>
          <a:p>
            <a:pPr lvl="1"/>
            <a:r>
              <a:rPr lang="en-US" dirty="0" smtClean="0"/>
              <a:t>Connected to 400mA charger hourly monitored until current flow =0 </a:t>
            </a:r>
          </a:p>
          <a:p>
            <a:pPr lvl="1"/>
            <a:r>
              <a:rPr lang="en-US" dirty="0" smtClean="0"/>
              <a:t>From empty, battery recharges in ~10 hours </a:t>
            </a:r>
          </a:p>
          <a:p>
            <a:r>
              <a:rPr lang="en-US" dirty="0" smtClean="0"/>
              <a:t>Internal Protection Testing </a:t>
            </a:r>
          </a:p>
          <a:p>
            <a:pPr lvl="1"/>
            <a:r>
              <a:rPr lang="en-US" dirty="0" smtClean="0"/>
              <a:t>Shorted leads, connected to high voltage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7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Testing- AC-to-DC Charger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 output of the transformer  viewed on th</a:t>
            </a:r>
            <a:r>
              <a:rPr lang="en-US" dirty="0" smtClean="0"/>
              <a:t>e </a:t>
            </a:r>
            <a:r>
              <a:rPr lang="en-US" dirty="0"/>
              <a:t>oscilloscope </a:t>
            </a:r>
            <a:r>
              <a:rPr lang="en-US" dirty="0" smtClean="0"/>
              <a:t>to confirm that the voltage was correctly stepped from 120V AC.</a:t>
            </a:r>
          </a:p>
          <a:p>
            <a:r>
              <a:rPr lang="en-US" dirty="0" smtClean="0"/>
              <a:t>Voltage output of rectifier viewed to confirm full wave rectification</a:t>
            </a:r>
            <a:endParaRPr lang="en-US" dirty="0" smtClean="0"/>
          </a:p>
          <a:p>
            <a:r>
              <a:rPr lang="en-US" dirty="0" smtClean="0"/>
              <a:t>Voltage output on oscilloscope to confirm proper rectification and potential </a:t>
            </a:r>
            <a:endParaRPr lang="en-US" dirty="0" smtClean="0"/>
          </a:p>
          <a:p>
            <a:r>
              <a:rPr lang="en-US" dirty="0"/>
              <a:t>Current Output</a:t>
            </a:r>
          </a:p>
          <a:p>
            <a:pPr lvl="1"/>
            <a:r>
              <a:rPr lang="en-US" dirty="0"/>
              <a:t>Connected </a:t>
            </a:r>
            <a:r>
              <a:rPr lang="en-US" dirty="0" err="1"/>
              <a:t>multimeter</a:t>
            </a:r>
            <a:r>
              <a:rPr lang="en-US" dirty="0"/>
              <a:t> in series with battery and charger </a:t>
            </a:r>
          </a:p>
          <a:p>
            <a:pPr lvl="1"/>
            <a:r>
              <a:rPr lang="en-US" dirty="0"/>
              <a:t>Determined current level to be 400mA output 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Testing- Brush Connector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Connectivity test from ring to battery outlet while wheel was rotating to ensure connectivity across entire ring surface </a:t>
            </a:r>
          </a:p>
          <a:p>
            <a:r>
              <a:rPr lang="en-US" dirty="0" smtClean="0"/>
              <a:t>Connectivity test from axle to ring and from spokes to ring to check for shorts </a:t>
            </a:r>
          </a:p>
          <a:p>
            <a:r>
              <a:rPr lang="en-US" dirty="0" smtClean="0"/>
              <a:t>Connected to oscilloscope to ensure constant voltage on load without drops </a:t>
            </a:r>
          </a:p>
          <a:p>
            <a:r>
              <a:rPr lang="en-US" dirty="0" smtClean="0"/>
              <a:t>Measured resistance from ring to end of wiring harness to confirm system resistance was at acceptable levels (&lt;100 ohms)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59292"/>
              </p:ext>
            </p:extLst>
          </p:nvPr>
        </p:nvGraphicFramePr>
        <p:xfrm>
          <a:off x="1752600" y="1066800"/>
          <a:ext cx="5029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7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 Main PCB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34750"/>
            <a:ext cx="7010400" cy="50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Hardware-</a:t>
            </a:r>
            <a:r>
              <a:rPr lang="en-US" dirty="0" err="1" smtClean="0"/>
              <a:t>Microcontoller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MSP430g2553IN20</a:t>
            </a:r>
          </a:p>
          <a:p>
            <a:pPr fontAlgn="t"/>
            <a:r>
              <a:rPr lang="en-US" dirty="0"/>
              <a:t>16 </a:t>
            </a:r>
            <a:r>
              <a:rPr lang="en-US" dirty="0" smtClean="0"/>
              <a:t>MHz  clock speed </a:t>
            </a:r>
            <a:endParaRPr lang="en-US" dirty="0"/>
          </a:p>
          <a:p>
            <a:pPr fontAlgn="t"/>
            <a:r>
              <a:rPr lang="en-US" dirty="0" smtClean="0"/>
              <a:t>16 channel pins</a:t>
            </a:r>
            <a:endParaRPr lang="en-US" dirty="0"/>
          </a:p>
          <a:p>
            <a:pPr fontAlgn="t"/>
            <a:r>
              <a:rPr lang="en-US" dirty="0"/>
              <a:t>0.5 </a:t>
            </a:r>
            <a:r>
              <a:rPr lang="en-US" dirty="0" smtClean="0"/>
              <a:t>KB RAM</a:t>
            </a:r>
            <a:endParaRPr lang="en-US" dirty="0"/>
          </a:p>
          <a:p>
            <a:pPr fontAlgn="t"/>
            <a:r>
              <a:rPr lang="en-US" dirty="0" smtClean="0"/>
              <a:t>16KB Flash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1" t="2648" r="42147" b="5296"/>
          <a:stretch/>
        </p:blipFill>
        <p:spPr>
          <a:xfrm>
            <a:off x="4495800" y="1828800"/>
            <a:ext cx="3124200" cy="26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 LED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US" b="1" u="sng" dirty="0" smtClean="0"/>
              <a:t>LED Drivers </a:t>
            </a:r>
          </a:p>
          <a:p>
            <a:pPr marL="0" indent="0" fontAlgn="t">
              <a:buNone/>
            </a:pPr>
            <a:r>
              <a:rPr lang="en-US" dirty="0" smtClean="0"/>
              <a:t>Texas Instruments - </a:t>
            </a:r>
            <a:r>
              <a:rPr lang="en-US" b="1" dirty="0"/>
              <a:t>TLC5940NT</a:t>
            </a:r>
            <a:endParaRPr lang="en-US" dirty="0"/>
          </a:p>
          <a:p>
            <a:pPr fontAlgn="t"/>
            <a:r>
              <a:rPr lang="en-US" dirty="0" smtClean="0"/>
              <a:t>16 Channels</a:t>
            </a:r>
            <a:endParaRPr lang="en-US" dirty="0"/>
          </a:p>
          <a:p>
            <a:pPr fontAlgn="t"/>
            <a:r>
              <a:rPr lang="en-US" dirty="0" smtClean="0"/>
              <a:t>3-5.5V </a:t>
            </a:r>
            <a:r>
              <a:rPr lang="en-US" dirty="0"/>
              <a:t>O</a:t>
            </a:r>
            <a:r>
              <a:rPr lang="en-US" dirty="0" smtClean="0"/>
              <a:t>perating Voltage</a:t>
            </a:r>
            <a:endParaRPr lang="en-US" dirty="0"/>
          </a:p>
          <a:p>
            <a:pPr fontAlgn="t"/>
            <a:r>
              <a:rPr lang="en-US" dirty="0" smtClean="0"/>
              <a:t>30MHz </a:t>
            </a:r>
            <a:r>
              <a:rPr lang="en-US" dirty="0" smtClean="0"/>
              <a:t>Data transfer speeds </a:t>
            </a:r>
            <a:endParaRPr lang="en-US" dirty="0"/>
          </a:p>
          <a:p>
            <a:pPr fontAlgn="t"/>
            <a:r>
              <a:rPr lang="en-US" dirty="0" smtClean="0"/>
              <a:t>Pulse Width Modulation</a:t>
            </a:r>
            <a:endParaRPr lang="en-US" dirty="0"/>
          </a:p>
          <a:p>
            <a:pPr fontAlgn="t"/>
            <a:r>
              <a:rPr lang="en-US" dirty="0" smtClean="0"/>
              <a:t>Adjustable sink current (0-120mA)</a:t>
            </a:r>
            <a:endParaRPr lang="en-US" dirty="0"/>
          </a:p>
          <a:p>
            <a:pPr marL="0" indent="0" fontAlgn="t">
              <a:buNone/>
            </a:pPr>
            <a:r>
              <a:rPr lang="en-US" b="1" u="sng" dirty="0" smtClean="0"/>
              <a:t>LEDs</a:t>
            </a:r>
            <a:endParaRPr lang="en-US" b="1" u="sng" dirty="0"/>
          </a:p>
          <a:p>
            <a:r>
              <a:rPr lang="en-US" dirty="0" smtClean="0"/>
              <a:t>Common Anode </a:t>
            </a:r>
          </a:p>
          <a:p>
            <a:r>
              <a:rPr lang="en-US" dirty="0" smtClean="0"/>
              <a:t>4 pin RGB</a:t>
            </a:r>
          </a:p>
          <a:p>
            <a:r>
              <a:rPr lang="en-US" dirty="0" smtClean="0"/>
              <a:t>5mm </a:t>
            </a:r>
          </a:p>
          <a:p>
            <a:r>
              <a:rPr lang="en-US" dirty="0" smtClean="0"/>
              <a:t>Diffused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495800"/>
            <a:ext cx="1905000" cy="1940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905000"/>
            <a:ext cx="22002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 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P</a:t>
            </a:r>
            <a:r>
              <a:rPr lang="en-US" sz="2800" dirty="0" smtClean="0"/>
              <a:t>ersistence </a:t>
            </a:r>
            <a:r>
              <a:rPr lang="en-US" sz="2800" b="1" dirty="0" smtClean="0"/>
              <a:t>o</a:t>
            </a:r>
            <a:r>
              <a:rPr lang="en-US" sz="2800" dirty="0" smtClean="0"/>
              <a:t>f </a:t>
            </a:r>
            <a:r>
              <a:rPr lang="en-US" sz="2800" b="1" dirty="0" smtClean="0"/>
              <a:t>V</a:t>
            </a:r>
            <a:r>
              <a:rPr lang="en-US" sz="2800" dirty="0" smtClean="0"/>
              <a:t>ision: human eye’s ability to retain images for fractions of a second</a:t>
            </a:r>
          </a:p>
          <a:p>
            <a:pPr>
              <a:defRPr/>
            </a:pPr>
            <a:r>
              <a:rPr lang="en-US" sz="2800" dirty="0" smtClean="0"/>
              <a:t> Optical illusions- Lights spinning at rapid, consistent pace form images </a:t>
            </a:r>
          </a:p>
          <a:p>
            <a:pPr>
              <a:defRPr/>
            </a:pPr>
            <a:r>
              <a:rPr lang="en-US" sz="2800" dirty="0" smtClean="0"/>
              <a:t>Using bicycle wheels and LEDs to display images using POV </a:t>
            </a:r>
          </a:p>
          <a:p>
            <a:pPr marL="109442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2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 RPM Sensor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OPTEK Technology </a:t>
            </a:r>
            <a:r>
              <a:rPr lang="en-US" dirty="0" smtClean="0"/>
              <a:t>OH090U Hall Effect Sensor </a:t>
            </a:r>
            <a:endParaRPr lang="en-US" dirty="0" smtClean="0"/>
          </a:p>
          <a:p>
            <a:r>
              <a:rPr lang="en-US" dirty="0" smtClean="0"/>
              <a:t>Acts as Reed Switch</a:t>
            </a:r>
          </a:p>
          <a:p>
            <a:r>
              <a:rPr lang="en-US" dirty="0" smtClean="0"/>
              <a:t>In presence of magnetic field it switches LOW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b="22427"/>
          <a:stretch/>
        </p:blipFill>
        <p:spPr>
          <a:xfrm>
            <a:off x="685800" y="3539704"/>
            <a:ext cx="3131101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73900"/>
            <a:ext cx="3054195" cy="21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533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Hardware- Bluetooth Module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pPr marL="114300" indent="0" fontAlgn="t">
              <a:buNone/>
            </a:pPr>
            <a:r>
              <a:rPr lang="en-US" sz="2400" b="1" dirty="0" smtClean="0"/>
              <a:t>HC-06</a:t>
            </a:r>
            <a:endParaRPr lang="en-US" sz="2400" dirty="0"/>
          </a:p>
          <a:p>
            <a:pPr fontAlgn="t"/>
            <a:r>
              <a:rPr lang="en-US" sz="2800" dirty="0" smtClean="0"/>
              <a:t>Low Cost module designed for serial port based Bluetooth applications.</a:t>
            </a:r>
          </a:p>
          <a:p>
            <a:pPr fontAlgn="t"/>
            <a:r>
              <a:rPr lang="en-US" sz="2800" dirty="0" smtClean="0"/>
              <a:t>Integrated microcontroller with implemented Bluetooth stack and antenna </a:t>
            </a:r>
            <a:endParaRPr lang="en-US" sz="2800" dirty="0"/>
          </a:p>
        </p:txBody>
      </p:sp>
      <p:pic>
        <p:nvPicPr>
          <p:cNvPr id="9218" name="Picture 2" descr="http://ecx.images-amazon.com/images/I/51nMfAYwv1L._SX42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019801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Amazon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30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 Secondary PCB 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28800"/>
            <a:ext cx="6400800" cy="41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Hardware- 7- Segment Display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On handlebar, connected to secondary PCB </a:t>
                </a:r>
              </a:p>
              <a:p>
                <a:r>
                  <a:rPr lang="en-US" sz="2400" dirty="0"/>
                  <a:t>Connected using time division multiplexing </a:t>
                </a:r>
                <a:endParaRPr lang="en-US" sz="2400" dirty="0" smtClean="0"/>
              </a:p>
              <a:p>
                <a:r>
                  <a:rPr lang="en-US" sz="2400" dirty="0" smtClean="0"/>
                  <a:t>Odometer displays distance traveled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𝑅𝑒𝑣𝑜𝑙𝑢𝑡𝑖𝑜𝑛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𝑊h𝑒𝑒𝑙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𝐶𝑖𝑟𝑐𝑢𝑚𝑓𝑒𝑟𝑒𝑛𝑐𝑒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Reset button </a:t>
                </a: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42" y="228600"/>
            <a:ext cx="7620000" cy="1143000"/>
          </a:xfrm>
        </p:spPr>
        <p:txBody>
          <a:bodyPr/>
          <a:lstStyle/>
          <a:p>
            <a:r>
              <a:rPr lang="en-US" dirty="0" smtClean="0"/>
              <a:t>Hardware- 7- Segment Display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638289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used with permission from All About Circuits  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225285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Testing-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Pre-Fabrication </a:t>
            </a:r>
            <a:r>
              <a:rPr lang="en-US" dirty="0"/>
              <a:t>T</a:t>
            </a:r>
            <a:r>
              <a:rPr lang="en-US" dirty="0" smtClean="0"/>
              <a:t>esting </a:t>
            </a:r>
          </a:p>
          <a:p>
            <a:pPr marL="868680" lvl="1" indent="-457200">
              <a:buAutoNum type="arabicPeriod"/>
            </a:pPr>
            <a:r>
              <a:rPr lang="en-US" dirty="0" smtClean="0"/>
              <a:t>Breadboard </a:t>
            </a:r>
            <a:r>
              <a:rPr lang="en-US" dirty="0" smtClean="0"/>
              <a:t>prototype </a:t>
            </a:r>
            <a:endParaRPr lang="en-US" dirty="0" smtClean="0"/>
          </a:p>
          <a:p>
            <a:pPr marL="868680" lvl="1" indent="-457200">
              <a:buAutoNum type="arabicPeriod"/>
            </a:pPr>
            <a:r>
              <a:rPr lang="en-US" dirty="0" smtClean="0"/>
              <a:t>Perforated board prototype </a:t>
            </a:r>
            <a:endParaRPr lang="en-US" dirty="0"/>
          </a:p>
          <a:p>
            <a:r>
              <a:rPr lang="en-US" dirty="0" smtClean="0"/>
              <a:t>Post-Fabrication Testing</a:t>
            </a:r>
          </a:p>
          <a:p>
            <a:pPr lvl="1"/>
            <a:r>
              <a:rPr lang="en-US" dirty="0" smtClean="0"/>
              <a:t>Connectivity tests to ensure proper fabrication </a:t>
            </a:r>
          </a:p>
          <a:p>
            <a:pPr lvl="1"/>
            <a:r>
              <a:rPr lang="en-US" dirty="0" smtClean="0"/>
              <a:t>Tested connectivity after soldering components onto board 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6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Hardware Testing- RPM Sensor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to oscilloscope in presence of magnetic field to ensure accuracy and precision of sensor readings </a:t>
            </a:r>
          </a:p>
          <a:p>
            <a:r>
              <a:rPr lang="en-US" dirty="0" smtClean="0"/>
              <a:t>Configuration test</a:t>
            </a:r>
          </a:p>
          <a:p>
            <a:pPr lvl="1"/>
            <a:r>
              <a:rPr lang="en-US" dirty="0" smtClean="0"/>
              <a:t>To determine  how to best wire and connect sensors</a:t>
            </a:r>
          </a:p>
          <a:p>
            <a:pPr lvl="1"/>
            <a:r>
              <a:rPr lang="en-US" dirty="0" smtClean="0"/>
              <a:t>Connected sensors in series- compromised accuracy of final RPM sensor </a:t>
            </a:r>
          </a:p>
          <a:p>
            <a:pPr lvl="1"/>
            <a:r>
              <a:rPr lang="en-US" dirty="0" smtClean="0"/>
              <a:t>Connected sensors to different I/O pins on microcontroller to regain accuracy </a:t>
            </a:r>
          </a:p>
        </p:txBody>
      </p:sp>
    </p:spTree>
    <p:extLst>
      <p:ext uri="{BB962C8B-B14F-4D97-AF65-F5344CB8AC3E}">
        <p14:creationId xmlns:p14="http://schemas.microsoft.com/office/powerpoint/2010/main" val="13848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44324"/>
              </p:ext>
            </p:extLst>
          </p:nvPr>
        </p:nvGraphicFramePr>
        <p:xfrm>
          <a:off x="1752600" y="1066800"/>
          <a:ext cx="5029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 </a:t>
            </a:r>
            <a:endParaRPr lang="en-US" dirty="0"/>
          </a:p>
        </p:txBody>
      </p:sp>
      <p:pic>
        <p:nvPicPr>
          <p:cNvPr id="4" name="Picture 3" descr="C:\Users\Mammoth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3588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Software- Microcontroller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m</a:t>
            </a:r>
            <a:r>
              <a:rPr lang="en-US" sz="2800" dirty="0" smtClean="0"/>
              <a:t>ajor components: </a:t>
            </a:r>
          </a:p>
          <a:p>
            <a:pPr lvl="1"/>
            <a:r>
              <a:rPr lang="en-US" sz="2800" dirty="0" smtClean="0"/>
              <a:t>LED Array</a:t>
            </a:r>
          </a:p>
          <a:p>
            <a:pPr lvl="1"/>
            <a:r>
              <a:rPr lang="en-US" sz="2800" dirty="0" smtClean="0"/>
              <a:t>Message Detection</a:t>
            </a:r>
          </a:p>
          <a:p>
            <a:pPr lvl="1"/>
            <a:r>
              <a:rPr lang="en-US" sz="2800" dirty="0"/>
              <a:t>Sensor Detection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812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Overview 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Mobile advertising platform for small businesses </a:t>
            </a:r>
          </a:p>
          <a:p>
            <a:pPr>
              <a:defRPr/>
            </a:pPr>
            <a:r>
              <a:rPr lang="en-US" sz="2800" dirty="0" smtClean="0"/>
              <a:t>Bicycle receives and processes messages wirelessly, delivers to LED display on wheel </a:t>
            </a:r>
          </a:p>
          <a:p>
            <a:pPr>
              <a:defRPr/>
            </a:pPr>
            <a:r>
              <a:rPr lang="en-US" sz="2800" dirty="0" smtClean="0"/>
              <a:t>When bicycle wheels are rotating due to pedaling, message sent by user appears on LED display </a:t>
            </a:r>
          </a:p>
          <a:p>
            <a:pPr marL="109442" indent="0">
              <a:buNone/>
              <a:defRPr/>
            </a:pPr>
            <a:endParaRPr lang="en-US" dirty="0" smtClean="0"/>
          </a:p>
          <a:p>
            <a:pPr marL="109442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6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442" indent="0">
              <a:buNone/>
            </a:pPr>
            <a:r>
              <a:rPr lang="en-US" altLang="en-US" dirty="0" smtClean="0"/>
              <a:t>FOR EACH BIT</a:t>
            </a:r>
          </a:p>
          <a:p>
            <a:pPr marL="393126" lvl="1" indent="0">
              <a:buNone/>
            </a:pPr>
            <a:r>
              <a:rPr lang="en-US" altLang="en-US" dirty="0" smtClean="0"/>
              <a:t>SET </a:t>
            </a:r>
            <a:r>
              <a:rPr lang="en-US" altLang="en-US" dirty="0" smtClean="0">
                <a:solidFill>
                  <a:srgbClr val="FF0000"/>
                </a:solidFill>
              </a:rPr>
              <a:t>SIN </a:t>
            </a:r>
            <a:r>
              <a:rPr lang="en-US" altLang="en-US" dirty="0" smtClean="0"/>
              <a:t>= (1 or 0)</a:t>
            </a:r>
          </a:p>
          <a:p>
            <a:pPr marL="393126" lvl="1" indent="0">
              <a:buNone/>
            </a:pPr>
            <a:r>
              <a:rPr lang="en-US" altLang="en-US" dirty="0" smtClean="0"/>
              <a:t>PULSE </a:t>
            </a:r>
            <a:r>
              <a:rPr lang="en-US" altLang="en-US" dirty="0" smtClean="0">
                <a:solidFill>
                  <a:srgbClr val="FF0000"/>
                </a:solidFill>
              </a:rPr>
              <a:t>SCLK</a:t>
            </a:r>
          </a:p>
          <a:p>
            <a:pPr marL="393126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109442" indent="0">
              <a:buNone/>
            </a:pPr>
            <a:r>
              <a:rPr lang="en-US" altLang="en-US" dirty="0" smtClean="0"/>
              <a:t>DO THIS 4098 TIMES</a:t>
            </a:r>
          </a:p>
          <a:p>
            <a:pPr marL="393126" lvl="1" indent="0">
              <a:buNone/>
            </a:pPr>
            <a:r>
              <a:rPr lang="en-US" altLang="en-US" dirty="0" smtClean="0"/>
              <a:t>PULSE </a:t>
            </a:r>
            <a:r>
              <a:rPr lang="en-US" altLang="en-US" dirty="0" smtClean="0">
                <a:solidFill>
                  <a:srgbClr val="FF0000"/>
                </a:solidFill>
              </a:rPr>
              <a:t>GSCLK</a:t>
            </a:r>
          </a:p>
          <a:p>
            <a:pPr marL="393126" lvl="1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109442" indent="0">
              <a:buNone/>
            </a:pPr>
            <a:r>
              <a:rPr lang="en-US" altLang="en-US" dirty="0" smtClean="0"/>
              <a:t>SET </a:t>
            </a:r>
            <a:r>
              <a:rPr lang="en-US" altLang="en-US" dirty="0" smtClean="0">
                <a:solidFill>
                  <a:srgbClr val="FF0000"/>
                </a:solidFill>
              </a:rPr>
              <a:t>BLANK </a:t>
            </a:r>
            <a:r>
              <a:rPr lang="en-US" altLang="en-US" dirty="0" smtClean="0"/>
              <a:t>HIGH</a:t>
            </a:r>
          </a:p>
          <a:p>
            <a:pPr marL="109442" indent="0">
              <a:buNone/>
            </a:pPr>
            <a:r>
              <a:rPr lang="en-US" altLang="en-US" dirty="0" smtClean="0"/>
              <a:t>PULSE </a:t>
            </a:r>
            <a:r>
              <a:rPr lang="en-US" altLang="en-US" dirty="0" smtClean="0">
                <a:solidFill>
                  <a:srgbClr val="FF0000"/>
                </a:solidFill>
              </a:rPr>
              <a:t>XLAT</a:t>
            </a:r>
          </a:p>
          <a:p>
            <a:pPr marL="109442" indent="0">
              <a:buNone/>
            </a:pPr>
            <a:r>
              <a:rPr lang="en-US" altLang="en-US" dirty="0" smtClean="0"/>
              <a:t>SET </a:t>
            </a:r>
            <a:r>
              <a:rPr lang="en-US" altLang="en-US" dirty="0" smtClean="0">
                <a:solidFill>
                  <a:srgbClr val="FF0000"/>
                </a:solidFill>
              </a:rPr>
              <a:t>BLANK </a:t>
            </a:r>
            <a:r>
              <a:rPr lang="en-US" altLang="en-US" dirty="0" smtClean="0"/>
              <a:t>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6" name="Picture 2" descr="C:\Users\Mammoth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14" y="1524000"/>
            <a:ext cx="4406521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Message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UART Send/Receive</a:t>
            </a:r>
          </a:p>
          <a:p>
            <a:pPr lvl="1"/>
            <a:r>
              <a:rPr lang="en-US" dirty="0" smtClean="0"/>
              <a:t>9600 Baud</a:t>
            </a:r>
          </a:p>
          <a:p>
            <a:pPr lvl="1"/>
            <a:r>
              <a:rPr lang="en-US" dirty="0" smtClean="0"/>
              <a:t>One byte at a time</a:t>
            </a:r>
          </a:p>
          <a:p>
            <a:pPr lvl="1"/>
            <a:r>
              <a:rPr lang="en-US" dirty="0" smtClean="0"/>
              <a:t>Message ends with known character</a:t>
            </a:r>
            <a:endParaRPr lang="en-US" dirty="0"/>
          </a:p>
        </p:txBody>
      </p:sp>
      <p:pic>
        <p:nvPicPr>
          <p:cNvPr id="1026" name="Picture 2" descr="C:\Users\Mammoth\Desktop\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934200" cy="27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Character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309" y="1828800"/>
            <a:ext cx="3886200" cy="4800600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dirty="0" smtClean="0"/>
              <a:t>Value of the letter ‘A’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Gray </a:t>
            </a:r>
            <a:r>
              <a:rPr lang="en-US" dirty="0" smtClean="0"/>
              <a:t>= 1, White = 0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1905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predefined representation is stored for each ASCII character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Permanently stored in Flash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0275"/>
            <a:ext cx="27813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Message Timing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forms of timing : </a:t>
            </a:r>
          </a:p>
          <a:p>
            <a:pPr lvl="1"/>
            <a:r>
              <a:rPr lang="en-US" sz="2800" dirty="0" smtClean="0"/>
              <a:t>Message position </a:t>
            </a:r>
          </a:p>
          <a:p>
            <a:pPr lvl="1"/>
            <a:r>
              <a:rPr lang="en-US" sz="2800" dirty="0" smtClean="0"/>
              <a:t>Character spacing </a:t>
            </a:r>
          </a:p>
          <a:p>
            <a:pPr lvl="1"/>
            <a:r>
              <a:rPr lang="en-US" sz="2800" dirty="0" smtClean="0"/>
              <a:t>Character width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Timing- Message Position </a:t>
            </a:r>
            <a:endParaRPr lang="en-US" dirty="0"/>
          </a:p>
        </p:txBody>
      </p:sp>
      <p:pic>
        <p:nvPicPr>
          <p:cNvPr id="2050" name="Picture 2" descr="C:\Users\Mammoth\Desktop\timing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" y="4419600"/>
            <a:ext cx="79035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1336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(1)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SENSOR TRIGGER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DELAY	//Varying This delay changes 		//message position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DISPLAY MESSAGE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109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 </a:t>
            </a:r>
            <a:r>
              <a:rPr lang="en-US" dirty="0" smtClean="0"/>
              <a:t>Timing- Character Spacing </a:t>
            </a:r>
            <a:endParaRPr lang="en-US" dirty="0"/>
          </a:p>
        </p:txBody>
      </p:sp>
      <p:pic>
        <p:nvPicPr>
          <p:cNvPr id="4" name="Content Placeholder 3" descr="C:\Users\Mammoth\Desktop\timing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640697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141067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(1)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FOR EACH LETTER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DELAY	//Varies Character Spacing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FOR EACH COLUMN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DISPLAY MESSAGE( LETTTER, COLUMN)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 Timing- </a:t>
            </a:r>
            <a:r>
              <a:rPr lang="en-US" dirty="0" smtClean="0"/>
              <a:t>Character Width </a:t>
            </a:r>
            <a:endParaRPr lang="en-US" dirty="0"/>
          </a:p>
        </p:txBody>
      </p:sp>
      <p:pic>
        <p:nvPicPr>
          <p:cNvPr id="4" name="Picture 4" descr="C:\Users\Mammoth\Desktop\timing3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4957763" cy="22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949335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(1)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FOR EACH LETTER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FOR EACH COLUMN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DELAY		//Varies Character WIDTH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DISPLAY MESSAGE( LETTTER, COLUMN)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Components</a:t>
            </a:r>
          </a:p>
          <a:p>
            <a:pPr lvl="1"/>
            <a:r>
              <a:rPr lang="en-US" sz="2800" dirty="0" smtClean="0"/>
              <a:t>Graphical</a:t>
            </a:r>
          </a:p>
          <a:p>
            <a:pPr lvl="1"/>
            <a:r>
              <a:rPr lang="en-US" sz="2800" dirty="0" smtClean="0"/>
              <a:t>Bluetooth</a:t>
            </a:r>
          </a:p>
          <a:p>
            <a:r>
              <a:rPr lang="en-US" sz="2800" dirty="0" smtClean="0"/>
              <a:t>Language: C#- Built in </a:t>
            </a:r>
            <a:r>
              <a:rPr lang="en-US" sz="2800" dirty="0" err="1" smtClean="0"/>
              <a:t>.Net</a:t>
            </a:r>
            <a:r>
              <a:rPr lang="en-US" sz="2800" dirty="0" smtClean="0"/>
              <a:t> library compliments Bluetooth implementation</a:t>
            </a:r>
          </a:p>
        </p:txBody>
      </p:sp>
      <p:pic>
        <p:nvPicPr>
          <p:cNvPr id="3074" name="Picture 2" descr="C:\Users\Mammoth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GUI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3163"/>
            <a:ext cx="64865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are tested independently if possible and then integrated into the system.</a:t>
            </a:r>
          </a:p>
          <a:p>
            <a:r>
              <a:rPr lang="en-US" dirty="0" smtClean="0"/>
              <a:t>Only one feature may be integrated at a time.</a:t>
            </a:r>
          </a:p>
          <a:p>
            <a:r>
              <a:rPr lang="en-US" dirty="0" smtClean="0"/>
              <a:t>Should a difficult error occur, reverting back to a previous version of the code may be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Specifications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292636"/>
              </p:ext>
            </p:extLst>
          </p:nvPr>
        </p:nvGraphicFramePr>
        <p:xfrm>
          <a:off x="456481" y="1481916"/>
          <a:ext cx="7696920" cy="26452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5640"/>
                <a:gridCol w="2565640"/>
                <a:gridCol w="2565640"/>
              </a:tblGrid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Specification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Message</a:t>
                      </a:r>
                      <a:r>
                        <a:rPr lang="en-US" sz="1600" baseline="0" dirty="0" smtClean="0"/>
                        <a:t> Length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 Limit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 Quality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radial</a:t>
                      </a:r>
                      <a:r>
                        <a:rPr lang="en-US" sz="1600" baseline="0" dirty="0" smtClean="0"/>
                        <a:t> pixels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LEDs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Number/Type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r>
                        <a:rPr lang="en-US" sz="1600" baseline="0" dirty="0" smtClean="0"/>
                        <a:t> RGB- Diffused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Battery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Discharge</a:t>
                      </a:r>
                      <a:r>
                        <a:rPr lang="en-US" sz="1600" baseline="0" dirty="0" smtClean="0"/>
                        <a:t> Time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hours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Bluetooth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feet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  <a:tr h="37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</a:t>
                      </a:r>
                      <a:r>
                        <a:rPr lang="en-US" sz="1600" baseline="0" dirty="0" smtClean="0"/>
                        <a:t> to Final Display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Transfer</a:t>
                      </a:r>
                      <a:r>
                        <a:rPr lang="en-US" sz="1600" baseline="0" dirty="0" smtClean="0"/>
                        <a:t> Time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 minutes </a:t>
                      </a:r>
                      <a:endParaRPr lang="en-US" sz="1600" dirty="0"/>
                    </a:p>
                  </a:txBody>
                  <a:tcPr marL="82944" marR="82944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4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 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82861"/>
              </p:ext>
            </p:extLst>
          </p:nvPr>
        </p:nvGraphicFramePr>
        <p:xfrm>
          <a:off x="228600" y="1524000"/>
          <a:ext cx="8077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9559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Matt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Sean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Gian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Nancy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</a:tr>
              <a:tr h="9980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Software Development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2944" marR="82944" marT="41476" marB="41476"/>
                </a:tc>
              </a:tr>
              <a:tr h="9980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PCB</a:t>
                      </a:r>
                      <a:r>
                        <a:rPr lang="en-US" sz="2000" baseline="0" dirty="0" smtClean="0"/>
                        <a:t> Development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CC00CC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772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CC00CC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6930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Mechanical</a:t>
                      </a:r>
                      <a:r>
                        <a:rPr lang="en-US" sz="2000" baseline="0" dirty="0" smtClean="0"/>
                        <a:t> Design 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CC00CC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3955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Testing</a:t>
                      </a:r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C00CC"/>
                          </a:solidFill>
                        </a:rPr>
                        <a:t>X </a:t>
                      </a:r>
                      <a:endParaRPr lang="en-US" sz="2000" dirty="0">
                        <a:solidFill>
                          <a:srgbClr val="CC00CC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39559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03869"/>
              </p:ext>
            </p:extLst>
          </p:nvPr>
        </p:nvGraphicFramePr>
        <p:xfrm>
          <a:off x="1254241" y="1216927"/>
          <a:ext cx="6981119" cy="51845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88319"/>
                <a:gridCol w="1237669"/>
                <a:gridCol w="1665371"/>
                <a:gridCol w="1589760"/>
              </a:tblGrid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Item</a:t>
                      </a:r>
                      <a:endParaRPr lang="en-US" sz="15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Quantity</a:t>
                      </a:r>
                      <a:endParaRPr lang="en-US" sz="15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Cost (each $)</a:t>
                      </a:r>
                      <a:endParaRPr lang="en-US" sz="15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Cost (total $)</a:t>
                      </a:r>
                      <a:endParaRPr lang="en-US" sz="15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LEDs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00.15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15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LED Controllers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x5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05.00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25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Power Supply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70.00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70</a:t>
                      </a:r>
                      <a:endParaRPr lang="en-US" sz="150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Bike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00.00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Micro-controller</a:t>
                      </a:r>
                      <a:endParaRPr lang="en-US" sz="150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X2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50.00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PCB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200.00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Bike RPM Sensor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X2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40.00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80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Bluetooth Module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30.00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Battery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X2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40.00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80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Generator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60.00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60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7-segment modules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X1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5.99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5.99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Mounting hardware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Wiring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10.00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  <a:tr h="3456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Total:</a:t>
                      </a:r>
                      <a:endParaRPr lang="en-US" sz="150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675.99</a:t>
                      </a:r>
                      <a:endParaRPr lang="en-US" sz="150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48694" marR="486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61445" name="Picture 5" descr="C:\Users\Nancy\AppData\Local\Microsoft\Windows\Temporary Internet Files\Content.IE5\Y5RUUD9E\MC900441523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40" y="1839073"/>
            <a:ext cx="4907520" cy="41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68034"/>
              </p:ext>
            </p:extLst>
          </p:nvPr>
        </p:nvGraphicFramePr>
        <p:xfrm>
          <a:off x="1905000" y="1143000"/>
          <a:ext cx="5029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1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Battery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3429000"/>
          </a:xfrm>
        </p:spPr>
        <p:txBody>
          <a:bodyPr>
            <a:noAutofit/>
          </a:bodyPr>
          <a:lstStyle/>
          <a:p>
            <a:pPr fontAlgn="t"/>
            <a:r>
              <a:rPr lang="en-US" sz="2400" dirty="0" smtClean="0"/>
              <a:t>Lithium Nickel </a:t>
            </a:r>
            <a:r>
              <a:rPr lang="en-US" sz="2400" dirty="0"/>
              <a:t>Manganese Cobalt </a:t>
            </a:r>
            <a:r>
              <a:rPr lang="en-US" sz="2400" dirty="0" smtClean="0"/>
              <a:t>Oxide</a:t>
            </a:r>
            <a:endParaRPr lang="en-US" sz="2400" dirty="0"/>
          </a:p>
          <a:p>
            <a:pPr fontAlgn="t"/>
            <a:r>
              <a:rPr lang="en-US" sz="2400" dirty="0" smtClean="0"/>
              <a:t>7.4V </a:t>
            </a:r>
            <a:r>
              <a:rPr lang="en-US" sz="2400" dirty="0"/>
              <a:t>Voltage </a:t>
            </a:r>
            <a:r>
              <a:rPr lang="en-US" sz="2400" dirty="0" smtClean="0"/>
              <a:t>(Operating) </a:t>
            </a:r>
            <a:endParaRPr lang="en-US" sz="2400" dirty="0"/>
          </a:p>
          <a:p>
            <a:pPr fontAlgn="t"/>
            <a:r>
              <a:rPr lang="en-US" sz="2400" dirty="0" smtClean="0"/>
              <a:t>4.4Ah </a:t>
            </a:r>
            <a:r>
              <a:rPr lang="en-US" sz="2400" dirty="0"/>
              <a:t>(32.6Wh) </a:t>
            </a:r>
            <a:r>
              <a:rPr lang="en-US" sz="2400" dirty="0" smtClean="0"/>
              <a:t>Capacity</a:t>
            </a:r>
          </a:p>
          <a:p>
            <a:pPr fontAlgn="t"/>
            <a:r>
              <a:rPr lang="en-US" sz="2400" dirty="0" smtClean="0"/>
              <a:t>Cycle Life of about 1000 cycles</a:t>
            </a:r>
          </a:p>
          <a:p>
            <a:pPr fontAlgn="t"/>
            <a:r>
              <a:rPr lang="en-US" sz="2400" dirty="0" smtClean="0"/>
              <a:t>5.5A Protection IC</a:t>
            </a:r>
          </a:p>
          <a:p>
            <a:pPr fontAlgn="t"/>
            <a:r>
              <a:rPr lang="en-US" sz="2400" dirty="0" smtClean="0"/>
              <a:t>Charging rate of 4.4A (</a:t>
            </a:r>
            <a:r>
              <a:rPr lang="en-US" sz="2400" dirty="0"/>
              <a:t>max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38400"/>
            <a:ext cx="30670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AC to DC Charger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Inputs from standard 120 V 60Hz AC power source </a:t>
            </a:r>
          </a:p>
          <a:p>
            <a:r>
              <a:rPr lang="en-US" sz="2400" dirty="0" smtClean="0"/>
              <a:t>Charges main battery </a:t>
            </a:r>
          </a:p>
          <a:p>
            <a:r>
              <a:rPr lang="en-US" sz="2400" dirty="0" smtClean="0"/>
              <a:t>Delivers 400 mA of current</a:t>
            </a:r>
          </a:p>
          <a:p>
            <a:r>
              <a:rPr lang="en-US" sz="2400" dirty="0" smtClean="0"/>
              <a:t>Full charge in 10 hours </a:t>
            </a:r>
          </a:p>
          <a:p>
            <a:endParaRPr lang="en-US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5" y="3505200"/>
            <a:ext cx="5076825" cy="26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AC to DC Charger Schematic 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057400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Brush Connector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943600" cy="48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99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727</TotalTime>
  <Words>1002</Words>
  <Application>Microsoft Office PowerPoint</Application>
  <PresentationFormat>On-screen Show (4:3)</PresentationFormat>
  <Paragraphs>326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Dotum</vt:lpstr>
      <vt:lpstr>Microsoft YaHei</vt:lpstr>
      <vt:lpstr>Arial</vt:lpstr>
      <vt:lpstr>Calibri</vt:lpstr>
      <vt:lpstr>Cambria</vt:lpstr>
      <vt:lpstr>Cambria Math</vt:lpstr>
      <vt:lpstr>Courier New</vt:lpstr>
      <vt:lpstr>Times New Roman</vt:lpstr>
      <vt:lpstr>Adjacency</vt:lpstr>
      <vt:lpstr>POV Bicycle</vt:lpstr>
      <vt:lpstr>Background  </vt:lpstr>
      <vt:lpstr>Project Overview  </vt:lpstr>
      <vt:lpstr>Specifications  </vt:lpstr>
      <vt:lpstr>PowerPoint Presentation</vt:lpstr>
      <vt:lpstr>Power- Battery </vt:lpstr>
      <vt:lpstr>Power- AC to DC Charger </vt:lpstr>
      <vt:lpstr>Power- AC to DC Charger Schematic  </vt:lpstr>
      <vt:lpstr>Power- Brush Connector </vt:lpstr>
      <vt:lpstr>Power- Brush Connector</vt:lpstr>
      <vt:lpstr>Power- LM317 Adjustable Voltage Regulator</vt:lpstr>
      <vt:lpstr>Power-Generator </vt:lpstr>
      <vt:lpstr>Power Testing- Battery  </vt:lpstr>
      <vt:lpstr>Power Testing- AC-to-DC Charger</vt:lpstr>
      <vt:lpstr>Power Testing- Brush Connector </vt:lpstr>
      <vt:lpstr>PowerPoint Presentation</vt:lpstr>
      <vt:lpstr>Hardware- Main PCB </vt:lpstr>
      <vt:lpstr>Hardware-Microcontoller </vt:lpstr>
      <vt:lpstr>Hardware- LED Arrays</vt:lpstr>
      <vt:lpstr>Hardware- RPM Sensor </vt:lpstr>
      <vt:lpstr>Hardware- Bluetooth Module </vt:lpstr>
      <vt:lpstr>Hardware- Secondary PCB </vt:lpstr>
      <vt:lpstr>Hardware- 7- Segment Display</vt:lpstr>
      <vt:lpstr>Hardware- 7- Segment Display</vt:lpstr>
      <vt:lpstr>Hardware Testing- PCB</vt:lpstr>
      <vt:lpstr> Hardware Testing- RPM Sensor  </vt:lpstr>
      <vt:lpstr>PowerPoint Presentation</vt:lpstr>
      <vt:lpstr>Software Overview </vt:lpstr>
      <vt:lpstr>Software- Microcontroller #1</vt:lpstr>
      <vt:lpstr>Software – LED Array</vt:lpstr>
      <vt:lpstr>Software- Message Detection</vt:lpstr>
      <vt:lpstr>Software- Character Library </vt:lpstr>
      <vt:lpstr>Software- Message Timing  </vt:lpstr>
      <vt:lpstr>Software- Timing- Message Position </vt:lpstr>
      <vt:lpstr>Software- Timing- Character Spacing </vt:lpstr>
      <vt:lpstr>Software- Timing- Character Width </vt:lpstr>
      <vt:lpstr>Software- GUI</vt:lpstr>
      <vt:lpstr>Software- GUI </vt:lpstr>
      <vt:lpstr>Software- Testing </vt:lpstr>
      <vt:lpstr>Division of Labor  </vt:lpstr>
      <vt:lpstr>Budget  </vt:lpstr>
      <vt:lpstr>Questions? </vt:lpstr>
    </vt:vector>
  </TitlesOfParts>
  <Company>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41</cp:revision>
  <dcterms:created xsi:type="dcterms:W3CDTF">2014-04-15T20:43:41Z</dcterms:created>
  <dcterms:modified xsi:type="dcterms:W3CDTF">2014-04-16T12:22:29Z</dcterms:modified>
</cp:coreProperties>
</file>