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B2CB384-CB3E-4B59-9163-85F07777CB13}">
  <a:tblStyle styleId="{6B2CB384-CB3E-4B59-9163-85F07777CB13}" styleName="Table_0"/>
  <a:tblStyle styleId="{714833BC-30A4-42AB-82A8-FD7315E7CFA2}" styleName="Table_1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37B36821-250C-4242-A188-3A1FF2DF637F}" styleName="Table_2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26BBCF0E-43B2-41EA-84EB-BD52E994F7D4}" styleName="Table_3"/>
  <a:tblStyle styleId="{8D916E06-CAB3-4C87-9D34-6AD13B70A4B9}" styleName="Table_4"/>
  <a:tblStyle styleId="{988538D2-996E-4132-8DCD-3847FB3D164F}" styleName="Table_5">
    <a:wholeTbl>
      <a:tcStyle>
        <a:tcBdr>
          <a:lef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8.png"/><Relationship Id="rId6" Type="http://schemas.openxmlformats.org/officeDocument/2006/relationships/image" Target="../media/image19.png"/><Relationship Id="rId5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Relationship Id="rId3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3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6.png"/><Relationship Id="rId5" Type="http://schemas.openxmlformats.org/officeDocument/2006/relationships/image" Target="../media/image27.jp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jpg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SARS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Search and Retrieval System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2241900" y="3984600"/>
            <a:ext cx="23301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Matthew Bahr, CpE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Brian Crabtree, CpE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4572000" y="3984600"/>
            <a:ext cx="23301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Brendan Hall, CpE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Erick Makris, CpE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162" y="0"/>
            <a:ext cx="1897674" cy="189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Arducopter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Open source multicopter UAV platform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Runs on the Pixhawk flight controller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Provides autonomous flight capability and is compatible with Mission Planner/QGroundControl and MAVLink Protocol</a:t>
            </a:r>
          </a:p>
          <a:p>
            <a:pPr indent="-3175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Robust online support community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325" y="2160737"/>
            <a:ext cx="2844875" cy="20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Mission Planner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Point-and-Click Waypoint navigation with Google Maps integration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Python-compatible flight code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Full hardware-in-the-loop simulation with desktop flight simulator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MAVLink protocol built-in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Easy to setup firmware and calibrate hardware</a:t>
            </a:r>
          </a:p>
          <a:p>
            <a:pPr indent="-3175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Accelerometer</a:t>
            </a:r>
          </a:p>
          <a:p>
            <a:pPr indent="-3175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Compass</a:t>
            </a:r>
          </a:p>
          <a:p>
            <a:pPr indent="-3175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RC telemetry</a:t>
            </a:r>
          </a:p>
          <a:p>
            <a:pPr indent="-3175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ESCs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600" y="2135686"/>
            <a:ext cx="4216324" cy="21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Pixhawk Flight Controller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460500"/>
            <a:ext cx="3887099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L3GD20 3-axis 16-bit gyroscope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lang="en" sz="1400"/>
              <a:t>LSM303D 3-axis 14-bit 3D linear accelerometer and magnetometer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lang="en" sz="1400"/>
              <a:t>Invensense MPU 6000 3-axis accelerometer/gyroscope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lang="en" sz="1400"/>
              <a:t>MEAS MS5611 barometer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5x UART, SPI, and I2C serial capability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PPM Sum Signal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3.3 and 6.6 ADC inputs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External microUSB port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300" y="1757812"/>
            <a:ext cx="4076349" cy="28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U-blox GPS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5 Hz update rate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Low noise 3.3 V regulator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I2C EEPROM for configuration storage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APM-compatible 6-pin DF13 connector</a:t>
            </a:r>
          </a:p>
          <a:p>
            <a:pPr indent="-3175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Exposed RX, TX, 5V, and GND pad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650" y="1695900"/>
            <a:ext cx="4252150" cy="29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Electronic Speed Controllers (ESC)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3 start modes: normal, soft, and super-soft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Programmable throttle range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Separate voltage regulator for on-board microprocessor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Max supported motor speed: 70,000 RPM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20 A continuous current, 25 A burst current (10 sec max)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Battery Eliminator Circuit (BEC) output 5V 2A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Battery: 2-4 LiPo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600" y="2233580"/>
            <a:ext cx="4112400" cy="191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Power Distribution Board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x="457200" y="153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{6B2CB384-CB3E-4B59-9163-85F07777CB13}</a:tableStyleId>
              </a:tblPr>
              <a:tblGrid>
                <a:gridCol w="1200150"/>
                <a:gridCol w="2581275"/>
              </a:tblGrid>
              <a:tr h="190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 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3DR Power Module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Max. Input Voltage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18 V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Min. Input Voltage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4.5 V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Max Current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90 Amps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Weight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38 g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Flight Battery Cable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6" 14AWG red/black cable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ESC Cables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 female Deans connectors 1 XT60 connector</a:t>
                      </a:r>
                    </a:p>
                  </a:txBody>
                  <a:tcPr marT="91425" marB="91425" marR="68575" marL="68575">
                    <a:lnL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975" y="1947725"/>
            <a:ext cx="3830250" cy="25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RC Telemetry Radios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460500"/>
            <a:ext cx="41235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915 MHz (US Standard)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6-position DF13 connector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-117 dBm receive sensitivity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2-way full-duplex communication through adaptive TDM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MAVLink protocol framing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Frequency Hopping Spread Spectrum (FHSS)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Error correction up to 25% of bit errors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Supply voltage” 4.7-6 VDC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Transmit current: v100 mA at 20 dBm</a:t>
            </a:r>
          </a:p>
          <a:p>
            <a:pPr indent="-3175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Receive current: 25 mA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750" y="1841725"/>
            <a:ext cx="3838049" cy="27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Turnigy 9x 9Ch Transmitter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460500"/>
            <a:ext cx="41235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8ch PWM (Pulse-Width modulation)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Mode 1</a:t>
            </a:r>
          </a:p>
          <a:p>
            <a:pPr indent="-3175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Right Stick: Throttle Aileron</a:t>
            </a:r>
          </a:p>
          <a:p>
            <a:pPr indent="-3175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Left Stick: Elevator and Rudder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2.5 GHz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Includes 9X8C-V2 8-channel receiver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Receiver weight: 18 g</a:t>
            </a:r>
          </a:p>
          <a:p>
            <a:pPr indent="-3175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LCD Display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700" y="1640324"/>
            <a:ext cx="3622075" cy="31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PPM Encoder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460500"/>
            <a:ext cx="4127099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Converts PWM-only signals from 8-channel Turnigy Receiver to PPM-Sum signal for the Pixhawk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Faster processing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Reduced points of error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74" y="1958712"/>
            <a:ext cx="3702323" cy="246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Battery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460500"/>
            <a:ext cx="41235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14.8 V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4000 mAh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XT60 Connector and JST-XH charging connector</a:t>
            </a:r>
          </a:p>
          <a:p>
            <a:pPr indent="-3175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Weight: 407 g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825" y="1801850"/>
            <a:ext cx="4302974" cy="27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•Simulate an autonomous search-and-retrieval mission using drones with real-world applications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•Gain experience in wireless communication, embedded programming, object detection, and hardware/software integration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•Design a multi-faceted system that is challenging, engaging, and most of all fun.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•Complete a project that satisfies UCF Senior Design requirements and provides us with experience for potential employers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/>
              <a:t>Quadcopter Wiring Diagram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825" y="1457975"/>
            <a:ext cx="48577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 Subsystem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Camera Comparisons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446050" y="1524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{714833BC-30A4-42AB-82A8-FD7315E7CFA2}</a:tableStyleId>
              </a:tblPr>
              <a:tblGrid>
                <a:gridCol w="2750625"/>
                <a:gridCol w="2750625"/>
                <a:gridCol w="2750625"/>
              </a:tblGrid>
              <a:tr h="11575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GoPro Hero3 White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Raspberry Pi w/ PiCam</a:t>
                      </a:r>
                    </a:p>
                  </a:txBody>
                  <a:tcPr marT="91425" marB="91425" marR="91425" marL="91425" anchor="ctr"/>
                </a:tc>
              </a:tr>
              <a:tr h="11575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Pros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Wi-Fi capabilities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High quality images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Excellent battery life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GoProController library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Weatherproof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High quality images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Lightweight and small</a:t>
                      </a:r>
                    </a:p>
                    <a:p>
                      <a:pPr indent="-317500" lvl="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Cost ($24.99)</a:t>
                      </a:r>
                    </a:p>
                  </a:txBody>
                  <a:tcPr marT="91425" marB="91425" marR="91425" marL="91425"/>
                </a:tc>
              </a:tr>
              <a:tr h="11575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Cons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Weight (4.8 oz)</a:t>
                      </a:r>
                    </a:p>
                    <a:p>
                      <a:pPr indent="-317500" lvl="0" marL="4572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Cost ($199.99)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Connects directly to the Raspberry Pi’s CSI port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Camera Mount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00" y="1397500"/>
            <a:ext cx="2459825" cy="36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324" y="1397499"/>
            <a:ext cx="5534593" cy="368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 Processing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 be run through the CDC desktop application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We developed our own algorithm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812" y="2618830"/>
            <a:ext cx="5190374" cy="19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GoProController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460500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Open source library for remotely monitoring and controlling a GoPro camera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Uses the GoPro’s wireless ad-hoc connection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Uses OpenCV to extract images from the GoPro feed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Effective up to 75 feet from the camera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Runs on Linux machines with compatible wireless cards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Software Activity Diagram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999" y="1481473"/>
            <a:ext cx="6448000" cy="35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Wireless Communication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720" y="1347475"/>
            <a:ext cx="4352564" cy="379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Supports IEEE 802.11 b/g/n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Up to 150Mbps with 802.11n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4dBi High Gain Antenna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Antenna is detachable and upgradeable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USB 2.0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Provides a dedicated ad-hoc connection to the Go-Pro camera</a:t>
            </a: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TP-LINK TL-WN722N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750" y="1891225"/>
            <a:ext cx="4144049" cy="26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/>
              <a:t>TI SimpleLink Wi-Fi CC3100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Embedded Wi-Fi network processor 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TCP/IP stack and Wi-Fi driver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Supports IEEE 802.11 b/g/n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Integrated power management system handles supply voltages from 2.1V - 3.6V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Communicates with Tiva using UART</a:t>
            </a:r>
          </a:p>
          <a:p>
            <a:pPr indent="-317500" lvl="1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Can trigger interrupts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125" y="2008487"/>
            <a:ext cx="3167550" cy="23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SARS is composed of 3 major sub-systems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Quadcopter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Rover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Linux Application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a.k.a. The Command Distribution Center (CDC)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CDC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Connects to Go-Pro via TP-LINK TL-WN722N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Displays live video feed from Go-Pro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Extracts still images from live video feed using GoProController library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Detects the target object by processing the images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Communicates with quadcopter using pymavlink library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Messages are transmitted/received via serial/radio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Communicates with rover via Ti CC3100</a:t>
            </a:r>
          </a:p>
          <a:p>
            <a:pPr indent="-381000" lvl="1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Messages are transmitted/received using sockets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CDC Development Tools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460500"/>
            <a:ext cx="4301699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CDC application developed with Python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CDC runs on Debian/Ubuntu Linux distributions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GUI designed with Qt and PyQt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Embedded video player designed with libVLC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075" y="1341800"/>
            <a:ext cx="1316350" cy="13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282" y="2534975"/>
            <a:ext cx="1389480" cy="13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7979" y="3775125"/>
            <a:ext cx="1117444" cy="13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3862" y="2634425"/>
            <a:ext cx="1117449" cy="111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Python?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Python is fast, powerful, and easy to use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More focus on high-level algorithms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Less focus on specific implementation details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CDC has several Python library dependencies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We wanted to code in as few languages as possible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We didn’t want to embed Python into C/C++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Qt / PyQt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Qt is a cross-platform application framework for designing and building GUI’s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GUI’s use the native look and feel of the OS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Binds applications to C++ code by default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Can bind applications to Python scripts instead using PyQt bindings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PyQt takes Qt UI forms and generates Python scripts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LibVLC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Open source media framework on which VLC is based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Can be used to embed media players with the same functionality as VLC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Python bindings available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Compatible with Qt/PyQt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Used to embed Go-Pro live video feed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Rover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198" y="2852100"/>
            <a:ext cx="3111326" cy="20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4234" l="21505" r="17380" t="23987"/>
          <a:stretch/>
        </p:blipFill>
        <p:spPr>
          <a:xfrm>
            <a:off x="565425" y="1482275"/>
            <a:ext cx="4579926" cy="35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Rover Subsystem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Chassis &amp; Motors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460500"/>
            <a:ext cx="5513700" cy="219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Motors (6)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6VDC, 5.5A stall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10000RPM, 75:1 gear ratio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Output shaft 133RPM, stall torque 4Kg/cm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00" y="1401625"/>
            <a:ext cx="2999574" cy="19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425" y="3238775"/>
            <a:ext cx="2999573" cy="19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 b="39714" l="18131" r="28064" t="42575"/>
          <a:stretch/>
        </p:blipFill>
        <p:spPr>
          <a:xfrm>
            <a:off x="1693825" y="3620387"/>
            <a:ext cx="2600916" cy="114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Battery &amp; Power Switch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460500"/>
            <a:ext cx="5572499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Battery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5000mAh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3S1P, 11.1V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20C const. discharge/30C peak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Power Switch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SPST Toggle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12VDC, 50A; 24VDC, 25A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019" y="1460500"/>
            <a:ext cx="2342779" cy="179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850" y="3318975"/>
            <a:ext cx="1697100" cy="16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Motor Controller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460500"/>
            <a:ext cx="58560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Sabertooth 2x25 Regenerative Motor Controller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2 channel control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25A continuous, 50A peak per channel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6-30V nominal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Serial command input (UART)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Thermal &amp; overcurrent protection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5V 1A switch-mode BEC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27751" r="26041" t="50401"/>
          <a:stretch/>
        </p:blipFill>
        <p:spPr>
          <a:xfrm>
            <a:off x="6313225" y="2110975"/>
            <a:ext cx="2625325" cy="21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/>
              <a:t>Microcontroller Comparison</a:t>
            </a:r>
          </a:p>
        </p:txBody>
      </p:sp>
      <p:graphicFrame>
        <p:nvGraphicFramePr>
          <p:cNvPr id="299" name="Shape 299"/>
          <p:cNvGraphicFramePr/>
          <p:nvPr/>
        </p:nvGraphicFramePr>
        <p:xfrm>
          <a:off x="76200" y="129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{37B36821-250C-4242-A188-3A1FF2DF637F}</a:tableStyleId>
              </a:tblPr>
              <a:tblGrid>
                <a:gridCol w="2854175"/>
                <a:gridCol w="2854175"/>
                <a:gridCol w="2854175"/>
              </a:tblGrid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Tiva 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Concerto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Processing Core(s)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ARM Cortex M4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ARM Cortex M3, TI C28X (FPU)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Operating Frequency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120MHz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100MHz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Flash Memory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1024KB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512KB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256KB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64KB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UART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SSI/SPI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 (Bi, Quad, Advanced)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</a:t>
                      </a:r>
                      <a:r>
                        <a:rPr baseline="30000" lang="en"/>
                        <a:t>2</a:t>
                      </a:r>
                      <a:r>
                        <a:rPr lang="en"/>
                        <a:t>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GPIO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140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64</a:t>
                      </a:r>
                    </a:p>
                  </a:txBody>
                  <a:tcPr marT="91425" marB="91425" marR="91425" marL="91425"/>
                </a:tc>
              </a:tr>
              <a:tr h="375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Average Chip 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~$20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~$35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Sensors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308100"/>
            <a:ext cx="4020899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Honeywell HMC5883L</a:t>
            </a:r>
          </a:p>
          <a:p>
            <a:pPr indent="-3302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I2C communication</a:t>
            </a:r>
          </a:p>
          <a:p>
            <a:pPr indent="-3302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3 Axis Magnetometer</a:t>
            </a:r>
          </a:p>
          <a:p>
            <a:pPr indent="-3302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1-2 Degree Accuracy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PING))) Ultrasonic Sensor</a:t>
            </a:r>
          </a:p>
          <a:p>
            <a:pPr indent="-3302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2cm to 3m range</a:t>
            </a:r>
          </a:p>
          <a:p>
            <a:pPr indent="-330200" lvl="1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GPIO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25824" l="11984" r="12923" t="24892"/>
          <a:stretch/>
        </p:blipFill>
        <p:spPr>
          <a:xfrm>
            <a:off x="4836550" y="3058875"/>
            <a:ext cx="1823375" cy="11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612" y="1690249"/>
            <a:ext cx="1021249" cy="8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Adafruit Ultimate GPS Breakout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66 channels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10Hz updates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UART - NMEA Sentences</a:t>
            </a:r>
          </a:p>
          <a:p>
            <a:pPr indent="-3175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-165dBm sensitivity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400" y="1961400"/>
            <a:ext cx="3282375" cy="2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Rover Wiring Diagram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624" y="1442525"/>
            <a:ext cx="4658749" cy="35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Rover Software Activity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739" y="1635525"/>
            <a:ext cx="6656525" cy="29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 Retrieval Arm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213575" y="1460500"/>
            <a:ext cx="27231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Servos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6.5Kg*cm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.21sec/60°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Plastic Gears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Analog Feedback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5V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Arm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Aluminum</a:t>
            </a:r>
          </a:p>
          <a:p>
            <a:pPr indent="-342900" lvl="1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20mm x 20mm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600" y="1522150"/>
            <a:ext cx="2912874" cy="334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PCB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457200" y="1460500"/>
            <a:ext cx="4105499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GPS and Magnetometer mounted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Pins to interface with the Tiva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Pins to connect peripherals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550" y="1428174"/>
            <a:ext cx="2627249" cy="35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graphicFrame>
        <p:nvGraphicFramePr>
          <p:cNvPr id="346" name="Shape 346"/>
          <p:cNvGraphicFramePr/>
          <p:nvPr/>
        </p:nvGraphicFramePr>
        <p:xfrm>
          <a:off x="1395412" y="14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{26BBCF0E-43B2-41EA-84EB-BD52E994F7D4}</a:tableStyleId>
              </a:tblPr>
              <a:tblGrid>
                <a:gridCol w="2333625"/>
                <a:gridCol w="1438275"/>
                <a:gridCol w="876300"/>
                <a:gridCol w="1552575"/>
              </a:tblGrid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Item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Supplier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Price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Notes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3DR Quad Kit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3DR Robotics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$550.00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950 MHz Radio Receivers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3DR Robotics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$100.00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Turnigy 9x Radio Transmitter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Hobby King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$80.00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PPM Encoder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3DR Robotics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$25.00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Quad Battery Pack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3DR Robotics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GoPro Hero3 White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Amazon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$200.00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GoPro Mount Supplies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Home Depot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TI CC3100 SimpleLink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TI Innovation Lab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$-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Loaned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TI CC31XX EMU Boost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TI Innovation Lab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$-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Loaned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TP-Link TL-WN722N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$-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Previously Owned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Battery Charger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Amazon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$150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47" name="Shape 347"/>
          <p:cNvSpPr txBox="1"/>
          <p:nvPr/>
        </p:nvSpPr>
        <p:spPr>
          <a:xfrm>
            <a:off x="304800" y="304800"/>
            <a:ext cx="8381999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 	 	 	 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graphicFrame>
        <p:nvGraphicFramePr>
          <p:cNvPr id="353" name="Shape 353"/>
          <p:cNvGraphicFramePr/>
          <p:nvPr/>
        </p:nvGraphicFramePr>
        <p:xfrm>
          <a:off x="1471612" y="14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{8D916E06-CAB3-4C87-9D34-6AD13B70A4B9}</a:tableStyleId>
              </a:tblPr>
              <a:tblGrid>
                <a:gridCol w="2343150"/>
                <a:gridCol w="1428750"/>
                <a:gridCol w="876300"/>
                <a:gridCol w="1552575"/>
              </a:tblGrid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Chassis/Motors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Sparkfun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$250.00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Motor Controller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Amazon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$125.00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Battery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Amazon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MCU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TI Workshop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$-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Loaned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IMU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TI Workshop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$-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Loaned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GPS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Amazon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$60.00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Ultrasonic Sensor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Amazon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$30.00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Rover Power Switch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Radio Shack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$5.00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PCB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800"/>
                        <a:t>$150.00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Total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800"/>
                        <a:t>$1,720.00</a:t>
                      </a:r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>
                    <a:lnL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54" name="Shape 354"/>
          <p:cNvSpPr txBox="1"/>
          <p:nvPr/>
        </p:nvSpPr>
        <p:spPr>
          <a:xfrm>
            <a:off x="304800" y="304800"/>
            <a:ext cx="8381999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 	 	 	 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360" name="Shape 360"/>
          <p:cNvGraphicFramePr/>
          <p:nvPr/>
        </p:nvGraphicFramePr>
        <p:xfrm>
          <a:off x="591500" y="14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{988538D2-996E-4132-8DCD-3847FB3D164F}</a:tableStyleId>
              </a:tblPr>
              <a:tblGrid>
                <a:gridCol w="1592200"/>
                <a:gridCol w="1592200"/>
                <a:gridCol w="1592200"/>
                <a:gridCol w="1592200"/>
                <a:gridCol w="1592200"/>
              </a:tblGrid>
              <a:tr h="3797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Brendan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Brian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Erick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Matt</a:t>
                      </a:r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Quadcopter Hardware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Quadcopter Software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Rover Hardware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Rover Software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Wireless Communication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79775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Image Processing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X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Quadcopter Specifications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460500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interfacing wirelessly with the SARS Command Distribution Center ( the “CDC” desktop application)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capturing videos/images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Camera stabilization to facilitate image processing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calculating its GPS coordinates accurate to within 3 m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executing a planned mission by traveling to predesignated waypoints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Has battery life up to 10 minutes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CDC Specifications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sending and receiving GPS and other diagnostic information collected by the sensors on the quadcopter and on the rover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providing a start command to the rover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display the live video feed from the quadcopter camera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extracting still images from the live video feed</a:t>
            </a:r>
          </a:p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handle the processing of image data to effectively identify a target object on the ground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Rover Specifications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interfacing wirelessly with the CDC desktop application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traveling up to 1000ft. on a single battery charge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have an object retrieval subsystem for picking up a target object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have an object detection subsystem that will be used for retrieving the object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carrying a payload of 5 lbs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Quadcopter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247" y="1696050"/>
            <a:ext cx="4345052" cy="289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9256" r="9256" t="0"/>
          <a:stretch/>
        </p:blipFill>
        <p:spPr>
          <a:xfrm>
            <a:off x="195821" y="1696050"/>
            <a:ext cx="3540802" cy="289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Quadcopter Subsystem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