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41"/>
  </p:notesMasterIdLst>
  <p:sldIdLst>
    <p:sldId id="256" r:id="rId2"/>
    <p:sldId id="257" r:id="rId3"/>
    <p:sldId id="258" r:id="rId4"/>
    <p:sldId id="259" r:id="rId5"/>
    <p:sldId id="291" r:id="rId6"/>
    <p:sldId id="300" r:id="rId7"/>
    <p:sldId id="260" r:id="rId8"/>
    <p:sldId id="261" r:id="rId9"/>
    <p:sldId id="262" r:id="rId10"/>
    <p:sldId id="263" r:id="rId11"/>
    <p:sldId id="304" r:id="rId12"/>
    <p:sldId id="264" r:id="rId13"/>
    <p:sldId id="305" r:id="rId14"/>
    <p:sldId id="309" r:id="rId15"/>
    <p:sldId id="302" r:id="rId16"/>
    <p:sldId id="266" r:id="rId17"/>
    <p:sldId id="267" r:id="rId18"/>
    <p:sldId id="308" r:id="rId19"/>
    <p:sldId id="301" r:id="rId20"/>
    <p:sldId id="306" r:id="rId21"/>
    <p:sldId id="268" r:id="rId22"/>
    <p:sldId id="287" r:id="rId23"/>
    <p:sldId id="288" r:id="rId24"/>
    <p:sldId id="303" r:id="rId25"/>
    <p:sldId id="272" r:id="rId26"/>
    <p:sldId id="273" r:id="rId27"/>
    <p:sldId id="274" r:id="rId28"/>
    <p:sldId id="275" r:id="rId29"/>
    <p:sldId id="276" r:id="rId30"/>
    <p:sldId id="277" r:id="rId31"/>
    <p:sldId id="280" r:id="rId32"/>
    <p:sldId id="294" r:id="rId33"/>
    <p:sldId id="310" r:id="rId34"/>
    <p:sldId id="292" r:id="rId35"/>
    <p:sldId id="293" r:id="rId36"/>
    <p:sldId id="289" r:id="rId37"/>
    <p:sldId id="282" r:id="rId38"/>
    <p:sldId id="283" r:id="rId39"/>
    <p:sldId id="286"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832DF8-D857-4375-B21E-6B934B2E491C}">
  <a:tblStyle styleId="{E0832DF8-D857-4375-B21E-6B934B2E491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214B9C5-9B89-4588-B43A-57121002C4CB}"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10"/>
    </c:view3D>
    <c:floor>
      <c:thickness val="0"/>
      <c:spPr>
        <a:noFill/>
        <a:ln>
          <a:noFill/>
        </a:ln>
        <a:effectLst/>
        <a:sp3d/>
      </c:spPr>
    </c:floor>
    <c:sideWall>
      <c:thickness val="0"/>
      <c:spPr>
        <a:solidFill>
          <a:schemeClr val="accent3">
            <a:lumMod val="20000"/>
            <a:lumOff val="80000"/>
          </a:schemeClr>
        </a:solidFill>
        <a:ln w="41275">
          <a:solidFill>
            <a:schemeClr val="accent1"/>
          </a:solidFill>
        </a:ln>
        <a:effectLst/>
        <a:sp3d contourW="41275">
          <a:contourClr>
            <a:schemeClr val="accent1"/>
          </a:contourClr>
        </a:sp3d>
      </c:spPr>
    </c:sideWall>
    <c:backWall>
      <c:thickness val="0"/>
      <c:spPr>
        <a:solidFill>
          <a:schemeClr val="accent3">
            <a:lumMod val="20000"/>
            <a:lumOff val="80000"/>
          </a:schemeClr>
        </a:solidFill>
        <a:ln w="41275">
          <a:solidFill>
            <a:schemeClr val="accent1"/>
          </a:solidFill>
        </a:ln>
        <a:effectLst/>
        <a:sp3d contourW="41275">
          <a:contourClr>
            <a:schemeClr val="accent1"/>
          </a:contourClr>
        </a:sp3d>
      </c:spPr>
    </c:backWall>
    <c:plotArea>
      <c:layout>
        <c:manualLayout>
          <c:layoutTarget val="inner"/>
          <c:xMode val="edge"/>
          <c:yMode val="edge"/>
          <c:x val="0.14388390576843829"/>
          <c:y val="0.13600179733124651"/>
          <c:w val="0.80835992962490466"/>
          <c:h val="0.86173401674739503"/>
        </c:manualLayout>
      </c:layout>
      <c:bar3DChart>
        <c:barDir val="bar"/>
        <c:grouping val="clustered"/>
        <c:varyColors val="0"/>
        <c:ser>
          <c:idx val="0"/>
          <c:order val="0"/>
          <c:tx>
            <c:strRef>
              <c:f>Sheet1!$B$1</c:f>
              <c:strCache>
                <c:ptCount val="1"/>
                <c:pt idx="0">
                  <c:v>Progress</c:v>
                </c:pt>
              </c:strCache>
            </c:strRef>
          </c:tx>
          <c:spPr>
            <a:solidFill>
              <a:srgbClr val="00B050"/>
            </a:solidFill>
            <a:ln w="9525" cap="flat" cmpd="sng" algn="ctr">
              <a:solidFill>
                <a:schemeClr val="lt1">
                  <a:alpha val="50000"/>
                </a:schemeClr>
              </a:solidFill>
              <a:round/>
            </a:ln>
            <a:effectLst/>
            <a:sp3d contourW="9525">
              <a:contourClr>
                <a:schemeClr val="lt1">
                  <a:alpha val="50000"/>
                </a:schemeClr>
              </a:contourClr>
            </a:sp3d>
          </c:spPr>
          <c:invertIfNegative val="0"/>
          <c:dLbls>
            <c:dLbl>
              <c:idx val="0"/>
              <c:layout>
                <c:manualLayout>
                  <c:x val="2.5070510811656867E-3"/>
                  <c:y val="8.027523660651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95-4F4D-8B2F-C36BC3BFF81F}"/>
                </c:ext>
              </c:extLst>
            </c:dLbl>
            <c:dLbl>
              <c:idx val="1"/>
              <c:layout>
                <c:manualLayout>
                  <c:x val="-1.2535255405828893E-3"/>
                  <c:y val="7.4923554166084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95-4F4D-8B2F-C36BC3BFF81F}"/>
                </c:ext>
              </c:extLst>
            </c:dLbl>
            <c:dLbl>
              <c:idx val="2"/>
              <c:layout>
                <c:manualLayout>
                  <c:x val="0"/>
                  <c:y val="7.2247712945867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95-4F4D-8B2F-C36BC3BFF81F}"/>
                </c:ext>
              </c:extLst>
            </c:dLbl>
            <c:dLbl>
              <c:idx val="3"/>
              <c:layout>
                <c:manualLayout>
                  <c:x val="1.7549357568160451E-2"/>
                  <c:y val="4.8165141963911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95-4F4D-8B2F-C36BC3BFF81F}"/>
                </c:ext>
              </c:extLst>
            </c:dLbl>
            <c:dLbl>
              <c:idx val="4"/>
              <c:layout>
                <c:manualLayout>
                  <c:x val="1.504230648699458E-2"/>
                  <c:y val="5.6192665624563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95-4F4D-8B2F-C36BC3BFF81F}"/>
                </c:ext>
              </c:extLst>
            </c:dLbl>
            <c:dLbl>
              <c:idx val="5"/>
              <c:layout>
                <c:manualLayout>
                  <c:x val="7.5211532434972441E-3"/>
                  <c:y val="4.8165141963911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95-4F4D-8B2F-C36BC3BFF81F}"/>
                </c:ext>
              </c:extLst>
            </c:dLbl>
            <c:dLbl>
              <c:idx val="6"/>
              <c:layout>
                <c:manualLayout>
                  <c:x val="3.7606259731479035E-3"/>
                  <c:y val="4.5489300743694235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fld id="{4694F180-5F60-442C-9DA7-BEF03652FA31}" type="VALUE">
                      <a:rPr lang="en-US" b="0">
                        <a:solidFill>
                          <a:schemeClr val="bg1"/>
                        </a:solidFill>
                      </a:rPr>
                      <a:pPr>
                        <a:defRPr>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6543403321842668E-2"/>
                      <c:h val="5.7824928768896021E-2"/>
                    </c:manualLayout>
                  </c15:layout>
                  <c15:dlblFieldTable/>
                  <c15:showDataLabelsRange val="0"/>
                </c:ext>
                <c:ext xmlns:c16="http://schemas.microsoft.com/office/drawing/2014/chart" uri="{C3380CC4-5D6E-409C-BE32-E72D297353CC}">
                  <c16:uniqueId val="{00000005-C695-4F4D-8B2F-C36BC3BFF81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Research</c:v>
                </c:pt>
                <c:pt idx="1">
                  <c:v>Parts Acquisition </c:v>
                </c:pt>
                <c:pt idx="2">
                  <c:v>Prototyping</c:v>
                </c:pt>
                <c:pt idx="3">
                  <c:v>PCB Development</c:v>
                </c:pt>
                <c:pt idx="4">
                  <c:v>Hardware Testing</c:v>
                </c:pt>
                <c:pt idx="5">
                  <c:v>Software Testing </c:v>
                </c:pt>
                <c:pt idx="6">
                  <c:v>Final Testing </c:v>
                </c:pt>
                <c:pt idx="7">
                  <c:v>Overall</c:v>
                </c:pt>
              </c:strCache>
            </c:strRef>
          </c:cat>
          <c:val>
            <c:numRef>
              <c:f>Sheet1!$B$2:$B$9</c:f>
              <c:numCache>
                <c:formatCode>General</c:formatCode>
                <c:ptCount val="8"/>
                <c:pt idx="0">
                  <c:v>97</c:v>
                </c:pt>
                <c:pt idx="1">
                  <c:v>90</c:v>
                </c:pt>
                <c:pt idx="2">
                  <c:v>90</c:v>
                </c:pt>
                <c:pt idx="3">
                  <c:v>80</c:v>
                </c:pt>
                <c:pt idx="4">
                  <c:v>80</c:v>
                </c:pt>
                <c:pt idx="5">
                  <c:v>90</c:v>
                </c:pt>
                <c:pt idx="6">
                  <c:v>85</c:v>
                </c:pt>
                <c:pt idx="7">
                  <c:v>90</c:v>
                </c:pt>
              </c:numCache>
            </c:numRef>
          </c:val>
          <c:extLst>
            <c:ext xmlns:c16="http://schemas.microsoft.com/office/drawing/2014/chart" uri="{C3380CC4-5D6E-409C-BE32-E72D297353CC}">
              <c16:uniqueId val="{00000000-C695-4F4D-8B2F-C36BC3BFF81F}"/>
            </c:ext>
          </c:extLst>
        </c:ser>
        <c:dLbls>
          <c:showLegendKey val="0"/>
          <c:showVal val="1"/>
          <c:showCatName val="0"/>
          <c:showSerName val="0"/>
          <c:showPercent val="0"/>
          <c:showBubbleSize val="0"/>
        </c:dLbls>
        <c:gapWidth val="65"/>
        <c:shape val="box"/>
        <c:axId val="596200352"/>
        <c:axId val="596200680"/>
        <c:axId val="0"/>
      </c:bar3DChart>
      <c:catAx>
        <c:axId val="596200352"/>
        <c:scaling>
          <c:orientation val="maxMin"/>
        </c:scaling>
        <c:delete val="0"/>
        <c:axPos val="l"/>
        <c:numFmt formatCode="General" sourceLinked="0"/>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96200680"/>
        <c:crosses val="autoZero"/>
        <c:auto val="0"/>
        <c:lblAlgn val="ctr"/>
        <c:lblOffset val="100"/>
        <c:noMultiLvlLbl val="0"/>
      </c:catAx>
      <c:valAx>
        <c:axId val="596200680"/>
        <c:scaling>
          <c:orientation val="minMax"/>
          <c:max val="100"/>
          <c:min val="0"/>
        </c:scaling>
        <c:delete val="1"/>
        <c:axPos val="t"/>
        <c:majorGridlines>
          <c:spPr>
            <a:ln w="9525" cap="flat" cmpd="sng" algn="ctr">
              <a:noFill/>
              <a:round/>
            </a:ln>
            <a:effectLst/>
          </c:spPr>
        </c:majorGridlines>
        <c:numFmt formatCode="General" sourceLinked="1"/>
        <c:majorTickMark val="out"/>
        <c:minorTickMark val="none"/>
        <c:tickLblPos val="nextTo"/>
        <c:crossAx val="596200352"/>
        <c:crossesAt val="1"/>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7375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Add Picture</a:t>
            </a:r>
            <a:r>
              <a:rPr lang="en-US" sz="1200" b="0" i="0" u="none" strike="noStrike" cap="none" baseline="0" dirty="0" smtClean="0">
                <a:solidFill>
                  <a:schemeClr val="dk1"/>
                </a:solidFill>
                <a:latin typeface="Calibri"/>
                <a:ea typeface="Calibri"/>
                <a:cs typeface="Calibri"/>
                <a:sym typeface="Calibri"/>
              </a:rPr>
              <a:t> of drone, replace solar panel one because our project is about the drone not the solar panels.</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62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146" name="Shape 14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12</a:t>
            </a:fld>
            <a:endParaRPr lang="en-US"/>
          </a:p>
        </p:txBody>
      </p:sp>
    </p:spTree>
    <p:extLst>
      <p:ext uri="{BB962C8B-B14F-4D97-AF65-F5344CB8AC3E}">
        <p14:creationId xmlns:p14="http://schemas.microsoft.com/office/powerpoint/2010/main" val="1662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Good illustration, these</a:t>
            </a:r>
            <a:r>
              <a:rPr lang="en-US" baseline="0" dirty="0" smtClean="0"/>
              <a:t> illustrations can be put onto first page.</a:t>
            </a:r>
            <a:endParaRPr dirty="0"/>
          </a:p>
        </p:txBody>
      </p:sp>
      <p:sp>
        <p:nvSpPr>
          <p:cNvPr id="153" name="Shape 15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13</a:t>
            </a:fld>
            <a:endParaRPr lang="en-US"/>
          </a:p>
        </p:txBody>
      </p:sp>
    </p:spTree>
    <p:extLst>
      <p:ext uri="{BB962C8B-B14F-4D97-AF65-F5344CB8AC3E}">
        <p14:creationId xmlns:p14="http://schemas.microsoft.com/office/powerpoint/2010/main" val="1119252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161" name="Shape 161"/>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200590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1943400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176" name="Shape 17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341305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95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460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447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31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87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We need to shorten this.</a:t>
            </a:r>
          </a:p>
        </p:txBody>
      </p:sp>
      <p:sp>
        <p:nvSpPr>
          <p:cNvPr id="95" name="Shape 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7925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00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4368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Finish by April 1. March</a:t>
            </a:r>
            <a:r>
              <a:rPr lang="en-US" baseline="0" dirty="0" smtClean="0"/>
              <a:t> 15 is midterm demonstration. Show rough demo. Can convert project to be a rover as a backup plan. David Douglas can activate our UCF ID’s for senior </a:t>
            </a:r>
            <a:r>
              <a:rPr lang="en-US" baseline="0" smtClean="0"/>
              <a:t>design lab  </a:t>
            </a:r>
            <a:endParaRPr/>
          </a:p>
        </p:txBody>
      </p:sp>
      <p:sp>
        <p:nvSpPr>
          <p:cNvPr id="291" name="Shape 291"/>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337080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8" name="Shape 29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3842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extLst>
      <p:ext uri="{BB962C8B-B14F-4D97-AF65-F5344CB8AC3E}">
        <p14:creationId xmlns:p14="http://schemas.microsoft.com/office/powerpoint/2010/main" val="2427248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079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5" name="Shape 3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39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991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18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895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326965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Want overall</a:t>
            </a:r>
            <a:r>
              <a:rPr lang="en-US" sz="1200" b="0" i="0" u="none" strike="noStrike" cap="none" baseline="0" dirty="0" smtClean="0">
                <a:solidFill>
                  <a:schemeClr val="dk1"/>
                </a:solidFill>
                <a:latin typeface="Calibri"/>
                <a:ea typeface="Calibri"/>
                <a:cs typeface="Calibri"/>
                <a:sym typeface="Calibri"/>
              </a:rPr>
              <a:t> project specifications before going into detail about the individual </a:t>
            </a:r>
            <a:r>
              <a:rPr lang="en-US" sz="1200" b="0" i="0" u="none" strike="noStrike" cap="none" baseline="0" dirty="0" err="1" smtClean="0">
                <a:solidFill>
                  <a:schemeClr val="dk1"/>
                </a:solidFill>
                <a:latin typeface="Calibri"/>
                <a:ea typeface="Calibri"/>
                <a:cs typeface="Calibri"/>
                <a:sym typeface="Calibri"/>
              </a:rPr>
              <a:t>specis</a:t>
            </a:r>
            <a:endParaRPr sz="1200" b="0" i="0" u="none" strike="noStrike" cap="none" dirty="0">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347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Want to see reason for choosing</a:t>
            </a:r>
            <a:r>
              <a:rPr lang="en-US" baseline="0" dirty="0" smtClean="0"/>
              <a:t> this drone framework, offer a comparison.</a:t>
            </a:r>
            <a:endParaRPr dirty="0"/>
          </a:p>
        </p:txBody>
      </p:sp>
      <p:sp>
        <p:nvSpPr>
          <p:cNvPr id="130" name="Shape 13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6656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1717806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136291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29430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250987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49879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742258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59209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202086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66949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8384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929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489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7563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7190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4081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9165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6123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8660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7290010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337575" y="1135025"/>
            <a:ext cx="9144000" cy="1484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b="1" u="sng" strike="noStrike" cap="none" dirty="0">
                <a:latin typeface="Calibri"/>
                <a:ea typeface="Calibri"/>
                <a:cs typeface="Calibri"/>
                <a:sym typeface="Calibri"/>
              </a:rPr>
              <a:t>SPIDRONE</a:t>
            </a:r>
            <a:r>
              <a:rPr lang="en-US" sz="5400" b="0" i="0" u="none" strike="noStrike" cap="none" dirty="0">
                <a:latin typeface="Calibri"/>
                <a:ea typeface="Calibri"/>
                <a:cs typeface="Calibri"/>
                <a:sym typeface="Calibri"/>
              </a:rPr>
              <a:t/>
            </a:r>
            <a:br>
              <a:rPr lang="en-US" sz="5400" b="0" i="0" u="none" strike="noStrike" cap="none" dirty="0">
                <a:latin typeface="Calibri"/>
                <a:ea typeface="Calibri"/>
                <a:cs typeface="Calibri"/>
                <a:sym typeface="Calibri"/>
              </a:rPr>
            </a:br>
            <a:r>
              <a:rPr lang="en-US" sz="4800" b="0" i="1" u="none" strike="noStrike" cap="none" dirty="0">
                <a:latin typeface="Calibri"/>
                <a:ea typeface="Calibri"/>
                <a:cs typeface="Calibri"/>
                <a:sym typeface="Calibri"/>
              </a:rPr>
              <a:t>Group 2 </a:t>
            </a:r>
          </a:p>
        </p:txBody>
      </p:sp>
      <p:sp>
        <p:nvSpPr>
          <p:cNvPr id="90" name="Shape 90"/>
          <p:cNvSpPr txBox="1">
            <a:spLocks noGrp="1"/>
          </p:cNvSpPr>
          <p:nvPr>
            <p:ph type="subTitle" idx="1"/>
          </p:nvPr>
        </p:nvSpPr>
        <p:spPr>
          <a:xfrm>
            <a:off x="1417475" y="3282412"/>
            <a:ext cx="9144000" cy="1655700"/>
          </a:xfrm>
          <a:prstGeom prst="rect">
            <a:avLst/>
          </a:prstGeom>
          <a:noFill/>
          <a:ln>
            <a:noFill/>
          </a:ln>
        </p:spPr>
        <p:txBody>
          <a:bodyPr lIns="91425" tIns="45700" rIns="91425" bIns="45700" anchor="t" anchorCtr="0">
            <a:noAutofit/>
          </a:bodyPr>
          <a:lstStyle/>
          <a:p>
            <a:pPr algn="ctr">
              <a:lnSpc>
                <a:spcPct val="90000"/>
              </a:lnSpc>
              <a:buClr>
                <a:schemeClr val="dk1"/>
              </a:buClr>
              <a:buSzPct val="25000"/>
            </a:pPr>
            <a:r>
              <a:rPr lang="en-US" b="1" dirty="0"/>
              <a:t>Jonathan Obah - EE</a:t>
            </a:r>
          </a:p>
          <a:p>
            <a:pPr marL="0" marR="0" lvl="0" indent="0" algn="ctr" rtl="0">
              <a:lnSpc>
                <a:spcPct val="90000"/>
              </a:lnSpc>
              <a:spcBef>
                <a:spcPts val="0"/>
              </a:spcBef>
              <a:buClr>
                <a:schemeClr val="dk1"/>
              </a:buClr>
              <a:buSzPct val="25000"/>
              <a:buFont typeface="Arial"/>
              <a:buNone/>
            </a:pPr>
            <a:r>
              <a:rPr lang="en-US" b="1" dirty="0" smtClean="0"/>
              <a:t>Benjamin </a:t>
            </a:r>
            <a:r>
              <a:rPr lang="en-US" b="1" dirty="0"/>
              <a:t>Atsu - EE</a:t>
            </a:r>
          </a:p>
          <a:p>
            <a:pPr marL="0" marR="0" lvl="0" indent="0" algn="ctr" rtl="0">
              <a:lnSpc>
                <a:spcPct val="90000"/>
              </a:lnSpc>
              <a:spcBef>
                <a:spcPts val="0"/>
              </a:spcBef>
              <a:buClr>
                <a:schemeClr val="dk1"/>
              </a:buClr>
              <a:buSzPct val="25000"/>
              <a:buFont typeface="Arial"/>
              <a:buNone/>
            </a:pPr>
            <a:r>
              <a:rPr lang="en-US" b="1" dirty="0"/>
              <a:t>Daniel Camargo - </a:t>
            </a:r>
            <a:r>
              <a:rPr lang="en-US" b="1" dirty="0" err="1"/>
              <a:t>CpE</a:t>
            </a:r>
            <a:endParaRPr lang="en-US" b="1" dirty="0"/>
          </a:p>
          <a:p>
            <a:pPr marL="0" marR="0" lvl="0" indent="0" algn="ctr" rtl="0">
              <a:lnSpc>
                <a:spcPct val="90000"/>
              </a:lnSpc>
              <a:spcBef>
                <a:spcPts val="0"/>
              </a:spcBef>
              <a:buClr>
                <a:schemeClr val="dk1"/>
              </a:buClr>
              <a:buSzPct val="25000"/>
              <a:buFont typeface="Arial"/>
              <a:buNone/>
            </a:pPr>
            <a:r>
              <a:rPr lang="en-US" b="1" dirty="0"/>
              <a:t>Kyle </a:t>
            </a:r>
            <a:r>
              <a:rPr lang="en-US" b="1" dirty="0" err="1"/>
              <a:t>Ferriss</a:t>
            </a:r>
            <a:r>
              <a:rPr lang="en-US" b="1" dirty="0"/>
              <a:t> - </a:t>
            </a:r>
            <a:r>
              <a:rPr lang="en-US" b="1" dirty="0" err="1" smtClean="0"/>
              <a:t>CpE</a:t>
            </a:r>
            <a:endParaRPr lang="en-US" b="1"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p:spPr>
        <p:txBody>
          <a:bodyPr lIns="91425" tIns="91425" rIns="91425" bIns="91425" anchor="ctr" anchorCtr="0">
            <a:noAutofit/>
          </a:bodyPr>
          <a:lstStyle/>
          <a:p>
            <a:pPr lvl="0" algn="ctr">
              <a:spcBef>
                <a:spcPts val="0"/>
              </a:spcBef>
              <a:buNone/>
            </a:pPr>
            <a:r>
              <a:rPr lang="en-US" b="1" i="1" u="sng" cap="none" dirty="0" smtClean="0">
                <a:latin typeface="Arial" panose="020B0604020202020204" pitchFamily="34" charset="0"/>
                <a:cs typeface="Arial" panose="020B0604020202020204" pitchFamily="34" charset="0"/>
              </a:rPr>
              <a:t>Flight Controller Software</a:t>
            </a:r>
            <a:endParaRPr lang="en-US" b="1" i="1" u="sng" cap="none" dirty="0">
              <a:latin typeface="Arial" panose="020B0604020202020204" pitchFamily="34" charset="0"/>
              <a:cs typeface="Arial" panose="020B0604020202020204" pitchFamily="34" charset="0"/>
            </a:endParaRPr>
          </a:p>
        </p:txBody>
      </p:sp>
      <p:sp>
        <p:nvSpPr>
          <p:cNvPr id="142" name="Shape 142"/>
          <p:cNvSpPr txBox="1">
            <a:spLocks noGrp="1"/>
          </p:cNvSpPr>
          <p:nvPr>
            <p:ph idx="1"/>
          </p:nvPr>
        </p:nvSpPr>
        <p:spPr>
          <a:xfrm>
            <a:off x="685801" y="2065867"/>
            <a:ext cx="10131425" cy="4069162"/>
          </a:xfrm>
          <a:prstGeom prst="rect">
            <a:avLst/>
          </a:prstGeom>
        </p:spPr>
        <p:txBody>
          <a:bodyPr lIns="91425" tIns="91425" rIns="91425" bIns="91425" anchor="t" anchorCtr="0">
            <a:noAutofit/>
          </a:bodyPr>
          <a:lstStyle/>
          <a:p>
            <a:pPr lvl="0" rtl="0">
              <a:spcBef>
                <a:spcPts val="0"/>
              </a:spcBef>
              <a:buNone/>
            </a:pPr>
            <a:r>
              <a:rPr lang="en-US" sz="2400" dirty="0" err="1" smtClean="0"/>
              <a:t>ArduPilot’s</a:t>
            </a:r>
            <a:r>
              <a:rPr lang="en-US" sz="2400" dirty="0" smtClean="0"/>
              <a:t> Mission Planner</a:t>
            </a:r>
            <a:endParaRPr lang="en-US" sz="2400" dirty="0"/>
          </a:p>
          <a:p>
            <a:pPr marL="457200" lvl="0" indent="-228600" rtl="0">
              <a:spcBef>
                <a:spcPts val="0"/>
              </a:spcBef>
            </a:pPr>
            <a:r>
              <a:rPr lang="en-US" sz="2400" dirty="0"/>
              <a:t>Open </a:t>
            </a:r>
            <a:r>
              <a:rPr lang="en-US" sz="2400" dirty="0" smtClean="0"/>
              <a:t>source, and supports </a:t>
            </a:r>
            <a:r>
              <a:rPr lang="en-US" sz="2400" smtClean="0"/>
              <a:t>Python scripting.</a:t>
            </a:r>
            <a:endParaRPr lang="en-US" sz="2400" dirty="0"/>
          </a:p>
          <a:p>
            <a:pPr marL="457200" lvl="0" indent="-228600" rtl="0">
              <a:spcBef>
                <a:spcPts val="0"/>
              </a:spcBef>
            </a:pPr>
            <a:r>
              <a:rPr lang="en-US" sz="2400" dirty="0"/>
              <a:t>Built in battery failsafe.</a:t>
            </a:r>
          </a:p>
          <a:p>
            <a:pPr marL="457200" lvl="0" indent="-228600" rtl="0">
              <a:spcBef>
                <a:spcPts val="0"/>
              </a:spcBef>
            </a:pPr>
            <a:r>
              <a:rPr lang="en-US" sz="2400" dirty="0"/>
              <a:t>Different flight sequences already included: Land, Follow Me, and Return to </a:t>
            </a:r>
            <a:r>
              <a:rPr lang="en-US" sz="2400" dirty="0" err="1"/>
              <a:t>Launchpoint</a:t>
            </a:r>
            <a:r>
              <a:rPr lang="en-US" sz="2400" dirty="0"/>
              <a:t>.</a:t>
            </a:r>
          </a:p>
          <a:p>
            <a:pPr marL="914400" lvl="1" indent="-228600" rtl="0">
              <a:spcBef>
                <a:spcPts val="0"/>
              </a:spcBef>
            </a:pPr>
            <a:r>
              <a:rPr lang="en-US" sz="2000" dirty="0"/>
              <a:t>While already included these flight modes need to be rewritten to support the features we outlined for the SPIDRONE.</a:t>
            </a:r>
          </a:p>
          <a:p>
            <a:pPr marL="457200" lvl="0" indent="-228600">
              <a:spcBef>
                <a:spcPts val="0"/>
              </a:spcBef>
            </a:pPr>
            <a:r>
              <a:rPr lang="en-US" sz="2400" dirty="0"/>
              <a:t>Chosen over </a:t>
            </a:r>
            <a:r>
              <a:rPr lang="en-US" sz="2400" dirty="0" err="1"/>
              <a:t>OpenPilot</a:t>
            </a:r>
            <a:r>
              <a:rPr lang="en-US" sz="2400" dirty="0"/>
              <a:t> and PX4 for the large amount of information and resources available.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 calcmode="lin" valueType="num">
                                      <p:cBhvr additive="base">
                                        <p:cTn id="7"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
                                            <p:txEl>
                                              <p:pRg st="1" end="1"/>
                                            </p:txEl>
                                          </p:spTgt>
                                        </p:tgtEl>
                                        <p:attrNameLst>
                                          <p:attrName>style.visibility</p:attrName>
                                        </p:attrNameLst>
                                      </p:cBhvr>
                                      <p:to>
                                        <p:strVal val="visible"/>
                                      </p:to>
                                    </p:set>
                                    <p:anim calcmode="lin" valueType="num">
                                      <p:cBhvr additive="base">
                                        <p:cTn id="13" dur="500" fill="hold"/>
                                        <p:tgtEl>
                                          <p:spTgt spid="1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
                                            <p:txEl>
                                              <p:pRg st="2" end="2"/>
                                            </p:txEl>
                                          </p:spTgt>
                                        </p:tgtEl>
                                        <p:attrNameLst>
                                          <p:attrName>style.visibility</p:attrName>
                                        </p:attrNameLst>
                                      </p:cBhvr>
                                      <p:to>
                                        <p:strVal val="visible"/>
                                      </p:to>
                                    </p:set>
                                    <p:anim calcmode="lin" valueType="num">
                                      <p:cBhvr additive="base">
                                        <p:cTn id="19" dur="500" fill="hold"/>
                                        <p:tgtEl>
                                          <p:spTgt spid="1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2">
                                            <p:txEl>
                                              <p:pRg st="3" end="3"/>
                                            </p:txEl>
                                          </p:spTgt>
                                        </p:tgtEl>
                                        <p:attrNameLst>
                                          <p:attrName>style.visibility</p:attrName>
                                        </p:attrNameLst>
                                      </p:cBhvr>
                                      <p:to>
                                        <p:strVal val="visible"/>
                                      </p:to>
                                    </p:set>
                                    <p:anim calcmode="lin" valueType="num">
                                      <p:cBhvr additive="base">
                                        <p:cTn id="25" dur="500" fill="hold"/>
                                        <p:tgtEl>
                                          <p:spTgt spid="1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2">
                                            <p:txEl>
                                              <p:pRg st="4" end="4"/>
                                            </p:txEl>
                                          </p:spTgt>
                                        </p:tgtEl>
                                        <p:attrNameLst>
                                          <p:attrName>style.visibility</p:attrName>
                                        </p:attrNameLst>
                                      </p:cBhvr>
                                      <p:to>
                                        <p:strVal val="visible"/>
                                      </p:to>
                                    </p:set>
                                    <p:anim calcmode="lin" valueType="num">
                                      <p:cBhvr additive="base">
                                        <p:cTn id="31" dur="500" fill="hold"/>
                                        <p:tgtEl>
                                          <p:spTgt spid="14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2">
                                            <p:txEl>
                                              <p:pRg st="5" end="5"/>
                                            </p:txEl>
                                          </p:spTgt>
                                        </p:tgtEl>
                                        <p:attrNameLst>
                                          <p:attrName>style.visibility</p:attrName>
                                        </p:attrNameLst>
                                      </p:cBhvr>
                                      <p:to>
                                        <p:strVal val="visible"/>
                                      </p:to>
                                    </p:set>
                                    <p:anim calcmode="lin" valueType="num">
                                      <p:cBhvr additive="base">
                                        <p:cTn id="37" dur="500" fill="hold"/>
                                        <p:tgtEl>
                                          <p:spTgt spid="14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609601"/>
            <a:ext cx="11887200" cy="800100"/>
          </a:xfrm>
        </p:spPr>
        <p:txBody>
          <a:bodyPr>
            <a:normAutofit/>
          </a:bodyPr>
          <a:lstStyle/>
          <a:p>
            <a:pPr algn="ctr"/>
            <a:r>
              <a:rPr lang="en-US" b="1" i="1" u="sng" cap="none" dirty="0" smtClean="0">
                <a:latin typeface="Arial" panose="020B0604020202020204" pitchFamily="34" charset="0"/>
                <a:cs typeface="Arial" panose="020B0604020202020204" pitchFamily="34" charset="0"/>
              </a:rPr>
              <a:t>Optical Recognition And Automatic Landing</a:t>
            </a:r>
            <a:endParaRPr lang="en-US" b="1" i="1" u="sng" cap="none"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7007"/>
          <a:stretch/>
        </p:blipFill>
        <p:spPr>
          <a:xfrm>
            <a:off x="881744" y="1541962"/>
            <a:ext cx="10131425" cy="5067300"/>
          </a:xfrm>
        </p:spPr>
      </p:pic>
    </p:spTree>
    <p:extLst>
      <p:ext uri="{BB962C8B-B14F-4D97-AF65-F5344CB8AC3E}">
        <p14:creationId xmlns:p14="http://schemas.microsoft.com/office/powerpoint/2010/main" val="2354484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prstGeom prst="rect">
            <a:avLst/>
          </a:prstGeom>
        </p:spPr>
        <p:txBody>
          <a:bodyPr lIns="91425" tIns="91425" rIns="91425" bIns="91425" anchor="ctr" anchorCtr="0">
            <a:noAutofit/>
          </a:bodyPr>
          <a:lstStyle/>
          <a:p>
            <a:pPr lvl="0" algn="ctr" rtl="0">
              <a:spcBef>
                <a:spcPts val="0"/>
              </a:spcBef>
              <a:buNone/>
            </a:pPr>
            <a:r>
              <a:rPr lang="en-US" b="1" i="1" u="sng" cap="none" dirty="0" smtClean="0">
                <a:latin typeface="Arial" panose="020B0604020202020204" pitchFamily="34" charset="0"/>
                <a:cs typeface="Arial" panose="020B0604020202020204" pitchFamily="34" charset="0"/>
              </a:rPr>
              <a:t>Design Approach - Automatic Landing</a:t>
            </a:r>
            <a:endParaRPr lang="en-US" b="1" i="1" u="sng" cap="none" dirty="0">
              <a:latin typeface="Arial" panose="020B0604020202020204" pitchFamily="34" charset="0"/>
              <a:cs typeface="Arial" panose="020B0604020202020204" pitchFamily="34" charset="0"/>
            </a:endParaRPr>
          </a:p>
        </p:txBody>
      </p:sp>
      <p:sp>
        <p:nvSpPr>
          <p:cNvPr id="149" name="Shape 149"/>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US" sz="2400" dirty="0" smtClean="0"/>
              <a:t>Heading will be adjusted to original home heading.</a:t>
            </a:r>
            <a:endParaRPr lang="en-US" sz="2400" dirty="0"/>
          </a:p>
          <a:p>
            <a:pPr marL="457200" lvl="0" indent="-228600" rtl="0">
              <a:spcBef>
                <a:spcPts val="0"/>
              </a:spcBef>
            </a:pPr>
            <a:r>
              <a:rPr lang="en-US" sz="2400" dirty="0" smtClean="0"/>
              <a:t>Mission Planner’s RTL mode will be activated as it allows inputs to control the drone during its descent</a:t>
            </a:r>
            <a:endParaRPr lang="en-US" sz="2400" dirty="0"/>
          </a:p>
          <a:p>
            <a:pPr marL="457200" lvl="0" indent="-228600" rtl="0">
              <a:spcBef>
                <a:spcPts val="0"/>
              </a:spcBef>
            </a:pPr>
            <a:r>
              <a:rPr lang="en-US" sz="2400" dirty="0"/>
              <a:t>Camera </a:t>
            </a:r>
            <a:r>
              <a:rPr lang="en-US" sz="2400" dirty="0" smtClean="0"/>
              <a:t>is  </a:t>
            </a:r>
            <a:r>
              <a:rPr lang="en-US" sz="2400" dirty="0"/>
              <a:t>mounted to bottom of drone.</a:t>
            </a:r>
          </a:p>
          <a:p>
            <a:pPr marL="457200" lvl="0" indent="-228600" rtl="0">
              <a:spcBef>
                <a:spcPts val="0"/>
              </a:spcBef>
            </a:pPr>
            <a:r>
              <a:rPr lang="en-US" sz="2400" dirty="0"/>
              <a:t>Video </a:t>
            </a:r>
            <a:r>
              <a:rPr lang="en-US" sz="2400" dirty="0" smtClean="0"/>
              <a:t>feed is  </a:t>
            </a:r>
            <a:r>
              <a:rPr lang="en-US" sz="2400" dirty="0"/>
              <a:t>processed by a </a:t>
            </a:r>
            <a:r>
              <a:rPr lang="en-US" sz="2400" dirty="0" smtClean="0"/>
              <a:t>PC utilizing </a:t>
            </a:r>
            <a:r>
              <a:rPr lang="en-US" sz="2400" dirty="0" err="1" smtClean="0"/>
              <a:t>OpenCV</a:t>
            </a:r>
            <a:r>
              <a:rPr lang="en-US" sz="2400" dirty="0" smtClean="0"/>
              <a:t>.</a:t>
            </a:r>
            <a:endParaRPr lang="en-US" sz="2400" dirty="0"/>
          </a:p>
          <a:p>
            <a:pPr marL="457200" lvl="0" indent="-228600" rtl="0">
              <a:spcBef>
                <a:spcPts val="0"/>
              </a:spcBef>
            </a:pPr>
            <a:r>
              <a:rPr lang="en-US" sz="2400" dirty="0"/>
              <a:t>PC </a:t>
            </a:r>
            <a:r>
              <a:rPr lang="en-US" sz="2400" dirty="0" smtClean="0"/>
              <a:t>calculates </a:t>
            </a:r>
            <a:r>
              <a:rPr lang="en-US" sz="2400" dirty="0"/>
              <a:t>and </a:t>
            </a:r>
            <a:r>
              <a:rPr lang="en-US" sz="2400" dirty="0" smtClean="0"/>
              <a:t>issues commands </a:t>
            </a:r>
            <a:r>
              <a:rPr lang="en-US" sz="2400" dirty="0"/>
              <a:t>to align the drone</a:t>
            </a:r>
            <a:r>
              <a:rPr lang="en-US" sz="2400" dirty="0" smtClean="0"/>
              <a:t>.</a:t>
            </a:r>
          </a:p>
          <a:p>
            <a:pPr marL="457200" lvl="0" indent="-228600" rtl="0">
              <a:spcBef>
                <a:spcPts val="0"/>
              </a:spcBef>
            </a:pPr>
            <a:r>
              <a:rPr lang="en-US" sz="2400" dirty="0" smtClean="0"/>
              <a:t>When the drone is disarmed, the image processing terminates</a:t>
            </a:r>
            <a:endParaRPr lang="en-US" sz="24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 calcmode="lin" valueType="num">
                                      <p:cBhvr additive="base">
                                        <p:cTn id="7" dur="500" fill="hold"/>
                                        <p:tgtEl>
                                          <p:spTgt spid="1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9">
                                            <p:txEl>
                                              <p:pRg st="1" end="1"/>
                                            </p:txEl>
                                          </p:spTgt>
                                        </p:tgtEl>
                                        <p:attrNameLst>
                                          <p:attrName>style.visibility</p:attrName>
                                        </p:attrNameLst>
                                      </p:cBhvr>
                                      <p:to>
                                        <p:strVal val="visible"/>
                                      </p:to>
                                    </p:set>
                                    <p:anim calcmode="lin" valueType="num">
                                      <p:cBhvr additive="base">
                                        <p:cTn id="13" dur="500" fill="hold"/>
                                        <p:tgtEl>
                                          <p:spTgt spid="1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9">
                                            <p:txEl>
                                              <p:pRg st="2" end="2"/>
                                            </p:txEl>
                                          </p:spTgt>
                                        </p:tgtEl>
                                        <p:attrNameLst>
                                          <p:attrName>style.visibility</p:attrName>
                                        </p:attrNameLst>
                                      </p:cBhvr>
                                      <p:to>
                                        <p:strVal val="visible"/>
                                      </p:to>
                                    </p:set>
                                    <p:anim calcmode="lin" valueType="num">
                                      <p:cBhvr additive="base">
                                        <p:cTn id="19" dur="500" fill="hold"/>
                                        <p:tgtEl>
                                          <p:spTgt spid="1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9">
                                            <p:txEl>
                                              <p:pRg st="3" end="3"/>
                                            </p:txEl>
                                          </p:spTgt>
                                        </p:tgtEl>
                                        <p:attrNameLst>
                                          <p:attrName>style.visibility</p:attrName>
                                        </p:attrNameLst>
                                      </p:cBhvr>
                                      <p:to>
                                        <p:strVal val="visible"/>
                                      </p:to>
                                    </p:set>
                                    <p:anim calcmode="lin" valueType="num">
                                      <p:cBhvr additive="base">
                                        <p:cTn id="25" dur="500" fill="hold"/>
                                        <p:tgtEl>
                                          <p:spTgt spid="1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9">
                                            <p:txEl>
                                              <p:pRg st="4" end="4"/>
                                            </p:txEl>
                                          </p:spTgt>
                                        </p:tgtEl>
                                        <p:attrNameLst>
                                          <p:attrName>style.visibility</p:attrName>
                                        </p:attrNameLst>
                                      </p:cBhvr>
                                      <p:to>
                                        <p:strVal val="visible"/>
                                      </p:to>
                                    </p:set>
                                    <p:anim calcmode="lin" valueType="num">
                                      <p:cBhvr additive="base">
                                        <p:cTn id="31" dur="500" fill="hold"/>
                                        <p:tgtEl>
                                          <p:spTgt spid="14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9">
                                            <p:txEl>
                                              <p:pRg st="5" end="5"/>
                                            </p:txEl>
                                          </p:spTgt>
                                        </p:tgtEl>
                                        <p:attrNameLst>
                                          <p:attrName>style.visibility</p:attrName>
                                        </p:attrNameLst>
                                      </p:cBhvr>
                                      <p:to>
                                        <p:strVal val="visible"/>
                                      </p:to>
                                    </p:set>
                                    <p:anim calcmode="lin" valueType="num">
                                      <p:cBhvr additive="base">
                                        <p:cTn id="37" dur="500" fill="hold"/>
                                        <p:tgtEl>
                                          <p:spTgt spid="14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77475" y="151175"/>
            <a:ext cx="10515599" cy="997401"/>
          </a:xfrm>
          <a:prstGeom prst="rect">
            <a:avLst/>
          </a:prstGeom>
        </p:spPr>
        <p:txBody>
          <a:bodyPr lIns="91425" tIns="91425" rIns="91425" bIns="91425" anchor="ctr" anchorCtr="0">
            <a:noAutofit/>
          </a:bodyPr>
          <a:lstStyle/>
          <a:p>
            <a:pPr lvl="0" algn="ctr" rtl="0">
              <a:spcBef>
                <a:spcPts val="0"/>
              </a:spcBef>
              <a:buNone/>
            </a:pPr>
            <a:r>
              <a:rPr lang="en-US" b="1" u="sng" cap="none" dirty="0" smtClean="0">
                <a:latin typeface="Arial" panose="020B0604020202020204" pitchFamily="34" charset="0"/>
                <a:cs typeface="Arial" panose="020B0604020202020204" pitchFamily="34" charset="0"/>
              </a:rPr>
              <a:t>Design Approach -Automatic Landing</a:t>
            </a:r>
            <a:endParaRPr lang="en-US" b="1" u="sng" cap="none" dirty="0">
              <a:latin typeface="Arial" panose="020B0604020202020204" pitchFamily="34" charset="0"/>
              <a:cs typeface="Arial" panose="020B0604020202020204" pitchFamily="34" charset="0"/>
            </a:endParaRPr>
          </a:p>
        </p:txBody>
      </p:sp>
      <p:pic>
        <p:nvPicPr>
          <p:cNvPr id="157" name="Shape 157"/>
          <p:cNvPicPr preferRelativeResize="0"/>
          <p:nvPr/>
        </p:nvPicPr>
        <p:blipFill>
          <a:blip r:embed="rId3">
            <a:alphaModFix/>
          </a:blip>
          <a:stretch>
            <a:fillRect/>
          </a:stretch>
        </p:blipFill>
        <p:spPr>
          <a:xfrm>
            <a:off x="369874" y="1440090"/>
            <a:ext cx="5521475" cy="4833336"/>
          </a:xfrm>
          <a:prstGeom prst="rect">
            <a:avLst/>
          </a:prstGeom>
          <a:noFill/>
          <a:ln>
            <a:noFill/>
          </a:ln>
        </p:spPr>
      </p:pic>
      <p:pic>
        <p:nvPicPr>
          <p:cNvPr id="6" name="Shape 156"/>
          <p:cNvPicPr preferRelativeResize="0"/>
          <p:nvPr/>
        </p:nvPicPr>
        <p:blipFill>
          <a:blip r:embed="rId4">
            <a:alphaModFix/>
          </a:blip>
          <a:stretch>
            <a:fillRect/>
          </a:stretch>
        </p:blipFill>
        <p:spPr>
          <a:xfrm>
            <a:off x="6453052" y="1440090"/>
            <a:ext cx="5344341" cy="4833336"/>
          </a:xfrm>
          <a:prstGeom prst="rect">
            <a:avLst/>
          </a:prstGeom>
          <a:noFill/>
          <a:ln>
            <a:noFill/>
          </a:ln>
        </p:spPr>
      </p:pic>
    </p:spTree>
    <p:extLst>
      <p:ext uri="{BB962C8B-B14F-4D97-AF65-F5344CB8AC3E}">
        <p14:creationId xmlns:p14="http://schemas.microsoft.com/office/powerpoint/2010/main" val="22740055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fill="hold"/>
                                        <p:tgtEl>
                                          <p:spTgt spid="157"/>
                                        </p:tgtEl>
                                        <p:attrNameLst>
                                          <p:attrName>ppt_x</p:attrName>
                                        </p:attrNameLst>
                                      </p:cBhvr>
                                      <p:tavLst>
                                        <p:tav tm="0">
                                          <p:val>
                                            <p:strVal val="#ppt_x"/>
                                          </p:val>
                                        </p:tav>
                                        <p:tav tm="100000">
                                          <p:val>
                                            <p:strVal val="#ppt_x"/>
                                          </p:val>
                                        </p:tav>
                                      </p:tavLst>
                                    </p:anim>
                                    <p:anim calcmode="lin" valueType="num">
                                      <p:cBhvr additive="base">
                                        <p:cTn id="8"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8"/>
          <p:cNvSpPr txBox="1">
            <a:spLocks noGrp="1"/>
          </p:cNvSpPr>
          <p:nvPr>
            <p:ph type="title"/>
          </p:nvPr>
        </p:nvSpPr>
        <p:spPr>
          <a:xfrm>
            <a:off x="685801" y="609600"/>
            <a:ext cx="10131425" cy="1456267"/>
          </a:xfrm>
          <a:prstGeom prst="rect">
            <a:avLst/>
          </a:prstGeom>
        </p:spPr>
        <p:txBody>
          <a:bodyPr lIns="91425" tIns="91425" rIns="91425" bIns="91425" anchor="ctr" anchorCtr="0">
            <a:noAutofit/>
          </a:bodyPr>
          <a:lstStyle/>
          <a:p>
            <a:pPr lvl="0" algn="ctr" rtl="0">
              <a:spcBef>
                <a:spcPts val="0"/>
              </a:spcBef>
              <a:buNone/>
            </a:pPr>
            <a:r>
              <a:rPr lang="en-US" b="1" i="1" u="sng" cap="none" dirty="0" smtClean="0">
                <a:latin typeface="Arial" panose="020B0604020202020204" pitchFamily="34" charset="0"/>
                <a:cs typeface="Arial" panose="020B0604020202020204" pitchFamily="34" charset="0"/>
              </a:rPr>
              <a:t>Design Approach - Interface</a:t>
            </a:r>
            <a:endParaRPr lang="en-US" b="1" i="1" u="sng" cap="none" dirty="0">
              <a:latin typeface="Arial" panose="020B0604020202020204" pitchFamily="34" charset="0"/>
              <a:cs typeface="Arial" panose="020B0604020202020204" pitchFamily="34" charset="0"/>
            </a:endParaRPr>
          </a:p>
        </p:txBody>
      </p:sp>
      <p:sp>
        <p:nvSpPr>
          <p:cNvPr id="7" name="Shape 149"/>
          <p:cNvSpPr txBox="1">
            <a:spLocks noGrp="1"/>
          </p:cNvSpPr>
          <p:nvPr>
            <p:ph idx="1"/>
          </p:nvPr>
        </p:nvSpPr>
        <p:spPr>
          <a:xfrm>
            <a:off x="685801" y="2142067"/>
            <a:ext cx="10131425" cy="3649133"/>
          </a:xfrm>
          <a:prstGeom prst="rect">
            <a:avLst/>
          </a:prstGeom>
        </p:spPr>
        <p:txBody>
          <a:bodyPr lIns="91425" tIns="91425" rIns="91425" bIns="91425" anchor="t" anchorCtr="0">
            <a:noAutofit/>
          </a:bodyPr>
          <a:lstStyle/>
          <a:p>
            <a:pPr marL="457200" lvl="0" indent="-228600" rtl="0">
              <a:spcBef>
                <a:spcPts val="0"/>
              </a:spcBef>
            </a:pPr>
            <a:r>
              <a:rPr lang="en-US" sz="2400" dirty="0" smtClean="0"/>
              <a:t>Mission Planner “supports” Python importing external libraries and modules, but does not work that well.</a:t>
            </a:r>
          </a:p>
          <a:p>
            <a:pPr marL="457200" lvl="0" indent="-228600" rtl="0">
              <a:spcBef>
                <a:spcPts val="0"/>
              </a:spcBef>
            </a:pPr>
            <a:r>
              <a:rPr lang="en-US" sz="2400" dirty="0" smtClean="0"/>
              <a:t> Needed a way for an external program to have access to the drone</a:t>
            </a:r>
          </a:p>
          <a:p>
            <a:pPr marL="457200" lvl="0" indent="-228600" rtl="0">
              <a:spcBef>
                <a:spcPts val="0"/>
              </a:spcBef>
            </a:pPr>
            <a:r>
              <a:rPr lang="en-US" sz="2400" dirty="0" smtClean="0"/>
              <a:t>Two scripts were made, one to run inside of Mission Planner, and one outside.</a:t>
            </a:r>
          </a:p>
          <a:p>
            <a:pPr marL="457200" lvl="0" indent="-228600" rtl="0">
              <a:spcBef>
                <a:spcPts val="0"/>
              </a:spcBef>
            </a:pPr>
            <a:r>
              <a:rPr lang="en-US" sz="2400" dirty="0" smtClean="0"/>
              <a:t>The scripts are able to communicate with each other via TCP/IP Sockets locally.</a:t>
            </a:r>
            <a:endParaRPr lang="en-US" sz="2400" dirty="0"/>
          </a:p>
        </p:txBody>
      </p:sp>
    </p:spTree>
    <p:extLst>
      <p:ext uri="{BB962C8B-B14F-4D97-AF65-F5344CB8AC3E}">
        <p14:creationId xmlns:p14="http://schemas.microsoft.com/office/powerpoint/2010/main" val="160237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1223"/>
            <a:ext cx="10131425" cy="438149"/>
          </a:xfrm>
        </p:spPr>
        <p:txBody>
          <a:bodyPr>
            <a:noAutofit/>
          </a:bodyPr>
          <a:lstStyle/>
          <a:p>
            <a:pPr algn="ctr"/>
            <a:r>
              <a:rPr lang="en-US" b="1" u="sng" dirty="0" smtClean="0">
                <a:latin typeface="Arial" panose="020B0604020202020204" pitchFamily="34" charset="0"/>
                <a:cs typeface="Arial" panose="020B0604020202020204" pitchFamily="34" charset="0"/>
              </a:rPr>
              <a:t>User Tracking     </a:t>
            </a:r>
            <a:endParaRPr lang="en-US" b="1" u="sng"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7007"/>
          <a:stretch/>
        </p:blipFill>
        <p:spPr>
          <a:xfrm>
            <a:off x="827636" y="1335951"/>
            <a:ext cx="10344148" cy="5200650"/>
          </a:xfrm>
        </p:spPr>
      </p:pic>
    </p:spTree>
    <p:extLst>
      <p:ext uri="{BB962C8B-B14F-4D97-AF65-F5344CB8AC3E}">
        <p14:creationId xmlns:p14="http://schemas.microsoft.com/office/powerpoint/2010/main" val="122148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p:spPr>
        <p:txBody>
          <a:bodyPr lIns="91425" tIns="91425" rIns="91425" bIns="91425" anchor="ctr" anchorCtr="0">
            <a:noAutofit/>
          </a:bodyPr>
          <a:lstStyle/>
          <a:p>
            <a:pPr lvl="0" algn="ctr" rtl="0">
              <a:spcBef>
                <a:spcPts val="0"/>
              </a:spcBef>
              <a:buNone/>
            </a:pPr>
            <a:r>
              <a:rPr lang="en-US" b="1" i="1" u="sng" cap="none" dirty="0" smtClean="0">
                <a:latin typeface="Arial" panose="020B0604020202020204" pitchFamily="34" charset="0"/>
                <a:cs typeface="Arial" panose="020B0604020202020204" pitchFamily="34" charset="0"/>
              </a:rPr>
              <a:t>Design - User Tracking</a:t>
            </a:r>
            <a:endParaRPr lang="en-US" b="1" i="1" u="sng" cap="none" dirty="0">
              <a:latin typeface="Arial" panose="020B0604020202020204" pitchFamily="34" charset="0"/>
              <a:cs typeface="Arial" panose="020B0604020202020204" pitchFamily="34" charset="0"/>
            </a:endParaRPr>
          </a:p>
        </p:txBody>
      </p:sp>
      <p:sp>
        <p:nvSpPr>
          <p:cNvPr id="164" name="Shape 164"/>
          <p:cNvSpPr txBox="1">
            <a:spLocks noGrp="1"/>
          </p:cNvSpPr>
          <p:nvPr>
            <p:ph idx="1"/>
          </p:nvPr>
        </p:nvSpPr>
        <p:spPr>
          <a:xfrm>
            <a:off x="838200" y="1882200"/>
            <a:ext cx="10515599" cy="4351199"/>
          </a:xfrm>
          <a:prstGeom prst="rect">
            <a:avLst/>
          </a:prstGeom>
        </p:spPr>
        <p:txBody>
          <a:bodyPr lIns="91425" tIns="91425" rIns="91425" bIns="91425" anchor="t" anchorCtr="0">
            <a:noAutofit/>
          </a:bodyPr>
          <a:lstStyle/>
          <a:p>
            <a:pPr marL="457200" lvl="0" indent="-228600" rtl="0">
              <a:spcBef>
                <a:spcPts val="0"/>
              </a:spcBef>
            </a:pPr>
            <a:r>
              <a:rPr lang="en-US" sz="2800" dirty="0"/>
              <a:t>Majority of the population own a smartphone capable of transmitting data and GPS coordinates.</a:t>
            </a:r>
          </a:p>
          <a:p>
            <a:pPr marL="457200" lvl="0" indent="-228600" rtl="0">
              <a:spcBef>
                <a:spcPts val="0"/>
              </a:spcBef>
            </a:pPr>
            <a:r>
              <a:rPr lang="en-US" sz="2800" dirty="0" smtClean="0"/>
              <a:t>Using Android Studio, developed </a:t>
            </a:r>
            <a:r>
              <a:rPr lang="en-US" sz="2800" dirty="0"/>
              <a:t>an app </a:t>
            </a:r>
            <a:r>
              <a:rPr lang="en-US" sz="2800" dirty="0" smtClean="0"/>
              <a:t>that tracks </a:t>
            </a:r>
            <a:r>
              <a:rPr lang="en-US" sz="2800" dirty="0"/>
              <a:t>a user’s GPS coordinates and create a path.</a:t>
            </a:r>
          </a:p>
          <a:p>
            <a:pPr marL="457200" lvl="0" indent="-228600" rtl="0">
              <a:spcBef>
                <a:spcPts val="0"/>
              </a:spcBef>
            </a:pPr>
            <a:r>
              <a:rPr lang="en-US" sz="2800" dirty="0"/>
              <a:t>Upload those coordinates to a server for the drone to download and follow.</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 calcmode="lin" valueType="num">
                                      <p:cBhvr additive="base">
                                        <p:cTn id="7" dur="500" fill="hold"/>
                                        <p:tgtEl>
                                          <p:spTgt spid="1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4">
                                            <p:txEl>
                                              <p:pRg st="1" end="1"/>
                                            </p:txEl>
                                          </p:spTgt>
                                        </p:tgtEl>
                                        <p:attrNameLst>
                                          <p:attrName>style.visibility</p:attrName>
                                        </p:attrNameLst>
                                      </p:cBhvr>
                                      <p:to>
                                        <p:strVal val="visible"/>
                                      </p:to>
                                    </p:set>
                                    <p:anim calcmode="lin" valueType="num">
                                      <p:cBhvr additive="base">
                                        <p:cTn id="13" dur="500" fill="hold"/>
                                        <p:tgtEl>
                                          <p:spTgt spid="1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4">
                                            <p:txEl>
                                              <p:pRg st="2" end="2"/>
                                            </p:txEl>
                                          </p:spTgt>
                                        </p:tgtEl>
                                        <p:attrNameLst>
                                          <p:attrName>style.visibility</p:attrName>
                                        </p:attrNameLst>
                                      </p:cBhvr>
                                      <p:to>
                                        <p:strVal val="visible"/>
                                      </p:to>
                                    </p:set>
                                    <p:anim calcmode="lin" valueType="num">
                                      <p:cBhvr additive="base">
                                        <p:cTn id="19" dur="500" fill="hold"/>
                                        <p:tgtEl>
                                          <p:spTgt spid="1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915987" y="190500"/>
            <a:ext cx="10131425" cy="967863"/>
          </a:xfrm>
          <a:prstGeom prst="rect">
            <a:avLst/>
          </a:prstGeom>
        </p:spPr>
        <p:txBody>
          <a:bodyPr lIns="91425" tIns="91425" rIns="91425" bIns="91425" anchor="ctr" anchorCtr="0">
            <a:noAutofit/>
          </a:bodyPr>
          <a:lstStyle/>
          <a:p>
            <a:pPr lvl="0" algn="ctr">
              <a:spcBef>
                <a:spcPts val="0"/>
              </a:spcBef>
              <a:buNone/>
            </a:pPr>
            <a:r>
              <a:rPr lang="en-US" b="1" u="sng" cap="none" dirty="0" smtClean="0">
                <a:latin typeface="Arial" panose="020B0604020202020204" pitchFamily="34" charset="0"/>
                <a:cs typeface="Arial" panose="020B0604020202020204" pitchFamily="34" charset="0"/>
              </a:rPr>
              <a:t>Design - User Tracking</a:t>
            </a:r>
            <a:endParaRPr lang="en-US" b="1" u="sng" cap="none" dirty="0">
              <a:latin typeface="Arial" panose="020B0604020202020204" pitchFamily="34" charset="0"/>
              <a:cs typeface="Arial" panose="020B0604020202020204" pitchFamily="34" charset="0"/>
            </a:endParaRPr>
          </a:p>
        </p:txBody>
      </p:sp>
      <p:pic>
        <p:nvPicPr>
          <p:cNvPr id="5" name="Shape 171"/>
          <p:cNvPicPr preferRelativeResize="0"/>
          <p:nvPr/>
        </p:nvPicPr>
        <p:blipFill>
          <a:blip r:embed="rId3">
            <a:alphaModFix/>
          </a:blip>
          <a:stretch>
            <a:fillRect/>
          </a:stretch>
        </p:blipFill>
        <p:spPr>
          <a:xfrm>
            <a:off x="2944622" y="1303360"/>
            <a:ext cx="5569631" cy="5016138"/>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cap="none" dirty="0">
                <a:latin typeface="Arial" panose="020B0604020202020204" pitchFamily="34" charset="0"/>
                <a:cs typeface="Arial" panose="020B0604020202020204" pitchFamily="34" charset="0"/>
              </a:rPr>
              <a:t>Android “SPIDRONE” Application</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sz="2800" dirty="0"/>
              <a:t>User friendly</a:t>
            </a:r>
          </a:p>
          <a:p>
            <a:pPr>
              <a:buFont typeface="Arial" panose="020B0604020202020204" pitchFamily="34" charset="0"/>
              <a:buChar char="•"/>
            </a:pPr>
            <a:r>
              <a:rPr lang="en-US" sz="2800" dirty="0"/>
              <a:t>Application consists of two </a:t>
            </a:r>
            <a:r>
              <a:rPr lang="en-US" sz="2800" dirty="0" smtClean="0"/>
              <a:t>buttons</a:t>
            </a:r>
            <a:endParaRPr lang="en-US" sz="2800" dirty="0"/>
          </a:p>
          <a:p>
            <a:pPr lvl="1">
              <a:buFont typeface="Arial" panose="020B0604020202020204" pitchFamily="34" charset="0"/>
              <a:buChar char="•"/>
            </a:pPr>
            <a:r>
              <a:rPr lang="en-US" sz="2600" dirty="0" smtClean="0"/>
              <a:t>“Start/End </a:t>
            </a:r>
            <a:r>
              <a:rPr lang="en-US" sz="2600" dirty="0"/>
              <a:t>Mission” </a:t>
            </a:r>
            <a:r>
              <a:rPr lang="en-US" sz="2600" dirty="0" smtClean="0"/>
              <a:t>button</a:t>
            </a:r>
            <a:r>
              <a:rPr lang="en-US" sz="2600" dirty="0"/>
              <a:t> </a:t>
            </a:r>
            <a:r>
              <a:rPr lang="en-US" sz="2600" dirty="0" smtClean="0"/>
              <a:t>–</a:t>
            </a:r>
            <a:endParaRPr lang="en-US" sz="2600" dirty="0"/>
          </a:p>
          <a:p>
            <a:pPr lvl="3">
              <a:buFont typeface="Arial" panose="020B0604020202020204" pitchFamily="34" charset="0"/>
              <a:buChar char="•"/>
            </a:pPr>
            <a:r>
              <a:rPr lang="en-US" sz="1800" dirty="0" smtClean="0"/>
              <a:t>Connects to GPS, Saves coordinates as text.</a:t>
            </a:r>
          </a:p>
          <a:p>
            <a:pPr lvl="1">
              <a:buFont typeface="Arial" panose="020B0604020202020204" pitchFamily="34" charset="0"/>
              <a:buChar char="•"/>
            </a:pPr>
            <a:r>
              <a:rPr lang="en-US" sz="2600" dirty="0" smtClean="0"/>
              <a:t>“Upload Mission” button.</a:t>
            </a:r>
          </a:p>
          <a:p>
            <a:pPr lvl="3">
              <a:buFont typeface="Arial" panose="020B0604020202020204" pitchFamily="34" charset="0"/>
              <a:buChar char="•"/>
            </a:pPr>
            <a:r>
              <a:rPr lang="en-US" sz="2200" dirty="0" smtClean="0"/>
              <a:t>Saves Text File to phone’s storage.</a:t>
            </a:r>
          </a:p>
          <a:p>
            <a:pPr lvl="3">
              <a:buFont typeface="Arial" panose="020B0604020202020204" pitchFamily="34" charset="0"/>
              <a:buChar char="•"/>
            </a:pPr>
            <a:r>
              <a:rPr lang="en-US" sz="2200" dirty="0" smtClean="0"/>
              <a:t>To be sent to the drone.</a:t>
            </a:r>
          </a:p>
          <a:p>
            <a:pPr>
              <a:buFont typeface="Arial" panose="020B0604020202020204" pitchFamily="34" charset="0"/>
              <a:buChar char="•"/>
            </a:pPr>
            <a:r>
              <a:rPr lang="en-US" sz="2800" dirty="0" smtClean="0"/>
              <a:t>Phone connects directly to computer to Upload</a:t>
            </a:r>
          </a:p>
          <a:p>
            <a:pPr marL="0" indent="0">
              <a:buNone/>
            </a:pPr>
            <a:r>
              <a:rPr lang="en-US" sz="2600" dirty="0" smtClean="0"/>
              <a:t>    Mission to the SPIDRONE.</a:t>
            </a:r>
          </a:p>
          <a:p>
            <a:pPr marL="457200" lvl="1" indent="0">
              <a:buNone/>
            </a:pP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8813" y="1943035"/>
            <a:ext cx="2857759" cy="4628014"/>
          </a:xfrm>
          <a:prstGeom prst="rect">
            <a:avLst/>
          </a:prstGeom>
        </p:spPr>
      </p:pic>
    </p:spTree>
    <p:extLst>
      <p:ext uri="{BB962C8B-B14F-4D97-AF65-F5344CB8AC3E}">
        <p14:creationId xmlns:p14="http://schemas.microsoft.com/office/powerpoint/2010/main" val="3893218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38199"/>
          </a:xfrm>
        </p:spPr>
        <p:txBody>
          <a:bodyPr>
            <a:normAutofit/>
          </a:bodyPr>
          <a:lstStyle/>
          <a:p>
            <a:pPr algn="ctr"/>
            <a:r>
              <a:rPr lang="en-US" sz="4400" b="1" cap="none" dirty="0" smtClean="0"/>
              <a:t> </a:t>
            </a:r>
            <a:r>
              <a:rPr lang="en-US" b="1" u="sng" cap="none" dirty="0" smtClean="0">
                <a:latin typeface="Arial" panose="020B0604020202020204" pitchFamily="34" charset="0"/>
                <a:cs typeface="Arial" panose="020B0604020202020204" pitchFamily="34" charset="0"/>
              </a:rPr>
              <a:t>Solar Panel And DC-DC Conversion </a:t>
            </a:r>
            <a:endParaRPr lang="en-US" b="1" u="sng" cap="none"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486"/>
          <a:stretch/>
        </p:blipFill>
        <p:spPr>
          <a:xfrm>
            <a:off x="685801" y="1600201"/>
            <a:ext cx="10131425" cy="4800599"/>
          </a:xfrm>
        </p:spPr>
      </p:pic>
    </p:spTree>
    <p:extLst>
      <p:ext uri="{BB962C8B-B14F-4D97-AF65-F5344CB8AC3E}">
        <p14:creationId xmlns:p14="http://schemas.microsoft.com/office/powerpoint/2010/main" val="214739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85801" y="609601"/>
            <a:ext cx="10131425" cy="85725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i="1" u="sng" dirty="0">
                <a:latin typeface="Arial" panose="020B0604020202020204" pitchFamily="34" charset="0"/>
                <a:cs typeface="Arial" panose="020B0604020202020204" pitchFamily="34" charset="0"/>
              </a:rPr>
              <a:t>M</a:t>
            </a:r>
            <a:r>
              <a:rPr lang="en-US" b="1" i="1" u="sng" strike="noStrike" cap="none" dirty="0">
                <a:latin typeface="Arial" panose="020B0604020202020204" pitchFamily="34" charset="0"/>
                <a:ea typeface="Calibri"/>
                <a:cs typeface="Arial" panose="020B0604020202020204" pitchFamily="34" charset="0"/>
                <a:sym typeface="Calibri"/>
              </a:rPr>
              <a:t>otivation</a:t>
            </a:r>
          </a:p>
        </p:txBody>
      </p:sp>
      <p:sp>
        <p:nvSpPr>
          <p:cNvPr id="98" name="Shape 98"/>
          <p:cNvSpPr txBox="1">
            <a:spLocks noGrp="1"/>
          </p:cNvSpPr>
          <p:nvPr>
            <p:ph idx="1"/>
          </p:nvPr>
        </p:nvSpPr>
        <p:spPr>
          <a:xfrm>
            <a:off x="685801" y="2142067"/>
            <a:ext cx="10131425" cy="2830527"/>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None/>
            </a:pPr>
            <a:r>
              <a:rPr lang="en-US" dirty="0"/>
              <a:t>	</a:t>
            </a:r>
            <a:r>
              <a:rPr lang="en-US" sz="3000" dirty="0"/>
              <a:t>Our motivation stemmed from a mutual interest in drones and advances in technology that is impacting our everyday life. The technologies that grabbed our attention was the use of wireless charging for appliances, solar power for green energy, and automation to minimize human interaction.</a:t>
            </a:r>
          </a:p>
          <a:p>
            <a:pPr marL="0" marR="0" lvl="0" indent="0" algn="l" rtl="0">
              <a:lnSpc>
                <a:spcPct val="80000"/>
              </a:lnSpc>
              <a:spcBef>
                <a:spcPts val="0"/>
              </a:spcBef>
              <a:spcAft>
                <a:spcPts val="0"/>
              </a:spcAft>
              <a:buNone/>
            </a:pPr>
            <a:endParaRPr sz="2800" dirty="0"/>
          </a:p>
          <a:p>
            <a:pPr marL="0" marR="0" lvl="0" indent="0" algn="l" rtl="0">
              <a:lnSpc>
                <a:spcPct val="80000"/>
              </a:lnSpc>
              <a:spcBef>
                <a:spcPts val="0"/>
              </a:spcBef>
              <a:spcAft>
                <a:spcPts val="0"/>
              </a:spcAft>
              <a:buNone/>
            </a:pPr>
            <a:endParaRPr sz="2800" dirty="0"/>
          </a:p>
          <a:p>
            <a:pPr marL="177800" marR="0" lvl="0" indent="-177800" algn="l" rtl="0">
              <a:lnSpc>
                <a:spcPct val="80000"/>
              </a:lnSpc>
              <a:spcBef>
                <a:spcPts val="1000"/>
              </a:spcBef>
              <a:buClr>
                <a:schemeClr val="dk1"/>
              </a:buClr>
              <a:buSzPct val="100000"/>
              <a:buFont typeface="Arial"/>
              <a:buNone/>
            </a:pPr>
            <a:endParaRPr sz="4000" b="0" i="0" u="none" strike="noStrike" cap="none"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632346"/>
          </a:xfrm>
        </p:spPr>
        <p:txBody>
          <a:bodyPr>
            <a:normAutofit fontScale="90000"/>
          </a:bodyPr>
          <a:lstStyle/>
          <a:p>
            <a:pPr algn="ctr"/>
            <a:r>
              <a:rPr lang="en-US" b="1" i="1" cap="none" dirty="0">
                <a:latin typeface="Arial" panose="020B0604020202020204" pitchFamily="34" charset="0"/>
                <a:cs typeface="Arial" panose="020B0604020202020204" pitchFamily="34" charset="0"/>
              </a:rPr>
              <a:t>Solar Panel</a:t>
            </a:r>
            <a:endParaRPr lang="en-US" dirty="0"/>
          </a:p>
        </p:txBody>
      </p:sp>
      <p:sp>
        <p:nvSpPr>
          <p:cNvPr id="5" name="Content Placeholder 4"/>
          <p:cNvSpPr>
            <a:spLocks noGrp="1"/>
          </p:cNvSpPr>
          <p:nvPr>
            <p:ph idx="1"/>
          </p:nvPr>
        </p:nvSpPr>
        <p:spPr>
          <a:xfrm>
            <a:off x="685801" y="1869743"/>
            <a:ext cx="10131425" cy="3921457"/>
          </a:xfrm>
        </p:spPr>
        <p:txBody>
          <a:bodyPr/>
          <a:lstStyle/>
          <a:p>
            <a:r>
              <a:rPr lang="en-US" sz="2400" b="1" dirty="0"/>
              <a:t>Durability/ </a:t>
            </a:r>
            <a:r>
              <a:rPr lang="en-US" sz="2400" b="1" dirty="0" smtClean="0"/>
              <a:t>Longevity</a:t>
            </a:r>
          </a:p>
          <a:p>
            <a:pPr marL="457200" lvl="1" indent="0">
              <a:buNone/>
            </a:pPr>
            <a:r>
              <a:rPr lang="en-US" sz="2000" dirty="0"/>
              <a:t>E</a:t>
            </a:r>
            <a:r>
              <a:rPr lang="en-US" sz="2000" dirty="0" smtClean="0"/>
              <a:t>stimated </a:t>
            </a:r>
            <a:r>
              <a:rPr lang="en-US" sz="2000" dirty="0"/>
              <a:t>life span of up to 50 years </a:t>
            </a:r>
            <a:endParaRPr lang="en-US" sz="2000" dirty="0" smtClean="0"/>
          </a:p>
          <a:p>
            <a:pPr marL="457200" lvl="1" indent="0">
              <a:buNone/>
            </a:pPr>
            <a:endParaRPr lang="en-US" b="1" dirty="0" smtClean="0"/>
          </a:p>
          <a:p>
            <a:r>
              <a:rPr lang="en-US" sz="2400" b="1" dirty="0" smtClean="0"/>
              <a:t>Footprint(area Per Kw)</a:t>
            </a:r>
          </a:p>
          <a:p>
            <a:pPr marL="457200" lvl="1" indent="0">
              <a:buNone/>
            </a:pPr>
            <a:r>
              <a:rPr lang="en-US" sz="2000" dirty="0" smtClean="0"/>
              <a:t>   </a:t>
            </a:r>
            <a:r>
              <a:rPr lang="en-US" sz="2000" dirty="0"/>
              <a:t>Requires least area for a given power usually 6-9 square </a:t>
            </a:r>
            <a:r>
              <a:rPr lang="en-US" sz="2000" dirty="0" smtClean="0"/>
              <a:t>meters</a:t>
            </a:r>
          </a:p>
          <a:p>
            <a:pPr marL="457200" lvl="1" indent="0">
              <a:buNone/>
            </a:pPr>
            <a:endParaRPr lang="en-US" dirty="0" smtClean="0"/>
          </a:p>
          <a:p>
            <a:r>
              <a:rPr lang="en-US" sz="2800" b="1" dirty="0" smtClean="0"/>
              <a:t>Efficiency  </a:t>
            </a:r>
          </a:p>
          <a:p>
            <a:pPr marL="457200" lvl="1" indent="0">
              <a:buNone/>
            </a:pPr>
            <a:r>
              <a:rPr lang="en-US" sz="1800" dirty="0" smtClean="0"/>
              <a:t>Best </a:t>
            </a:r>
            <a:r>
              <a:rPr lang="en-US" sz="1800" dirty="0"/>
              <a:t>research cell efficiency of 25 percent and a typical module efficiency of 15-20 percent</a:t>
            </a:r>
            <a:endParaRPr lang="en-US" sz="1800" b="1" dirty="0" smtClean="0"/>
          </a:p>
          <a:p>
            <a:endParaRPr lang="en-US" dirty="0"/>
          </a:p>
        </p:txBody>
      </p:sp>
    </p:spTree>
    <p:extLst>
      <p:ext uri="{BB962C8B-B14F-4D97-AF65-F5344CB8AC3E}">
        <p14:creationId xmlns:p14="http://schemas.microsoft.com/office/powerpoint/2010/main" val="328914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additive="base">
                                        <p:cTn id="1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additive="base">
                                        <p:cTn id="2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prstGeom prst="rect">
            <a:avLst/>
          </a:prstGeom>
        </p:spPr>
        <p:txBody>
          <a:bodyPr lIns="91425" tIns="91425" rIns="91425" bIns="91425" anchor="ctr" anchorCtr="0">
            <a:noAutofit/>
          </a:bodyPr>
          <a:lstStyle/>
          <a:p>
            <a:pPr lvl="0" algn="ctr" rtl="0">
              <a:spcBef>
                <a:spcPts val="1000"/>
              </a:spcBef>
              <a:buClr>
                <a:schemeClr val="dk1"/>
              </a:buClr>
              <a:buSzPct val="30555"/>
              <a:buFont typeface="Arial"/>
              <a:buNone/>
            </a:pPr>
            <a:r>
              <a:rPr lang="en-US" sz="2800" b="1" i="1" u="sng" cap="none" dirty="0" smtClean="0">
                <a:latin typeface="Arial" panose="020B0604020202020204" pitchFamily="34" charset="0"/>
                <a:cs typeface="Arial" panose="020B0604020202020204" pitchFamily="34" charset="0"/>
              </a:rPr>
              <a:t>Specifications - Power Source : Solar Panel</a:t>
            </a:r>
            <a:r>
              <a:rPr lang="en-US" sz="2800" b="1" cap="none" dirty="0" smtClean="0">
                <a:latin typeface="Arial" panose="020B0604020202020204" pitchFamily="34" charset="0"/>
                <a:cs typeface="Arial" panose="020B0604020202020204" pitchFamily="34" charset="0"/>
              </a:rPr>
              <a:t/>
            </a:r>
            <a:br>
              <a:rPr lang="en-US" sz="2800" b="1" cap="none" dirty="0" smtClean="0">
                <a:latin typeface="Arial" panose="020B0604020202020204" pitchFamily="34" charset="0"/>
                <a:cs typeface="Arial" panose="020B0604020202020204" pitchFamily="34" charset="0"/>
              </a:rPr>
            </a:br>
            <a:endParaRPr sz="3600" b="1" dirty="0"/>
          </a:p>
        </p:txBody>
      </p:sp>
      <p:sp>
        <p:nvSpPr>
          <p:cNvPr id="179" name="Shape 179"/>
          <p:cNvSpPr txBox="1">
            <a:spLocks noGrp="1"/>
          </p:cNvSpPr>
          <p:nvPr>
            <p:ph idx="1"/>
          </p:nvPr>
        </p:nvSpPr>
        <p:spPr>
          <a:xfrm>
            <a:off x="838200" y="1629685"/>
            <a:ext cx="10515599" cy="4803299"/>
          </a:xfrm>
          <a:prstGeom prst="rect">
            <a:avLst/>
          </a:prstGeom>
        </p:spPr>
        <p:txBody>
          <a:bodyPr lIns="91425" tIns="91425" rIns="91425" bIns="91425" anchor="t" anchorCtr="0">
            <a:noAutofit/>
          </a:bodyPr>
          <a:lstStyle/>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dirty="0"/>
              <a:t>Mono-crystalline silicon 18V,5W</a:t>
            </a:r>
          </a:p>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dirty="0"/>
              <a:t>No-load voltage: 18-23V DC</a:t>
            </a:r>
          </a:p>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dirty="0"/>
              <a:t>Load voltage: 18V</a:t>
            </a:r>
          </a:p>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dirty="0"/>
              <a:t>Output current: 250-280mAh (0.2A-0.28A)</a:t>
            </a:r>
          </a:p>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dirty="0"/>
              <a:t>Size: 320x120x5mm/12.6*4.7*0.19inch</a:t>
            </a:r>
          </a:p>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b="1" dirty="0"/>
              <a:t>Weight: 0.323kg/ 11.4oz</a:t>
            </a:r>
            <a:r>
              <a:rPr lang="en-US" sz="2600" dirty="0"/>
              <a:t>. </a:t>
            </a:r>
          </a:p>
          <a:p>
            <a:pPr lvl="0" rtl="0">
              <a:spcBef>
                <a:spcPts val="0"/>
              </a:spcBef>
              <a:buNone/>
            </a:pPr>
            <a:endParaRPr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additive="base">
                                        <p:cTn id="7"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anim calcmode="lin" valueType="num">
                                      <p:cBhvr additive="base">
                                        <p:cTn id="11" dur="500" fill="hold"/>
                                        <p:tgtEl>
                                          <p:spTgt spid="1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Effect transition="in" filter="fade">
                                      <p:cBhvr>
                                        <p:cTn id="17" dur="1000"/>
                                        <p:tgtEl>
                                          <p:spTgt spid="179">
                                            <p:txEl>
                                              <p:pRg st="2" end="2"/>
                                            </p:txEl>
                                          </p:spTgt>
                                        </p:tgtEl>
                                      </p:cBhvr>
                                    </p:animEffect>
                                    <p:anim calcmode="lin" valueType="num">
                                      <p:cBhvr>
                                        <p:cTn id="18" dur="1000" fill="hold"/>
                                        <p:tgtEl>
                                          <p:spTgt spid="17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Effect transition="in" filter="fade">
                                      <p:cBhvr>
                                        <p:cTn id="22" dur="1000"/>
                                        <p:tgtEl>
                                          <p:spTgt spid="179">
                                            <p:txEl>
                                              <p:pRg st="3" end="3"/>
                                            </p:txEl>
                                          </p:spTgt>
                                        </p:tgtEl>
                                      </p:cBhvr>
                                    </p:animEffect>
                                    <p:anim calcmode="lin" valueType="num">
                                      <p:cBhvr>
                                        <p:cTn id="23" dur="1000" fill="hold"/>
                                        <p:tgtEl>
                                          <p:spTgt spid="17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9">
                                            <p:txEl>
                                              <p:pRg st="4" end="4"/>
                                            </p:txEl>
                                          </p:spTgt>
                                        </p:tgtEl>
                                        <p:attrNameLst>
                                          <p:attrName>style.visibility</p:attrName>
                                        </p:attrNameLst>
                                      </p:cBhvr>
                                      <p:to>
                                        <p:strVal val="visible"/>
                                      </p:to>
                                    </p:set>
                                    <p:animEffect transition="in" filter="fade">
                                      <p:cBhvr>
                                        <p:cTn id="29" dur="1000"/>
                                        <p:tgtEl>
                                          <p:spTgt spid="179">
                                            <p:txEl>
                                              <p:pRg st="4" end="4"/>
                                            </p:txEl>
                                          </p:spTgt>
                                        </p:tgtEl>
                                      </p:cBhvr>
                                    </p:animEffect>
                                    <p:anim calcmode="lin" valueType="num">
                                      <p:cBhvr>
                                        <p:cTn id="30" dur="1000" fill="hold"/>
                                        <p:tgtEl>
                                          <p:spTgt spid="17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7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9">
                                            <p:txEl>
                                              <p:pRg st="5" end="5"/>
                                            </p:txEl>
                                          </p:spTgt>
                                        </p:tgtEl>
                                        <p:attrNameLst>
                                          <p:attrName>style.visibility</p:attrName>
                                        </p:attrNameLst>
                                      </p:cBhvr>
                                      <p:to>
                                        <p:strVal val="visible"/>
                                      </p:to>
                                    </p:set>
                                    <p:animEffect transition="in" filter="fade">
                                      <p:cBhvr>
                                        <p:cTn id="34" dur="1000"/>
                                        <p:tgtEl>
                                          <p:spTgt spid="179">
                                            <p:txEl>
                                              <p:pRg st="5" end="5"/>
                                            </p:txEl>
                                          </p:spTgt>
                                        </p:tgtEl>
                                      </p:cBhvr>
                                    </p:animEffect>
                                    <p:anim calcmode="lin" valueType="num">
                                      <p:cBhvr>
                                        <p:cTn id="35" dur="1000" fill="hold"/>
                                        <p:tgtEl>
                                          <p:spTgt spid="17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685801" y="3857379"/>
                <a:ext cx="2519241"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𝑹</m:t>
                          </m:r>
                          <m:r>
                            <a:rPr lang="en-US" sz="2400" b="1" i="1" smtClean="0">
                              <a:solidFill>
                                <a:srgbClr val="FF0000"/>
                              </a:solidFill>
                              <a:latin typeface="Cambria Math" panose="02040503050406030204" pitchFamily="18" charset="0"/>
                            </a:rPr>
                            <m:t>𝟏</m:t>
                          </m:r>
                        </m:num>
                        <m:den>
                          <m:r>
                            <a:rPr lang="en-US" sz="2400" b="1" i="1" smtClean="0">
                              <a:solidFill>
                                <a:schemeClr val="tx1"/>
                              </a:solidFill>
                              <a:latin typeface="Cambria Math" panose="02040503050406030204" pitchFamily="18" charset="0"/>
                            </a:rPr>
                            <m:t>𝑹</m:t>
                          </m:r>
                          <m:r>
                            <a:rPr lang="en-US" sz="2400" b="1" i="1" smtClean="0">
                              <a:solidFill>
                                <a:schemeClr val="tx1"/>
                              </a:solidFill>
                              <a:latin typeface="Cambria Math" panose="02040503050406030204" pitchFamily="18" charset="0"/>
                            </a:rPr>
                            <m:t>𝟐</m:t>
                          </m:r>
                        </m:den>
                      </m:f>
                      <m:r>
                        <a:rPr lang="en-US" sz="2400" b="1" i="1" smtClean="0">
                          <a:solidFill>
                            <a:schemeClr val="tx1"/>
                          </a:solidFill>
                          <a:latin typeface="Cambria Math" panose="02040503050406030204" pitchFamily="18" charset="0"/>
                        </a:rPr>
                        <m:t>=</m:t>
                      </m:r>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panose="02040503050406030204" pitchFamily="18" charset="0"/>
                            </a:rPr>
                            <m:t>𝑽𝒐𝒖𝒕</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𝟐</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𝟒𝟐</m:t>
                          </m:r>
                        </m:num>
                        <m:den>
                          <m:r>
                            <a:rPr lang="en-US" sz="2400" b="1" i="1" smtClean="0">
                              <a:solidFill>
                                <a:schemeClr val="tx1"/>
                              </a:solidFill>
                              <a:latin typeface="Cambria Math" panose="02040503050406030204" pitchFamily="18" charset="0"/>
                            </a:rPr>
                            <m:t>𝟐</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𝟒𝟐</m:t>
                          </m:r>
                        </m:den>
                      </m:f>
                    </m:oMath>
                  </m:oMathPara>
                </a14:m>
                <a:endParaRPr lang="en-US"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685801" y="3857379"/>
                <a:ext cx="2519241" cy="691471"/>
              </a:xfrm>
              <a:prstGeom prst="rect">
                <a:avLst/>
              </a:prstGeom>
              <a:blipFill>
                <a:blip r:embed="rId2"/>
                <a:stretch>
                  <a:fillRect l="-242"/>
                </a:stretch>
              </a:blipFill>
            </p:spPr>
            <p:txBody>
              <a:bodyPr/>
              <a:lstStyle/>
              <a:p>
                <a:r>
                  <a:rPr lang="en-US">
                    <a:noFill/>
                  </a:rPr>
                  <a:t> </a:t>
                </a:r>
              </a:p>
            </p:txBody>
          </p:sp>
        </mc:Fallback>
      </mc:AlternateContent>
      <p:sp>
        <p:nvSpPr>
          <p:cNvPr id="2" name="Title 1"/>
          <p:cNvSpPr>
            <a:spLocks noGrp="1"/>
          </p:cNvSpPr>
          <p:nvPr>
            <p:ph type="title"/>
          </p:nvPr>
        </p:nvSpPr>
        <p:spPr>
          <a:xfrm>
            <a:off x="685801" y="348099"/>
            <a:ext cx="10131425" cy="875818"/>
          </a:xfrm>
        </p:spPr>
        <p:txBody>
          <a:bodyPr>
            <a:normAutofit/>
          </a:bodyPr>
          <a:lstStyle/>
          <a:p>
            <a:pPr algn="ctr"/>
            <a:r>
              <a:rPr lang="en-US" b="1" i="1" u="sng" dirty="0" smtClean="0">
                <a:latin typeface="Arial" panose="020B0604020202020204" pitchFamily="34" charset="0"/>
                <a:cs typeface="Arial" panose="020B0604020202020204" pitchFamily="34" charset="0"/>
              </a:rPr>
              <a:t>DC- DC </a:t>
            </a:r>
            <a:r>
              <a:rPr lang="en-US" b="1" i="1" u="sng" cap="none" dirty="0" smtClean="0">
                <a:latin typeface="Arial" panose="020B0604020202020204" pitchFamily="34" charset="0"/>
                <a:cs typeface="Arial" panose="020B0604020202020204" pitchFamily="34" charset="0"/>
              </a:rPr>
              <a:t>Converter- Design Approach </a:t>
            </a:r>
            <a:endParaRPr lang="en-US" b="1" i="1" u="sng" cap="none"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3"/>
          <a:srcRect l="13803" t="26000" r="17158" b="14694"/>
          <a:stretch/>
        </p:blipFill>
        <p:spPr>
          <a:xfrm>
            <a:off x="5995686" y="1409700"/>
            <a:ext cx="5510514" cy="5096776"/>
          </a:xfrm>
          <a:prstGeom prst="rect">
            <a:avLst/>
          </a:prstGeom>
        </p:spPr>
      </p:pic>
      <p:pic>
        <p:nvPicPr>
          <p:cNvPr id="3" name="Picture 2"/>
          <p:cNvPicPr>
            <a:picLocks noChangeAspect="1"/>
          </p:cNvPicPr>
          <p:nvPr/>
        </p:nvPicPr>
        <p:blipFill>
          <a:blip r:embed="rId4"/>
          <a:stretch>
            <a:fillRect/>
          </a:stretch>
        </p:blipFill>
        <p:spPr>
          <a:xfrm>
            <a:off x="445244" y="1501958"/>
            <a:ext cx="4974560" cy="4742906"/>
          </a:xfrm>
          <a:prstGeom prst="rect">
            <a:avLst/>
          </a:prstGeom>
        </p:spPr>
      </p:pic>
      <p:sp>
        <p:nvSpPr>
          <p:cNvPr id="6" name="TextBox 5"/>
          <p:cNvSpPr txBox="1"/>
          <p:nvPr/>
        </p:nvSpPr>
        <p:spPr>
          <a:xfrm>
            <a:off x="511676" y="2780283"/>
            <a:ext cx="2693366" cy="523220"/>
          </a:xfrm>
          <a:prstGeom prst="rect">
            <a:avLst/>
          </a:prstGeom>
          <a:noFill/>
        </p:spPr>
        <p:txBody>
          <a:bodyPr wrap="none" rtlCol="0">
            <a:spAutoFit/>
          </a:bodyPr>
          <a:lstStyle/>
          <a:p>
            <a:r>
              <a:rPr lang="en-US" sz="2800" dirty="0" smtClean="0">
                <a:solidFill>
                  <a:schemeClr val="tx1"/>
                </a:solidFill>
              </a:rPr>
              <a:t>R2 fixed =4.99k</a:t>
            </a:r>
            <a:endParaRPr lang="en-US" sz="2800" dirty="0">
              <a:solidFill>
                <a:schemeClr val="tx1"/>
              </a:solidFill>
            </a:endParaRPr>
          </a:p>
        </p:txBody>
      </p:sp>
      <p:sp>
        <p:nvSpPr>
          <p:cNvPr id="7" name="TextBox 6"/>
          <p:cNvSpPr txBox="1"/>
          <p:nvPr/>
        </p:nvSpPr>
        <p:spPr>
          <a:xfrm>
            <a:off x="511675" y="4859869"/>
            <a:ext cx="4235735" cy="1384995"/>
          </a:xfrm>
          <a:prstGeom prst="rect">
            <a:avLst/>
          </a:prstGeom>
          <a:noFill/>
        </p:spPr>
        <p:txBody>
          <a:bodyPr wrap="square" rtlCol="0">
            <a:spAutoFit/>
          </a:bodyPr>
          <a:lstStyle/>
          <a:p>
            <a:r>
              <a:rPr lang="en-US" sz="2800" dirty="0" smtClean="0">
                <a:solidFill>
                  <a:schemeClr val="tx1"/>
                </a:solidFill>
              </a:rPr>
              <a:t>R1=19.6K, </a:t>
            </a:r>
            <a:r>
              <a:rPr lang="en-US" sz="2800" dirty="0" err="1" smtClean="0">
                <a:solidFill>
                  <a:schemeClr val="tx1"/>
                </a:solidFill>
              </a:rPr>
              <a:t>Vout</a:t>
            </a:r>
            <a:r>
              <a:rPr lang="en-US" sz="2800" dirty="0" smtClean="0">
                <a:solidFill>
                  <a:schemeClr val="tx1"/>
                </a:solidFill>
              </a:rPr>
              <a:t> =12V</a:t>
            </a:r>
          </a:p>
          <a:p>
            <a:r>
              <a:rPr lang="en-US" sz="2800" dirty="0" smtClean="0">
                <a:solidFill>
                  <a:schemeClr val="tx1"/>
                </a:solidFill>
              </a:rPr>
              <a:t>R1= 1.82K,Vout = 3.3V</a:t>
            </a:r>
          </a:p>
          <a:p>
            <a:r>
              <a:rPr lang="en-US" sz="2800" dirty="0" smtClean="0">
                <a:solidFill>
                  <a:srgbClr val="FF0000"/>
                </a:solidFill>
              </a:rPr>
              <a:t>R1= 5.36K,Vout = 5V</a:t>
            </a:r>
            <a:endParaRPr lang="en-US" sz="2800" dirty="0">
              <a:solidFill>
                <a:srgbClr val="FF0000"/>
              </a:solidFill>
            </a:endParaRPr>
          </a:p>
        </p:txBody>
      </p:sp>
      <p:sp>
        <p:nvSpPr>
          <p:cNvPr id="14" name="Rectangle 13"/>
          <p:cNvSpPr/>
          <p:nvPr/>
        </p:nvSpPr>
        <p:spPr>
          <a:xfrm>
            <a:off x="9906000" y="3162300"/>
            <a:ext cx="368300" cy="26289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37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81050"/>
          </a:xfrm>
        </p:spPr>
        <p:txBody>
          <a:bodyPr>
            <a:noAutofit/>
          </a:bodyPr>
          <a:lstStyle/>
          <a:p>
            <a:pPr algn="ctr"/>
            <a:r>
              <a:rPr lang="en-US" sz="5400" b="1" i="1" u="sng" cap="none" dirty="0" smtClean="0"/>
              <a:t>Printed Circuit Board</a:t>
            </a:r>
            <a:endParaRPr lang="en-US" sz="5400" b="1" i="1" u="sng" cap="none" dirty="0"/>
          </a:p>
        </p:txBody>
      </p:sp>
      <p:pic>
        <p:nvPicPr>
          <p:cNvPr id="5" name="Content Placeholder 4"/>
          <p:cNvPicPr>
            <a:picLocks noGrp="1" noChangeAspect="1"/>
          </p:cNvPicPr>
          <p:nvPr>
            <p:ph idx="1"/>
          </p:nvPr>
        </p:nvPicPr>
        <p:blipFill rotWithShape="1">
          <a:blip r:embed="rId2"/>
          <a:srcRect l="33387" t="19270" r="33728" b="14266"/>
          <a:stretch/>
        </p:blipFill>
        <p:spPr>
          <a:xfrm rot="5400000">
            <a:off x="6001631" y="1399880"/>
            <a:ext cx="4786135" cy="5823858"/>
          </a:xfrm>
          <a:prstGeom prst="rect">
            <a:avLst/>
          </a:prstGeom>
        </p:spPr>
      </p:pic>
      <p:pic>
        <p:nvPicPr>
          <p:cNvPr id="8" name="Content Placeholder 3"/>
          <p:cNvPicPr>
            <a:picLocks noChangeAspect="1"/>
          </p:cNvPicPr>
          <p:nvPr/>
        </p:nvPicPr>
        <p:blipFill rotWithShape="1">
          <a:blip r:embed="rId3"/>
          <a:srcRect l="19556" t="18946" r="53226" b="24616"/>
          <a:stretch/>
        </p:blipFill>
        <p:spPr>
          <a:xfrm rot="5400000">
            <a:off x="6001628" y="1423679"/>
            <a:ext cx="4786139" cy="5823858"/>
          </a:xfrm>
          <a:prstGeom prst="rect">
            <a:avLst/>
          </a:prstGeom>
        </p:spPr>
      </p:pic>
      <p:pic>
        <p:nvPicPr>
          <p:cNvPr id="7" name="Picture 6"/>
          <p:cNvPicPr>
            <a:picLocks noChangeAspect="1"/>
          </p:cNvPicPr>
          <p:nvPr/>
        </p:nvPicPr>
        <p:blipFill>
          <a:blip r:embed="rId4"/>
          <a:stretch>
            <a:fillRect/>
          </a:stretch>
        </p:blipFill>
        <p:spPr>
          <a:xfrm>
            <a:off x="1237717" y="1942538"/>
            <a:ext cx="2289254" cy="1909242"/>
          </a:xfrm>
          <a:prstGeom prst="rect">
            <a:avLst/>
          </a:prstGeom>
        </p:spPr>
      </p:pic>
      <p:pic>
        <p:nvPicPr>
          <p:cNvPr id="1028" name="Picture 4" descr="http://cdn.instructables.com/F5Z/AJ0P/GKGL6FMG/F5ZAJ0PGKGL6FMG.MEDI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717" y="4510963"/>
            <a:ext cx="2289254" cy="172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80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additive="base">
                                        <p:cTn id="26" dur="500" fill="hold"/>
                                        <p:tgtEl>
                                          <p:spTgt spid="1028"/>
                                        </p:tgtEl>
                                        <p:attrNameLst>
                                          <p:attrName>ppt_x</p:attrName>
                                        </p:attrNameLst>
                                      </p:cBhvr>
                                      <p:tavLst>
                                        <p:tav tm="0">
                                          <p:val>
                                            <p:strVal val="#ppt_x"/>
                                          </p:val>
                                        </p:tav>
                                        <p:tav tm="100000">
                                          <p:val>
                                            <p:strVal val="#ppt_x"/>
                                          </p:val>
                                        </p:tav>
                                      </p:tavLst>
                                    </p:anim>
                                    <p:anim calcmode="lin" valueType="num">
                                      <p:cBhvr additive="base">
                                        <p:cTn id="2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046" y="438151"/>
            <a:ext cx="10131425" cy="628649"/>
          </a:xfrm>
        </p:spPr>
        <p:txBody>
          <a:bodyPr>
            <a:noAutofit/>
          </a:bodyPr>
          <a:lstStyle/>
          <a:p>
            <a:pPr algn="ctr"/>
            <a:r>
              <a:rPr lang="en-US" b="1" i="1" u="sng" cap="none" dirty="0" smtClean="0">
                <a:latin typeface="Arial" panose="020B0604020202020204" pitchFamily="34" charset="0"/>
                <a:cs typeface="Arial" panose="020B0604020202020204" pitchFamily="34" charset="0"/>
              </a:rPr>
              <a:t>Wireless Charging</a:t>
            </a:r>
            <a:endParaRPr lang="en-US" b="1" i="1" u="sng" cap="none"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964"/>
          <a:stretch/>
        </p:blipFill>
        <p:spPr>
          <a:xfrm>
            <a:off x="890063" y="1316628"/>
            <a:ext cx="10349916" cy="5048250"/>
          </a:xfrm>
        </p:spPr>
      </p:pic>
    </p:spTree>
    <p:extLst>
      <p:ext uri="{BB962C8B-B14F-4D97-AF65-F5344CB8AC3E}">
        <p14:creationId xmlns:p14="http://schemas.microsoft.com/office/powerpoint/2010/main" val="3968061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500" b="1" i="1" u="sng" strike="noStrike" cap="none" dirty="0">
                <a:latin typeface="Arial" panose="020B0604020202020204" pitchFamily="34" charset="0"/>
                <a:ea typeface="Calibri"/>
                <a:cs typeface="Arial" panose="020B0604020202020204" pitchFamily="34" charset="0"/>
                <a:sym typeface="Calibri"/>
              </a:rPr>
              <a:t>Design of Wireless </a:t>
            </a:r>
            <a:r>
              <a:rPr lang="en-US" sz="3500" b="1" i="1" u="sng" dirty="0">
                <a:latin typeface="Arial" panose="020B0604020202020204" pitchFamily="34" charset="0"/>
                <a:cs typeface="Arial" panose="020B0604020202020204" pitchFamily="34" charset="0"/>
              </a:rPr>
              <a:t>C</a:t>
            </a:r>
            <a:r>
              <a:rPr lang="en-US" sz="3500" b="1" i="1" u="sng" strike="noStrike" cap="none" dirty="0">
                <a:latin typeface="Arial" panose="020B0604020202020204" pitchFamily="34" charset="0"/>
                <a:ea typeface="Calibri"/>
                <a:cs typeface="Arial" panose="020B0604020202020204" pitchFamily="34" charset="0"/>
                <a:sym typeface="Calibri"/>
              </a:rPr>
              <a:t>harging Station</a:t>
            </a:r>
          </a:p>
        </p:txBody>
      </p:sp>
      <p:graphicFrame>
        <p:nvGraphicFramePr>
          <p:cNvPr id="215" name="Shape 215"/>
          <p:cNvGraphicFramePr/>
          <p:nvPr>
            <p:extLst>
              <p:ext uri="{D42A27DB-BD31-4B8C-83A1-F6EECF244321}">
                <p14:modId xmlns:p14="http://schemas.microsoft.com/office/powerpoint/2010/main" val="1064564615"/>
              </p:ext>
            </p:extLst>
          </p:nvPr>
        </p:nvGraphicFramePr>
        <p:xfrm>
          <a:off x="1254045" y="2148019"/>
          <a:ext cx="8970075" cy="3318100"/>
        </p:xfrm>
        <a:graphic>
          <a:graphicData uri="http://schemas.openxmlformats.org/drawingml/2006/table">
            <a:tbl>
              <a:tblPr bandRow="1">
                <a:noFill/>
                <a:tableStyleId>{E0832DF8-D857-4375-B21E-6B934B2E491C}</a:tableStyleId>
              </a:tblPr>
              <a:tblGrid>
                <a:gridCol w="4474225">
                  <a:extLst>
                    <a:ext uri="{9D8B030D-6E8A-4147-A177-3AD203B41FA5}">
                      <a16:colId xmlns:a16="http://schemas.microsoft.com/office/drawing/2014/main" val="20000"/>
                    </a:ext>
                  </a:extLst>
                </a:gridCol>
                <a:gridCol w="4495850">
                  <a:extLst>
                    <a:ext uri="{9D8B030D-6E8A-4147-A177-3AD203B41FA5}">
                      <a16:colId xmlns:a16="http://schemas.microsoft.com/office/drawing/2014/main" val="20001"/>
                    </a:ext>
                  </a:extLst>
                </a:gridCol>
              </a:tblGrid>
              <a:tr h="663625">
                <a:tc>
                  <a:txBody>
                    <a:bodyPr/>
                    <a:lstStyle/>
                    <a:p>
                      <a:pPr marL="0" marR="0" lvl="0" indent="0" algn="ctr" rtl="0">
                        <a:spcBef>
                          <a:spcPts val="0"/>
                        </a:spcBef>
                        <a:spcAft>
                          <a:spcPts val="0"/>
                        </a:spcAft>
                        <a:buSzPct val="25000"/>
                        <a:buNone/>
                      </a:pPr>
                      <a:r>
                        <a:rPr lang="en-US" sz="1800" u="none" strike="noStrike" cap="none" dirty="0"/>
                        <a:t>Input Voltage</a:t>
                      </a:r>
                    </a:p>
                  </a:txBody>
                  <a:tcPr marL="68575" marR="68575" marT="0" marB="0"/>
                </a:tc>
                <a:tc>
                  <a:txBody>
                    <a:bodyPr/>
                    <a:lstStyle/>
                    <a:p>
                      <a:pPr marL="0" marR="0" lvl="0" indent="0" algn="ctr" rtl="0">
                        <a:spcBef>
                          <a:spcPts val="0"/>
                        </a:spcBef>
                        <a:spcAft>
                          <a:spcPts val="0"/>
                        </a:spcAft>
                        <a:buSzPct val="25000"/>
                        <a:buNone/>
                      </a:pPr>
                      <a:r>
                        <a:rPr lang="en-US" sz="1800" u="none" strike="noStrike" cap="none"/>
                        <a:t>3.3V – 5.5V</a:t>
                      </a:r>
                    </a:p>
                  </a:txBody>
                  <a:tcPr marL="68575" marR="68575" marT="0" marB="0"/>
                </a:tc>
                <a:extLst>
                  <a:ext uri="{0D108BD9-81ED-4DB2-BD59-A6C34878D82A}">
                    <a16:rowId xmlns:a16="http://schemas.microsoft.com/office/drawing/2014/main" val="10000"/>
                  </a:ext>
                </a:extLst>
              </a:tr>
              <a:tr h="663625">
                <a:tc>
                  <a:txBody>
                    <a:bodyPr/>
                    <a:lstStyle/>
                    <a:p>
                      <a:pPr marL="0" marR="0" lvl="0" indent="0" algn="ctr" rtl="0">
                        <a:spcBef>
                          <a:spcPts val="0"/>
                        </a:spcBef>
                        <a:spcAft>
                          <a:spcPts val="0"/>
                        </a:spcAft>
                        <a:buSzPct val="25000"/>
                        <a:buNone/>
                      </a:pPr>
                      <a:r>
                        <a:rPr lang="en-US" sz="1800" u="none" strike="noStrike" cap="none"/>
                        <a:t>Output Voltage</a:t>
                      </a:r>
                    </a:p>
                  </a:txBody>
                  <a:tcPr marL="68575" marR="68575" marT="0" marB="0"/>
                </a:tc>
                <a:tc>
                  <a:txBody>
                    <a:bodyPr/>
                    <a:lstStyle/>
                    <a:p>
                      <a:pPr marL="0" marR="0" lvl="0" indent="0" algn="ctr" rtl="0">
                        <a:spcBef>
                          <a:spcPts val="0"/>
                        </a:spcBef>
                        <a:spcAft>
                          <a:spcPts val="0"/>
                        </a:spcAft>
                        <a:buSzPct val="25000"/>
                        <a:buNone/>
                      </a:pPr>
                      <a:r>
                        <a:rPr lang="en-US" sz="1800" u="none" strike="noStrike" cap="none" dirty="0"/>
                        <a:t>11.1V</a:t>
                      </a:r>
                    </a:p>
                  </a:txBody>
                  <a:tcPr marL="68575" marR="68575" marT="0" marB="0"/>
                </a:tc>
                <a:extLst>
                  <a:ext uri="{0D108BD9-81ED-4DB2-BD59-A6C34878D82A}">
                    <a16:rowId xmlns:a16="http://schemas.microsoft.com/office/drawing/2014/main" val="10001"/>
                  </a:ext>
                </a:extLst>
              </a:tr>
              <a:tr h="663625">
                <a:tc>
                  <a:txBody>
                    <a:bodyPr/>
                    <a:lstStyle/>
                    <a:p>
                      <a:pPr marL="0" marR="0" lvl="0" indent="0" algn="ctr" rtl="0">
                        <a:spcBef>
                          <a:spcPts val="0"/>
                        </a:spcBef>
                        <a:spcAft>
                          <a:spcPts val="0"/>
                        </a:spcAft>
                        <a:buSzPct val="25000"/>
                        <a:buNone/>
                      </a:pPr>
                      <a:r>
                        <a:rPr lang="en-US" sz="1800" u="none" strike="noStrike" cap="none"/>
                        <a:t>Output Current</a:t>
                      </a:r>
                    </a:p>
                  </a:txBody>
                  <a:tcPr marL="68575" marR="68575" marT="0" marB="0"/>
                </a:tc>
                <a:tc>
                  <a:txBody>
                    <a:bodyPr/>
                    <a:lstStyle/>
                    <a:p>
                      <a:pPr marL="0" marR="0" lvl="0" indent="0" algn="ctr" rtl="0">
                        <a:spcBef>
                          <a:spcPts val="0"/>
                        </a:spcBef>
                        <a:spcAft>
                          <a:spcPts val="0"/>
                        </a:spcAft>
                        <a:buSzPct val="25000"/>
                        <a:buNone/>
                      </a:pPr>
                      <a:r>
                        <a:rPr lang="en-US" sz="1800" u="none" strike="noStrike" cap="none"/>
                        <a:t>0.658A</a:t>
                      </a:r>
                    </a:p>
                  </a:txBody>
                  <a:tcPr marL="68575" marR="68575" marT="0" marB="0"/>
                </a:tc>
                <a:extLst>
                  <a:ext uri="{0D108BD9-81ED-4DB2-BD59-A6C34878D82A}">
                    <a16:rowId xmlns:a16="http://schemas.microsoft.com/office/drawing/2014/main" val="10002"/>
                  </a:ext>
                </a:extLst>
              </a:tr>
              <a:tr h="1327225">
                <a:tc>
                  <a:txBody>
                    <a:bodyPr/>
                    <a:lstStyle/>
                    <a:p>
                      <a:pPr marL="0" marR="0" lvl="0" indent="0" algn="ctr" rtl="0">
                        <a:spcBef>
                          <a:spcPts val="0"/>
                        </a:spcBef>
                        <a:spcAft>
                          <a:spcPts val="0"/>
                        </a:spcAft>
                        <a:buSzPct val="25000"/>
                        <a:buNone/>
                      </a:pPr>
                      <a:r>
                        <a:rPr lang="en-US" sz="1800" u="none" strike="noStrike" cap="none" dirty="0"/>
                        <a:t>Wireless </a:t>
                      </a:r>
                      <a:r>
                        <a:rPr lang="en-US" sz="1800" u="none" strike="noStrike" cap="none" dirty="0" smtClean="0"/>
                        <a:t>Resonant </a:t>
                      </a:r>
                      <a:r>
                        <a:rPr lang="en-US" sz="1800" u="none" strike="noStrike" cap="none" dirty="0"/>
                        <a:t>Frequency</a:t>
                      </a:r>
                    </a:p>
                  </a:txBody>
                  <a:tcPr marL="68575" marR="68575" marT="0" marB="0"/>
                </a:tc>
                <a:tc>
                  <a:txBody>
                    <a:bodyPr/>
                    <a:lstStyle/>
                    <a:p>
                      <a:pPr marL="0" marR="0" lvl="0" indent="0" algn="ctr" rtl="0">
                        <a:spcBef>
                          <a:spcPts val="0"/>
                        </a:spcBef>
                        <a:spcAft>
                          <a:spcPts val="0"/>
                        </a:spcAft>
                        <a:buSzPct val="25000"/>
                        <a:buNone/>
                      </a:pPr>
                      <a:r>
                        <a:rPr lang="en-US" sz="1900" u="none" strike="noStrike" cap="none" dirty="0" smtClean="0"/>
                        <a:t>129.5kHz</a:t>
                      </a:r>
                      <a:r>
                        <a:rPr lang="en-US" sz="1800" u="none" strike="noStrike" cap="none" dirty="0"/>
                        <a:t> </a:t>
                      </a:r>
                    </a:p>
                  </a:txBody>
                  <a:tcPr marL="68575" marR="68575" marT="0" marB="0"/>
                </a:tc>
                <a:extLst>
                  <a:ext uri="{0D108BD9-81ED-4DB2-BD59-A6C34878D82A}">
                    <a16:rowId xmlns:a16="http://schemas.microsoft.com/office/drawing/2014/main" val="10003"/>
                  </a:ext>
                </a:extLst>
              </a:tr>
            </a:tbl>
          </a:graphicData>
        </a:graphic>
      </p:graphicFrame>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i="1" u="sng" cap="none" dirty="0" smtClean="0">
                <a:latin typeface="Arial" panose="020B0604020202020204" pitchFamily="34" charset="0"/>
                <a:cs typeface="Arial" panose="020B0604020202020204" pitchFamily="34" charset="0"/>
              </a:rPr>
              <a:t>Wireless Battery Charging System</a:t>
            </a:r>
            <a:endParaRPr lang="en-US" b="1" i="1" u="sng" cap="none" dirty="0">
              <a:latin typeface="Arial" panose="020B0604020202020204" pitchFamily="34" charset="0"/>
              <a:cs typeface="Arial" panose="020B0604020202020204" pitchFamily="34" charset="0"/>
            </a:endParaRPr>
          </a:p>
        </p:txBody>
      </p:sp>
      <p:pic>
        <p:nvPicPr>
          <p:cNvPr id="221" name="Shape 221"/>
          <p:cNvPicPr preferRelativeResize="0">
            <a:picLocks noGrp="1"/>
          </p:cNvPicPr>
          <p:nvPr>
            <p:ph idx="1"/>
          </p:nvPr>
        </p:nvPicPr>
        <p:blipFill rotWithShape="1">
          <a:blip r:embed="rId3">
            <a:alphaModFix/>
          </a:blip>
          <a:srcRect l="27032" t="16991" r="28997" b="48119"/>
          <a:stretch/>
        </p:blipFill>
        <p:spPr>
          <a:xfrm>
            <a:off x="1242492" y="1928325"/>
            <a:ext cx="9051037" cy="394996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838200" y="593725"/>
            <a:ext cx="10515599"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i="1" u="sng" strike="noStrike" cap="none" dirty="0">
                <a:latin typeface="Arial" panose="020B0604020202020204" pitchFamily="34" charset="0"/>
                <a:ea typeface="Calibri"/>
                <a:cs typeface="Arial" panose="020B0604020202020204" pitchFamily="34" charset="0"/>
                <a:sym typeface="Calibri"/>
              </a:rPr>
              <a:t>Transmitter circuit parameters 10.5mm Gap</a:t>
            </a:r>
            <a:r>
              <a:rPr lang="en-US" sz="4400" b="0" i="0" u="none" strike="noStrike" cap="none" dirty="0">
                <a:latin typeface="Calibri"/>
                <a:ea typeface="Calibri"/>
                <a:cs typeface="Calibri"/>
                <a:sym typeface="Calibri"/>
              </a:rPr>
              <a:t/>
            </a:r>
            <a:br>
              <a:rPr lang="en-US" sz="4400" b="0" i="0" u="none" strike="noStrike" cap="none" dirty="0">
                <a:latin typeface="Calibri"/>
                <a:ea typeface="Calibri"/>
                <a:cs typeface="Calibri"/>
                <a:sym typeface="Calibri"/>
              </a:rPr>
            </a:br>
            <a:endParaRPr lang="en-US" sz="4400" b="0" i="0" u="none" strike="noStrike" cap="none" dirty="0">
              <a:latin typeface="Calibri"/>
              <a:ea typeface="Calibri"/>
              <a:cs typeface="Calibri"/>
              <a:sym typeface="Calibri"/>
            </a:endParaRPr>
          </a:p>
        </p:txBody>
      </p:sp>
      <p:graphicFrame>
        <p:nvGraphicFramePr>
          <p:cNvPr id="227" name="Shape 227"/>
          <p:cNvGraphicFramePr/>
          <p:nvPr/>
        </p:nvGraphicFramePr>
        <p:xfrm>
          <a:off x="458675" y="1843108"/>
          <a:ext cx="11274650" cy="3320100"/>
        </p:xfrm>
        <a:graphic>
          <a:graphicData uri="http://schemas.openxmlformats.org/drawingml/2006/table">
            <a:tbl>
              <a:tblPr bandRow="1">
                <a:noFill/>
                <a:tableStyleId>{E0832DF8-D857-4375-B21E-6B934B2E491C}</a:tableStyleId>
              </a:tblPr>
              <a:tblGrid>
                <a:gridCol w="4309150">
                  <a:extLst>
                    <a:ext uri="{9D8B030D-6E8A-4147-A177-3AD203B41FA5}">
                      <a16:colId xmlns:a16="http://schemas.microsoft.com/office/drawing/2014/main" val="20000"/>
                    </a:ext>
                  </a:extLst>
                </a:gridCol>
                <a:gridCol w="3317000">
                  <a:extLst>
                    <a:ext uri="{9D8B030D-6E8A-4147-A177-3AD203B41FA5}">
                      <a16:colId xmlns:a16="http://schemas.microsoft.com/office/drawing/2014/main" val="20001"/>
                    </a:ext>
                  </a:extLst>
                </a:gridCol>
                <a:gridCol w="3648500">
                  <a:extLst>
                    <a:ext uri="{9D8B030D-6E8A-4147-A177-3AD203B41FA5}">
                      <a16:colId xmlns:a16="http://schemas.microsoft.com/office/drawing/2014/main" val="20002"/>
                    </a:ext>
                  </a:extLst>
                </a:gridCol>
              </a:tblGrid>
              <a:tr h="368900">
                <a:tc>
                  <a:txBody>
                    <a:bodyPr/>
                    <a:lstStyle/>
                    <a:p>
                      <a:pPr marL="0" marR="0" lvl="0" indent="0" algn="just" rtl="0">
                        <a:spcBef>
                          <a:spcPts val="0"/>
                        </a:spcBef>
                        <a:spcAft>
                          <a:spcPts val="0"/>
                        </a:spcAft>
                        <a:buSzPct val="25000"/>
                        <a:buNone/>
                      </a:pPr>
                      <a:r>
                        <a:rPr lang="en-US" sz="1200" u="none" strike="noStrike" cap="none"/>
                        <a:t>SPECIFICATION</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WITH RECEIVER (NO LOAD)</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WITH RECEIVER (1.535W LOAD)</a:t>
                      </a:r>
                    </a:p>
                  </a:txBody>
                  <a:tcPr marL="68575" marR="68575" marT="0" marB="0"/>
                </a:tc>
                <a:extLst>
                  <a:ext uri="{0D108BD9-81ED-4DB2-BD59-A6C34878D82A}">
                    <a16:rowId xmlns:a16="http://schemas.microsoft.com/office/drawing/2014/main" val="10000"/>
                  </a:ext>
                </a:extLst>
              </a:tr>
              <a:tr h="368900">
                <a:tc>
                  <a:txBody>
                    <a:bodyPr/>
                    <a:lstStyle/>
                    <a:p>
                      <a:pPr marL="0" marR="0" lvl="0" indent="0" algn="just" rtl="0">
                        <a:spcBef>
                          <a:spcPts val="0"/>
                        </a:spcBef>
                        <a:spcAft>
                          <a:spcPts val="0"/>
                        </a:spcAft>
                        <a:buSzPct val="25000"/>
                        <a:buNone/>
                      </a:pPr>
                      <a:r>
                        <a:rPr lang="en-US" sz="1200" u="none" strike="noStrike" cap="none"/>
                        <a:t>Operational Frequency</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130.2kHz</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128.8kHz</a:t>
                      </a:r>
                    </a:p>
                  </a:txBody>
                  <a:tcPr marL="68575" marR="68575" marT="0" marB="0"/>
                </a:tc>
                <a:extLst>
                  <a:ext uri="{0D108BD9-81ED-4DB2-BD59-A6C34878D82A}">
                    <a16:rowId xmlns:a16="http://schemas.microsoft.com/office/drawing/2014/main" val="10001"/>
                  </a:ext>
                </a:extLst>
              </a:tr>
              <a:tr h="368900">
                <a:tc>
                  <a:txBody>
                    <a:bodyPr/>
                    <a:lstStyle/>
                    <a:p>
                      <a:pPr marL="0" marR="0" lvl="0" indent="0" algn="just" rtl="0">
                        <a:spcBef>
                          <a:spcPts val="0"/>
                        </a:spcBef>
                        <a:spcAft>
                          <a:spcPts val="0"/>
                        </a:spcAft>
                        <a:buSzPct val="25000"/>
                        <a:buNone/>
                      </a:pPr>
                      <a:r>
                        <a:rPr lang="en-US" sz="1200" u="none" strike="noStrike" cap="none"/>
                        <a:t>Input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4.99V</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4.95V</a:t>
                      </a:r>
                    </a:p>
                  </a:txBody>
                  <a:tcPr marL="68575" marR="68575" marT="0" marB="0"/>
                </a:tc>
                <a:extLst>
                  <a:ext uri="{0D108BD9-81ED-4DB2-BD59-A6C34878D82A}">
                    <a16:rowId xmlns:a16="http://schemas.microsoft.com/office/drawing/2014/main" val="10002"/>
                  </a:ext>
                </a:extLst>
              </a:tr>
              <a:tr h="368900">
                <a:tc>
                  <a:txBody>
                    <a:bodyPr/>
                    <a:lstStyle/>
                    <a:p>
                      <a:pPr marL="0" marR="0" lvl="0" indent="0" algn="just" rtl="0">
                        <a:spcBef>
                          <a:spcPts val="0"/>
                        </a:spcBef>
                        <a:spcAft>
                          <a:spcPts val="0"/>
                        </a:spcAft>
                        <a:buSzPct val="25000"/>
                        <a:buNone/>
                      </a:pPr>
                      <a:r>
                        <a:rPr lang="en-US" sz="1200" u="none" strike="noStrike" cap="none"/>
                        <a:t>Input Current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0.156A</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0.658A</a:t>
                      </a:r>
                    </a:p>
                  </a:txBody>
                  <a:tcPr marL="68575" marR="68575" marT="0" marB="0"/>
                </a:tc>
                <a:extLst>
                  <a:ext uri="{0D108BD9-81ED-4DB2-BD59-A6C34878D82A}">
                    <a16:rowId xmlns:a16="http://schemas.microsoft.com/office/drawing/2014/main" val="10003"/>
                  </a:ext>
                </a:extLst>
              </a:tr>
              <a:tr h="368900">
                <a:tc>
                  <a:txBody>
                    <a:bodyPr/>
                    <a:lstStyle/>
                    <a:p>
                      <a:pPr marL="0" marR="0" lvl="0" indent="0" algn="just" rtl="0">
                        <a:spcBef>
                          <a:spcPts val="0"/>
                        </a:spcBef>
                        <a:spcAft>
                          <a:spcPts val="0"/>
                        </a:spcAft>
                        <a:buSzPct val="25000"/>
                        <a:buNone/>
                      </a:pPr>
                      <a:r>
                        <a:rPr lang="en-US" sz="1200" u="none" strike="noStrike" cap="none"/>
                        <a:t>RMS Value of Tx Output AC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10.8V</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10.5V</a:t>
                      </a:r>
                    </a:p>
                  </a:txBody>
                  <a:tcPr marL="68575" marR="68575" marT="0" marB="0"/>
                </a:tc>
                <a:extLst>
                  <a:ext uri="{0D108BD9-81ED-4DB2-BD59-A6C34878D82A}">
                    <a16:rowId xmlns:a16="http://schemas.microsoft.com/office/drawing/2014/main" val="10004"/>
                  </a:ext>
                </a:extLst>
              </a:tr>
              <a:tr h="368900">
                <a:tc>
                  <a:txBody>
                    <a:bodyPr/>
                    <a:lstStyle/>
                    <a:p>
                      <a:pPr marL="0" marR="0" lvl="0" indent="0" algn="just" rtl="0">
                        <a:spcBef>
                          <a:spcPts val="0"/>
                        </a:spcBef>
                        <a:spcAft>
                          <a:spcPts val="0"/>
                        </a:spcAft>
                        <a:buSzPct val="25000"/>
                        <a:buNone/>
                      </a:pPr>
                      <a:r>
                        <a:rPr lang="en-US" sz="1200" u="none" strike="noStrike" cap="none" dirty="0"/>
                        <a:t>Peak Value of </a:t>
                      </a:r>
                      <a:r>
                        <a:rPr lang="en-US" sz="1200" u="none" strike="noStrike" cap="none" dirty="0" err="1"/>
                        <a:t>Tx</a:t>
                      </a:r>
                      <a:r>
                        <a:rPr lang="en-US" sz="1200" u="none" strike="noStrike" cap="none" dirty="0"/>
                        <a:t> Output AC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15.2V</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15.2V</a:t>
                      </a:r>
                    </a:p>
                  </a:txBody>
                  <a:tcPr marL="68575" marR="68575" marT="0" marB="0"/>
                </a:tc>
                <a:extLst>
                  <a:ext uri="{0D108BD9-81ED-4DB2-BD59-A6C34878D82A}">
                    <a16:rowId xmlns:a16="http://schemas.microsoft.com/office/drawing/2014/main" val="10005"/>
                  </a:ext>
                </a:extLst>
              </a:tr>
              <a:tr h="368900">
                <a:tc>
                  <a:txBody>
                    <a:bodyPr/>
                    <a:lstStyle/>
                    <a:p>
                      <a:pPr marL="0" marR="0" lvl="0" indent="0" algn="just" rtl="0">
                        <a:spcBef>
                          <a:spcPts val="0"/>
                        </a:spcBef>
                        <a:spcAft>
                          <a:spcPts val="0"/>
                        </a:spcAft>
                        <a:buSzPct val="25000"/>
                        <a:buNone/>
                      </a:pPr>
                      <a:r>
                        <a:rPr lang="en-US" sz="1200" u="none" strike="noStrike" cap="none"/>
                        <a:t>Receiver Output DC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17.4V</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13.9V</a:t>
                      </a:r>
                    </a:p>
                  </a:txBody>
                  <a:tcPr marL="68575" marR="68575" marT="0" marB="0"/>
                </a:tc>
                <a:extLst>
                  <a:ext uri="{0D108BD9-81ED-4DB2-BD59-A6C34878D82A}">
                    <a16:rowId xmlns:a16="http://schemas.microsoft.com/office/drawing/2014/main" val="10006"/>
                  </a:ext>
                </a:extLst>
              </a:tr>
              <a:tr h="368900">
                <a:tc>
                  <a:txBody>
                    <a:bodyPr/>
                    <a:lstStyle/>
                    <a:p>
                      <a:pPr marL="0" marR="0" lvl="0" indent="0" algn="just" rtl="0">
                        <a:spcBef>
                          <a:spcPts val="0"/>
                        </a:spcBef>
                        <a:spcAft>
                          <a:spcPts val="0"/>
                        </a:spcAft>
                        <a:buSzPct val="25000"/>
                        <a:buNone/>
                      </a:pPr>
                      <a:r>
                        <a:rPr lang="en-US" sz="1200" u="none" strike="noStrike" cap="none"/>
                        <a:t>Standby Loss</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0.777W</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N/A</a:t>
                      </a:r>
                    </a:p>
                  </a:txBody>
                  <a:tcPr marL="68575" marR="68575" marT="0" marB="0"/>
                </a:tc>
                <a:extLst>
                  <a:ext uri="{0D108BD9-81ED-4DB2-BD59-A6C34878D82A}">
                    <a16:rowId xmlns:a16="http://schemas.microsoft.com/office/drawing/2014/main" val="10007"/>
                  </a:ext>
                </a:extLst>
              </a:tr>
              <a:tr h="368900">
                <a:tc>
                  <a:txBody>
                    <a:bodyPr/>
                    <a:lstStyle/>
                    <a:p>
                      <a:pPr marL="0" marR="0" lvl="0" indent="0" algn="just" rtl="0">
                        <a:spcBef>
                          <a:spcPts val="0"/>
                        </a:spcBef>
                        <a:spcAft>
                          <a:spcPts val="0"/>
                        </a:spcAft>
                        <a:buSzPct val="25000"/>
                        <a:buNone/>
                      </a:pPr>
                      <a:r>
                        <a:rPr lang="en-US" sz="1200" u="none" strike="noStrike" cap="none"/>
                        <a:t>Efficiency</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N/A</a:t>
                      </a:r>
                    </a:p>
                  </a:txBody>
                  <a:tcPr marL="68575" marR="68575" marT="0" marB="0"/>
                </a:tc>
                <a:tc>
                  <a:txBody>
                    <a:bodyPr/>
                    <a:lstStyle/>
                    <a:p>
                      <a:pPr marL="0" marR="0" lvl="0" indent="0" algn="just" rtl="0">
                        <a:spcBef>
                          <a:spcPts val="0"/>
                        </a:spcBef>
                        <a:spcAft>
                          <a:spcPts val="0"/>
                        </a:spcAft>
                        <a:buSzPct val="25000"/>
                        <a:buNone/>
                      </a:pPr>
                      <a:r>
                        <a:rPr lang="en-US" sz="1200" u="none" strike="noStrike" cap="none" dirty="0"/>
                        <a:t>46.9%</a:t>
                      </a:r>
                    </a:p>
                  </a:txBody>
                  <a:tcPr marL="68575" marR="68575" marT="0" marB="0"/>
                </a:tc>
                <a:extLst>
                  <a:ext uri="{0D108BD9-81ED-4DB2-BD59-A6C34878D82A}">
                    <a16:rowId xmlns:a16="http://schemas.microsoft.com/office/drawing/2014/main" val="10008"/>
                  </a:ext>
                </a:extLst>
              </a:tr>
            </a:tbl>
          </a:graphicData>
        </a:graphic>
      </p:graphicFrame>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200" b="1" i="1" u="sng" strike="noStrike" cap="none" dirty="0">
                <a:latin typeface="Arial" panose="020B0604020202020204" pitchFamily="34" charset="0"/>
                <a:ea typeface="Calibri"/>
                <a:cs typeface="Arial" panose="020B0604020202020204" pitchFamily="34" charset="0"/>
                <a:sym typeface="Calibri"/>
              </a:rPr>
              <a:t>Wireless Receiver and 400mA Buck Battery Charger (LTC4120)</a:t>
            </a:r>
            <a:br>
              <a:rPr lang="en-US" sz="3200" b="1" i="1" u="sng" strike="noStrike" cap="none" dirty="0">
                <a:latin typeface="Arial" panose="020B0604020202020204" pitchFamily="34" charset="0"/>
                <a:ea typeface="Calibri"/>
                <a:cs typeface="Arial" panose="020B0604020202020204" pitchFamily="34" charset="0"/>
                <a:sym typeface="Calibri"/>
              </a:rPr>
            </a:br>
            <a:r>
              <a:rPr lang="en-US" sz="3200" b="1" i="1" u="sng" strike="noStrike" cap="none" dirty="0">
                <a:latin typeface="Arial" panose="020B0604020202020204" pitchFamily="34" charset="0"/>
                <a:ea typeface="Calibri"/>
                <a:cs typeface="Arial" panose="020B0604020202020204" pitchFamily="34" charset="0"/>
                <a:sym typeface="Calibri"/>
              </a:rPr>
              <a:t>Schematic of LTC4120</a:t>
            </a:r>
          </a:p>
        </p:txBody>
      </p:sp>
      <p:pic>
        <p:nvPicPr>
          <p:cNvPr id="233" name="Shape 233"/>
          <p:cNvPicPr preferRelativeResize="0">
            <a:picLocks noGrp="1"/>
          </p:cNvPicPr>
          <p:nvPr>
            <p:ph idx="1"/>
          </p:nvPr>
        </p:nvPicPr>
        <p:blipFill rotWithShape="1">
          <a:blip r:embed="rId3">
            <a:alphaModFix/>
          </a:blip>
          <a:srcRect/>
          <a:stretch/>
        </p:blipFill>
        <p:spPr>
          <a:xfrm>
            <a:off x="1829597" y="2252750"/>
            <a:ext cx="8080199" cy="4351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1" i="1" u="sng" strike="noStrike" cap="none" dirty="0">
                <a:latin typeface="Arial" panose="020B0604020202020204" pitchFamily="34" charset="0"/>
                <a:ea typeface="Calibri"/>
                <a:cs typeface="Arial" panose="020B0604020202020204" pitchFamily="34" charset="0"/>
                <a:sym typeface="Calibri"/>
              </a:rPr>
              <a:t>Schematic for 400mA Wireless Synchronous Buck Battery Charger (Connect Drone Battery to E6)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711" y="2065867"/>
            <a:ext cx="6537604" cy="4722154"/>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85801" y="609601"/>
            <a:ext cx="10131425" cy="85725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i="1" u="sng" strike="noStrike" cap="none" dirty="0">
                <a:latin typeface="Arial" panose="020B0604020202020204" pitchFamily="34" charset="0"/>
                <a:ea typeface="Calibri"/>
                <a:cs typeface="Arial" panose="020B0604020202020204" pitchFamily="34" charset="0"/>
                <a:sym typeface="Calibri"/>
              </a:rPr>
              <a:t>Project Description</a:t>
            </a:r>
          </a:p>
        </p:txBody>
      </p:sp>
      <p:sp>
        <p:nvSpPr>
          <p:cNvPr id="105" name="Shape 105"/>
          <p:cNvSpPr txBox="1">
            <a:spLocks noGrp="1"/>
          </p:cNvSpPr>
          <p:nvPr>
            <p:ph idx="1"/>
          </p:nvPr>
        </p:nvSpPr>
        <p:spPr>
          <a:xfrm>
            <a:off x="685802" y="2142068"/>
            <a:ext cx="9485810" cy="345754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None/>
            </a:pPr>
            <a:r>
              <a:rPr lang="en-US" sz="2400" b="1" dirty="0"/>
              <a:t>	</a:t>
            </a:r>
            <a:r>
              <a:rPr lang="en-US" sz="3000" dirty="0"/>
              <a:t>The </a:t>
            </a:r>
            <a:r>
              <a:rPr lang="en-US" sz="3000" b="1" dirty="0"/>
              <a:t>SPIDRONE </a:t>
            </a:r>
            <a:r>
              <a:rPr lang="en-US" sz="3000" dirty="0"/>
              <a:t>(Solar Powered Inductive Drone) is an environmentally friendly UAV that can follow a user’s path autonomously, and land precisely land on a dock. The dock will be equipped with solar panels and capable of charging the SPIDRONE inductively, which minimizes human interaction.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1000"/>
                                        <p:tgtEl>
                                          <p:spTgt spid="105">
                                            <p:txEl>
                                              <p:pRg st="0" end="0"/>
                                            </p:txEl>
                                          </p:spTgt>
                                        </p:tgtEl>
                                      </p:cBhvr>
                                    </p:animEffect>
                                    <p:anim calcmode="lin" valueType="num">
                                      <p:cBhvr>
                                        <p:cTn id="8" dur="1000" fill="hold"/>
                                        <p:tgtEl>
                                          <p:spTgt spid="10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i="1" u="sng" strike="noStrike" cap="none" dirty="0">
                <a:latin typeface="Arial" panose="020B0604020202020204" pitchFamily="34" charset="0"/>
                <a:ea typeface="Calibri"/>
                <a:cs typeface="Arial" panose="020B0604020202020204" pitchFamily="34" charset="0"/>
                <a:sym typeface="Calibri"/>
              </a:rPr>
              <a:t>Battery Charger </a:t>
            </a:r>
            <a:r>
              <a:rPr lang="en-US" b="1" i="1" u="sng" strike="noStrike" cap="none" dirty="0" smtClean="0">
                <a:latin typeface="Arial" panose="020B0604020202020204" pitchFamily="34" charset="0"/>
                <a:ea typeface="Calibri"/>
                <a:cs typeface="Arial" panose="020B0604020202020204" pitchFamily="34" charset="0"/>
                <a:sym typeface="Calibri"/>
              </a:rPr>
              <a:t>Specifications</a:t>
            </a:r>
            <a:endParaRPr lang="en-US" b="1" i="1" u="sng" strike="noStrike" cap="none" dirty="0">
              <a:latin typeface="Arial" panose="020B0604020202020204" pitchFamily="34" charset="0"/>
              <a:ea typeface="Calibri"/>
              <a:cs typeface="Arial" panose="020B0604020202020204" pitchFamily="34" charset="0"/>
              <a:sym typeface="Calibri"/>
            </a:endParaRPr>
          </a:p>
        </p:txBody>
      </p:sp>
      <p:graphicFrame>
        <p:nvGraphicFramePr>
          <p:cNvPr id="245" name="Shape 245"/>
          <p:cNvGraphicFramePr/>
          <p:nvPr/>
        </p:nvGraphicFramePr>
        <p:xfrm>
          <a:off x="325575" y="2014968"/>
          <a:ext cx="11514250" cy="3466375"/>
        </p:xfrm>
        <a:graphic>
          <a:graphicData uri="http://schemas.openxmlformats.org/drawingml/2006/table">
            <a:tbl>
              <a:tblPr bandRow="1">
                <a:noFill/>
                <a:tableStyleId>{E0832DF8-D857-4375-B21E-6B934B2E491C}</a:tableStyleId>
              </a:tblPr>
              <a:tblGrid>
                <a:gridCol w="2302850">
                  <a:extLst>
                    <a:ext uri="{9D8B030D-6E8A-4147-A177-3AD203B41FA5}">
                      <a16:colId xmlns:a16="http://schemas.microsoft.com/office/drawing/2014/main" val="20000"/>
                    </a:ext>
                  </a:extLst>
                </a:gridCol>
                <a:gridCol w="2302850">
                  <a:extLst>
                    <a:ext uri="{9D8B030D-6E8A-4147-A177-3AD203B41FA5}">
                      <a16:colId xmlns:a16="http://schemas.microsoft.com/office/drawing/2014/main" val="20001"/>
                    </a:ext>
                  </a:extLst>
                </a:gridCol>
                <a:gridCol w="2302850">
                  <a:extLst>
                    <a:ext uri="{9D8B030D-6E8A-4147-A177-3AD203B41FA5}">
                      <a16:colId xmlns:a16="http://schemas.microsoft.com/office/drawing/2014/main" val="20002"/>
                    </a:ext>
                  </a:extLst>
                </a:gridCol>
                <a:gridCol w="2302850">
                  <a:extLst>
                    <a:ext uri="{9D8B030D-6E8A-4147-A177-3AD203B41FA5}">
                      <a16:colId xmlns:a16="http://schemas.microsoft.com/office/drawing/2014/main" val="20003"/>
                    </a:ext>
                  </a:extLst>
                </a:gridCol>
                <a:gridCol w="2302850">
                  <a:extLst>
                    <a:ext uri="{9D8B030D-6E8A-4147-A177-3AD203B41FA5}">
                      <a16:colId xmlns:a16="http://schemas.microsoft.com/office/drawing/2014/main" val="20004"/>
                    </a:ext>
                  </a:extLst>
                </a:gridCol>
              </a:tblGrid>
              <a:tr h="385150">
                <a:tc>
                  <a:txBody>
                    <a:bodyPr/>
                    <a:lstStyle/>
                    <a:p>
                      <a:pPr marL="0" marR="0" lvl="0" indent="0" algn="just" rtl="0">
                        <a:spcBef>
                          <a:spcPts val="0"/>
                        </a:spcBef>
                        <a:spcAft>
                          <a:spcPts val="0"/>
                        </a:spcAft>
                        <a:buSzPct val="25000"/>
                        <a:buNone/>
                      </a:pPr>
                      <a:r>
                        <a:rPr lang="en-US" sz="1200" u="none" strike="noStrike" cap="none"/>
                        <a:t>Battery Parameter</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Minimum</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Typical</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Maximum</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Units</a:t>
                      </a:r>
                    </a:p>
                  </a:txBody>
                  <a:tcPr marL="68575" marR="68575" marT="0" marB="0"/>
                </a:tc>
                <a:extLst>
                  <a:ext uri="{0D108BD9-81ED-4DB2-BD59-A6C34878D82A}">
                    <a16:rowId xmlns:a16="http://schemas.microsoft.com/office/drawing/2014/main" val="10000"/>
                  </a:ext>
                </a:extLst>
              </a:tr>
              <a:tr h="385150">
                <a:tc>
                  <a:txBody>
                    <a:bodyPr/>
                    <a:lstStyle/>
                    <a:p>
                      <a:pPr marL="0" marR="0" lvl="0" indent="0" algn="just" rtl="0">
                        <a:spcBef>
                          <a:spcPts val="0"/>
                        </a:spcBef>
                        <a:spcAft>
                          <a:spcPts val="0"/>
                        </a:spcAft>
                        <a:buSzPct val="25000"/>
                        <a:buNone/>
                      </a:pPr>
                      <a:r>
                        <a:rPr lang="en-US" sz="1200" u="none" strike="noStrike" cap="none"/>
                        <a:t>Charge Current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383</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402</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421</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mA</a:t>
                      </a:r>
                    </a:p>
                  </a:txBody>
                  <a:tcPr marL="68575" marR="68575" marT="0" marB="0"/>
                </a:tc>
                <a:extLst>
                  <a:ext uri="{0D108BD9-81ED-4DB2-BD59-A6C34878D82A}">
                    <a16:rowId xmlns:a16="http://schemas.microsoft.com/office/drawing/2014/main" val="10001"/>
                  </a:ext>
                </a:extLst>
              </a:tr>
              <a:tr h="385150">
                <a:tc>
                  <a:txBody>
                    <a:bodyPr/>
                    <a:lstStyle/>
                    <a:p>
                      <a:pPr marL="0" marR="0" lvl="0" indent="0" algn="just" rtl="0">
                        <a:spcBef>
                          <a:spcPts val="0"/>
                        </a:spcBef>
                        <a:spcAft>
                          <a:spcPts val="0"/>
                        </a:spcAft>
                        <a:buSzPct val="25000"/>
                        <a:buNone/>
                      </a:pPr>
                      <a:r>
                        <a:rPr lang="en-US" sz="1200" u="none" strike="noStrike" cap="none"/>
                        <a:t>Standby Current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2.5</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4.5</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uA</a:t>
                      </a:r>
                    </a:p>
                  </a:txBody>
                  <a:tcPr marL="68575" marR="68575" marT="0" marB="0"/>
                </a:tc>
                <a:extLst>
                  <a:ext uri="{0D108BD9-81ED-4DB2-BD59-A6C34878D82A}">
                    <a16:rowId xmlns:a16="http://schemas.microsoft.com/office/drawing/2014/main" val="10002"/>
                  </a:ext>
                </a:extLst>
              </a:tr>
              <a:tr h="385150">
                <a:tc>
                  <a:txBody>
                    <a:bodyPr/>
                    <a:lstStyle/>
                    <a:p>
                      <a:pPr marL="0" marR="0" lvl="0" indent="0" algn="just" rtl="0">
                        <a:spcBef>
                          <a:spcPts val="0"/>
                        </a:spcBef>
                        <a:spcAft>
                          <a:spcPts val="0"/>
                        </a:spcAft>
                        <a:buSzPct val="25000"/>
                        <a:buNone/>
                      </a:pPr>
                      <a:r>
                        <a:rPr lang="en-US" sz="1200" u="none" strike="noStrike" cap="none"/>
                        <a:t>Shutdown Current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1100</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2000</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nA</a:t>
                      </a:r>
                    </a:p>
                  </a:txBody>
                  <a:tcPr marL="68575" marR="68575" marT="0" marB="0"/>
                </a:tc>
                <a:extLst>
                  <a:ext uri="{0D108BD9-81ED-4DB2-BD59-A6C34878D82A}">
                    <a16:rowId xmlns:a16="http://schemas.microsoft.com/office/drawing/2014/main" val="10003"/>
                  </a:ext>
                </a:extLst>
              </a:tr>
              <a:tr h="385150">
                <a:tc>
                  <a:txBody>
                    <a:bodyPr/>
                    <a:lstStyle/>
                    <a:p>
                      <a:pPr marL="0" marR="0" lvl="0" indent="0" algn="just" rtl="0">
                        <a:spcBef>
                          <a:spcPts val="0"/>
                        </a:spcBef>
                        <a:spcAft>
                          <a:spcPts val="0"/>
                        </a:spcAft>
                        <a:buSzPct val="25000"/>
                        <a:buNone/>
                      </a:pPr>
                      <a:r>
                        <a:rPr lang="en-US" sz="1200" u="none" strike="noStrike" cap="none"/>
                        <a:t>Regulation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2.370</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2.400</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2.407</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V</a:t>
                      </a:r>
                    </a:p>
                  </a:txBody>
                  <a:tcPr marL="68575" marR="68575" marT="0" marB="0"/>
                </a:tc>
                <a:extLst>
                  <a:ext uri="{0D108BD9-81ED-4DB2-BD59-A6C34878D82A}">
                    <a16:rowId xmlns:a16="http://schemas.microsoft.com/office/drawing/2014/main" val="10004"/>
                  </a:ext>
                </a:extLst>
              </a:tr>
              <a:tr h="385150">
                <a:tc>
                  <a:txBody>
                    <a:bodyPr/>
                    <a:lstStyle/>
                    <a:p>
                      <a:pPr marL="0" marR="0" lvl="0" indent="0" algn="just" rtl="0">
                        <a:spcBef>
                          <a:spcPts val="0"/>
                        </a:spcBef>
                        <a:spcAft>
                          <a:spcPts val="0"/>
                        </a:spcAft>
                        <a:buSzPct val="25000"/>
                        <a:buNone/>
                      </a:pPr>
                      <a:r>
                        <a:rPr lang="en-US" sz="1200" u="none" strike="noStrike" cap="none"/>
                        <a:t>Recharge Threshold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–38</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–50</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–62</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mV</a:t>
                      </a:r>
                    </a:p>
                  </a:txBody>
                  <a:tcPr marL="68575" marR="68575" marT="0" marB="0"/>
                </a:tc>
                <a:extLst>
                  <a:ext uri="{0D108BD9-81ED-4DB2-BD59-A6C34878D82A}">
                    <a16:rowId xmlns:a16="http://schemas.microsoft.com/office/drawing/2014/main" val="10005"/>
                  </a:ext>
                </a:extLst>
              </a:tr>
              <a:tr h="770325">
                <a:tc>
                  <a:txBody>
                    <a:bodyPr/>
                    <a:lstStyle/>
                    <a:p>
                      <a:pPr marL="0" marR="0" lvl="0" indent="0" algn="just" rtl="0">
                        <a:spcBef>
                          <a:spcPts val="0"/>
                        </a:spcBef>
                        <a:spcAft>
                          <a:spcPts val="0"/>
                        </a:spcAft>
                        <a:buSzPct val="25000"/>
                        <a:buNone/>
                      </a:pPr>
                      <a:r>
                        <a:rPr lang="en-US" sz="1200" u="none" strike="noStrike" cap="none"/>
                        <a:t>Low Battery Linear Charge Current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6</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9</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16</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mA</a:t>
                      </a:r>
                    </a:p>
                    <a:p>
                      <a:pPr marL="0" marR="0" lvl="0" indent="0" algn="just" rtl="0">
                        <a:spcBef>
                          <a:spcPts val="0"/>
                        </a:spcBef>
                        <a:spcAft>
                          <a:spcPts val="0"/>
                        </a:spcAft>
                        <a:buSzPct val="25000"/>
                        <a:buNone/>
                      </a:pPr>
                      <a:r>
                        <a:rPr lang="en-US" sz="1100" u="none" strike="noStrike" cap="none"/>
                        <a:t> </a:t>
                      </a:r>
                    </a:p>
                  </a:txBody>
                  <a:tcPr marL="68575" marR="68575" marT="0" marB="0"/>
                </a:tc>
                <a:extLst>
                  <a:ext uri="{0D108BD9-81ED-4DB2-BD59-A6C34878D82A}">
                    <a16:rowId xmlns:a16="http://schemas.microsoft.com/office/drawing/2014/main" val="10006"/>
                  </a:ext>
                </a:extLst>
              </a:tr>
              <a:tr h="385150">
                <a:tc>
                  <a:txBody>
                    <a:bodyPr/>
                    <a:lstStyle/>
                    <a:p>
                      <a:pPr marL="0" marR="0" lvl="0" indent="0" algn="just" rtl="0">
                        <a:spcBef>
                          <a:spcPts val="0"/>
                        </a:spcBef>
                        <a:spcAft>
                          <a:spcPts val="0"/>
                        </a:spcAft>
                        <a:buSzPct val="25000"/>
                        <a:buNone/>
                      </a:pPr>
                      <a:r>
                        <a:rPr lang="en-US" sz="1200" u="none" strike="noStrike" cap="none"/>
                        <a:t>Low Battery Threshold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l 2.15</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2.21</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2.21</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V</a:t>
                      </a:r>
                    </a:p>
                  </a:txBody>
                  <a:tcPr marL="68575" marR="68575" marT="0" marB="0"/>
                </a:tc>
                <a:extLst>
                  <a:ext uri="{0D108BD9-81ED-4DB2-BD59-A6C34878D82A}">
                    <a16:rowId xmlns:a16="http://schemas.microsoft.com/office/drawing/2014/main" val="10007"/>
                  </a:ext>
                </a:extLst>
              </a:tr>
            </a:tbl>
          </a:graphicData>
        </a:graphic>
      </p:graphicFrame>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p:spPr>
        <p:txBody>
          <a:bodyPr lIns="91425" tIns="91425" rIns="91425" bIns="91425" anchor="ctr" anchorCtr="0">
            <a:noAutofit/>
          </a:bodyPr>
          <a:lstStyle/>
          <a:p>
            <a:pPr lvl="0" algn="ctr">
              <a:spcBef>
                <a:spcPts val="0"/>
              </a:spcBef>
              <a:buNone/>
            </a:pPr>
            <a:r>
              <a:rPr lang="en-US" b="1" i="1" u="sng" cap="none" dirty="0" smtClean="0">
                <a:latin typeface="Arial" panose="020B0604020202020204" pitchFamily="34" charset="0"/>
                <a:cs typeface="Arial" panose="020B0604020202020204" pitchFamily="34" charset="0"/>
              </a:rPr>
              <a:t>Final Product Testing</a:t>
            </a:r>
            <a:endParaRPr lang="en-US" b="1" i="1" u="sng" cap="none" dirty="0">
              <a:latin typeface="Arial" panose="020B0604020202020204" pitchFamily="34" charset="0"/>
              <a:cs typeface="Arial" panose="020B0604020202020204" pitchFamily="34" charset="0"/>
            </a:endParaRPr>
          </a:p>
        </p:txBody>
      </p:sp>
      <p:sp>
        <p:nvSpPr>
          <p:cNvPr id="266" name="Shape 266"/>
          <p:cNvSpPr txBox="1">
            <a:spLocks noGrp="1"/>
          </p:cNvSpPr>
          <p:nvPr>
            <p:ph idx="1"/>
          </p:nvPr>
        </p:nvSpPr>
        <p:spPr>
          <a:xfrm>
            <a:off x="745000" y="1953625"/>
            <a:ext cx="10515599" cy="4351199"/>
          </a:xfrm>
          <a:prstGeom prst="rect">
            <a:avLst/>
          </a:prstGeom>
        </p:spPr>
        <p:txBody>
          <a:bodyPr lIns="91425" tIns="91425" rIns="91425" bIns="91425" anchor="t" anchorCtr="0">
            <a:noAutofit/>
          </a:bodyPr>
          <a:lstStyle/>
          <a:p>
            <a:pPr marL="457200" lvl="0" indent="-228600" rtl="0">
              <a:spcBef>
                <a:spcPts val="0"/>
              </a:spcBef>
            </a:pPr>
            <a:r>
              <a:rPr lang="en-US" sz="3200" dirty="0" smtClean="0"/>
              <a:t>Software testing for both the Landing system and the tracking system.</a:t>
            </a:r>
          </a:p>
          <a:p>
            <a:pPr marL="914400" lvl="1" indent="-228600" rtl="0">
              <a:spcBef>
                <a:spcPts val="0"/>
              </a:spcBef>
            </a:pPr>
            <a:r>
              <a:rPr lang="en-US" sz="2800" dirty="0" smtClean="0"/>
              <a:t>Landing precision on the charging station.</a:t>
            </a:r>
          </a:p>
          <a:p>
            <a:pPr marL="914400" lvl="1" indent="-228600" rtl="0">
              <a:spcBef>
                <a:spcPts val="0"/>
              </a:spcBef>
            </a:pPr>
            <a:r>
              <a:rPr lang="en-US" sz="2800" dirty="0" smtClean="0"/>
              <a:t>Loading user coordinates to drone.</a:t>
            </a:r>
          </a:p>
          <a:p>
            <a:pPr marL="457200" lvl="0" indent="-228600" rtl="0">
              <a:spcBef>
                <a:spcPts val="0"/>
              </a:spcBef>
            </a:pPr>
            <a:r>
              <a:rPr lang="en-US" sz="3200" dirty="0" smtClean="0"/>
              <a:t>The solar panel was tested outdoors </a:t>
            </a:r>
          </a:p>
          <a:p>
            <a:pPr marL="457200" lvl="0" indent="-228600" rtl="0">
              <a:spcBef>
                <a:spcPts val="0"/>
              </a:spcBef>
            </a:pPr>
            <a:r>
              <a:rPr lang="en-US" sz="3200" dirty="0" smtClean="0"/>
              <a:t>DC-DC converters were tested in the lab for voltage and current requirements. </a:t>
            </a:r>
            <a:endParaRPr lang="en-US" sz="3200" dirty="0"/>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cap="none" dirty="0" smtClean="0">
                <a:latin typeface="Arial" panose="020B0604020202020204" pitchFamily="34" charset="0"/>
                <a:cs typeface="Arial" panose="020B0604020202020204" pitchFamily="34" charset="0"/>
              </a:rPr>
              <a:t>Prototype and Testing</a:t>
            </a:r>
            <a:endParaRPr lang="en-US" b="1" i="1" u="sng" cap="none" dirty="0">
              <a:latin typeface="Arial" panose="020B0604020202020204" pitchFamily="34" charset="0"/>
              <a:cs typeface="Arial" panose="020B0604020202020204" pitchFamily="34" charset="0"/>
            </a:endParaRPr>
          </a:p>
        </p:txBody>
      </p:sp>
      <p:pic>
        <p:nvPicPr>
          <p:cNvPr id="18" name="Content Placeholder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011" y="2015798"/>
            <a:ext cx="5773783" cy="4515631"/>
          </a:xfrm>
        </p:spPr>
      </p:pic>
      <p:pic>
        <p:nvPicPr>
          <p:cNvPr id="24" name="Picture 23"/>
          <p:cNvPicPr>
            <a:picLocks noChangeAspect="1"/>
          </p:cNvPicPr>
          <p:nvPr/>
        </p:nvPicPr>
        <p:blipFill>
          <a:blip r:embed="rId3"/>
          <a:stretch>
            <a:fillRect/>
          </a:stretch>
        </p:blipFill>
        <p:spPr>
          <a:xfrm>
            <a:off x="6191794" y="2015797"/>
            <a:ext cx="6000205" cy="4698512"/>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34166" t="20865" r="20000"/>
          <a:stretch/>
        </p:blipFill>
        <p:spPr>
          <a:xfrm rot="5400000">
            <a:off x="1047086" y="1386724"/>
            <a:ext cx="4515633" cy="5773783"/>
          </a:xfrm>
          <a:prstGeom prst="rect">
            <a:avLst/>
          </a:prstGeom>
        </p:spPr>
      </p:pic>
    </p:spTree>
    <p:extLst>
      <p:ext uri="{BB962C8B-B14F-4D97-AF65-F5344CB8AC3E}">
        <p14:creationId xmlns:p14="http://schemas.microsoft.com/office/powerpoint/2010/main" val="297828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1" y="762000"/>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i="1" u="sng" cap="none" smtClean="0">
                <a:latin typeface="Arial" panose="020B0604020202020204" pitchFamily="34" charset="0"/>
                <a:cs typeface="Arial" panose="020B0604020202020204" pitchFamily="34" charset="0"/>
              </a:rPr>
              <a:t>Prototype and Testing</a:t>
            </a:r>
            <a:endParaRPr lang="en-US" b="1" i="1" u="sng" cap="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37" y="2601885"/>
            <a:ext cx="4678604" cy="2810488"/>
          </a:xfrm>
          <a:prstGeom prst="rect">
            <a:avLst/>
          </a:prstGeom>
        </p:spPr>
      </p:pic>
      <p:pic>
        <p:nvPicPr>
          <p:cNvPr id="6" name="Picture 5"/>
          <p:cNvPicPr>
            <a:picLocks noChangeAspect="1"/>
          </p:cNvPicPr>
          <p:nvPr/>
        </p:nvPicPr>
        <p:blipFill>
          <a:blip r:embed="rId3"/>
          <a:stretch>
            <a:fillRect/>
          </a:stretch>
        </p:blipFill>
        <p:spPr>
          <a:xfrm>
            <a:off x="5403792" y="2601885"/>
            <a:ext cx="5591470" cy="2810488"/>
          </a:xfrm>
          <a:prstGeom prst="rect">
            <a:avLst/>
          </a:prstGeom>
        </p:spPr>
      </p:pic>
    </p:spTree>
    <p:extLst>
      <p:ext uri="{BB962C8B-B14F-4D97-AF65-F5344CB8AC3E}">
        <p14:creationId xmlns:p14="http://schemas.microsoft.com/office/powerpoint/2010/main" val="2522307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624841" y="418011"/>
            <a:ext cx="10131425" cy="1456267"/>
          </a:xfrm>
          <a:prstGeom prst="rect">
            <a:avLst/>
          </a:prstGeom>
        </p:spPr>
        <p:txBody>
          <a:bodyPr lIns="91425" tIns="91425" rIns="91425" bIns="91425" anchor="ctr" anchorCtr="0">
            <a:noAutofit/>
          </a:bodyPr>
          <a:lstStyle/>
          <a:p>
            <a:pPr lvl="0" algn="ctr">
              <a:spcBef>
                <a:spcPts val="0"/>
              </a:spcBef>
              <a:buNone/>
            </a:pPr>
            <a:r>
              <a:rPr lang="en-US" b="1" i="1" u="sng" cap="none" dirty="0" smtClean="0">
                <a:latin typeface="Arial" panose="020B0604020202020204" pitchFamily="34" charset="0"/>
                <a:cs typeface="Arial" panose="020B0604020202020204" pitchFamily="34" charset="0"/>
              </a:rPr>
              <a:t>Milestones</a:t>
            </a:r>
            <a:endParaRPr lang="en-US" b="1" i="1" u="sng" cap="none" dirty="0">
              <a:latin typeface="Arial" panose="020B0604020202020204" pitchFamily="34" charset="0"/>
              <a:cs typeface="Arial" panose="020B0604020202020204" pitchFamily="34" charset="0"/>
            </a:endParaRPr>
          </a:p>
        </p:txBody>
      </p:sp>
      <p:pic>
        <p:nvPicPr>
          <p:cNvPr id="294" name="Shape 294"/>
          <p:cNvPicPr preferRelativeResize="0"/>
          <p:nvPr/>
        </p:nvPicPr>
        <p:blipFill>
          <a:blip r:embed="rId3">
            <a:alphaModFix/>
          </a:blip>
          <a:stretch>
            <a:fillRect/>
          </a:stretch>
        </p:blipFill>
        <p:spPr>
          <a:xfrm>
            <a:off x="1105275" y="1804550"/>
            <a:ext cx="9988975" cy="4467525"/>
          </a:xfrm>
          <a:prstGeom prst="rect">
            <a:avLst/>
          </a:prstGeom>
          <a:noFill/>
          <a:ln>
            <a:noFill/>
          </a:ln>
        </p:spPr>
      </p:pic>
    </p:spTree>
    <p:extLst>
      <p:ext uri="{BB962C8B-B14F-4D97-AF65-F5344CB8AC3E}">
        <p14:creationId xmlns:p14="http://schemas.microsoft.com/office/powerpoint/2010/main" val="2629544694"/>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i="1" u="sng" strike="noStrike" cap="none" dirty="0">
                <a:latin typeface="Arial" panose="020B0604020202020204" pitchFamily="34" charset="0"/>
                <a:ea typeface="Calibri"/>
                <a:cs typeface="Arial" panose="020B0604020202020204" pitchFamily="34" charset="0"/>
                <a:sym typeface="Calibri"/>
              </a:rPr>
              <a:t>Work Distribution</a:t>
            </a:r>
          </a:p>
        </p:txBody>
      </p:sp>
      <p:graphicFrame>
        <p:nvGraphicFramePr>
          <p:cNvPr id="301" name="Shape 301"/>
          <p:cNvGraphicFramePr/>
          <p:nvPr>
            <p:extLst/>
          </p:nvPr>
        </p:nvGraphicFramePr>
        <p:xfrm>
          <a:off x="736125" y="1916875"/>
          <a:ext cx="10719750" cy="3027110"/>
        </p:xfrm>
        <a:graphic>
          <a:graphicData uri="http://schemas.openxmlformats.org/drawingml/2006/table">
            <a:tbl>
              <a:tblPr>
                <a:noFill/>
                <a:tableStyleId>{3214B9C5-9B89-4588-B43A-57121002C4CB}</a:tableStyleId>
              </a:tblPr>
              <a:tblGrid>
                <a:gridCol w="1786625">
                  <a:extLst>
                    <a:ext uri="{9D8B030D-6E8A-4147-A177-3AD203B41FA5}">
                      <a16:colId xmlns:a16="http://schemas.microsoft.com/office/drawing/2014/main" val="20000"/>
                    </a:ext>
                  </a:extLst>
                </a:gridCol>
                <a:gridCol w="1786625">
                  <a:extLst>
                    <a:ext uri="{9D8B030D-6E8A-4147-A177-3AD203B41FA5}">
                      <a16:colId xmlns:a16="http://schemas.microsoft.com/office/drawing/2014/main" val="20001"/>
                    </a:ext>
                  </a:extLst>
                </a:gridCol>
                <a:gridCol w="1786625">
                  <a:extLst>
                    <a:ext uri="{9D8B030D-6E8A-4147-A177-3AD203B41FA5}">
                      <a16:colId xmlns:a16="http://schemas.microsoft.com/office/drawing/2014/main" val="20002"/>
                    </a:ext>
                  </a:extLst>
                </a:gridCol>
                <a:gridCol w="1786625">
                  <a:extLst>
                    <a:ext uri="{9D8B030D-6E8A-4147-A177-3AD203B41FA5}">
                      <a16:colId xmlns:a16="http://schemas.microsoft.com/office/drawing/2014/main" val="20003"/>
                    </a:ext>
                  </a:extLst>
                </a:gridCol>
                <a:gridCol w="1786625">
                  <a:extLst>
                    <a:ext uri="{9D8B030D-6E8A-4147-A177-3AD203B41FA5}">
                      <a16:colId xmlns:a16="http://schemas.microsoft.com/office/drawing/2014/main" val="20004"/>
                    </a:ext>
                  </a:extLst>
                </a:gridCol>
                <a:gridCol w="1786625">
                  <a:extLst>
                    <a:ext uri="{9D8B030D-6E8A-4147-A177-3AD203B41FA5}">
                      <a16:colId xmlns:a16="http://schemas.microsoft.com/office/drawing/2014/main" val="20005"/>
                    </a:ext>
                  </a:extLst>
                </a:gridCol>
              </a:tblGrid>
              <a:tr h="773300">
                <a:tc>
                  <a:txBody>
                    <a:bodyPr/>
                    <a:lstStyle/>
                    <a:p>
                      <a:pPr lvl="0" algn="ctr">
                        <a:spcBef>
                          <a:spcPts val="0"/>
                        </a:spcBef>
                        <a:buNone/>
                      </a:pPr>
                      <a:r>
                        <a:rPr lang="en-US" b="1" u="sng" dirty="0">
                          <a:solidFill>
                            <a:srgbClr val="FFFFFF"/>
                          </a:solidFill>
                        </a:rPr>
                        <a:t>Name</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c>
                  <a:txBody>
                    <a:bodyPr/>
                    <a:lstStyle/>
                    <a:p>
                      <a:pPr lvl="0" algn="ctr">
                        <a:spcBef>
                          <a:spcPts val="0"/>
                        </a:spcBef>
                        <a:buNone/>
                      </a:pPr>
                      <a:r>
                        <a:rPr lang="en-US" b="1" u="sng" dirty="0">
                          <a:solidFill>
                            <a:srgbClr val="FFFFFF"/>
                          </a:solidFill>
                        </a:rPr>
                        <a:t>Auto-Landing</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c>
                  <a:txBody>
                    <a:bodyPr/>
                    <a:lstStyle/>
                    <a:p>
                      <a:pPr lvl="0" algn="ctr">
                        <a:spcBef>
                          <a:spcPts val="0"/>
                        </a:spcBef>
                        <a:buNone/>
                      </a:pPr>
                      <a:r>
                        <a:rPr lang="en-US" b="1" u="sng" dirty="0">
                          <a:solidFill>
                            <a:srgbClr val="FFFFFF"/>
                          </a:solidFill>
                        </a:rPr>
                        <a:t>User-Tracking</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c>
                  <a:txBody>
                    <a:bodyPr/>
                    <a:lstStyle/>
                    <a:p>
                      <a:pPr lvl="0" algn="ctr" rtl="0">
                        <a:spcBef>
                          <a:spcPts val="0"/>
                        </a:spcBef>
                        <a:buNone/>
                      </a:pPr>
                      <a:r>
                        <a:rPr lang="en-US" b="1" u="sng" dirty="0">
                          <a:solidFill>
                            <a:srgbClr val="FFFFFF"/>
                          </a:solidFill>
                        </a:rPr>
                        <a:t>Power and DC-DC</a:t>
                      </a:r>
                    </a:p>
                    <a:p>
                      <a:pPr lvl="0" algn="ctr">
                        <a:spcBef>
                          <a:spcPts val="0"/>
                        </a:spcBef>
                        <a:buNone/>
                      </a:pPr>
                      <a:r>
                        <a:rPr lang="en-US" b="1" u="sng" dirty="0">
                          <a:solidFill>
                            <a:srgbClr val="FFFFFF"/>
                          </a:solidFill>
                        </a:rPr>
                        <a:t>Conversion</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c>
                  <a:txBody>
                    <a:bodyPr/>
                    <a:lstStyle/>
                    <a:p>
                      <a:pPr lvl="0" algn="ctr">
                        <a:spcBef>
                          <a:spcPts val="0"/>
                        </a:spcBef>
                        <a:buNone/>
                      </a:pPr>
                      <a:r>
                        <a:rPr lang="en-US" b="1" u="sng" dirty="0">
                          <a:solidFill>
                            <a:srgbClr val="FFFFFF"/>
                          </a:solidFill>
                        </a:rPr>
                        <a:t>Wireless Charging</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c>
                  <a:txBody>
                    <a:bodyPr/>
                    <a:lstStyle/>
                    <a:p>
                      <a:pPr lvl="0" algn="ctr" rtl="0">
                        <a:spcBef>
                          <a:spcPts val="0"/>
                        </a:spcBef>
                        <a:buNone/>
                      </a:pPr>
                      <a:r>
                        <a:rPr lang="en-US" b="1" u="sng" dirty="0">
                          <a:solidFill>
                            <a:srgbClr val="FFFFFF"/>
                          </a:solidFill>
                        </a:rPr>
                        <a:t>Budget Management</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04100">
                <a:tc>
                  <a:txBody>
                    <a:bodyPr/>
                    <a:lstStyle/>
                    <a:p>
                      <a:pPr lvl="0">
                        <a:spcBef>
                          <a:spcPts val="0"/>
                        </a:spcBef>
                        <a:buNone/>
                      </a:pPr>
                      <a:r>
                        <a:rPr lang="en-US"/>
                        <a:t>Benjamin Atsu</a:t>
                      </a:r>
                    </a:p>
                  </a:txBody>
                  <a:tcPr marL="91425" marR="91425" marT="91425" marB="91425">
                    <a:lnT w="9525" cap="flat" cmpd="sng">
                      <a:solidFill>
                        <a:srgbClr val="000000"/>
                      </a:solidFill>
                      <a:prstDash val="solid"/>
                      <a:round/>
                      <a:headEnd type="none" w="med" len="med"/>
                      <a:tailEnd type="none" w="med" len="med"/>
                    </a:lnT>
                  </a:tcPr>
                </a:tc>
                <a:tc>
                  <a:txBody>
                    <a:bodyPr/>
                    <a:lstStyle/>
                    <a:p>
                      <a:pPr lvl="0">
                        <a:spcBef>
                          <a:spcPts val="0"/>
                        </a:spcBef>
                        <a:buNone/>
                      </a:pPr>
                      <a:endParaRPr/>
                    </a:p>
                  </a:txBody>
                  <a:tcPr marL="91425" marR="91425" marT="91425" marB="91425">
                    <a:lnT w="9525" cap="flat" cmpd="sng">
                      <a:solidFill>
                        <a:srgbClr val="000000"/>
                      </a:solidFill>
                      <a:prstDash val="solid"/>
                      <a:round/>
                      <a:headEnd type="none" w="med" len="med"/>
                      <a:tailEnd type="none" w="med" len="med"/>
                    </a:lnT>
                  </a:tcPr>
                </a:tc>
                <a:tc>
                  <a:txBody>
                    <a:bodyPr/>
                    <a:lstStyle/>
                    <a:p>
                      <a:pPr lvl="0">
                        <a:spcBef>
                          <a:spcPts val="0"/>
                        </a:spcBef>
                        <a:buNone/>
                      </a:pPr>
                      <a:endParaRPr/>
                    </a:p>
                  </a:txBody>
                  <a:tcPr marL="91425" marR="91425" marT="91425" marB="91425">
                    <a:lnT w="9525" cap="flat" cmpd="sng">
                      <a:solidFill>
                        <a:srgbClr val="000000"/>
                      </a:solidFill>
                      <a:prstDash val="solid"/>
                      <a:round/>
                      <a:headEnd type="none" w="med" len="med"/>
                      <a:tailEnd type="none" w="med" len="med"/>
                    </a:lnT>
                  </a:tcPr>
                </a:tc>
                <a:tc>
                  <a:txBody>
                    <a:bodyPr/>
                    <a:lstStyle/>
                    <a:p>
                      <a:pPr lvl="0">
                        <a:spcBef>
                          <a:spcPts val="0"/>
                        </a:spcBef>
                        <a:buNone/>
                      </a:pPr>
                      <a:endParaRPr/>
                    </a:p>
                  </a:txBody>
                  <a:tcPr marL="91425" marR="91425" marT="91425" marB="91425">
                    <a:lnT w="9525" cap="flat" cmpd="sng">
                      <a:solidFill>
                        <a:srgbClr val="000000"/>
                      </a:solidFill>
                      <a:prstDash val="solid"/>
                      <a:round/>
                      <a:headEnd type="none" w="med" len="med"/>
                      <a:tailEnd type="none" w="med" len="med"/>
                    </a:lnT>
                  </a:tcPr>
                </a:tc>
                <a:tc>
                  <a:txBody>
                    <a:bodyPr/>
                    <a:lstStyle/>
                    <a:p>
                      <a:pPr lvl="0">
                        <a:spcBef>
                          <a:spcPts val="0"/>
                        </a:spcBef>
                        <a:buNone/>
                      </a:pPr>
                      <a:endParaRPr dirty="0"/>
                    </a:p>
                  </a:txBody>
                  <a:tcPr marL="91425" marR="91425" marT="91425" marB="91425">
                    <a:lnT w="9525" cap="flat" cmpd="sng">
                      <a:solidFill>
                        <a:srgbClr val="000000"/>
                      </a:solidFill>
                      <a:prstDash val="solid"/>
                      <a:round/>
                      <a:headEnd type="none" w="med" len="med"/>
                      <a:tailEnd type="none" w="med" len="med"/>
                    </a:lnT>
                    <a:solidFill>
                      <a:schemeClr val="accent1">
                        <a:lumMod val="40000"/>
                        <a:lumOff val="60000"/>
                      </a:schemeClr>
                    </a:solidFill>
                  </a:tcPr>
                </a:tc>
                <a:tc>
                  <a:txBody>
                    <a:bodyPr/>
                    <a:lstStyle/>
                    <a:p>
                      <a:pPr lvl="0">
                        <a:spcBef>
                          <a:spcPts val="0"/>
                        </a:spcBef>
                        <a:buNone/>
                      </a:pPr>
                      <a:endParaRPr dirty="0"/>
                    </a:p>
                  </a:txBody>
                  <a:tcPr marL="91425" marR="91425" marT="91425" marB="91425">
                    <a:lnT w="9525" cap="flat" cmpd="sng">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504100">
                <a:tc>
                  <a:txBody>
                    <a:bodyPr/>
                    <a:lstStyle/>
                    <a:p>
                      <a:pPr lvl="0">
                        <a:spcBef>
                          <a:spcPts val="0"/>
                        </a:spcBef>
                        <a:buNone/>
                      </a:pPr>
                      <a:r>
                        <a:rPr lang="en-US"/>
                        <a:t>Daniel Camargo</a:t>
                      </a: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dirty="0"/>
                    </a:p>
                  </a:txBody>
                  <a:tcPr marL="91425" marR="91425" marT="91425" marB="91425">
                    <a:solidFill>
                      <a:schemeClr val="accent1">
                        <a:lumMod val="40000"/>
                        <a:lumOff val="60000"/>
                      </a:schemeClr>
                    </a:solidFill>
                  </a:tcPr>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2"/>
                  </a:ext>
                </a:extLst>
              </a:tr>
              <a:tr h="509000">
                <a:tc>
                  <a:txBody>
                    <a:bodyPr/>
                    <a:lstStyle/>
                    <a:p>
                      <a:pPr lvl="0">
                        <a:spcBef>
                          <a:spcPts val="0"/>
                        </a:spcBef>
                        <a:buNone/>
                      </a:pPr>
                      <a:r>
                        <a:rPr lang="en-US"/>
                        <a:t>Kyle Ferriss</a:t>
                      </a:r>
                    </a:p>
                  </a:txBody>
                  <a:tcPr marL="91425" marR="91425" marT="91425" marB="91425"/>
                </a:tc>
                <a:tc>
                  <a:txBody>
                    <a:bodyPr/>
                    <a:lstStyle/>
                    <a:p>
                      <a:pPr lvl="0">
                        <a:spcBef>
                          <a:spcPts val="0"/>
                        </a:spcBef>
                        <a:buNone/>
                      </a:pPr>
                      <a:endParaRPr dirty="0"/>
                    </a:p>
                  </a:txBody>
                  <a:tcPr marL="91425" marR="91425" marT="91425" marB="91425">
                    <a:solidFill>
                      <a:schemeClr val="accent1">
                        <a:lumMod val="40000"/>
                        <a:lumOff val="60000"/>
                      </a:schemeClr>
                    </a:solidFill>
                  </a:tcPr>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dirty="0"/>
                    </a:p>
                  </a:txBody>
                  <a:tcPr marL="91425" marR="91425" marT="91425" marB="91425">
                    <a:solidFill>
                      <a:schemeClr val="accent1">
                        <a:lumMod val="40000"/>
                        <a:lumOff val="60000"/>
                      </a:schemeClr>
                    </a:solidFill>
                  </a:tcPr>
                </a:tc>
                <a:extLst>
                  <a:ext uri="{0D108BD9-81ED-4DB2-BD59-A6C34878D82A}">
                    <a16:rowId xmlns:a16="http://schemas.microsoft.com/office/drawing/2014/main" val="10003"/>
                  </a:ext>
                </a:extLst>
              </a:tr>
              <a:tr h="504100">
                <a:tc>
                  <a:txBody>
                    <a:bodyPr/>
                    <a:lstStyle/>
                    <a:p>
                      <a:pPr lvl="0">
                        <a:spcBef>
                          <a:spcPts val="0"/>
                        </a:spcBef>
                        <a:buNone/>
                      </a:pPr>
                      <a:r>
                        <a:rPr lang="en-US"/>
                        <a:t>Jonathan Obah</a:t>
                      </a: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dirty="0"/>
                    </a:p>
                  </a:txBody>
                  <a:tcPr marL="91425" marR="91425" marT="91425" marB="91425">
                    <a:solidFill>
                      <a:schemeClr val="accent1">
                        <a:lumMod val="40000"/>
                        <a:lumOff val="60000"/>
                      </a:schemeClr>
                    </a:solidFill>
                  </a:tcPr>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63992078"/>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81093"/>
            <a:ext cx="10131425" cy="1456267"/>
          </a:xfrm>
        </p:spPr>
        <p:txBody>
          <a:bodyPr/>
          <a:lstStyle/>
          <a:p>
            <a:pPr algn="ctr"/>
            <a:r>
              <a:rPr lang="en-US" b="1" i="1" u="sng" cap="none" dirty="0" smtClean="0">
                <a:latin typeface="Arial" panose="020B0604020202020204" pitchFamily="34" charset="0"/>
                <a:cs typeface="Arial" panose="020B0604020202020204" pitchFamily="34" charset="0"/>
              </a:rPr>
              <a:t>Progress Report</a:t>
            </a:r>
            <a:endParaRPr lang="en-US" b="1" i="1" u="sng" cap="none"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5503460"/>
              </p:ext>
            </p:extLst>
          </p:nvPr>
        </p:nvGraphicFramePr>
        <p:xfrm>
          <a:off x="685800" y="1737360"/>
          <a:ext cx="10131425" cy="4746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500" fill="hold"/>
                                        <p:tgtEl>
                                          <p:spTgt spid="6">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chart seriesIdx="-4" categoryIdx="0" bldStep="category"/>
                                            </p:graphicEl>
                                          </p:spTgt>
                                        </p:tgtEl>
                                        <p:attrNameLst>
                                          <p:attrName>style.visibility</p:attrName>
                                        </p:attrNameLst>
                                      </p:cBhvr>
                                      <p:to>
                                        <p:strVal val="visible"/>
                                      </p:to>
                                    </p:set>
                                    <p:anim calcmode="lin" valueType="num">
                                      <p:cBhvr additive="base">
                                        <p:cTn id="13" dur="500" fill="hold"/>
                                        <p:tgtEl>
                                          <p:spTgt spid="6">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 calcmode="lin" valueType="num">
                                      <p:cBhvr additive="base">
                                        <p:cTn id="19" dur="500" fill="hold"/>
                                        <p:tgtEl>
                                          <p:spTgt spid="6">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graphicEl>
                                              <a:chart seriesIdx="-4" categoryIdx="2" bldStep="category"/>
                                            </p:graphicEl>
                                          </p:spTgt>
                                        </p:tgtEl>
                                        <p:attrNameLst>
                                          <p:attrName>style.visibility</p:attrName>
                                        </p:attrNameLst>
                                      </p:cBhvr>
                                      <p:to>
                                        <p:strVal val="visible"/>
                                      </p:to>
                                    </p:set>
                                    <p:anim calcmode="lin" valueType="num">
                                      <p:cBhvr additive="base">
                                        <p:cTn id="25" dur="500" fill="hold"/>
                                        <p:tgtEl>
                                          <p:spTgt spid="6">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graphicEl>
                                              <a:chart seriesIdx="-4" categoryIdx="3" bldStep="category"/>
                                            </p:graphicEl>
                                          </p:spTgt>
                                        </p:tgtEl>
                                        <p:attrNameLst>
                                          <p:attrName>style.visibility</p:attrName>
                                        </p:attrNameLst>
                                      </p:cBhvr>
                                      <p:to>
                                        <p:strVal val="visible"/>
                                      </p:to>
                                    </p:set>
                                    <p:anim calcmode="lin" valueType="num">
                                      <p:cBhvr additive="base">
                                        <p:cTn id="31" dur="500" fill="hold"/>
                                        <p:tgtEl>
                                          <p:spTgt spid="6">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graphicEl>
                                              <a:chart seriesIdx="-4" categoryIdx="4" bldStep="category"/>
                                            </p:graphicEl>
                                          </p:spTgt>
                                        </p:tgtEl>
                                        <p:attrNameLst>
                                          <p:attrName>style.visibility</p:attrName>
                                        </p:attrNameLst>
                                      </p:cBhvr>
                                      <p:to>
                                        <p:strVal val="visible"/>
                                      </p:to>
                                    </p:set>
                                    <p:anim calcmode="lin" valueType="num">
                                      <p:cBhvr additive="base">
                                        <p:cTn id="37" dur="500" fill="hold"/>
                                        <p:tgtEl>
                                          <p:spTgt spid="6">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chart seriesIdx="-4" categoryIdx="4"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graphicEl>
                                              <a:chart seriesIdx="-4" categoryIdx="5" bldStep="category"/>
                                            </p:graphicEl>
                                          </p:spTgt>
                                        </p:tgtEl>
                                        <p:attrNameLst>
                                          <p:attrName>style.visibility</p:attrName>
                                        </p:attrNameLst>
                                      </p:cBhvr>
                                      <p:to>
                                        <p:strVal val="visible"/>
                                      </p:to>
                                    </p:set>
                                    <p:anim calcmode="lin" valueType="num">
                                      <p:cBhvr additive="base">
                                        <p:cTn id="43" dur="500" fill="hold"/>
                                        <p:tgtEl>
                                          <p:spTgt spid="6">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graphicEl>
                                              <a:chart seriesIdx="-4" categoryIdx="5"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graphicEl>
                                              <a:chart seriesIdx="-4" categoryIdx="6" bldStep="category"/>
                                            </p:graphicEl>
                                          </p:spTgt>
                                        </p:tgtEl>
                                        <p:attrNameLst>
                                          <p:attrName>style.visibility</p:attrName>
                                        </p:attrNameLst>
                                      </p:cBhvr>
                                      <p:to>
                                        <p:strVal val="visible"/>
                                      </p:to>
                                    </p:set>
                                    <p:anim calcmode="lin" valueType="num">
                                      <p:cBhvr additive="base">
                                        <p:cTn id="49" dur="500" fill="hold"/>
                                        <p:tgtEl>
                                          <p:spTgt spid="6">
                                            <p:graphicEl>
                                              <a:chart seriesIdx="-4" categoryIdx="6" bldStep="category"/>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graphicEl>
                                              <a:chart seriesIdx="-4" categoryIdx="6"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graphicEl>
                                              <a:chart seriesIdx="-4" categoryIdx="7" bldStep="category"/>
                                            </p:graphicEl>
                                          </p:spTgt>
                                        </p:tgtEl>
                                        <p:attrNameLst>
                                          <p:attrName>style.visibility</p:attrName>
                                        </p:attrNameLst>
                                      </p:cBhvr>
                                      <p:to>
                                        <p:strVal val="visible"/>
                                      </p:to>
                                    </p:set>
                                    <p:anim calcmode="lin" valueType="num">
                                      <p:cBhvr additive="base">
                                        <p:cTn id="55" dur="500" fill="hold"/>
                                        <p:tgtEl>
                                          <p:spTgt spid="6">
                                            <p:graphicEl>
                                              <a:chart seriesIdx="-4" categoryIdx="7" bldStep="category"/>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graphicEl>
                                              <a:chart seriesIdx="-4" categoryIdx="7"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prstGeom prst="rect">
            <a:avLst/>
          </a:prstGeom>
        </p:spPr>
        <p:txBody>
          <a:bodyPr lIns="91425" tIns="91425" rIns="91425" bIns="91425" anchor="ctr" anchorCtr="0">
            <a:noAutofit/>
          </a:bodyPr>
          <a:lstStyle/>
          <a:p>
            <a:pPr lvl="0" algn="ctr">
              <a:spcBef>
                <a:spcPts val="0"/>
              </a:spcBef>
              <a:buNone/>
            </a:pPr>
            <a:r>
              <a:rPr lang="en-US" b="1" i="1" u="sng" cap="none" dirty="0" smtClean="0">
                <a:latin typeface="Arial" panose="020B0604020202020204" pitchFamily="34" charset="0"/>
                <a:cs typeface="Arial" panose="020B0604020202020204" pitchFamily="34" charset="0"/>
              </a:rPr>
              <a:t>Financing</a:t>
            </a:r>
            <a:endParaRPr lang="en-US" b="1" i="1" u="sng" cap="none" dirty="0">
              <a:latin typeface="Arial" panose="020B0604020202020204" pitchFamily="34" charset="0"/>
              <a:cs typeface="Arial" panose="020B0604020202020204" pitchFamily="34" charset="0"/>
            </a:endParaRPr>
          </a:p>
        </p:txBody>
      </p:sp>
      <p:sp>
        <p:nvSpPr>
          <p:cNvPr id="280" name="Shape 280"/>
          <p:cNvSpPr txBox="1">
            <a:spLocks noGrp="1"/>
          </p:cNvSpPr>
          <p:nvPr>
            <p:ph idx="1"/>
          </p:nvPr>
        </p:nvSpPr>
        <p:spPr>
          <a:prstGeom prst="rect">
            <a:avLst/>
          </a:prstGeom>
        </p:spPr>
        <p:txBody>
          <a:bodyPr lIns="91425" tIns="91425" rIns="91425" bIns="91425" anchor="t" anchorCtr="0">
            <a:noAutofit/>
          </a:bodyPr>
          <a:lstStyle/>
          <a:p>
            <a:pPr lvl="0" rtl="0">
              <a:spcBef>
                <a:spcPts val="0"/>
              </a:spcBef>
              <a:buNone/>
            </a:pPr>
            <a:r>
              <a:rPr lang="en-US" sz="2800" dirty="0"/>
              <a:t>M</a:t>
            </a:r>
            <a:r>
              <a:rPr lang="en-US" sz="2800" dirty="0" smtClean="0"/>
              <a:t>ost </a:t>
            </a:r>
            <a:r>
              <a:rPr lang="en-US" sz="2800" dirty="0"/>
              <a:t>of our project is sponsored by Boeing and </a:t>
            </a:r>
            <a:r>
              <a:rPr lang="en-US" sz="2800" dirty="0" err="1"/>
              <a:t>Leidos</a:t>
            </a:r>
            <a:r>
              <a:rPr lang="en-US" sz="2800" dirty="0"/>
              <a:t>, </a:t>
            </a:r>
            <a:endParaRPr sz="2800" dirty="0"/>
          </a:p>
          <a:p>
            <a:pPr lvl="0" rtl="0">
              <a:spcBef>
                <a:spcPts val="0"/>
              </a:spcBef>
              <a:buNone/>
            </a:pPr>
            <a:r>
              <a:rPr lang="en-US" sz="2800" dirty="0"/>
              <a:t>The upfront costs and reimbursement </a:t>
            </a:r>
            <a:r>
              <a:rPr lang="en-US" sz="2800" dirty="0" smtClean="0"/>
              <a:t>is Kyle </a:t>
            </a:r>
            <a:r>
              <a:rPr lang="en-US" sz="2800" dirty="0" err="1"/>
              <a:t>Ferriss’s</a:t>
            </a:r>
            <a:r>
              <a:rPr lang="en-US" sz="2800" dirty="0"/>
              <a:t> responsibility, and any costs not covered by the sponsorship will be divided evenly amongst the group.</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8725" y="0"/>
            <a:ext cx="10515599"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1" i="1" u="sng" strike="noStrike" cap="none" dirty="0">
                <a:latin typeface="Arial" panose="020B0604020202020204" pitchFamily="34" charset="0"/>
                <a:ea typeface="Calibri"/>
                <a:cs typeface="Arial" panose="020B0604020202020204" pitchFamily="34" charset="0"/>
                <a:sym typeface="Calibri"/>
              </a:rPr>
              <a:t>Budget</a:t>
            </a:r>
          </a:p>
        </p:txBody>
      </p:sp>
      <p:graphicFrame>
        <p:nvGraphicFramePr>
          <p:cNvPr id="287" name="Shape 287"/>
          <p:cNvGraphicFramePr/>
          <p:nvPr>
            <p:extLst>
              <p:ext uri="{D42A27DB-BD31-4B8C-83A1-F6EECF244321}">
                <p14:modId xmlns:p14="http://schemas.microsoft.com/office/powerpoint/2010/main" val="1357149422"/>
              </p:ext>
            </p:extLst>
          </p:nvPr>
        </p:nvGraphicFramePr>
        <p:xfrm>
          <a:off x="1031965" y="1436921"/>
          <a:ext cx="10057027" cy="4797584"/>
        </p:xfrm>
        <a:graphic>
          <a:graphicData uri="http://schemas.openxmlformats.org/drawingml/2006/table">
            <a:tbl>
              <a:tblPr firstRow="1" firstCol="1" bandRow="1">
                <a:noFill/>
                <a:tableStyleId>{E0832DF8-D857-4375-B21E-6B934B2E491C}</a:tableStyleId>
              </a:tblPr>
              <a:tblGrid>
                <a:gridCol w="7408001">
                  <a:extLst>
                    <a:ext uri="{9D8B030D-6E8A-4147-A177-3AD203B41FA5}">
                      <a16:colId xmlns:a16="http://schemas.microsoft.com/office/drawing/2014/main" val="20000"/>
                    </a:ext>
                  </a:extLst>
                </a:gridCol>
                <a:gridCol w="2649026">
                  <a:extLst>
                    <a:ext uri="{9D8B030D-6E8A-4147-A177-3AD203B41FA5}">
                      <a16:colId xmlns:a16="http://schemas.microsoft.com/office/drawing/2014/main" val="20001"/>
                    </a:ext>
                  </a:extLst>
                </a:gridCol>
              </a:tblGrid>
              <a:tr h="218072">
                <a:tc>
                  <a:txBody>
                    <a:bodyPr/>
                    <a:lstStyle/>
                    <a:p>
                      <a:pPr marL="0" marR="0" lvl="0" indent="0" algn="ctr" rtl="0">
                        <a:spcBef>
                          <a:spcPts val="0"/>
                        </a:spcBef>
                        <a:spcAft>
                          <a:spcPts val="0"/>
                        </a:spcAft>
                        <a:buSzPct val="25000"/>
                        <a:buNone/>
                      </a:pPr>
                      <a:r>
                        <a:rPr lang="en-US" sz="1000" u="none" strike="noStrike" cap="none" dirty="0"/>
                        <a:t>It</a:t>
                      </a:r>
                      <a:r>
                        <a:rPr lang="en-US" sz="1000" dirty="0"/>
                        <a:t>e</a:t>
                      </a:r>
                      <a:r>
                        <a:rPr lang="en-US" sz="1000" u="none" strike="noStrike" cap="none" dirty="0"/>
                        <a:t>m</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Cost</a:t>
                      </a:r>
                    </a:p>
                  </a:txBody>
                  <a:tcPr marL="23800" marR="23800" marT="15875" marB="15875" anchor="b"/>
                </a:tc>
                <a:extLst>
                  <a:ext uri="{0D108BD9-81ED-4DB2-BD59-A6C34878D82A}">
                    <a16:rowId xmlns:a16="http://schemas.microsoft.com/office/drawing/2014/main" val="10000"/>
                  </a:ext>
                </a:extLst>
              </a:tr>
              <a:tr h="218072">
                <a:tc>
                  <a:txBody>
                    <a:bodyPr/>
                    <a:lstStyle/>
                    <a:p>
                      <a:pPr marL="0" marR="0" lvl="0" indent="0" algn="just" rtl="0">
                        <a:spcBef>
                          <a:spcPts val="0"/>
                        </a:spcBef>
                        <a:spcAft>
                          <a:spcPts val="0"/>
                        </a:spcAft>
                        <a:buSzPct val="25000"/>
                        <a:buNone/>
                      </a:pPr>
                      <a:r>
                        <a:rPr lang="en-US" sz="1000" u="none" strike="noStrike" cap="none"/>
                        <a:t>Microcontroller</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dirty="0"/>
                        <a:t>$20.00</a:t>
                      </a:r>
                    </a:p>
                  </a:txBody>
                  <a:tcPr marL="23800" marR="23800" marT="15875" marB="15875" anchor="b"/>
                </a:tc>
                <a:extLst>
                  <a:ext uri="{0D108BD9-81ED-4DB2-BD59-A6C34878D82A}">
                    <a16:rowId xmlns:a16="http://schemas.microsoft.com/office/drawing/2014/main" val="10001"/>
                  </a:ext>
                </a:extLst>
              </a:tr>
              <a:tr h="218072">
                <a:tc>
                  <a:txBody>
                    <a:bodyPr/>
                    <a:lstStyle/>
                    <a:p>
                      <a:pPr marL="0" marR="0" lvl="0" indent="0" algn="just" rtl="0">
                        <a:spcBef>
                          <a:spcPts val="0"/>
                        </a:spcBef>
                        <a:spcAft>
                          <a:spcPts val="0"/>
                        </a:spcAft>
                        <a:buSzPct val="25000"/>
                        <a:buNone/>
                      </a:pPr>
                      <a:r>
                        <a:rPr lang="en-US" sz="1000" u="none" strike="noStrike" cap="none"/>
                        <a:t>PCB Manufacturing</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$100.00</a:t>
                      </a:r>
                    </a:p>
                  </a:txBody>
                  <a:tcPr marL="23800" marR="23800" marT="15875" marB="15875" anchor="b"/>
                </a:tc>
                <a:extLst>
                  <a:ext uri="{0D108BD9-81ED-4DB2-BD59-A6C34878D82A}">
                    <a16:rowId xmlns:a16="http://schemas.microsoft.com/office/drawing/2014/main" val="10002"/>
                  </a:ext>
                </a:extLst>
              </a:tr>
              <a:tr h="218072">
                <a:tc>
                  <a:txBody>
                    <a:bodyPr/>
                    <a:lstStyle/>
                    <a:p>
                      <a:pPr marL="0" marR="0" lvl="0" indent="0" algn="just" rtl="0">
                        <a:spcBef>
                          <a:spcPts val="0"/>
                        </a:spcBef>
                        <a:spcAft>
                          <a:spcPts val="0"/>
                        </a:spcAft>
                        <a:buSzPct val="25000"/>
                        <a:buNone/>
                      </a:pPr>
                      <a:r>
                        <a:rPr lang="en-US" sz="1000" u="none" strike="noStrike" cap="none"/>
                        <a:t>Induction Coil</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$10.00</a:t>
                      </a:r>
                    </a:p>
                  </a:txBody>
                  <a:tcPr marL="23800" marR="23800" marT="15875" marB="15875" anchor="b"/>
                </a:tc>
                <a:extLst>
                  <a:ext uri="{0D108BD9-81ED-4DB2-BD59-A6C34878D82A}">
                    <a16:rowId xmlns:a16="http://schemas.microsoft.com/office/drawing/2014/main" val="10003"/>
                  </a:ext>
                </a:extLst>
              </a:tr>
              <a:tr h="218072">
                <a:tc>
                  <a:txBody>
                    <a:bodyPr/>
                    <a:lstStyle/>
                    <a:p>
                      <a:pPr marL="0" marR="0" lvl="0" indent="0" algn="just" rtl="0">
                        <a:spcBef>
                          <a:spcPts val="0"/>
                        </a:spcBef>
                        <a:spcAft>
                          <a:spcPts val="0"/>
                        </a:spcAft>
                        <a:buSzPct val="25000"/>
                        <a:buNone/>
                      </a:pPr>
                      <a:r>
                        <a:rPr lang="en-US" sz="1000" u="none" strike="noStrike" cap="none"/>
                        <a:t>Document Printing</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$50.00</a:t>
                      </a:r>
                    </a:p>
                  </a:txBody>
                  <a:tcPr marL="23800" marR="23800" marT="15875" marB="15875" anchor="b"/>
                </a:tc>
                <a:extLst>
                  <a:ext uri="{0D108BD9-81ED-4DB2-BD59-A6C34878D82A}">
                    <a16:rowId xmlns:a16="http://schemas.microsoft.com/office/drawing/2014/main" val="10004"/>
                  </a:ext>
                </a:extLst>
              </a:tr>
              <a:tr h="218072">
                <a:tc>
                  <a:txBody>
                    <a:bodyPr/>
                    <a:lstStyle/>
                    <a:p>
                      <a:pPr marL="0" marR="0" lvl="0" indent="0" algn="just" rtl="0">
                        <a:spcBef>
                          <a:spcPts val="0"/>
                        </a:spcBef>
                        <a:spcAft>
                          <a:spcPts val="0"/>
                        </a:spcAft>
                        <a:buSzPct val="25000"/>
                        <a:buNone/>
                      </a:pPr>
                      <a:r>
                        <a:rPr lang="en-US" sz="1000" u="none" strike="noStrike" cap="none"/>
                        <a:t>Camera</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$50.00</a:t>
                      </a:r>
                    </a:p>
                  </a:txBody>
                  <a:tcPr marL="23800" marR="23800" marT="15875" marB="15875" anchor="b"/>
                </a:tc>
                <a:extLst>
                  <a:ext uri="{0D108BD9-81ED-4DB2-BD59-A6C34878D82A}">
                    <a16:rowId xmlns:a16="http://schemas.microsoft.com/office/drawing/2014/main" val="10005"/>
                  </a:ext>
                </a:extLst>
              </a:tr>
              <a:tr h="218072">
                <a:tc>
                  <a:txBody>
                    <a:bodyPr/>
                    <a:lstStyle/>
                    <a:p>
                      <a:pPr marL="0" marR="0" lvl="0" indent="0" algn="just" rtl="0">
                        <a:spcBef>
                          <a:spcPts val="0"/>
                        </a:spcBef>
                        <a:spcAft>
                          <a:spcPts val="0"/>
                        </a:spcAft>
                        <a:buSzPct val="25000"/>
                        <a:buNone/>
                      </a:pPr>
                      <a:r>
                        <a:rPr lang="en-US" sz="1000" u="none" strike="noStrike" cap="none"/>
                        <a:t>Servo</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$10.00</a:t>
                      </a:r>
                    </a:p>
                  </a:txBody>
                  <a:tcPr marL="23800" marR="23800" marT="15875" marB="15875" anchor="b"/>
                </a:tc>
                <a:extLst>
                  <a:ext uri="{0D108BD9-81ED-4DB2-BD59-A6C34878D82A}">
                    <a16:rowId xmlns:a16="http://schemas.microsoft.com/office/drawing/2014/main" val="10006"/>
                  </a:ext>
                </a:extLst>
              </a:tr>
              <a:tr h="218072">
                <a:tc>
                  <a:txBody>
                    <a:bodyPr/>
                    <a:lstStyle/>
                    <a:p>
                      <a:pPr marL="0" marR="0" lvl="0" indent="0" algn="just" rtl="0">
                        <a:spcBef>
                          <a:spcPts val="0"/>
                        </a:spcBef>
                        <a:spcAft>
                          <a:spcPts val="0"/>
                        </a:spcAft>
                        <a:buSzPct val="25000"/>
                        <a:buNone/>
                      </a:pPr>
                      <a:r>
                        <a:rPr lang="en-US" sz="1000" u="none" strike="noStrike" cap="none" dirty="0"/>
                        <a:t>Propellers</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$20.00</a:t>
                      </a:r>
                    </a:p>
                  </a:txBody>
                  <a:tcPr marL="23800" marR="23800" marT="15875" marB="15875" anchor="b"/>
                </a:tc>
                <a:extLst>
                  <a:ext uri="{0D108BD9-81ED-4DB2-BD59-A6C34878D82A}">
                    <a16:rowId xmlns:a16="http://schemas.microsoft.com/office/drawing/2014/main" val="10007"/>
                  </a:ext>
                </a:extLst>
              </a:tr>
              <a:tr h="218072">
                <a:tc>
                  <a:txBody>
                    <a:bodyPr/>
                    <a:lstStyle/>
                    <a:p>
                      <a:pPr marL="0" marR="0" lvl="0" indent="0" algn="just" rtl="0">
                        <a:spcBef>
                          <a:spcPts val="0"/>
                        </a:spcBef>
                        <a:spcAft>
                          <a:spcPts val="0"/>
                        </a:spcAft>
                        <a:buSzPct val="25000"/>
                        <a:buNone/>
                      </a:pPr>
                      <a:r>
                        <a:rPr lang="en-US" sz="1000" u="none" strike="noStrike" cap="none"/>
                        <a:t>DC Motors</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$40.00</a:t>
                      </a:r>
                    </a:p>
                  </a:txBody>
                  <a:tcPr marL="23800" marR="23800" marT="15875" marB="15875" anchor="b"/>
                </a:tc>
                <a:extLst>
                  <a:ext uri="{0D108BD9-81ED-4DB2-BD59-A6C34878D82A}">
                    <a16:rowId xmlns:a16="http://schemas.microsoft.com/office/drawing/2014/main" val="10008"/>
                  </a:ext>
                </a:extLst>
              </a:tr>
              <a:tr h="218072">
                <a:tc>
                  <a:txBody>
                    <a:bodyPr/>
                    <a:lstStyle/>
                    <a:p>
                      <a:pPr marL="0" marR="0" lvl="0" indent="0" algn="just" rtl="0">
                        <a:spcBef>
                          <a:spcPts val="0"/>
                        </a:spcBef>
                        <a:spcAft>
                          <a:spcPts val="0"/>
                        </a:spcAft>
                        <a:buSzPct val="25000"/>
                        <a:buNone/>
                      </a:pPr>
                      <a:r>
                        <a:rPr lang="en-US" sz="1000" u="none" strike="noStrike" cap="none"/>
                        <a:t>Wiring</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$10.00</a:t>
                      </a:r>
                    </a:p>
                  </a:txBody>
                  <a:tcPr marL="23800" marR="23800" marT="15875" marB="15875" anchor="b"/>
                </a:tc>
                <a:extLst>
                  <a:ext uri="{0D108BD9-81ED-4DB2-BD59-A6C34878D82A}">
                    <a16:rowId xmlns:a16="http://schemas.microsoft.com/office/drawing/2014/main" val="10009"/>
                  </a:ext>
                </a:extLst>
              </a:tr>
              <a:tr h="218072">
                <a:tc>
                  <a:txBody>
                    <a:bodyPr/>
                    <a:lstStyle/>
                    <a:p>
                      <a:pPr marL="0" marR="0" lvl="0" indent="0" algn="just" rtl="0">
                        <a:spcBef>
                          <a:spcPts val="0"/>
                        </a:spcBef>
                        <a:spcAft>
                          <a:spcPts val="0"/>
                        </a:spcAft>
                        <a:buSzPct val="25000"/>
                        <a:buNone/>
                      </a:pPr>
                      <a:r>
                        <a:rPr lang="en-US" sz="1000" u="none" strike="noStrike" cap="none"/>
                        <a:t>Controller</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$20.00</a:t>
                      </a:r>
                    </a:p>
                  </a:txBody>
                  <a:tcPr marL="23800" marR="23800" marT="15875" marB="15875" anchor="b"/>
                </a:tc>
                <a:extLst>
                  <a:ext uri="{0D108BD9-81ED-4DB2-BD59-A6C34878D82A}">
                    <a16:rowId xmlns:a16="http://schemas.microsoft.com/office/drawing/2014/main" val="10010"/>
                  </a:ext>
                </a:extLst>
              </a:tr>
              <a:tr h="218072">
                <a:tc>
                  <a:txBody>
                    <a:bodyPr/>
                    <a:lstStyle/>
                    <a:p>
                      <a:pPr marL="0" marR="0" lvl="0" indent="0" algn="just" rtl="0">
                        <a:spcBef>
                          <a:spcPts val="0"/>
                        </a:spcBef>
                        <a:spcAft>
                          <a:spcPts val="0"/>
                        </a:spcAft>
                        <a:buSzPct val="25000"/>
                        <a:buNone/>
                      </a:pPr>
                      <a:r>
                        <a:rPr lang="en-US" sz="1000" u="none" strike="noStrike" cap="none"/>
                        <a:t>Solar Panels</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$20.00</a:t>
                      </a:r>
                    </a:p>
                  </a:txBody>
                  <a:tcPr marL="23800" marR="23800" marT="15875" marB="15875" anchor="b"/>
                </a:tc>
                <a:extLst>
                  <a:ext uri="{0D108BD9-81ED-4DB2-BD59-A6C34878D82A}">
                    <a16:rowId xmlns:a16="http://schemas.microsoft.com/office/drawing/2014/main" val="10011"/>
                  </a:ext>
                </a:extLst>
              </a:tr>
              <a:tr h="218072">
                <a:tc>
                  <a:txBody>
                    <a:bodyPr/>
                    <a:lstStyle/>
                    <a:p>
                      <a:pPr marL="0" marR="0" lvl="0" indent="0" algn="just" rtl="0">
                        <a:spcBef>
                          <a:spcPts val="0"/>
                        </a:spcBef>
                        <a:spcAft>
                          <a:spcPts val="0"/>
                        </a:spcAft>
                        <a:buSzPct val="25000"/>
                        <a:buNone/>
                      </a:pPr>
                      <a:r>
                        <a:rPr lang="en-US" sz="1000" u="none" strike="noStrike" cap="none"/>
                        <a:t>Wireless Transmitter and Receiver</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$225</a:t>
                      </a:r>
                    </a:p>
                  </a:txBody>
                  <a:tcPr marL="23800" marR="23800" marT="15875" marB="15875" anchor="b"/>
                </a:tc>
                <a:extLst>
                  <a:ext uri="{0D108BD9-81ED-4DB2-BD59-A6C34878D82A}">
                    <a16:rowId xmlns:a16="http://schemas.microsoft.com/office/drawing/2014/main" val="10012"/>
                  </a:ext>
                </a:extLst>
              </a:tr>
              <a:tr h="218072">
                <a:tc>
                  <a:txBody>
                    <a:bodyPr/>
                    <a:lstStyle/>
                    <a:p>
                      <a:pPr marL="0" marR="0" lvl="0" indent="0" algn="just" rtl="0">
                        <a:spcBef>
                          <a:spcPts val="0"/>
                        </a:spcBef>
                        <a:spcAft>
                          <a:spcPts val="0"/>
                        </a:spcAft>
                        <a:buSzPct val="25000"/>
                        <a:buNone/>
                      </a:pPr>
                      <a:r>
                        <a:rPr lang="en-US" sz="1000" u="none" strike="noStrike" cap="none"/>
                        <a:t>Accelerometer</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$20.00</a:t>
                      </a:r>
                    </a:p>
                  </a:txBody>
                  <a:tcPr marL="23800" marR="23800" marT="15875" marB="15875" anchor="b"/>
                </a:tc>
                <a:extLst>
                  <a:ext uri="{0D108BD9-81ED-4DB2-BD59-A6C34878D82A}">
                    <a16:rowId xmlns:a16="http://schemas.microsoft.com/office/drawing/2014/main" val="10013"/>
                  </a:ext>
                </a:extLst>
              </a:tr>
              <a:tr h="218072">
                <a:tc>
                  <a:txBody>
                    <a:bodyPr/>
                    <a:lstStyle/>
                    <a:p>
                      <a:pPr marL="0" marR="0" lvl="0" indent="0" algn="just" rtl="0">
                        <a:spcBef>
                          <a:spcPts val="0"/>
                        </a:spcBef>
                        <a:spcAft>
                          <a:spcPts val="0"/>
                        </a:spcAft>
                        <a:buSzPct val="25000"/>
                        <a:buNone/>
                      </a:pPr>
                      <a:r>
                        <a:rPr lang="en-US" sz="1000" u="none" strike="noStrike" cap="none"/>
                        <a:t>Drone Frame</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$30.00</a:t>
                      </a:r>
                    </a:p>
                  </a:txBody>
                  <a:tcPr marL="23800" marR="23800" marT="15875" marB="15875" anchor="b"/>
                </a:tc>
                <a:extLst>
                  <a:ext uri="{0D108BD9-81ED-4DB2-BD59-A6C34878D82A}">
                    <a16:rowId xmlns:a16="http://schemas.microsoft.com/office/drawing/2014/main" val="10014"/>
                  </a:ext>
                </a:extLst>
              </a:tr>
              <a:tr h="218072">
                <a:tc>
                  <a:txBody>
                    <a:bodyPr/>
                    <a:lstStyle/>
                    <a:p>
                      <a:pPr marL="0" marR="0" lvl="0" indent="0" algn="just" rtl="0">
                        <a:spcBef>
                          <a:spcPts val="0"/>
                        </a:spcBef>
                        <a:spcAft>
                          <a:spcPts val="0"/>
                        </a:spcAft>
                        <a:buSzPct val="25000"/>
                        <a:buNone/>
                      </a:pPr>
                      <a:r>
                        <a:rPr lang="en-US" sz="1000" u="none" strike="noStrike" cap="none"/>
                        <a:t>Materials (wood, plastic)</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$50.00</a:t>
                      </a:r>
                    </a:p>
                  </a:txBody>
                  <a:tcPr marL="23800" marR="23800" marT="15875" marB="15875" anchor="b"/>
                </a:tc>
                <a:extLst>
                  <a:ext uri="{0D108BD9-81ED-4DB2-BD59-A6C34878D82A}">
                    <a16:rowId xmlns:a16="http://schemas.microsoft.com/office/drawing/2014/main" val="10015"/>
                  </a:ext>
                </a:extLst>
              </a:tr>
              <a:tr h="218072">
                <a:tc>
                  <a:txBody>
                    <a:bodyPr/>
                    <a:lstStyle/>
                    <a:p>
                      <a:pPr marL="0" marR="0" lvl="0" indent="0" algn="just" rtl="0">
                        <a:spcBef>
                          <a:spcPts val="0"/>
                        </a:spcBef>
                        <a:spcAft>
                          <a:spcPts val="0"/>
                        </a:spcAft>
                        <a:buSzPct val="25000"/>
                        <a:buNone/>
                      </a:pPr>
                      <a:r>
                        <a:rPr lang="en-US" sz="1000" u="none" strike="noStrike" cap="none"/>
                        <a:t>GPS</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$50.00</a:t>
                      </a:r>
                    </a:p>
                  </a:txBody>
                  <a:tcPr marL="23800" marR="23800" marT="15875" marB="15875" anchor="b"/>
                </a:tc>
                <a:extLst>
                  <a:ext uri="{0D108BD9-81ED-4DB2-BD59-A6C34878D82A}">
                    <a16:rowId xmlns:a16="http://schemas.microsoft.com/office/drawing/2014/main" val="10016"/>
                  </a:ext>
                </a:extLst>
              </a:tr>
              <a:tr h="218072">
                <a:tc>
                  <a:txBody>
                    <a:bodyPr/>
                    <a:lstStyle/>
                    <a:p>
                      <a:pPr marL="0" marR="0" lvl="0" indent="0" algn="just" rtl="0">
                        <a:spcBef>
                          <a:spcPts val="0"/>
                        </a:spcBef>
                        <a:spcAft>
                          <a:spcPts val="0"/>
                        </a:spcAft>
                        <a:buSzPct val="25000"/>
                        <a:buNone/>
                      </a:pPr>
                      <a:r>
                        <a:rPr lang="en-US" sz="1000" u="none" strike="noStrike" cap="none"/>
                        <a:t>Altimeter</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$15.00</a:t>
                      </a:r>
                    </a:p>
                  </a:txBody>
                  <a:tcPr marL="23800" marR="23800" marT="15875" marB="15875" anchor="b"/>
                </a:tc>
                <a:extLst>
                  <a:ext uri="{0D108BD9-81ED-4DB2-BD59-A6C34878D82A}">
                    <a16:rowId xmlns:a16="http://schemas.microsoft.com/office/drawing/2014/main" val="10017"/>
                  </a:ext>
                </a:extLst>
              </a:tr>
              <a:tr h="218072">
                <a:tc>
                  <a:txBody>
                    <a:bodyPr/>
                    <a:lstStyle/>
                    <a:p>
                      <a:pPr marL="0" marR="0" lvl="0" indent="0" algn="just" rtl="0">
                        <a:spcBef>
                          <a:spcPts val="0"/>
                        </a:spcBef>
                        <a:spcAft>
                          <a:spcPts val="0"/>
                        </a:spcAft>
                        <a:buSzPct val="25000"/>
                        <a:buNone/>
                      </a:pPr>
                      <a:r>
                        <a:rPr lang="en-US" sz="1000" u="none" strike="noStrike" cap="none"/>
                        <a:t>Misc.</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$300.00</a:t>
                      </a:r>
                    </a:p>
                  </a:txBody>
                  <a:tcPr marL="23800" marR="23800" marT="15875" marB="15875" anchor="b"/>
                </a:tc>
                <a:extLst>
                  <a:ext uri="{0D108BD9-81ED-4DB2-BD59-A6C34878D82A}">
                    <a16:rowId xmlns:a16="http://schemas.microsoft.com/office/drawing/2014/main" val="10018"/>
                  </a:ext>
                </a:extLst>
              </a:tr>
              <a:tr h="218072">
                <a:tc>
                  <a:txBody>
                    <a:bodyPr/>
                    <a:lstStyle/>
                    <a:p>
                      <a:pPr marL="0" marR="0" lvl="0" indent="0" algn="just" rtl="0">
                        <a:spcBef>
                          <a:spcPts val="0"/>
                        </a:spcBef>
                        <a:spcAft>
                          <a:spcPts val="0"/>
                        </a:spcAft>
                        <a:buSzPct val="25000"/>
                        <a:buNone/>
                      </a:pPr>
                      <a:r>
                        <a:rPr lang="en-US" sz="1000" u="none" strike="noStrike" cap="none"/>
                        <a:t>Total</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$1034.00</a:t>
                      </a:r>
                    </a:p>
                  </a:txBody>
                  <a:tcPr marL="23800" marR="23800" marT="15875" marB="15875" anchor="b"/>
                </a:tc>
                <a:extLst>
                  <a:ext uri="{0D108BD9-81ED-4DB2-BD59-A6C34878D82A}">
                    <a16:rowId xmlns:a16="http://schemas.microsoft.com/office/drawing/2014/main" val="10019"/>
                  </a:ext>
                </a:extLst>
              </a:tr>
              <a:tr h="218072">
                <a:tc>
                  <a:txBody>
                    <a:bodyPr/>
                    <a:lstStyle/>
                    <a:p>
                      <a:pPr marL="0" marR="0" lvl="0" indent="0" algn="just" rtl="0">
                        <a:spcBef>
                          <a:spcPts val="0"/>
                        </a:spcBef>
                        <a:spcAft>
                          <a:spcPts val="0"/>
                        </a:spcAft>
                        <a:buSzPct val="25000"/>
                        <a:buNone/>
                      </a:pPr>
                      <a:r>
                        <a:rPr lang="en-US" sz="1000" u="none" strike="noStrike" cap="none"/>
                        <a:t>Sponsorship from Boeing/Leidos</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-$745.65</a:t>
                      </a:r>
                    </a:p>
                  </a:txBody>
                  <a:tcPr marL="23800" marR="23800" marT="15875" marB="15875" anchor="b"/>
                </a:tc>
                <a:extLst>
                  <a:ext uri="{0D108BD9-81ED-4DB2-BD59-A6C34878D82A}">
                    <a16:rowId xmlns:a16="http://schemas.microsoft.com/office/drawing/2014/main" val="10020"/>
                  </a:ext>
                </a:extLst>
              </a:tr>
              <a:tr h="218072">
                <a:tc>
                  <a:txBody>
                    <a:bodyPr/>
                    <a:lstStyle/>
                    <a:p>
                      <a:pPr marL="0" marR="0" lvl="0" indent="0" algn="just" rtl="0">
                        <a:spcBef>
                          <a:spcPts val="0"/>
                        </a:spcBef>
                        <a:spcAft>
                          <a:spcPts val="0"/>
                        </a:spcAft>
                        <a:buSzPct val="25000"/>
                        <a:buNone/>
                      </a:pPr>
                      <a:r>
                        <a:rPr lang="en-US" sz="1000" u="sng" strike="noStrike" cap="none"/>
                        <a:t>Estimated Out of Pocket Costs</a:t>
                      </a:r>
                    </a:p>
                  </a:txBody>
                  <a:tcPr marL="23800" marR="23800" marT="15875" marB="15875" anchor="b"/>
                </a:tc>
                <a:tc>
                  <a:txBody>
                    <a:bodyPr/>
                    <a:lstStyle/>
                    <a:p>
                      <a:pPr marL="0" marR="0" lvl="0" indent="0" algn="ctr" rtl="0">
                        <a:spcBef>
                          <a:spcPts val="0"/>
                        </a:spcBef>
                        <a:spcAft>
                          <a:spcPts val="0"/>
                        </a:spcAft>
                        <a:buSzPct val="25000"/>
                        <a:buNone/>
                      </a:pPr>
                      <a:r>
                        <a:rPr lang="en-US" sz="1000" u="sng" strike="noStrike" cap="none" dirty="0"/>
                        <a:t>$288.35</a:t>
                      </a:r>
                    </a:p>
                  </a:txBody>
                  <a:tcPr marL="23800" marR="23800" marT="15875" marB="15875" anchor="b"/>
                </a:tc>
                <a:extLst>
                  <a:ext uri="{0D108BD9-81ED-4DB2-BD59-A6C34878D82A}">
                    <a16:rowId xmlns:a16="http://schemas.microsoft.com/office/drawing/2014/main" val="10021"/>
                  </a:ext>
                </a:extLst>
              </a:tr>
            </a:tbl>
          </a:graphicData>
        </a:graphic>
      </p:graphicFrame>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i="1" u="sng" strike="noStrike" cap="none" dirty="0" smtClean="0">
                <a:latin typeface="Arial" panose="020B0604020202020204" pitchFamily="34" charset="0"/>
                <a:ea typeface="Calibri"/>
                <a:cs typeface="Arial" panose="020B0604020202020204" pitchFamily="34" charset="0"/>
                <a:sym typeface="Calibri"/>
              </a:rPr>
              <a:t>Questions</a:t>
            </a:r>
            <a:endParaRPr lang="en-US" b="1" i="1" u="sng" strike="noStrike" cap="none" dirty="0">
              <a:latin typeface="Arial" panose="020B0604020202020204" pitchFamily="34" charset="0"/>
              <a:ea typeface="Calibri"/>
              <a:cs typeface="Arial" panose="020B0604020202020204" pitchFamily="34" charset="0"/>
              <a:sym typeface="Calibri"/>
            </a:endParaRPr>
          </a:p>
        </p:txBody>
      </p:sp>
      <p:pic>
        <p:nvPicPr>
          <p:cNvPr id="308" name="Shape 308"/>
          <p:cNvPicPr preferRelativeResize="0"/>
          <p:nvPr/>
        </p:nvPicPr>
        <p:blipFill>
          <a:blip r:embed="rId3">
            <a:alphaModFix/>
          </a:blip>
          <a:stretch>
            <a:fillRect/>
          </a:stretch>
        </p:blipFill>
        <p:spPr>
          <a:xfrm>
            <a:off x="3558465" y="1978082"/>
            <a:ext cx="4166849" cy="416684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wipe(down)">
                                      <p:cBhvr>
                                        <p:cTn id="7" dur="580">
                                          <p:stCondLst>
                                            <p:cond delay="0"/>
                                          </p:stCondLst>
                                        </p:cTn>
                                        <p:tgtEl>
                                          <p:spTgt spid="307"/>
                                        </p:tgtEl>
                                      </p:cBhvr>
                                    </p:animEffect>
                                    <p:anim calcmode="lin" valueType="num">
                                      <p:cBhvr>
                                        <p:cTn id="8" dur="1822" tmFilter="0,0; 0.14,0.36; 0.43,0.73; 0.71,0.91; 1.0,1.0">
                                          <p:stCondLst>
                                            <p:cond delay="0"/>
                                          </p:stCondLst>
                                        </p:cTn>
                                        <p:tgtEl>
                                          <p:spTgt spid="30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
                                        </p:tgtEl>
                                      </p:cBhvr>
                                      <p:to x="100000" y="60000"/>
                                    </p:animScale>
                                    <p:animScale>
                                      <p:cBhvr>
                                        <p:cTn id="14" dur="166" decel="50000">
                                          <p:stCondLst>
                                            <p:cond delay="676"/>
                                          </p:stCondLst>
                                        </p:cTn>
                                        <p:tgtEl>
                                          <p:spTgt spid="307"/>
                                        </p:tgtEl>
                                      </p:cBhvr>
                                      <p:to x="100000" y="100000"/>
                                    </p:animScale>
                                    <p:animScale>
                                      <p:cBhvr>
                                        <p:cTn id="15" dur="26">
                                          <p:stCondLst>
                                            <p:cond delay="1312"/>
                                          </p:stCondLst>
                                        </p:cTn>
                                        <p:tgtEl>
                                          <p:spTgt spid="307"/>
                                        </p:tgtEl>
                                      </p:cBhvr>
                                      <p:to x="100000" y="80000"/>
                                    </p:animScale>
                                    <p:animScale>
                                      <p:cBhvr>
                                        <p:cTn id="16" dur="166" decel="50000">
                                          <p:stCondLst>
                                            <p:cond delay="1338"/>
                                          </p:stCondLst>
                                        </p:cTn>
                                        <p:tgtEl>
                                          <p:spTgt spid="307"/>
                                        </p:tgtEl>
                                      </p:cBhvr>
                                      <p:to x="100000" y="100000"/>
                                    </p:animScale>
                                    <p:animScale>
                                      <p:cBhvr>
                                        <p:cTn id="17" dur="26">
                                          <p:stCondLst>
                                            <p:cond delay="1642"/>
                                          </p:stCondLst>
                                        </p:cTn>
                                        <p:tgtEl>
                                          <p:spTgt spid="307"/>
                                        </p:tgtEl>
                                      </p:cBhvr>
                                      <p:to x="100000" y="90000"/>
                                    </p:animScale>
                                    <p:animScale>
                                      <p:cBhvr>
                                        <p:cTn id="18" dur="166" decel="50000">
                                          <p:stCondLst>
                                            <p:cond delay="1668"/>
                                          </p:stCondLst>
                                        </p:cTn>
                                        <p:tgtEl>
                                          <p:spTgt spid="307"/>
                                        </p:tgtEl>
                                      </p:cBhvr>
                                      <p:to x="100000" y="100000"/>
                                    </p:animScale>
                                    <p:animScale>
                                      <p:cBhvr>
                                        <p:cTn id="19" dur="26">
                                          <p:stCondLst>
                                            <p:cond delay="1808"/>
                                          </p:stCondLst>
                                        </p:cTn>
                                        <p:tgtEl>
                                          <p:spTgt spid="307"/>
                                        </p:tgtEl>
                                      </p:cBhvr>
                                      <p:to x="100000" y="95000"/>
                                    </p:animScale>
                                    <p:animScale>
                                      <p:cBhvr>
                                        <p:cTn id="20" dur="166" decel="50000">
                                          <p:stCondLst>
                                            <p:cond delay="1834"/>
                                          </p:stCondLst>
                                        </p:cTn>
                                        <p:tgtEl>
                                          <p:spTgt spid="307"/>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308"/>
                                        </p:tgtEl>
                                        <p:attrNameLst>
                                          <p:attrName>style.visibility</p:attrName>
                                        </p:attrNameLst>
                                      </p:cBhvr>
                                      <p:to>
                                        <p:strVal val="visible"/>
                                      </p:to>
                                    </p:set>
                                    <p:anim calcmode="lin" valueType="num">
                                      <p:cBhvr additive="base">
                                        <p:cTn id="23" dur="500" fill="hold"/>
                                        <p:tgtEl>
                                          <p:spTgt spid="308"/>
                                        </p:tgtEl>
                                        <p:attrNameLst>
                                          <p:attrName>ppt_x</p:attrName>
                                        </p:attrNameLst>
                                      </p:cBhvr>
                                      <p:tavLst>
                                        <p:tav tm="0">
                                          <p:val>
                                            <p:strVal val="#ppt_x"/>
                                          </p:val>
                                        </p:tav>
                                        <p:tav tm="100000">
                                          <p:val>
                                            <p:strVal val="#ppt_x"/>
                                          </p:val>
                                        </p:tav>
                                      </p:tavLst>
                                    </p:anim>
                                    <p:anim calcmode="lin" valueType="num">
                                      <p:cBhvr additive="base">
                                        <p:cTn id="24" dur="500" fill="hold"/>
                                        <p:tgtEl>
                                          <p:spTgt spid="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i="1" u="sng" strike="noStrike" cap="none" dirty="0">
                <a:latin typeface="Arial" panose="020B0604020202020204" pitchFamily="34" charset="0"/>
                <a:ea typeface="Calibri"/>
                <a:cs typeface="Arial" panose="020B0604020202020204" pitchFamily="34" charset="0"/>
                <a:sym typeface="Calibri"/>
              </a:rPr>
              <a:t>Goals and objectives</a:t>
            </a:r>
          </a:p>
        </p:txBody>
      </p:sp>
      <p:sp>
        <p:nvSpPr>
          <p:cNvPr id="112" name="Shape 112"/>
          <p:cNvSpPr txBox="1">
            <a:spLocks noGrp="1"/>
          </p:cNvSpPr>
          <p:nvPr>
            <p:ph idx="1"/>
          </p:nvPr>
        </p:nvSpPr>
        <p:spPr>
          <a:xfrm>
            <a:off x="746761" y="1863393"/>
            <a:ext cx="10131425" cy="3649133"/>
          </a:xfrm>
          <a:prstGeom prst="rect">
            <a:avLst/>
          </a:prstGeom>
          <a:noFill/>
          <a:ln>
            <a:noFill/>
          </a:ln>
        </p:spPr>
        <p:txBody>
          <a:bodyPr lIns="91425" tIns="45700" rIns="91425" bIns="45700" anchor="t" anchorCtr="0">
            <a:noAutofit/>
          </a:bodyPr>
          <a:lstStyle/>
          <a:p>
            <a:pPr>
              <a:lnSpc>
                <a:spcPct val="90000"/>
              </a:lnSpc>
              <a:spcAft>
                <a:spcPts val="0"/>
              </a:spcAft>
              <a:buClr>
                <a:schemeClr val="dk1"/>
              </a:buClr>
            </a:pPr>
            <a:endParaRPr lang="en-US" sz="2800" b="0" i="0" u="none" strike="noStrike" cap="none" dirty="0" smtClean="0">
              <a:latin typeface="Calibri"/>
              <a:ea typeface="Calibri"/>
              <a:cs typeface="Calibri"/>
              <a:sym typeface="Calibri"/>
            </a:endParaRPr>
          </a:p>
          <a:p>
            <a:pPr>
              <a:lnSpc>
                <a:spcPct val="90000"/>
              </a:lnSpc>
              <a:spcAft>
                <a:spcPts val="0"/>
              </a:spcAft>
              <a:buClr>
                <a:schemeClr val="dk1"/>
              </a:buClr>
            </a:pPr>
            <a:r>
              <a:rPr lang="en-US" sz="2800" b="0" i="0" u="none" strike="noStrike" cap="none" dirty="0" smtClean="0">
                <a:latin typeface="Calibri"/>
                <a:ea typeface="Calibri"/>
                <a:cs typeface="Calibri"/>
                <a:sym typeface="Calibri"/>
              </a:rPr>
              <a:t>Low </a:t>
            </a:r>
            <a:r>
              <a:rPr lang="en-US" sz="2800" b="0" i="0" u="none" strike="noStrike" cap="none" dirty="0">
                <a:latin typeface="Calibri"/>
                <a:ea typeface="Calibri"/>
                <a:cs typeface="Calibri"/>
                <a:sym typeface="Calibri"/>
              </a:rPr>
              <a:t>operating and maintenance costs.</a:t>
            </a:r>
          </a:p>
          <a:p>
            <a:pPr>
              <a:lnSpc>
                <a:spcPct val="90000"/>
              </a:lnSpc>
              <a:spcBef>
                <a:spcPts val="1000"/>
              </a:spcBef>
              <a:spcAft>
                <a:spcPts val="0"/>
              </a:spcAft>
              <a:buClr>
                <a:schemeClr val="dk1"/>
              </a:buClr>
            </a:pPr>
            <a:r>
              <a:rPr lang="en-US" sz="2800" b="0" i="0" u="none" strike="noStrike" cap="none" dirty="0">
                <a:latin typeface="Calibri"/>
                <a:ea typeface="Calibri"/>
                <a:cs typeface="Calibri"/>
                <a:sym typeface="Calibri"/>
              </a:rPr>
              <a:t>Environmentally friendly.</a:t>
            </a:r>
          </a:p>
          <a:p>
            <a:pPr>
              <a:lnSpc>
                <a:spcPct val="90000"/>
              </a:lnSpc>
              <a:spcBef>
                <a:spcPts val="1000"/>
              </a:spcBef>
              <a:spcAft>
                <a:spcPts val="0"/>
              </a:spcAft>
              <a:buClr>
                <a:schemeClr val="dk1"/>
              </a:buClr>
            </a:pPr>
            <a:r>
              <a:rPr lang="en-US" sz="2800" b="0" i="0" u="none" strike="noStrike" cap="none" dirty="0">
                <a:latin typeface="Calibri"/>
                <a:ea typeface="Calibri"/>
                <a:cs typeface="Calibri"/>
                <a:sym typeface="Calibri"/>
              </a:rPr>
              <a:t>Autonomous user tracking and flight planning.</a:t>
            </a:r>
          </a:p>
          <a:p>
            <a:pPr>
              <a:lnSpc>
                <a:spcPct val="90000"/>
              </a:lnSpc>
              <a:spcBef>
                <a:spcPts val="1000"/>
              </a:spcBef>
              <a:spcAft>
                <a:spcPts val="0"/>
              </a:spcAft>
              <a:buClr>
                <a:schemeClr val="dk1"/>
              </a:buClr>
            </a:pPr>
            <a:r>
              <a:rPr lang="en-US" sz="2800" b="0" i="0" u="none" strike="noStrike" cap="none" dirty="0">
                <a:latin typeface="Calibri"/>
                <a:ea typeface="Calibri"/>
                <a:cs typeface="Calibri"/>
                <a:sym typeface="Calibri"/>
              </a:rPr>
              <a:t>Autonomous landing and charging.</a:t>
            </a:r>
          </a:p>
          <a:p>
            <a:pPr>
              <a:lnSpc>
                <a:spcPct val="90000"/>
              </a:lnSpc>
              <a:spcBef>
                <a:spcPts val="1000"/>
              </a:spcBef>
              <a:spcAft>
                <a:spcPts val="0"/>
              </a:spcAft>
              <a:buClr>
                <a:schemeClr val="dk1"/>
              </a:buClr>
            </a:pPr>
            <a:r>
              <a:rPr lang="en-US" sz="2800" b="0" i="0" u="none" strike="noStrike" cap="none" dirty="0">
                <a:latin typeface="Calibri"/>
                <a:ea typeface="Calibri"/>
                <a:cs typeface="Calibri"/>
                <a:sym typeface="Calibri"/>
              </a:rPr>
              <a:t>Wireless charging.</a:t>
            </a:r>
          </a:p>
          <a:p>
            <a:pPr>
              <a:lnSpc>
                <a:spcPct val="90000"/>
              </a:lnSpc>
              <a:spcBef>
                <a:spcPts val="1000"/>
              </a:spcBef>
              <a:spcAft>
                <a:spcPts val="0"/>
              </a:spcAft>
              <a:buClr>
                <a:schemeClr val="dk1"/>
              </a:buClr>
            </a:pPr>
            <a:r>
              <a:rPr lang="en-US" sz="2800" b="0" i="0" u="none" strike="noStrike" cap="none" dirty="0">
                <a:latin typeface="Calibri"/>
                <a:ea typeface="Calibri"/>
                <a:cs typeface="Calibri"/>
                <a:sym typeface="Calibri"/>
              </a:rPr>
              <a:t>Failsafe for low battery.</a:t>
            </a:r>
          </a:p>
          <a:p>
            <a:pPr marL="228600" marR="0" lvl="0" indent="-228600" algn="l" rtl="0">
              <a:lnSpc>
                <a:spcPct val="90000"/>
              </a:lnSpc>
              <a:spcBef>
                <a:spcPts val="1000"/>
              </a:spcBef>
              <a:buClr>
                <a:schemeClr val="dk1"/>
              </a:buClr>
              <a:buSzPct val="100000"/>
              <a:buFont typeface="Arial"/>
              <a:buNone/>
            </a:pPr>
            <a:endParaRPr sz="2800" b="0" i="0" u="none" strike="noStrike" cap="none"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
                                            <p:txEl>
                                              <p:pRg st="1" end="1"/>
                                            </p:txEl>
                                          </p:spTgt>
                                        </p:tgtEl>
                                        <p:attrNameLst>
                                          <p:attrName>style.visibility</p:attrName>
                                        </p:attrNameLst>
                                      </p:cBhvr>
                                      <p:to>
                                        <p:strVal val="visible"/>
                                      </p:to>
                                    </p:set>
                                    <p:anim calcmode="lin" valueType="num">
                                      <p:cBhvr additive="base">
                                        <p:cTn id="7" dur="500" fill="hold"/>
                                        <p:tgtEl>
                                          <p:spTgt spid="1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
                                            <p:txEl>
                                              <p:pRg st="2" end="2"/>
                                            </p:txEl>
                                          </p:spTgt>
                                        </p:tgtEl>
                                        <p:attrNameLst>
                                          <p:attrName>style.visibility</p:attrName>
                                        </p:attrNameLst>
                                      </p:cBhvr>
                                      <p:to>
                                        <p:strVal val="visible"/>
                                      </p:to>
                                    </p:set>
                                    <p:anim calcmode="lin" valueType="num">
                                      <p:cBhvr additive="base">
                                        <p:cTn id="13" dur="500" fill="hold"/>
                                        <p:tgtEl>
                                          <p:spTgt spid="1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animEffect transition="in" filter="fade">
                                      <p:cBhvr>
                                        <p:cTn id="19" dur="1000"/>
                                        <p:tgtEl>
                                          <p:spTgt spid="112">
                                            <p:txEl>
                                              <p:pRg st="3" end="3"/>
                                            </p:txEl>
                                          </p:spTgt>
                                        </p:tgtEl>
                                      </p:cBhvr>
                                    </p:animEffect>
                                    <p:anim calcmode="lin" valueType="num">
                                      <p:cBhvr>
                                        <p:cTn id="20" dur="1000" fill="hold"/>
                                        <p:tgtEl>
                                          <p:spTgt spid="1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2">
                                            <p:txEl>
                                              <p:pRg st="4" end="4"/>
                                            </p:txEl>
                                          </p:spTgt>
                                        </p:tgtEl>
                                        <p:attrNameLst>
                                          <p:attrName>style.visibility</p:attrName>
                                        </p:attrNameLst>
                                      </p:cBhvr>
                                      <p:to>
                                        <p:strVal val="visible"/>
                                      </p:to>
                                    </p:set>
                                    <p:anim calcmode="lin" valueType="num">
                                      <p:cBhvr additive="base">
                                        <p:cTn id="26" dur="500" fill="hold"/>
                                        <p:tgtEl>
                                          <p:spTgt spid="11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2">
                                            <p:txEl>
                                              <p:pRg st="5" end="5"/>
                                            </p:txEl>
                                          </p:spTgt>
                                        </p:tgtEl>
                                        <p:attrNameLst>
                                          <p:attrName>style.visibility</p:attrName>
                                        </p:attrNameLst>
                                      </p:cBhvr>
                                      <p:to>
                                        <p:strVal val="visible"/>
                                      </p:to>
                                    </p:set>
                                    <p:anim calcmode="lin" valueType="num">
                                      <p:cBhvr additive="base">
                                        <p:cTn id="32" dur="500" fill="hold"/>
                                        <p:tgtEl>
                                          <p:spTgt spid="11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2">
                                            <p:txEl>
                                              <p:pRg st="6" end="6"/>
                                            </p:txEl>
                                          </p:spTgt>
                                        </p:tgtEl>
                                        <p:attrNameLst>
                                          <p:attrName>style.visibility</p:attrName>
                                        </p:attrNameLst>
                                      </p:cBhvr>
                                      <p:to>
                                        <p:strVal val="visible"/>
                                      </p:to>
                                    </p:set>
                                    <p:anim calcmode="lin" valueType="num">
                                      <p:cBhvr additive="base">
                                        <p:cTn id="38" dur="500" fill="hold"/>
                                        <p:tgtEl>
                                          <p:spTgt spid="11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i="1" u="sng"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b="1" i="1" u="sng" cap="none" dirty="0" smtClean="0">
                <a:latin typeface="Arial" panose="020B0604020202020204" pitchFamily="34" charset="0"/>
                <a:cs typeface="Arial" panose="020B0604020202020204" pitchFamily="34" charset="0"/>
              </a:rPr>
              <a:t>Development Approach</a:t>
            </a:r>
            <a:endParaRPr lang="en-US" b="1" i="1" u="sng" dirty="0">
              <a:latin typeface="Arial" panose="020B0604020202020204" pitchFamily="34" charset="0"/>
              <a:cs typeface="Arial" panose="020B0604020202020204" pitchFamily="34" charset="0"/>
            </a:endParaRPr>
          </a:p>
        </p:txBody>
      </p:sp>
      <p:graphicFrame>
        <p:nvGraphicFramePr>
          <p:cNvPr id="252" name="Shape 252"/>
          <p:cNvGraphicFramePr/>
          <p:nvPr>
            <p:extLst/>
          </p:nvPr>
        </p:nvGraphicFramePr>
        <p:xfrm>
          <a:off x="952500" y="2223700"/>
          <a:ext cx="10287000" cy="3171150"/>
        </p:xfrm>
        <a:graphic>
          <a:graphicData uri="http://schemas.openxmlformats.org/drawingml/2006/table">
            <a:tbl>
              <a:tblPr>
                <a:noFill/>
                <a:tableStyleId>{3214B9C5-9B89-4588-B43A-57121002C4CB}</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528525">
                <a:tc>
                  <a:txBody>
                    <a:bodyPr/>
                    <a:lstStyle/>
                    <a:p>
                      <a:pPr lvl="0" algn="ctr">
                        <a:spcBef>
                          <a:spcPts val="0"/>
                        </a:spcBef>
                        <a:buNone/>
                      </a:pPr>
                      <a:r>
                        <a:rPr lang="en-US" b="1" u="sng" dirty="0">
                          <a:solidFill>
                            <a:srgbClr val="F3F3F3"/>
                          </a:solidFill>
                        </a:rPr>
                        <a:t>Hardware</a:t>
                      </a:r>
                    </a:p>
                  </a:txBody>
                  <a:tcPr marL="91425" marR="91425" marT="91425" marB="91425" anchor="ctr">
                    <a:solidFill>
                      <a:srgbClr val="0000FF"/>
                    </a:solidFill>
                  </a:tcPr>
                </a:tc>
                <a:tc>
                  <a:txBody>
                    <a:bodyPr/>
                    <a:lstStyle/>
                    <a:p>
                      <a:pPr lvl="0" algn="ctr">
                        <a:spcBef>
                          <a:spcPts val="0"/>
                        </a:spcBef>
                        <a:buNone/>
                      </a:pPr>
                      <a:r>
                        <a:rPr lang="en-US" b="1" u="sng">
                          <a:solidFill>
                            <a:srgbClr val="F3F3F3"/>
                          </a:solidFill>
                        </a:rPr>
                        <a:t>Software</a:t>
                      </a:r>
                    </a:p>
                  </a:txBody>
                  <a:tcPr marL="91425" marR="91425" marT="91425" marB="91425" anchor="ctr">
                    <a:solidFill>
                      <a:srgbClr val="0000FF"/>
                    </a:solidFill>
                  </a:tcPr>
                </a:tc>
                <a:extLst>
                  <a:ext uri="{0D108BD9-81ED-4DB2-BD59-A6C34878D82A}">
                    <a16:rowId xmlns:a16="http://schemas.microsoft.com/office/drawing/2014/main" val="10000"/>
                  </a:ext>
                </a:extLst>
              </a:tr>
              <a:tr h="528525">
                <a:tc>
                  <a:txBody>
                    <a:bodyPr/>
                    <a:lstStyle/>
                    <a:p>
                      <a:pPr lvl="0" algn="ctr" rtl="0">
                        <a:spcBef>
                          <a:spcPts val="0"/>
                        </a:spcBef>
                        <a:buNone/>
                      </a:pPr>
                      <a:r>
                        <a:rPr lang="en-US" dirty="0">
                          <a:solidFill>
                            <a:schemeClr val="bg1"/>
                          </a:solidFill>
                        </a:rPr>
                        <a:t>Design Prototype</a:t>
                      </a:r>
                    </a:p>
                  </a:txBody>
                  <a:tcPr marL="91425" marR="91425" marT="91425" marB="91425" anchor="ctr">
                    <a:solidFill>
                      <a:srgbClr val="F3F3F3"/>
                    </a:solidFill>
                  </a:tcPr>
                </a:tc>
                <a:tc>
                  <a:txBody>
                    <a:bodyPr/>
                    <a:lstStyle/>
                    <a:p>
                      <a:pPr lvl="0" algn="ctr">
                        <a:spcBef>
                          <a:spcPts val="0"/>
                        </a:spcBef>
                        <a:buNone/>
                      </a:pPr>
                      <a:r>
                        <a:rPr lang="en-US">
                          <a:solidFill>
                            <a:schemeClr val="bg1"/>
                          </a:solidFill>
                        </a:rPr>
                        <a:t>Acquire Necessary Software</a:t>
                      </a:r>
                    </a:p>
                  </a:txBody>
                  <a:tcPr marL="91425" marR="91425" marT="91425" marB="91425" anchor="ctr">
                    <a:solidFill>
                      <a:srgbClr val="F3F3F3"/>
                    </a:solidFill>
                  </a:tcPr>
                </a:tc>
                <a:extLst>
                  <a:ext uri="{0D108BD9-81ED-4DB2-BD59-A6C34878D82A}">
                    <a16:rowId xmlns:a16="http://schemas.microsoft.com/office/drawing/2014/main" val="10001"/>
                  </a:ext>
                </a:extLst>
              </a:tr>
              <a:tr h="528525">
                <a:tc>
                  <a:txBody>
                    <a:bodyPr/>
                    <a:lstStyle/>
                    <a:p>
                      <a:pPr lvl="0" algn="ctr">
                        <a:spcBef>
                          <a:spcPts val="0"/>
                        </a:spcBef>
                        <a:buNone/>
                      </a:pPr>
                      <a:r>
                        <a:rPr lang="en-US" dirty="0">
                          <a:solidFill>
                            <a:schemeClr val="bg1"/>
                          </a:solidFill>
                        </a:rPr>
                        <a:t>Prototype Development and Testing</a:t>
                      </a:r>
                    </a:p>
                  </a:txBody>
                  <a:tcPr marL="91425" marR="91425" marT="91425" marB="91425" anchor="ctr">
                    <a:solidFill>
                      <a:srgbClr val="F3F3F3"/>
                    </a:solidFill>
                  </a:tcPr>
                </a:tc>
                <a:tc>
                  <a:txBody>
                    <a:bodyPr/>
                    <a:lstStyle/>
                    <a:p>
                      <a:pPr lvl="0" algn="ctr">
                        <a:spcBef>
                          <a:spcPts val="0"/>
                        </a:spcBef>
                        <a:buNone/>
                      </a:pPr>
                      <a:r>
                        <a:rPr lang="en-US" dirty="0">
                          <a:solidFill>
                            <a:schemeClr val="bg1"/>
                          </a:solidFill>
                        </a:rPr>
                        <a:t>Code Development</a:t>
                      </a:r>
                    </a:p>
                  </a:txBody>
                  <a:tcPr marL="91425" marR="91425" marT="91425" marB="91425" anchor="ctr">
                    <a:solidFill>
                      <a:srgbClr val="F3F3F3"/>
                    </a:solidFill>
                  </a:tcPr>
                </a:tc>
                <a:extLst>
                  <a:ext uri="{0D108BD9-81ED-4DB2-BD59-A6C34878D82A}">
                    <a16:rowId xmlns:a16="http://schemas.microsoft.com/office/drawing/2014/main" val="10002"/>
                  </a:ext>
                </a:extLst>
              </a:tr>
              <a:tr h="528525">
                <a:tc>
                  <a:txBody>
                    <a:bodyPr/>
                    <a:lstStyle/>
                    <a:p>
                      <a:pPr lvl="0" algn="ctr">
                        <a:spcBef>
                          <a:spcPts val="0"/>
                        </a:spcBef>
                        <a:buNone/>
                      </a:pPr>
                      <a:r>
                        <a:rPr lang="en-US">
                          <a:solidFill>
                            <a:schemeClr val="bg1"/>
                          </a:solidFill>
                        </a:rPr>
                        <a:t>Design PCB</a:t>
                      </a:r>
                    </a:p>
                  </a:txBody>
                  <a:tcPr marL="91425" marR="91425" marT="91425" marB="91425" anchor="ctr">
                    <a:solidFill>
                      <a:srgbClr val="F3F3F3"/>
                    </a:solidFill>
                  </a:tcPr>
                </a:tc>
                <a:tc>
                  <a:txBody>
                    <a:bodyPr/>
                    <a:lstStyle/>
                    <a:p>
                      <a:pPr lvl="0" algn="ctr">
                        <a:spcBef>
                          <a:spcPts val="0"/>
                        </a:spcBef>
                        <a:buNone/>
                      </a:pPr>
                      <a:r>
                        <a:rPr lang="en-US" dirty="0">
                          <a:solidFill>
                            <a:schemeClr val="bg1"/>
                          </a:solidFill>
                        </a:rPr>
                        <a:t>Code Testing</a:t>
                      </a:r>
                    </a:p>
                  </a:txBody>
                  <a:tcPr marL="91425" marR="91425" marT="91425" marB="91425" anchor="ctr">
                    <a:solidFill>
                      <a:srgbClr val="F3F3F3"/>
                    </a:solidFill>
                  </a:tcPr>
                </a:tc>
                <a:extLst>
                  <a:ext uri="{0D108BD9-81ED-4DB2-BD59-A6C34878D82A}">
                    <a16:rowId xmlns:a16="http://schemas.microsoft.com/office/drawing/2014/main" val="10003"/>
                  </a:ext>
                </a:extLst>
              </a:tr>
              <a:tr h="528525">
                <a:tc>
                  <a:txBody>
                    <a:bodyPr/>
                    <a:lstStyle/>
                    <a:p>
                      <a:pPr lvl="0" algn="ctr" rtl="0">
                        <a:spcBef>
                          <a:spcPts val="0"/>
                        </a:spcBef>
                        <a:buNone/>
                      </a:pPr>
                      <a:r>
                        <a:rPr lang="en-US">
                          <a:solidFill>
                            <a:schemeClr val="bg1"/>
                          </a:solidFill>
                        </a:rPr>
                        <a:t>Final Product Build</a:t>
                      </a:r>
                    </a:p>
                  </a:txBody>
                  <a:tcPr marL="91425" marR="91425" marT="91425" marB="91425" anchor="ctr">
                    <a:solidFill>
                      <a:srgbClr val="F3F3F3"/>
                    </a:solidFill>
                  </a:tcPr>
                </a:tc>
                <a:tc>
                  <a:txBody>
                    <a:bodyPr/>
                    <a:lstStyle/>
                    <a:p>
                      <a:pPr lvl="0" algn="ctr" rtl="0">
                        <a:spcBef>
                          <a:spcPts val="0"/>
                        </a:spcBef>
                        <a:buNone/>
                      </a:pPr>
                      <a:r>
                        <a:rPr lang="en-US" dirty="0">
                          <a:solidFill>
                            <a:schemeClr val="bg1"/>
                          </a:solidFill>
                        </a:rPr>
                        <a:t>Prototype Integration</a:t>
                      </a:r>
                    </a:p>
                  </a:txBody>
                  <a:tcPr marL="91425" marR="91425" marT="91425" marB="91425" anchor="ctr">
                    <a:solidFill>
                      <a:srgbClr val="F3F3F3"/>
                    </a:solidFill>
                  </a:tcPr>
                </a:tc>
                <a:extLst>
                  <a:ext uri="{0D108BD9-81ED-4DB2-BD59-A6C34878D82A}">
                    <a16:rowId xmlns:a16="http://schemas.microsoft.com/office/drawing/2014/main" val="10004"/>
                  </a:ext>
                </a:extLst>
              </a:tr>
              <a:tr h="528525">
                <a:tc>
                  <a:txBody>
                    <a:bodyPr/>
                    <a:lstStyle/>
                    <a:p>
                      <a:pPr lvl="0" algn="ctr" rtl="0">
                        <a:spcBef>
                          <a:spcPts val="0"/>
                        </a:spcBef>
                        <a:buNone/>
                      </a:pPr>
                      <a:r>
                        <a:rPr lang="en-US">
                          <a:solidFill>
                            <a:schemeClr val="bg1"/>
                          </a:solidFill>
                        </a:rPr>
                        <a:t>Final Product Testing</a:t>
                      </a:r>
                    </a:p>
                  </a:txBody>
                  <a:tcPr marL="91425" marR="91425" marT="91425" marB="91425" anchor="ctr">
                    <a:solidFill>
                      <a:srgbClr val="F3F3F3"/>
                    </a:solidFill>
                  </a:tcPr>
                </a:tc>
                <a:tc>
                  <a:txBody>
                    <a:bodyPr/>
                    <a:lstStyle/>
                    <a:p>
                      <a:pPr lvl="0" algn="ctr" rtl="0">
                        <a:spcBef>
                          <a:spcPts val="0"/>
                        </a:spcBef>
                        <a:buNone/>
                      </a:pPr>
                      <a:r>
                        <a:rPr lang="en-US" dirty="0">
                          <a:solidFill>
                            <a:schemeClr val="bg1"/>
                          </a:solidFill>
                        </a:rPr>
                        <a:t>Final Product Integration</a:t>
                      </a:r>
                    </a:p>
                  </a:txBody>
                  <a:tcPr marL="91425" marR="91425" marT="91425" marB="91425" anchor="ctr">
                    <a:solidFill>
                      <a:srgbClr val="F3F3F3"/>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0402945"/>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11" y="171451"/>
            <a:ext cx="10131425" cy="857250"/>
          </a:xfrm>
        </p:spPr>
        <p:txBody>
          <a:bodyPr>
            <a:noAutofit/>
          </a:bodyPr>
          <a:lstStyle/>
          <a:p>
            <a:pPr algn="ctr"/>
            <a:r>
              <a:rPr lang="en-US" b="1" i="1" u="sng" cap="none" dirty="0" smtClean="0">
                <a:latin typeface="Arial" panose="020B0604020202020204" pitchFamily="34" charset="0"/>
                <a:cs typeface="Arial" panose="020B0604020202020204" pitchFamily="34" charset="0"/>
              </a:rPr>
              <a:t>Project Overview</a:t>
            </a:r>
            <a:endParaRPr lang="en-US" b="1" i="1" u="sng" cap="none" dirty="0">
              <a:latin typeface="Arial" panose="020B0604020202020204" pitchFamily="34" charset="0"/>
              <a:cs typeface="Arial" panose="020B0604020202020204" pitchFamily="34" charset="0"/>
            </a:endParaRPr>
          </a:p>
        </p:txBody>
      </p:sp>
      <p:pic>
        <p:nvPicPr>
          <p:cNvPr id="10"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6486"/>
          <a:stretch/>
        </p:blipFill>
        <p:spPr>
          <a:xfrm>
            <a:off x="685799" y="1257301"/>
            <a:ext cx="10687047" cy="5181599"/>
          </a:xfrm>
          <a:prstGeom prst="rect">
            <a:avLst/>
          </a:prstGeom>
        </p:spPr>
      </p:pic>
      <p:pic>
        <p:nvPicPr>
          <p:cNvPr id="11"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16486"/>
          <a:stretch/>
        </p:blipFill>
        <p:spPr>
          <a:xfrm>
            <a:off x="750889" y="1257301"/>
            <a:ext cx="10621957" cy="5200650"/>
          </a:xfrm>
          <a:prstGeom prst="rect">
            <a:avLst/>
          </a:prstGeom>
        </p:spPr>
      </p:pic>
      <p:pic>
        <p:nvPicPr>
          <p:cNvPr id="12"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15964"/>
          <a:stretch/>
        </p:blipFill>
        <p:spPr>
          <a:xfrm>
            <a:off x="685799" y="1257301"/>
            <a:ext cx="10687047" cy="5200650"/>
          </a:xfrm>
          <a:prstGeom prst="rect">
            <a:avLst/>
          </a:prstGeom>
        </p:spPr>
      </p:pic>
      <p:pic>
        <p:nvPicPr>
          <p:cNvPr id="13" name="Content Placeholder 4"/>
          <p:cNvPicPr>
            <a:picLocks noChangeAspect="1"/>
          </p:cNvPicPr>
          <p:nvPr/>
        </p:nvPicPr>
        <p:blipFill rotWithShape="1">
          <a:blip r:embed="rId5">
            <a:extLst>
              <a:ext uri="{28A0092B-C50C-407E-A947-70E740481C1C}">
                <a14:useLocalDpi xmlns:a14="http://schemas.microsoft.com/office/drawing/2010/main" val="0"/>
              </a:ext>
            </a:extLst>
          </a:blip>
          <a:srcRect t="17007"/>
          <a:stretch/>
        </p:blipFill>
        <p:spPr>
          <a:xfrm>
            <a:off x="685799" y="1257301"/>
            <a:ext cx="10687047" cy="5200650"/>
          </a:xfrm>
          <a:prstGeom prst="rect">
            <a:avLst/>
          </a:prstGeom>
        </p:spPr>
      </p:pic>
      <p:pic>
        <p:nvPicPr>
          <p:cNvPr id="14" name="Content Placeholder 3"/>
          <p:cNvPicPr>
            <a:picLocks noChangeAspect="1"/>
          </p:cNvPicPr>
          <p:nvPr/>
        </p:nvPicPr>
        <p:blipFill rotWithShape="1">
          <a:blip r:embed="rId6">
            <a:extLst>
              <a:ext uri="{28A0092B-C50C-407E-A947-70E740481C1C}">
                <a14:useLocalDpi xmlns:a14="http://schemas.microsoft.com/office/drawing/2010/main" val="0"/>
              </a:ext>
            </a:extLst>
          </a:blip>
          <a:srcRect t="17007"/>
          <a:stretch/>
        </p:blipFill>
        <p:spPr>
          <a:xfrm>
            <a:off x="750889" y="1257301"/>
            <a:ext cx="10621957" cy="5200650"/>
          </a:xfrm>
          <a:prstGeom prst="rect">
            <a:avLst/>
          </a:prstGeom>
        </p:spPr>
      </p:pic>
    </p:spTree>
    <p:extLst>
      <p:ext uri="{BB962C8B-B14F-4D97-AF65-F5344CB8AC3E}">
        <p14:creationId xmlns:p14="http://schemas.microsoft.com/office/powerpoint/2010/main" val="21852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p:spPr>
        <p:txBody>
          <a:bodyPr lIns="91425" tIns="91425" rIns="91425" bIns="91425" anchor="ctr" anchorCtr="0">
            <a:noAutofit/>
          </a:bodyPr>
          <a:lstStyle/>
          <a:p>
            <a:pPr lvl="0" algn="ctr">
              <a:spcBef>
                <a:spcPts val="0"/>
              </a:spcBef>
              <a:buNone/>
            </a:pPr>
            <a:r>
              <a:rPr lang="en-US" b="1" i="1" u="sng" cap="none" dirty="0" smtClean="0">
                <a:latin typeface="Arial" panose="020B0604020202020204" pitchFamily="34" charset="0"/>
                <a:cs typeface="Arial" panose="020B0604020202020204" pitchFamily="34" charset="0"/>
              </a:rPr>
              <a:t>Design Constraints</a:t>
            </a:r>
            <a:endParaRPr lang="en-US" b="1" i="1" u="sng" cap="none" dirty="0">
              <a:latin typeface="Arial" panose="020B0604020202020204" pitchFamily="34" charset="0"/>
              <a:cs typeface="Arial" panose="020B0604020202020204" pitchFamily="34" charset="0"/>
            </a:endParaRPr>
          </a:p>
        </p:txBody>
      </p:sp>
      <p:sp>
        <p:nvSpPr>
          <p:cNvPr id="119" name="Shape 119"/>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US" sz="2400" dirty="0"/>
              <a:t>Economic - Constructing a drone can be expensive.</a:t>
            </a:r>
          </a:p>
          <a:p>
            <a:pPr marL="457200" lvl="0" indent="-228600" rtl="0">
              <a:spcBef>
                <a:spcPts val="0"/>
              </a:spcBef>
            </a:pPr>
            <a:r>
              <a:rPr lang="en-US" sz="2400" dirty="0"/>
              <a:t>Time - Scheduling.</a:t>
            </a:r>
          </a:p>
          <a:p>
            <a:pPr marL="457200" lvl="0" indent="-228600" rtl="0">
              <a:spcBef>
                <a:spcPts val="0"/>
              </a:spcBef>
            </a:pPr>
            <a:r>
              <a:rPr lang="en-US" sz="2400" dirty="0"/>
              <a:t>Legal - FAA regulations and registration.</a:t>
            </a:r>
          </a:p>
          <a:p>
            <a:pPr marL="457200" lvl="0" indent="-228600" rtl="0">
              <a:spcBef>
                <a:spcPts val="0"/>
              </a:spcBef>
            </a:pPr>
            <a:r>
              <a:rPr lang="en-US" sz="2400" dirty="0"/>
              <a:t>Environmental - Outdoor testing required, weather, and humans.</a:t>
            </a:r>
          </a:p>
          <a:p>
            <a:pPr marL="457200" lvl="0" indent="-228600" rtl="0">
              <a:spcBef>
                <a:spcPts val="0"/>
              </a:spcBef>
            </a:pPr>
            <a:r>
              <a:rPr lang="en-US" sz="2400" dirty="0"/>
              <a:t>Safety - Chemicals, fire, propellers.</a:t>
            </a:r>
          </a:p>
          <a:p>
            <a:pPr marL="457200" lvl="0" indent="-228600" rtl="0">
              <a:spcBef>
                <a:spcPts val="0"/>
              </a:spcBef>
            </a:pPr>
            <a:r>
              <a:rPr lang="en-US" sz="2400" dirty="0"/>
              <a:t>Social - Some people may think we’re using the drone for unethical purposes.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9">
                                            <p:txEl>
                                              <p:pRg st="5" end="5"/>
                                            </p:txEl>
                                          </p:spTgt>
                                        </p:tgtEl>
                                        <p:attrNameLst>
                                          <p:attrName>style.visibility</p:attrName>
                                        </p:attrNameLst>
                                      </p:cBhvr>
                                      <p:to>
                                        <p:strVal val="visible"/>
                                      </p:to>
                                    </p:set>
                                    <p:anim calcmode="lin" valueType="num">
                                      <p:cBhvr additive="base">
                                        <p:cTn id="37"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25137" y="743948"/>
            <a:ext cx="10515599" cy="7250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i="1" u="sng" strike="noStrike" cap="none" dirty="0">
                <a:latin typeface="Arial" panose="020B0604020202020204" pitchFamily="34" charset="0"/>
                <a:ea typeface="Calibri"/>
                <a:cs typeface="Arial" panose="020B0604020202020204" pitchFamily="34" charset="0"/>
                <a:sym typeface="Calibri"/>
              </a:rPr>
              <a:t>Specifications - Charging </a:t>
            </a:r>
            <a:r>
              <a:rPr lang="en-US" b="1" i="1" u="sng" strike="noStrike" cap="none" dirty="0" smtClean="0">
                <a:latin typeface="Arial" panose="020B0604020202020204" pitchFamily="34" charset="0"/>
                <a:ea typeface="Calibri"/>
                <a:cs typeface="Arial" panose="020B0604020202020204" pitchFamily="34" charset="0"/>
                <a:sym typeface="Calibri"/>
              </a:rPr>
              <a:t>Dock</a:t>
            </a:r>
            <a:endParaRPr lang="en-US" b="1" i="1" u="sng" strike="noStrike" cap="none" dirty="0">
              <a:latin typeface="Arial" panose="020B0604020202020204" pitchFamily="34" charset="0"/>
              <a:ea typeface="Calibri"/>
              <a:cs typeface="Arial" panose="020B0604020202020204" pitchFamily="34" charset="0"/>
              <a:sym typeface="Calibri"/>
            </a:endParaRPr>
          </a:p>
        </p:txBody>
      </p:sp>
      <p:sp>
        <p:nvSpPr>
          <p:cNvPr id="126" name="Shape 126"/>
          <p:cNvSpPr txBox="1">
            <a:spLocks noGrp="1"/>
          </p:cNvSpPr>
          <p:nvPr>
            <p:ph idx="1"/>
          </p:nvPr>
        </p:nvSpPr>
        <p:spPr>
          <a:xfrm>
            <a:off x="838200" y="2047694"/>
            <a:ext cx="10515599" cy="43511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dirty="0">
                <a:latin typeface="Calibri"/>
                <a:ea typeface="Calibri"/>
                <a:cs typeface="Calibri"/>
                <a:sym typeface="Calibri"/>
              </a:rPr>
              <a:t>4W, 12V Solar panel</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dirty="0">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latin typeface="Calibri"/>
                <a:ea typeface="Calibri"/>
                <a:cs typeface="Calibri"/>
                <a:sym typeface="Calibri"/>
              </a:rPr>
              <a:t>3V – 5.5V Wireless Receiver </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dirty="0">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latin typeface="Calibri"/>
                <a:ea typeface="Calibri"/>
                <a:cs typeface="Calibri"/>
                <a:sym typeface="Calibri"/>
              </a:rPr>
              <a:t> </a:t>
            </a:r>
            <a:r>
              <a:rPr lang="en-US" sz="2800" dirty="0">
                <a:latin typeface="Calibri"/>
                <a:ea typeface="Calibri"/>
                <a:cs typeface="Calibri"/>
                <a:sym typeface="Calibri"/>
              </a:rPr>
              <a:t>5</a:t>
            </a:r>
            <a:r>
              <a:rPr lang="en-US" sz="2800" b="0" i="0" u="none" strike="noStrike" cap="none" dirty="0" smtClean="0">
                <a:latin typeface="Calibri"/>
                <a:ea typeface="Calibri"/>
                <a:cs typeface="Calibri"/>
                <a:sym typeface="Calibri"/>
              </a:rPr>
              <a:t>V </a:t>
            </a:r>
            <a:r>
              <a:rPr lang="en-US" sz="2800" b="0" i="0" u="none" strike="noStrike" cap="none" dirty="0">
                <a:latin typeface="Calibri"/>
                <a:ea typeface="Calibri"/>
                <a:cs typeface="Calibri"/>
                <a:sym typeface="Calibri"/>
              </a:rPr>
              <a:t>input Wireless Transmitter</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dirty="0">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latin typeface="Calibri"/>
                <a:ea typeface="Calibri"/>
                <a:cs typeface="Calibri"/>
                <a:sym typeface="Calibri"/>
              </a:rPr>
              <a:t> Rechargeable Lithium Polymer (Li-Po)- 5200 </a:t>
            </a:r>
            <a:r>
              <a:rPr lang="en-US" sz="2800" b="0" i="0" u="none" strike="noStrike" cap="none" dirty="0" err="1">
                <a:latin typeface="Calibri"/>
                <a:ea typeface="Calibri"/>
                <a:cs typeface="Calibri"/>
                <a:sym typeface="Calibri"/>
              </a:rPr>
              <a:t>mAh</a:t>
            </a:r>
            <a:endParaRPr lang="en-US" sz="2800" b="0" i="0" u="none" strike="noStrike" cap="none" dirty="0">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76796" y="460747"/>
            <a:ext cx="10131425" cy="1456267"/>
          </a:xfrm>
          <a:prstGeom prst="rect">
            <a:avLst/>
          </a:prstGeom>
        </p:spPr>
        <p:txBody>
          <a:bodyPr lIns="91425" tIns="91425" rIns="91425" bIns="91425" anchor="ctr" anchorCtr="0">
            <a:noAutofit/>
          </a:bodyPr>
          <a:lstStyle/>
          <a:p>
            <a:pPr lvl="0" algn="ctr">
              <a:spcBef>
                <a:spcPts val="0"/>
              </a:spcBef>
              <a:buNone/>
            </a:pPr>
            <a:r>
              <a:rPr lang="en-US" b="1" i="1" u="sng" cap="none" dirty="0" smtClean="0">
                <a:latin typeface="Arial" panose="020B0604020202020204" pitchFamily="34" charset="0"/>
                <a:cs typeface="Arial" panose="020B0604020202020204" pitchFamily="34" charset="0"/>
              </a:rPr>
              <a:t>Specifications - Drone</a:t>
            </a:r>
            <a:endParaRPr lang="en-US" b="1" i="1" u="sng" cap="none" dirty="0">
              <a:latin typeface="Arial" panose="020B0604020202020204" pitchFamily="34" charset="0"/>
              <a:cs typeface="Arial" panose="020B0604020202020204" pitchFamily="34" charset="0"/>
            </a:endParaRPr>
          </a:p>
        </p:txBody>
      </p:sp>
      <p:sp>
        <p:nvSpPr>
          <p:cNvPr id="133" name="Shape 133"/>
          <p:cNvSpPr txBox="1">
            <a:spLocks noGrp="1"/>
          </p:cNvSpPr>
          <p:nvPr>
            <p:ph idx="1"/>
          </p:nvPr>
        </p:nvSpPr>
        <p:spPr>
          <a:xfrm>
            <a:off x="1230086" y="2116894"/>
            <a:ext cx="5580300" cy="4351199"/>
          </a:xfrm>
          <a:prstGeom prst="rect">
            <a:avLst/>
          </a:prstGeom>
        </p:spPr>
        <p:txBody>
          <a:bodyPr lIns="91425" tIns="91425" rIns="91425" bIns="91425" anchor="t" anchorCtr="0">
            <a:noAutofit/>
          </a:bodyPr>
          <a:lstStyle/>
          <a:p>
            <a:pPr marL="457200" lvl="0" indent="-228600" rtl="0">
              <a:spcBef>
                <a:spcPts val="0"/>
              </a:spcBef>
            </a:pPr>
            <a:r>
              <a:rPr lang="en-US" sz="2400" dirty="0" err="1"/>
              <a:t>Flamewheel</a:t>
            </a:r>
            <a:r>
              <a:rPr lang="en-US" sz="2400" dirty="0"/>
              <a:t> F450 Frame</a:t>
            </a:r>
          </a:p>
          <a:p>
            <a:pPr marL="457200" lvl="0" indent="-228600" rtl="0">
              <a:spcBef>
                <a:spcPts val="0"/>
              </a:spcBef>
            </a:pPr>
            <a:r>
              <a:rPr lang="en-US" sz="2400" dirty="0"/>
              <a:t>3S </a:t>
            </a:r>
            <a:r>
              <a:rPr lang="en-US" sz="2400" dirty="0" smtClean="0"/>
              <a:t>3000 </a:t>
            </a:r>
            <a:r>
              <a:rPr lang="en-US" sz="2400" dirty="0" err="1"/>
              <a:t>mAH</a:t>
            </a:r>
            <a:r>
              <a:rPr lang="en-US" sz="2400" dirty="0"/>
              <a:t> Lithium Polymer Battery</a:t>
            </a:r>
          </a:p>
          <a:p>
            <a:pPr marL="457200" lvl="0" indent="-228600" rtl="0">
              <a:spcBef>
                <a:spcPts val="0"/>
              </a:spcBef>
            </a:pPr>
            <a:r>
              <a:rPr lang="en-US" sz="2400" dirty="0" err="1"/>
              <a:t>Pixhawk</a:t>
            </a:r>
            <a:r>
              <a:rPr lang="en-US" sz="2400" dirty="0"/>
              <a:t> Flight Controller</a:t>
            </a:r>
          </a:p>
          <a:p>
            <a:pPr marL="457200" lvl="0" indent="-228600" rtl="0">
              <a:spcBef>
                <a:spcPts val="0"/>
              </a:spcBef>
            </a:pPr>
            <a:r>
              <a:rPr lang="en-US" sz="2400" dirty="0"/>
              <a:t>ESC: </a:t>
            </a:r>
            <a:r>
              <a:rPr lang="en-US" sz="2400" dirty="0" smtClean="0"/>
              <a:t>20A</a:t>
            </a:r>
            <a:endParaRPr lang="en-US" sz="2400" dirty="0"/>
          </a:p>
          <a:p>
            <a:pPr marL="457200" lvl="0" indent="-228600" rtl="0">
              <a:spcBef>
                <a:spcPts val="0"/>
              </a:spcBef>
            </a:pPr>
            <a:r>
              <a:rPr lang="en-US" sz="2400" dirty="0" smtClean="0"/>
              <a:t>960 </a:t>
            </a:r>
            <a:r>
              <a:rPr lang="en-US" sz="2400" dirty="0"/>
              <a:t>KV Motors</a:t>
            </a:r>
          </a:p>
          <a:p>
            <a:pPr marL="457200" lvl="0" indent="-228600" rtl="0">
              <a:spcBef>
                <a:spcPts val="0"/>
              </a:spcBef>
            </a:pPr>
            <a:r>
              <a:rPr lang="en-US" sz="2400" dirty="0" smtClean="0"/>
              <a:t>9.5x4.5 </a:t>
            </a:r>
            <a:r>
              <a:rPr lang="en-US" sz="2400" dirty="0"/>
              <a:t>Propellers</a:t>
            </a:r>
          </a:p>
        </p:txBody>
      </p:sp>
      <p:pic>
        <p:nvPicPr>
          <p:cNvPr id="134" name="Shape 134"/>
          <p:cNvPicPr preferRelativeResize="0"/>
          <p:nvPr/>
        </p:nvPicPr>
        <p:blipFill>
          <a:blip r:embed="rId3">
            <a:alphaModFix/>
          </a:blip>
          <a:stretch>
            <a:fillRect/>
          </a:stretch>
        </p:blipFill>
        <p:spPr>
          <a:xfrm>
            <a:off x="7572222" y="4292494"/>
            <a:ext cx="2812749" cy="2134432"/>
          </a:xfrm>
          <a:prstGeom prst="rect">
            <a:avLst/>
          </a:prstGeom>
          <a:noFill/>
          <a:ln>
            <a:noFill/>
          </a:ln>
        </p:spPr>
      </p:pic>
      <p:pic>
        <p:nvPicPr>
          <p:cNvPr id="135" name="Shape 135"/>
          <p:cNvPicPr preferRelativeResize="0"/>
          <p:nvPr/>
        </p:nvPicPr>
        <p:blipFill>
          <a:blip r:embed="rId4">
            <a:alphaModFix/>
          </a:blip>
          <a:stretch>
            <a:fillRect/>
          </a:stretch>
        </p:blipFill>
        <p:spPr>
          <a:xfrm>
            <a:off x="7572222" y="1838119"/>
            <a:ext cx="2812749" cy="205461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 calcmode="lin" valueType="num">
                                      <p:cBhvr additive="base">
                                        <p:cTn id="7" dur="500" fill="hold"/>
                                        <p:tgtEl>
                                          <p:spTgt spid="1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additive="base">
                                        <p:cTn id="13" dur="500" fill="hold"/>
                                        <p:tgtEl>
                                          <p:spTgt spid="135"/>
                                        </p:tgtEl>
                                        <p:attrNameLst>
                                          <p:attrName>ppt_x</p:attrName>
                                        </p:attrNameLst>
                                      </p:cBhvr>
                                      <p:tavLst>
                                        <p:tav tm="0">
                                          <p:val>
                                            <p:strVal val="#ppt_x"/>
                                          </p:val>
                                        </p:tav>
                                        <p:tav tm="100000">
                                          <p:val>
                                            <p:strVal val="#ppt_x"/>
                                          </p:val>
                                        </p:tav>
                                      </p:tavLst>
                                    </p:anim>
                                    <p:anim calcmode="lin" valueType="num">
                                      <p:cBhvr additive="base">
                                        <p:cTn id="14"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
                                            <p:txEl>
                                              <p:pRg st="1" end="1"/>
                                            </p:txEl>
                                          </p:spTgt>
                                        </p:tgtEl>
                                        <p:attrNameLst>
                                          <p:attrName>style.visibility</p:attrName>
                                        </p:attrNameLst>
                                      </p:cBhvr>
                                      <p:to>
                                        <p:strVal val="visible"/>
                                      </p:to>
                                    </p:set>
                                    <p:anim calcmode="lin" valueType="num">
                                      <p:cBhvr additive="base">
                                        <p:cTn id="19" dur="500" fill="hold"/>
                                        <p:tgtEl>
                                          <p:spTgt spid="13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
                                            <p:txEl>
                                              <p:pRg st="2" end="2"/>
                                            </p:txEl>
                                          </p:spTgt>
                                        </p:tgtEl>
                                        <p:attrNameLst>
                                          <p:attrName>style.visibility</p:attrName>
                                        </p:attrNameLst>
                                      </p:cBhvr>
                                      <p:to>
                                        <p:strVal val="visible"/>
                                      </p:to>
                                    </p:set>
                                    <p:anim calcmode="lin" valueType="num">
                                      <p:cBhvr additive="base">
                                        <p:cTn id="25" dur="500" fill="hold"/>
                                        <p:tgtEl>
                                          <p:spTgt spid="13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1000"/>
                                        <p:tgtEl>
                                          <p:spTgt spid="134"/>
                                        </p:tgtEl>
                                      </p:cBhvr>
                                    </p:animEffect>
                                    <p:anim calcmode="lin" valueType="num">
                                      <p:cBhvr>
                                        <p:cTn id="32" dur="1000" fill="hold"/>
                                        <p:tgtEl>
                                          <p:spTgt spid="134"/>
                                        </p:tgtEl>
                                        <p:attrNameLst>
                                          <p:attrName>ppt_x</p:attrName>
                                        </p:attrNameLst>
                                      </p:cBhvr>
                                      <p:tavLst>
                                        <p:tav tm="0">
                                          <p:val>
                                            <p:strVal val="#ppt_x"/>
                                          </p:val>
                                        </p:tav>
                                        <p:tav tm="100000">
                                          <p:val>
                                            <p:strVal val="#ppt_x"/>
                                          </p:val>
                                        </p:tav>
                                      </p:tavLst>
                                    </p:anim>
                                    <p:anim calcmode="lin" valueType="num">
                                      <p:cBhvr>
                                        <p:cTn id="33"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3">
                                            <p:txEl>
                                              <p:pRg st="3" end="3"/>
                                            </p:txEl>
                                          </p:spTgt>
                                        </p:tgtEl>
                                        <p:attrNameLst>
                                          <p:attrName>style.visibility</p:attrName>
                                        </p:attrNameLst>
                                      </p:cBhvr>
                                      <p:to>
                                        <p:strVal val="visible"/>
                                      </p:to>
                                    </p:set>
                                    <p:anim calcmode="lin" valueType="num">
                                      <p:cBhvr additive="base">
                                        <p:cTn id="38" dur="500" fill="hold"/>
                                        <p:tgtEl>
                                          <p:spTgt spid="13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33">
                                            <p:txEl>
                                              <p:pRg st="4" end="4"/>
                                            </p:txEl>
                                          </p:spTgt>
                                        </p:tgtEl>
                                        <p:attrNameLst>
                                          <p:attrName>style.visibility</p:attrName>
                                        </p:attrNameLst>
                                      </p:cBhvr>
                                      <p:to>
                                        <p:strVal val="visible"/>
                                      </p:to>
                                    </p:set>
                                    <p:anim calcmode="lin" valueType="num">
                                      <p:cBhvr additive="base">
                                        <p:cTn id="44" dur="500" fill="hold"/>
                                        <p:tgtEl>
                                          <p:spTgt spid="13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3">
                                            <p:txEl>
                                              <p:pRg st="5" end="5"/>
                                            </p:txEl>
                                          </p:spTgt>
                                        </p:tgtEl>
                                        <p:attrNameLst>
                                          <p:attrName>style.visibility</p:attrName>
                                        </p:attrNameLst>
                                      </p:cBhvr>
                                      <p:to>
                                        <p:strVal val="visible"/>
                                      </p:to>
                                    </p:set>
                                    <p:anim calcmode="lin" valueType="num">
                                      <p:cBhvr additive="base">
                                        <p:cTn id="50" dur="500" fill="hold"/>
                                        <p:tgtEl>
                                          <p:spTgt spid="13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914</TotalTime>
  <Words>1146</Words>
  <Application>Microsoft Office PowerPoint</Application>
  <PresentationFormat>Widescreen</PresentationFormat>
  <Paragraphs>296</Paragraphs>
  <Slides>39</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Cambria Math</vt:lpstr>
      <vt:lpstr>Celestial</vt:lpstr>
      <vt:lpstr>SPIDRONE Group 2 </vt:lpstr>
      <vt:lpstr>Motivation</vt:lpstr>
      <vt:lpstr>Project Description</vt:lpstr>
      <vt:lpstr>Goals and objectives</vt:lpstr>
      <vt:lpstr> Development Approach</vt:lpstr>
      <vt:lpstr>Project Overview</vt:lpstr>
      <vt:lpstr>Design Constraints</vt:lpstr>
      <vt:lpstr>Specifications - Charging Dock</vt:lpstr>
      <vt:lpstr>Specifications - Drone</vt:lpstr>
      <vt:lpstr>Flight Controller Software</vt:lpstr>
      <vt:lpstr>Optical Recognition And Automatic Landing</vt:lpstr>
      <vt:lpstr>Design Approach - Automatic Landing</vt:lpstr>
      <vt:lpstr>Design Approach -Automatic Landing</vt:lpstr>
      <vt:lpstr>Design Approach - Interface</vt:lpstr>
      <vt:lpstr>User Tracking     </vt:lpstr>
      <vt:lpstr>Design - User Tracking</vt:lpstr>
      <vt:lpstr>Design - User Tracking</vt:lpstr>
      <vt:lpstr>Android “SPIDRONE” Application</vt:lpstr>
      <vt:lpstr> Solar Panel And DC-DC Conversion </vt:lpstr>
      <vt:lpstr>Solar Panel</vt:lpstr>
      <vt:lpstr>Specifications - Power Source : Solar Panel </vt:lpstr>
      <vt:lpstr>DC- DC Converter- Design Approach </vt:lpstr>
      <vt:lpstr>Printed Circuit Board</vt:lpstr>
      <vt:lpstr>Wireless Charging</vt:lpstr>
      <vt:lpstr>Design of Wireless Charging Station</vt:lpstr>
      <vt:lpstr>Wireless Battery Charging System</vt:lpstr>
      <vt:lpstr>Transmitter circuit parameters 10.5mm Gap </vt:lpstr>
      <vt:lpstr>Wireless Receiver and 400mA Buck Battery Charger (LTC4120) Schematic of LTC4120</vt:lpstr>
      <vt:lpstr>Schematic for 400mA Wireless Synchronous Buck Battery Charger (Connect Drone Battery to E6)</vt:lpstr>
      <vt:lpstr>Battery Charger Specifications</vt:lpstr>
      <vt:lpstr>Final Product Testing</vt:lpstr>
      <vt:lpstr>Prototype and Testing</vt:lpstr>
      <vt:lpstr>PowerPoint Presentation</vt:lpstr>
      <vt:lpstr>Milestones</vt:lpstr>
      <vt:lpstr>Work Distribution</vt:lpstr>
      <vt:lpstr>Progress Report</vt:lpstr>
      <vt:lpstr>Financing</vt:lpstr>
      <vt:lpstr>Budget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SPIDRONE Group 2</dc:title>
  <dc:creator>Kyle Ferriss</dc:creator>
  <cp:lastModifiedBy>Kyle Ferriss</cp:lastModifiedBy>
  <cp:revision>81</cp:revision>
  <dcterms:modified xsi:type="dcterms:W3CDTF">2016-04-19T14:41:54Z</dcterms:modified>
</cp:coreProperties>
</file>