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45141E77-09E6-475F-9839-D5D239BDD301}">
  <a:tblStyle styleId="{45141E77-09E6-475F-9839-D5D239BDD301}" styleName="Table_0">
    <a:wholeTbl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</a:tblStyle>
  <a:tblStyle styleId="{30A5A699-C004-46CC-8139-8C5DA1D9B75A}" styleName="Table_1">
    <a:wholeTbl>
      <a:tcStyle>
        <a:tcBdr>
          <a:left>
            <a:ln cap="flat" cmpd="sng" w="63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63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63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63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63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63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Shape 17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Shape 18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Shape 20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A lot of in-home solutions require a base station, which is more expensive than a cloud-hosted infrastructure automated devices connect to.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Many automated products don’t yet work over the Internet, which isn’t very convenient if you, for example, left a light on that’s wasting electricity or left a door unlocked that should have been locked. 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Cloud hosted devices are much easier to install for non-technical users. Since there’s no base station they simply link with a mobile device to the cloud infrastructure.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Allows for easier integration with new future devices, since there’s no base station</a:t>
            </a:r>
          </a:p>
          <a:p>
            <a:pPr indent="-228600" lvl="0" marL="457200">
              <a:spcBef>
                <a:spcPts val="0"/>
              </a:spcBef>
              <a:buChar char="-"/>
            </a:pPr>
            <a:r>
              <a:rPr lang="en"/>
              <a:t>Upgrades are also easier since the deployment is under our control. This is especially better if there’s any security vulnerabilities (which is becoming more common these days)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Shape 20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Shape 21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Shape 22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Shape 23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Shape 23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Shape 25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Shape 26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Shape 27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Shape 27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Shape 29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Shape 30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Shape 30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Shape 30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599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599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25"/>
            <a:ext cx="4572000" cy="5143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199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199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defRPr sz="1800">
                <a:solidFill>
                  <a:schemeClr val="lt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02.png"/><Relationship Id="rId4" Type="http://schemas.openxmlformats.org/officeDocument/2006/relationships/image" Target="../media/image16.png"/><Relationship Id="rId5" Type="http://schemas.openxmlformats.org/officeDocument/2006/relationships/image" Target="../media/image06.png"/><Relationship Id="rId6" Type="http://schemas.openxmlformats.org/officeDocument/2006/relationships/image" Target="../media/image0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0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03.png"/><Relationship Id="rId4" Type="http://schemas.openxmlformats.org/officeDocument/2006/relationships/image" Target="../media/image07.png"/><Relationship Id="rId5" Type="http://schemas.openxmlformats.org/officeDocument/2006/relationships/image" Target="../media/image13.png"/><Relationship Id="rId6" Type="http://schemas.openxmlformats.org/officeDocument/2006/relationships/image" Target="../media/image1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0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09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0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4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0.png"/><Relationship Id="rId4" Type="http://schemas.openxmlformats.org/officeDocument/2006/relationships/image" Target="../media/image05.png"/><Relationship Id="rId5" Type="http://schemas.openxmlformats.org/officeDocument/2006/relationships/image" Target="../media/image16.png"/><Relationship Id="rId6" Type="http://schemas.openxmlformats.org/officeDocument/2006/relationships/image" Target="../media/image0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KnightHome</a:t>
            </a:r>
          </a:p>
          <a:p>
            <a:pPr lvl="0" algn="ctr">
              <a:spcBef>
                <a:spcPts val="0"/>
              </a:spcBef>
              <a:buNone/>
            </a:pPr>
            <a:r>
              <a:rPr lang="en" sz="1200"/>
              <a:t>Sponsored by Leidos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Group 5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Jeffrey Benoit, C.E.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D’Voran McIntosh, C.E.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Roneal Valmonte, E.E.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Zack Zapasnik, C.E.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</a:rPr>
              <a:t>Smart Outlet Block Diagram</a:t>
            </a:r>
          </a:p>
        </p:txBody>
      </p:sp>
      <p:pic>
        <p:nvPicPr>
          <p:cNvPr id="129" name="Shape 1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08250" y="128625"/>
            <a:ext cx="3358150" cy="4817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Powerlock Specs &amp; Requirements</a:t>
            </a:r>
          </a:p>
        </p:txBody>
      </p:sp>
      <p:graphicFrame>
        <p:nvGraphicFramePr>
          <p:cNvPr id="135" name="Shape 135"/>
          <p:cNvGraphicFramePr/>
          <p:nvPr/>
        </p:nvGraphicFramePr>
        <p:xfrm>
          <a:off x="901825" y="1222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{45141E77-09E6-475F-9839-D5D239BDD301}</a:tableStyleId>
              </a:tblPr>
              <a:tblGrid>
                <a:gridCol w="3619500"/>
                <a:gridCol w="361950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Feature 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Value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Input Voltage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12 VDC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Max Current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2 A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Power supply mode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Switching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Electrike Strike Type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Fail-secure</a:t>
                      </a: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36" name="Shape 136"/>
          <p:cNvSpPr txBox="1"/>
          <p:nvPr/>
        </p:nvSpPr>
        <p:spPr>
          <a:xfrm>
            <a:off x="912150" y="3530725"/>
            <a:ext cx="7228800" cy="1401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FFFFFF"/>
              </a:buClr>
              <a:buChar char="●"/>
            </a:pPr>
            <a:r>
              <a:rPr lang="en">
                <a:solidFill>
                  <a:srgbClr val="FFFFFF"/>
                </a:solidFill>
              </a:rPr>
              <a:t>Operate with DC power supply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  <a:buChar char="●"/>
            </a:pPr>
            <a:r>
              <a:rPr lang="en">
                <a:solidFill>
                  <a:srgbClr val="FFFFFF"/>
                </a:solidFill>
              </a:rPr>
              <a:t>Communicate wirelessly with the application 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  <a:buChar char="●"/>
            </a:pPr>
            <a:r>
              <a:rPr lang="en">
                <a:solidFill>
                  <a:srgbClr val="FFFFFF"/>
                </a:solidFill>
              </a:rPr>
              <a:t>Unlock the strike when electric current is applied 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Powerlock Components</a:t>
            </a:r>
          </a:p>
        </p:txBody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MCU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1 Channel Relay - Controls duration of unlock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Electric Strike w/ Fail secure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Energy Measurement IC</a:t>
            </a:r>
          </a:p>
          <a:p>
            <a:pPr indent="-228600" lvl="0" marL="45720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DC Power Supply</a:t>
            </a:r>
          </a:p>
        </p:txBody>
      </p:sp>
      <p:pic>
        <p:nvPicPr>
          <p:cNvPr id="143" name="Shape 1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04500" y="1017725"/>
            <a:ext cx="2026700" cy="202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Shape 144"/>
          <p:cNvPicPr preferRelativeResize="0"/>
          <p:nvPr/>
        </p:nvPicPr>
        <p:blipFill rotWithShape="1">
          <a:blip r:embed="rId4">
            <a:alphaModFix amt="86000"/>
          </a:blip>
          <a:srcRect b="0" l="0" r="38793" t="0"/>
          <a:stretch/>
        </p:blipFill>
        <p:spPr>
          <a:xfrm>
            <a:off x="4685075" y="2200924"/>
            <a:ext cx="1171099" cy="2108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Shape 145"/>
          <p:cNvPicPr preferRelativeResize="0"/>
          <p:nvPr/>
        </p:nvPicPr>
        <p:blipFill rotWithShape="1">
          <a:blip r:embed="rId5">
            <a:alphaModFix/>
          </a:blip>
          <a:srcRect b="15667" l="14219" r="12482" t="18059"/>
          <a:stretch/>
        </p:blipFill>
        <p:spPr>
          <a:xfrm>
            <a:off x="6602200" y="3377000"/>
            <a:ext cx="1628999" cy="1472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Shape 14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812250" y="3377000"/>
            <a:ext cx="1407250" cy="140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Powerlock Block Diagram / Basic Flowchart</a:t>
            </a:r>
          </a:p>
        </p:txBody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53" name="Shape 1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90075" y="1086525"/>
            <a:ext cx="3412449" cy="3842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type="title"/>
          </p:nvPr>
        </p:nvSpPr>
        <p:spPr>
          <a:xfrm>
            <a:off x="277600" y="275675"/>
            <a:ext cx="8488800" cy="1233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90909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STM32 ARM Cortex M3 MCU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120 MHz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1MB Flash Memory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Micro-USB - Debug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Surface mountable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LED for status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80mA w/ 5V input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60" name="Shape 160"/>
          <p:cNvPicPr preferRelativeResize="0"/>
          <p:nvPr/>
        </p:nvPicPr>
        <p:blipFill>
          <a:blip r:embed="rId3">
            <a:alphaModFix amt="86000"/>
          </a:blip>
          <a:stretch>
            <a:fillRect/>
          </a:stretch>
        </p:blipFill>
        <p:spPr>
          <a:xfrm>
            <a:off x="4204200" y="894448"/>
            <a:ext cx="3505624" cy="3862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90909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Broadcom BCM43362 Wi-Fi chip PO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6" name="Shape 166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rtl="0">
              <a:lnSpc>
                <a:spcPct val="200000"/>
              </a:lnSpc>
              <a:spcBef>
                <a:spcPts val="0"/>
              </a:spcBef>
              <a:buClr>
                <a:srgbClr val="FFFFFF"/>
              </a:buClr>
              <a:buSzPct val="100000"/>
            </a:pPr>
            <a:r>
              <a:rPr lang="en" sz="1400">
                <a:solidFill>
                  <a:srgbClr val="FFFFFF"/>
                </a:solidFill>
              </a:rPr>
              <a:t>Integrated ARM Cortex-M3 CPU</a:t>
            </a:r>
          </a:p>
          <a:p>
            <a:pPr indent="-317500" lvl="0" marL="457200" rtl="0">
              <a:lnSpc>
                <a:spcPct val="200000"/>
              </a:lnSpc>
              <a:spcBef>
                <a:spcPts val="0"/>
              </a:spcBef>
              <a:buClr>
                <a:srgbClr val="FFFFFF"/>
              </a:buClr>
              <a:buSzPct val="100000"/>
            </a:pPr>
            <a:r>
              <a:rPr lang="en" sz="1400">
                <a:solidFill>
                  <a:srgbClr val="FFFFFF"/>
                </a:solidFill>
              </a:rPr>
              <a:t>Single-band 2.4Ghz IEEE 802.11b/g/n</a:t>
            </a:r>
          </a:p>
          <a:p>
            <a:pPr indent="-317500" lvl="0" marL="457200" rtl="0">
              <a:lnSpc>
                <a:spcPct val="200000"/>
              </a:lnSpc>
              <a:spcBef>
                <a:spcPts val="0"/>
              </a:spcBef>
              <a:buClr>
                <a:srgbClr val="FFFFFF"/>
              </a:buClr>
              <a:buSzPct val="100000"/>
            </a:pPr>
            <a:r>
              <a:rPr lang="en" sz="1400">
                <a:solidFill>
                  <a:srgbClr val="FFFFFF"/>
                </a:solidFill>
              </a:rPr>
              <a:t>WPA2 Support</a:t>
            </a:r>
          </a:p>
          <a:p>
            <a:pPr indent="-317500" lvl="0" marL="457200" rtl="0">
              <a:lnSpc>
                <a:spcPct val="200000"/>
              </a:lnSpc>
              <a:spcBef>
                <a:spcPts val="0"/>
              </a:spcBef>
              <a:buClr>
                <a:srgbClr val="FFFFFF"/>
              </a:buClr>
              <a:buSzPct val="100000"/>
            </a:pPr>
            <a:r>
              <a:rPr lang="en" sz="1400">
                <a:solidFill>
                  <a:srgbClr val="FFFFFF"/>
                </a:solidFill>
              </a:rPr>
              <a:t>Can be connected with BT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50">
              <a:solidFill>
                <a:srgbClr val="333333"/>
              </a:solidFill>
              <a:highlight>
                <a:srgbClr val="F0F0F0"/>
              </a:highlight>
            </a:endParaRP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rgbClr val="FFFFFF"/>
              </a:solidFill>
            </a:endParaRPr>
          </a:p>
        </p:txBody>
      </p:sp>
      <p:pic>
        <p:nvPicPr>
          <p:cNvPr id="167" name="Shape 167"/>
          <p:cNvPicPr preferRelativeResize="0"/>
          <p:nvPr/>
        </p:nvPicPr>
        <p:blipFill>
          <a:blip r:embed="rId3">
            <a:alphaModFix amt="86000"/>
          </a:blip>
          <a:stretch>
            <a:fillRect/>
          </a:stretch>
        </p:blipFill>
        <p:spPr>
          <a:xfrm>
            <a:off x="5326675" y="1017736"/>
            <a:ext cx="3505624" cy="3862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x="365175" y="2215525"/>
            <a:ext cx="8301300" cy="1539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</a:rPr>
              <a:t>MCU/WiFi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</a:rPr>
              <a:t>Block Diagram</a:t>
            </a:r>
          </a:p>
        </p:txBody>
      </p:sp>
      <p:pic>
        <p:nvPicPr>
          <p:cNvPr id="174" name="Shape 1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23850" y="679974"/>
            <a:ext cx="5008450" cy="4440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2-Channel Relay</a:t>
            </a:r>
          </a:p>
        </p:txBody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200000"/>
              </a:lnSpc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Powered via MCU</a:t>
            </a:r>
          </a:p>
          <a:p>
            <a:pPr indent="-228600" lvl="0" marL="457200" rtl="0">
              <a:lnSpc>
                <a:spcPct val="200000"/>
              </a:lnSpc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Connects to MCU and Wall Plug</a:t>
            </a:r>
          </a:p>
          <a:p>
            <a:pPr indent="-228600" lvl="0" marL="457200">
              <a:lnSpc>
                <a:spcPct val="200000"/>
              </a:lnSpc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2 Channels for 2 Wall Plugs</a:t>
            </a:r>
          </a:p>
        </p:txBody>
      </p:sp>
      <p:pic>
        <p:nvPicPr>
          <p:cNvPr id="181" name="Shape 181"/>
          <p:cNvPicPr preferRelativeResize="0"/>
          <p:nvPr/>
        </p:nvPicPr>
        <p:blipFill>
          <a:blip r:embed="rId3">
            <a:alphaModFix amt="99000"/>
          </a:blip>
          <a:stretch>
            <a:fillRect/>
          </a:stretch>
        </p:blipFill>
        <p:spPr>
          <a:xfrm>
            <a:off x="4880775" y="1017725"/>
            <a:ext cx="3543000" cy="354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TI 78M6610+PSU Energy Measurement IC</a:t>
            </a:r>
          </a:p>
        </p:txBody>
      </p:sp>
      <p:sp>
        <p:nvSpPr>
          <p:cNvPr id="187" name="Shape 187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Real Time Measurement of AC/DC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24 bit Energy Measurement Processor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ADC Precision Voltage Reference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88" name="Shape 1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21775" y="1417475"/>
            <a:ext cx="2886400" cy="288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Shape 18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82812" y="3621125"/>
            <a:ext cx="2295525" cy="1266825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Shape 190"/>
          <p:cNvSpPr txBox="1"/>
          <p:nvPr/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91" name="Shape 19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5037" y="3668737"/>
            <a:ext cx="2143125" cy="117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Shape 19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658362" y="2481750"/>
            <a:ext cx="2886075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Temperature Sensor</a:t>
            </a:r>
          </a:p>
        </p:txBody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x="311700" y="1152475"/>
            <a:ext cx="46320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Low voltage temperature sensor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Produces voltage output proportional to Celsius temperature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Easily convert voltage to temperature using scale 10 mV/ °C</a:t>
            </a:r>
          </a:p>
          <a:p>
            <a:pPr indent="-228600" lvl="0" marL="45720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Accuracy of ± 1 °C</a:t>
            </a:r>
          </a:p>
        </p:txBody>
      </p:sp>
      <p:pic>
        <p:nvPicPr>
          <p:cNvPr id="199" name="Shape 1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66750" y="1167787"/>
            <a:ext cx="3385774" cy="3385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Motivation &amp; Goals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11700" y="116482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Original motivation for project came from the idea to be able to control and monitor the usage of electricity in your home from anywhere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As we solidified our ideas, we also wanted to incorporate home automation, such as being able to schedule when your appliances would be powered on or off</a:t>
            </a:r>
          </a:p>
          <a:p>
            <a:pPr indent="-228600" lvl="0" marL="45720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The goal for this project is to give the user the means to view and control the usage of electricity of different appliances via an intuitive web/mobile application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Software Design Overview</a:t>
            </a:r>
          </a:p>
        </p:txBody>
      </p:sp>
      <p:pic>
        <p:nvPicPr>
          <p:cNvPr id="205" name="Shape 2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1373" y="1511962"/>
            <a:ext cx="4945674" cy="2119574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Shape 206"/>
          <p:cNvSpPr txBox="1"/>
          <p:nvPr/>
        </p:nvSpPr>
        <p:spPr>
          <a:xfrm>
            <a:off x="187250" y="1341950"/>
            <a:ext cx="3776100" cy="3389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FFFFFF"/>
              </a:buClr>
              <a:buChar char="●"/>
            </a:pPr>
            <a:r>
              <a:rPr lang="en">
                <a:solidFill>
                  <a:srgbClr val="FFFFFF"/>
                </a:solidFill>
              </a:rPr>
              <a:t>Our infrastructure will run on the Internet within rented cloud servers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  <a:buChar char="●"/>
            </a:pPr>
            <a:r>
              <a:rPr lang="en">
                <a:solidFill>
                  <a:srgbClr val="FFFFFF"/>
                </a:solidFill>
              </a:rPr>
              <a:t>All connected devices in the home are controllable from anywhere in the world over the Internet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  <a:buChar char="●"/>
            </a:pPr>
            <a:r>
              <a:rPr lang="en">
                <a:solidFill>
                  <a:srgbClr val="FFFFFF"/>
                </a:solidFill>
              </a:rPr>
              <a:t>A cloud-hosted infrastructure gives certain advantages, like cheaper and easier installations (for clients), easier integration (with future devices), and easier upgrades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Software: App Design</a:t>
            </a:r>
          </a:p>
        </p:txBody>
      </p:sp>
      <p:sp>
        <p:nvSpPr>
          <p:cNvPr id="212" name="Shape 212"/>
          <p:cNvSpPr txBox="1"/>
          <p:nvPr/>
        </p:nvSpPr>
        <p:spPr>
          <a:xfrm>
            <a:off x="187250" y="1341950"/>
            <a:ext cx="3776100" cy="3389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FFFFFF"/>
              </a:buClr>
              <a:buChar char="●"/>
            </a:pPr>
            <a:r>
              <a:rPr lang="en">
                <a:solidFill>
                  <a:srgbClr val="FFFFFF"/>
                </a:solidFill>
              </a:rPr>
              <a:t>Apps developed in AngularJS (a client-side MVC framework that assists with organizing user interfaces into modules)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  <a:buChar char="●"/>
            </a:pPr>
            <a:r>
              <a:rPr lang="en">
                <a:solidFill>
                  <a:srgbClr val="FFFFFF"/>
                </a:solidFill>
              </a:rPr>
              <a:t>PhoneGap used to build binaries compatible with both Android + iOS simultaneously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  <a:buChar char="●"/>
            </a:pPr>
            <a:r>
              <a:rPr lang="en">
                <a:solidFill>
                  <a:srgbClr val="FFFFFF"/>
                </a:solidFill>
              </a:rPr>
              <a:t>App Abilities:</a:t>
            </a:r>
          </a:p>
          <a:p>
            <a:pPr indent="-228600" lvl="1" marL="914400" rtl="0">
              <a:spcBef>
                <a:spcPts val="0"/>
              </a:spcBef>
              <a:buClr>
                <a:srgbClr val="FFFFFF"/>
              </a:buClr>
              <a:buChar char="○"/>
            </a:pPr>
            <a:r>
              <a:rPr lang="en">
                <a:solidFill>
                  <a:srgbClr val="FFFFFF"/>
                </a:solidFill>
              </a:rPr>
              <a:t>Manage Account</a:t>
            </a:r>
          </a:p>
          <a:p>
            <a:pPr indent="-228600" lvl="1" marL="914400" rtl="0">
              <a:spcBef>
                <a:spcPts val="0"/>
              </a:spcBef>
              <a:buClr>
                <a:srgbClr val="FFFFFF"/>
              </a:buClr>
              <a:buChar char="○"/>
            </a:pPr>
            <a:r>
              <a:rPr lang="en">
                <a:solidFill>
                  <a:srgbClr val="FFFFFF"/>
                </a:solidFill>
              </a:rPr>
              <a:t>Manage Devices</a:t>
            </a:r>
          </a:p>
          <a:p>
            <a:pPr indent="-228600" lvl="1" marL="914400" rtl="0">
              <a:spcBef>
                <a:spcPts val="0"/>
              </a:spcBef>
              <a:buClr>
                <a:srgbClr val="FFFFFF"/>
              </a:buClr>
              <a:buChar char="○"/>
            </a:pPr>
            <a:r>
              <a:rPr lang="en">
                <a:solidFill>
                  <a:srgbClr val="FFFFFF"/>
                </a:solidFill>
              </a:rPr>
              <a:t>Group Devices into “Tasks”</a:t>
            </a:r>
          </a:p>
          <a:p>
            <a:pPr indent="-228600" lvl="1" marL="914400" rtl="0">
              <a:spcBef>
                <a:spcPts val="0"/>
              </a:spcBef>
              <a:buClr>
                <a:srgbClr val="FFFFFF"/>
              </a:buClr>
              <a:buChar char="○"/>
            </a:pPr>
            <a:r>
              <a:rPr lang="en">
                <a:solidFill>
                  <a:srgbClr val="FFFFFF"/>
                </a:solidFill>
              </a:rPr>
              <a:t>Create Schedules for Tasks</a:t>
            </a:r>
          </a:p>
          <a:p>
            <a:pPr indent="-228600" lvl="1" marL="914400" rtl="0">
              <a:spcBef>
                <a:spcPts val="0"/>
              </a:spcBef>
              <a:buClr>
                <a:srgbClr val="FFFFFF"/>
              </a:buClr>
              <a:buChar char="○"/>
            </a:pPr>
            <a:r>
              <a:rPr lang="en">
                <a:solidFill>
                  <a:srgbClr val="FFFFFF"/>
                </a:solidFill>
              </a:rPr>
              <a:t>Energy Management Tracking</a:t>
            </a:r>
          </a:p>
        </p:txBody>
      </p:sp>
      <p:pic>
        <p:nvPicPr>
          <p:cNvPr id="213" name="Shape 2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05749" y="1171425"/>
            <a:ext cx="4570175" cy="266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Software: API Design</a:t>
            </a:r>
          </a:p>
        </p:txBody>
      </p:sp>
      <p:pic>
        <p:nvPicPr>
          <p:cNvPr id="219" name="Shape 2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34225" y="1495224"/>
            <a:ext cx="5032749" cy="2833650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Shape 220"/>
          <p:cNvSpPr txBox="1"/>
          <p:nvPr/>
        </p:nvSpPr>
        <p:spPr>
          <a:xfrm>
            <a:off x="187250" y="1341950"/>
            <a:ext cx="3776100" cy="3389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FFFFFF"/>
              </a:buClr>
              <a:buChar char="●"/>
            </a:pPr>
            <a:r>
              <a:rPr lang="en">
                <a:solidFill>
                  <a:schemeClr val="dk1"/>
                </a:solidFill>
              </a:rPr>
              <a:t>Apps communicate with our JSON API over HTTPS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  <a:buChar char="●"/>
            </a:pPr>
            <a:r>
              <a:rPr lang="en">
                <a:solidFill>
                  <a:srgbClr val="FFFFFF"/>
                </a:solidFill>
              </a:rPr>
              <a:t>The API is designed to run on the NodeJS runtime using the ExpressJS web framework library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  <a:buChar char="●"/>
            </a:pPr>
            <a:r>
              <a:rPr lang="en">
                <a:solidFill>
                  <a:srgbClr val="FFFFFF"/>
                </a:solidFill>
              </a:rPr>
              <a:t>ExpressJS provides a routing API such that every route can be divided into its own route module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Char char="●"/>
            </a:pPr>
            <a:r>
              <a:rPr lang="en">
                <a:solidFill>
                  <a:srgbClr val="FFFFFF"/>
                </a:solidFill>
              </a:rPr>
              <a:t>Every in-app route one-on-one matches its API route, making it easier and more organized to build and maintain the app</a:t>
            </a: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Software: Database</a:t>
            </a:r>
          </a:p>
        </p:txBody>
      </p:sp>
      <p:pic>
        <p:nvPicPr>
          <p:cNvPr id="226" name="Shape 2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22275" y="1461850"/>
            <a:ext cx="6164950" cy="3067449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Shape 227"/>
          <p:cNvSpPr txBox="1"/>
          <p:nvPr/>
        </p:nvSpPr>
        <p:spPr>
          <a:xfrm>
            <a:off x="187250" y="1341950"/>
            <a:ext cx="2494499" cy="3389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FFFFFF"/>
              </a:buClr>
              <a:buChar char="●"/>
            </a:pPr>
            <a:r>
              <a:rPr lang="en">
                <a:solidFill>
                  <a:srgbClr val="FFFFFF"/>
                </a:solidFill>
              </a:rPr>
              <a:t>We are using MongoDB, a SQL-less database structure that organizes most relational data within documents rather than across tables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  <a:buChar char="●"/>
            </a:pPr>
            <a:r>
              <a:rPr lang="en">
                <a:solidFill>
                  <a:srgbClr val="FFFFFF"/>
                </a:solidFill>
              </a:rPr>
              <a:t>Each major in-app functionality has its own document data model that contains all the necessary data needed to perform the desired functionality</a:t>
            </a: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Microcontroller Software Design</a:t>
            </a:r>
          </a:p>
        </p:txBody>
      </p:sp>
      <p:sp>
        <p:nvSpPr>
          <p:cNvPr id="233" name="Shape 233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Programmed in C</a:t>
            </a:r>
          </a:p>
          <a:p>
            <a:pPr indent="-228600" lvl="1" marL="914400" rtl="0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Char char="○"/>
            </a:pPr>
            <a:r>
              <a:rPr lang="en">
                <a:solidFill>
                  <a:srgbClr val="FFFFFF"/>
                </a:solidFill>
              </a:rPr>
              <a:t>Procedural</a:t>
            </a:r>
          </a:p>
          <a:p>
            <a:pPr indent="-2286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Char char="○"/>
            </a:pPr>
            <a:r>
              <a:rPr lang="en">
                <a:solidFill>
                  <a:srgbClr val="FFFFFF"/>
                </a:solidFill>
              </a:rPr>
              <a:t>Interrupts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-228600" lvl="0" marL="457200" rtl="0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Universal main process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-228600" lvl="0" marL="457200" rtl="0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Secure encrypted TLS connection</a:t>
            </a:r>
          </a:p>
          <a:p>
            <a:pPr indent="-2286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Char char="○"/>
            </a:pPr>
            <a:r>
              <a:rPr lang="en">
                <a:solidFill>
                  <a:srgbClr val="FFFFFF"/>
                </a:solidFill>
              </a:rPr>
              <a:t>API: mbed TLS</a:t>
            </a: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-228600" lvl="0" marL="457200" rtl="0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Persistent keep-alive connection</a:t>
            </a:r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/>
          <p:nvPr/>
        </p:nvSpPr>
        <p:spPr>
          <a:xfrm>
            <a:off x="281750" y="2596375"/>
            <a:ext cx="8583299" cy="120989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                                                                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 algn="r">
              <a:spcBef>
                <a:spcPts val="0"/>
              </a:spcBef>
              <a:buNone/>
            </a:pPr>
            <a:r>
              <a:rPr lang="en"/>
              <a:t>											Main Loop</a:t>
            </a:r>
          </a:p>
        </p:txBody>
      </p:sp>
      <p:sp>
        <p:nvSpPr>
          <p:cNvPr id="239" name="Shape 239"/>
          <p:cNvSpPr/>
          <p:nvPr/>
        </p:nvSpPr>
        <p:spPr>
          <a:xfrm>
            <a:off x="281750" y="1159750"/>
            <a:ext cx="8583299" cy="120989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                                                                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algn="r">
              <a:spcBef>
                <a:spcPts val="0"/>
              </a:spcBef>
              <a:buNone/>
            </a:pPr>
            <a:r>
              <a:rPr lang="en"/>
              <a:t>											Startup</a:t>
            </a:r>
          </a:p>
        </p:txBody>
      </p:sp>
      <p:sp>
        <p:nvSpPr>
          <p:cNvPr id="240" name="Shape 240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Microcontroller Flowchart</a:t>
            </a:r>
          </a:p>
        </p:txBody>
      </p:sp>
      <p:sp>
        <p:nvSpPr>
          <p:cNvPr id="241" name="Shape 241"/>
          <p:cNvSpPr/>
          <p:nvPr/>
        </p:nvSpPr>
        <p:spPr>
          <a:xfrm>
            <a:off x="439000" y="1330100"/>
            <a:ext cx="1317000" cy="34740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Startup</a:t>
            </a:r>
          </a:p>
        </p:txBody>
      </p:sp>
      <p:sp>
        <p:nvSpPr>
          <p:cNvPr id="242" name="Shape 242"/>
          <p:cNvSpPr/>
          <p:nvPr/>
        </p:nvSpPr>
        <p:spPr>
          <a:xfrm>
            <a:off x="2216300" y="1330100"/>
            <a:ext cx="1317000" cy="34740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Set</a:t>
            </a:r>
          </a:p>
        </p:txBody>
      </p:sp>
      <p:sp>
        <p:nvSpPr>
          <p:cNvPr id="243" name="Shape 243"/>
          <p:cNvSpPr/>
          <p:nvPr/>
        </p:nvSpPr>
        <p:spPr>
          <a:xfrm>
            <a:off x="3993600" y="1330100"/>
            <a:ext cx="1317000" cy="34740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Connect</a:t>
            </a:r>
          </a:p>
        </p:txBody>
      </p:sp>
      <p:sp>
        <p:nvSpPr>
          <p:cNvPr id="244" name="Shape 244"/>
          <p:cNvSpPr/>
          <p:nvPr/>
        </p:nvSpPr>
        <p:spPr>
          <a:xfrm>
            <a:off x="5770900" y="1330100"/>
            <a:ext cx="1317000" cy="34740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Register</a:t>
            </a:r>
          </a:p>
        </p:txBody>
      </p:sp>
      <p:sp>
        <p:nvSpPr>
          <p:cNvPr id="245" name="Shape 245"/>
          <p:cNvSpPr/>
          <p:nvPr/>
        </p:nvSpPr>
        <p:spPr>
          <a:xfrm>
            <a:off x="439000" y="2745450"/>
            <a:ext cx="1317000" cy="34740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Record Data</a:t>
            </a:r>
          </a:p>
        </p:txBody>
      </p:sp>
      <p:sp>
        <p:nvSpPr>
          <p:cNvPr id="246" name="Shape 246"/>
          <p:cNvSpPr/>
          <p:nvPr/>
        </p:nvSpPr>
        <p:spPr>
          <a:xfrm>
            <a:off x="2216300" y="2745450"/>
            <a:ext cx="1317000" cy="34740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Communicate</a:t>
            </a:r>
          </a:p>
        </p:txBody>
      </p:sp>
      <p:sp>
        <p:nvSpPr>
          <p:cNvPr id="247" name="Shape 247"/>
          <p:cNvSpPr/>
          <p:nvPr/>
        </p:nvSpPr>
        <p:spPr>
          <a:xfrm>
            <a:off x="3993600" y="2745450"/>
            <a:ext cx="1317000" cy="34740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Check</a:t>
            </a:r>
          </a:p>
        </p:txBody>
      </p:sp>
      <p:sp>
        <p:nvSpPr>
          <p:cNvPr id="248" name="Shape 248"/>
          <p:cNvSpPr/>
          <p:nvPr/>
        </p:nvSpPr>
        <p:spPr>
          <a:xfrm>
            <a:off x="5770900" y="2745450"/>
            <a:ext cx="1317000" cy="34740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Change</a:t>
            </a:r>
          </a:p>
        </p:txBody>
      </p:sp>
      <p:cxnSp>
        <p:nvCxnSpPr>
          <p:cNvPr id="249" name="Shape 249"/>
          <p:cNvCxnSpPr>
            <a:endCxn id="242" idx="1"/>
          </p:cNvCxnSpPr>
          <p:nvPr/>
        </p:nvCxnSpPr>
        <p:spPr>
          <a:xfrm flipH="1" rot="10800000">
            <a:off x="1762700" y="1503800"/>
            <a:ext cx="453600" cy="33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250" name="Shape 250"/>
          <p:cNvCxnSpPr>
            <a:endCxn id="243" idx="1"/>
          </p:cNvCxnSpPr>
          <p:nvPr/>
        </p:nvCxnSpPr>
        <p:spPr>
          <a:xfrm flipH="1" rot="10800000">
            <a:off x="3544800" y="1503800"/>
            <a:ext cx="448800" cy="99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251" name="Shape 251"/>
          <p:cNvCxnSpPr>
            <a:endCxn id="244" idx="1"/>
          </p:cNvCxnSpPr>
          <p:nvPr/>
        </p:nvCxnSpPr>
        <p:spPr>
          <a:xfrm flipH="1" rot="10800000">
            <a:off x="5333500" y="1503800"/>
            <a:ext cx="437400" cy="99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252" name="Shape 252"/>
          <p:cNvCxnSpPr>
            <a:endCxn id="245" idx="0"/>
          </p:cNvCxnSpPr>
          <p:nvPr/>
        </p:nvCxnSpPr>
        <p:spPr>
          <a:xfrm flipH="1">
            <a:off x="1097500" y="1696950"/>
            <a:ext cx="5336700" cy="10485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253" name="Shape 253"/>
          <p:cNvCxnSpPr>
            <a:endCxn id="246" idx="1"/>
          </p:cNvCxnSpPr>
          <p:nvPr/>
        </p:nvCxnSpPr>
        <p:spPr>
          <a:xfrm flipH="1" rot="10800000">
            <a:off x="1769000" y="2919150"/>
            <a:ext cx="447300" cy="96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254" name="Shape 254"/>
          <p:cNvCxnSpPr>
            <a:endCxn id="247" idx="1"/>
          </p:cNvCxnSpPr>
          <p:nvPr/>
        </p:nvCxnSpPr>
        <p:spPr>
          <a:xfrm flipH="1" rot="10800000">
            <a:off x="3551400" y="2919150"/>
            <a:ext cx="442200" cy="162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255" name="Shape 255"/>
          <p:cNvCxnSpPr>
            <a:endCxn id="248" idx="1"/>
          </p:cNvCxnSpPr>
          <p:nvPr/>
        </p:nvCxnSpPr>
        <p:spPr>
          <a:xfrm flipH="1" rot="10800000">
            <a:off x="5326900" y="2919150"/>
            <a:ext cx="444000" cy="33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256" name="Shape 256"/>
          <p:cNvCxnSpPr>
            <a:stCxn id="248" idx="2"/>
            <a:endCxn id="245" idx="2"/>
          </p:cNvCxnSpPr>
          <p:nvPr/>
        </p:nvCxnSpPr>
        <p:spPr>
          <a:xfrm rot="5400000">
            <a:off x="3763150" y="427200"/>
            <a:ext cx="600" cy="5331900"/>
          </a:xfrm>
          <a:prstGeom prst="curvedConnector3">
            <a:avLst>
              <a:gd fmla="val 39687500" name="adj1"/>
            </a:avLst>
          </a:prstGeom>
          <a:noFill/>
          <a:ln cap="flat" cmpd="sng" w="9525">
            <a:solidFill>
              <a:srgbClr val="FFFFFF"/>
            </a:solidFill>
            <a:prstDash val="solid"/>
            <a:round/>
            <a:headEnd len="lg" w="lg" type="none"/>
            <a:tailEnd len="lg" w="lg" type="triangle"/>
          </a:ln>
        </p:spPr>
      </p:cxn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Software: Successes, Difficulties, and Plans</a:t>
            </a:r>
          </a:p>
        </p:txBody>
      </p:sp>
      <p:sp>
        <p:nvSpPr>
          <p:cNvPr id="262" name="Shape 262"/>
          <p:cNvSpPr txBox="1"/>
          <p:nvPr/>
        </p:nvSpPr>
        <p:spPr>
          <a:xfrm>
            <a:off x="423025" y="1336000"/>
            <a:ext cx="8270399" cy="3389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FFFFFF"/>
              </a:buClr>
              <a:buChar char="●"/>
            </a:pPr>
            <a:r>
              <a:rPr lang="en">
                <a:solidFill>
                  <a:srgbClr val="FFFFFF"/>
                </a:solidFill>
              </a:rPr>
              <a:t>As far as progress goes, we’re currently amidst API development.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  <a:buChar char="●"/>
            </a:pPr>
            <a:r>
              <a:rPr lang="en">
                <a:solidFill>
                  <a:srgbClr val="FFFFFF"/>
                </a:solidFill>
              </a:rPr>
              <a:t>The virtual servers we’re deploying our infrastructure to have been setup and configured already.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  <a:buChar char="●"/>
            </a:pPr>
            <a:r>
              <a:rPr lang="en">
                <a:solidFill>
                  <a:srgbClr val="FFFFFF"/>
                </a:solidFill>
              </a:rPr>
              <a:t>The structure of the API and App is in place and work has begun on creating route modules for the API.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  <a:buChar char="●"/>
            </a:pPr>
            <a:r>
              <a:rPr lang="en">
                <a:solidFill>
                  <a:srgbClr val="FFFFFF"/>
                </a:solidFill>
              </a:rPr>
              <a:t>There have not been any difficulties as of yet, but we are expecting there will be hiccups with the App development due to inexperience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  <a:buChar char="●"/>
            </a:pPr>
            <a:r>
              <a:rPr lang="en">
                <a:solidFill>
                  <a:srgbClr val="FFFFFF"/>
                </a:solidFill>
              </a:rPr>
              <a:t>The immediate plans for software development are to complete critical API route modules (user registration/login and device management).</a:t>
            </a:r>
          </a:p>
          <a:p>
            <a:pPr indent="-228600" lvl="1" marL="914400" rtl="0">
              <a:spcBef>
                <a:spcPts val="0"/>
              </a:spcBef>
              <a:buClr>
                <a:srgbClr val="FFFFFF"/>
              </a:buClr>
              <a:buChar char="○"/>
            </a:pPr>
            <a:r>
              <a:rPr lang="en">
                <a:solidFill>
                  <a:srgbClr val="FFFFFF"/>
                </a:solidFill>
              </a:rPr>
              <a:t>These API tasks are currently blocking progress on the development of the App.</a:t>
            </a:r>
          </a:p>
          <a:p>
            <a:pPr indent="-228600" lvl="1" marL="914400" rtl="0">
              <a:spcBef>
                <a:spcPts val="0"/>
              </a:spcBef>
              <a:buClr>
                <a:srgbClr val="FFFFFF"/>
              </a:buClr>
              <a:buChar char="○"/>
            </a:pPr>
            <a:r>
              <a:rPr lang="en">
                <a:solidFill>
                  <a:srgbClr val="FFFFFF"/>
                </a:solidFill>
              </a:rPr>
              <a:t>Device management also includes developing a persistent socket communication API that the automated devices will use for receiving commands and sending stats</a:t>
            </a:r>
          </a:p>
        </p:txBody>
      </p:sp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/>
          <p:nvPr>
            <p:ph type="title"/>
          </p:nvPr>
        </p:nvSpPr>
        <p:spPr>
          <a:xfrm>
            <a:off x="311700" y="70200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Budget</a:t>
            </a:r>
          </a:p>
        </p:txBody>
      </p:sp>
      <p:graphicFrame>
        <p:nvGraphicFramePr>
          <p:cNvPr id="268" name="Shape 268"/>
          <p:cNvGraphicFramePr/>
          <p:nvPr/>
        </p:nvGraphicFramePr>
        <p:xfrm>
          <a:off x="1246425" y="707514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{45141E77-09E6-475F-9839-D5D239BDD301}</a:tableStyleId>
              </a:tblPr>
              <a:tblGrid>
                <a:gridCol w="1384075"/>
                <a:gridCol w="1384075"/>
                <a:gridCol w="1384075"/>
                <a:gridCol w="1384075"/>
              </a:tblGrid>
              <a:tr h="316825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Component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Quantity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Cost 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Total</a:t>
                      </a:r>
                    </a:p>
                  </a:txBody>
                  <a:tcPr marT="91425" marB="91425" marR="91425" marL="91425"/>
                </a:tc>
              </a:tr>
              <a:tr h="444225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MCU + Wifi Module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4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$19.00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$76.00</a:t>
                      </a:r>
                    </a:p>
                  </a:txBody>
                  <a:tcPr marT="91425" marB="91425" marR="91425" marL="91425"/>
                </a:tc>
              </a:tr>
              <a:tr h="316825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Relays (4-pack)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1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$30.00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$30.00</a:t>
                      </a:r>
                    </a:p>
                  </a:txBody>
                  <a:tcPr marT="91425" marB="91425" marR="91425" marL="91425"/>
                </a:tc>
              </a:tr>
              <a:tr h="316825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Outlet 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1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$4.90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$4.90</a:t>
                      </a:r>
                    </a:p>
                  </a:txBody>
                  <a:tcPr marT="91425" marB="91425" marR="91425" marL="91425"/>
                </a:tc>
              </a:tr>
              <a:tr h="316825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Wall Switch 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1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$4.90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$4.90</a:t>
                      </a:r>
                    </a:p>
                  </a:txBody>
                  <a:tcPr marT="91425" marB="91425" marR="91425" marL="91425"/>
                </a:tc>
              </a:tr>
              <a:tr h="316825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Wiring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n/a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$20.00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$20.00</a:t>
                      </a:r>
                    </a:p>
                  </a:txBody>
                  <a:tcPr marT="91425" marB="91425" marR="91425" marL="91425"/>
                </a:tc>
              </a:tr>
              <a:tr h="316825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Circuit Board 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4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$100.00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$400.00</a:t>
                      </a:r>
                    </a:p>
                  </a:txBody>
                  <a:tcPr marT="91425" marB="91425" marR="91425" marL="91425"/>
                </a:tc>
              </a:tr>
              <a:tr h="31682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LCD Display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1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$10.00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$10.00</a:t>
                      </a:r>
                    </a:p>
                  </a:txBody>
                  <a:tcPr marT="91425" marB="91425" marR="91425" marL="91425"/>
                </a:tc>
              </a:tr>
              <a:tr h="44422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Temperature Sensor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1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$1.50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$1.50</a:t>
                      </a:r>
                    </a:p>
                  </a:txBody>
                  <a:tcPr marT="91425" marB="91425" marR="91425" marL="91425"/>
                </a:tc>
              </a:tr>
              <a:tr h="31682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Energy Measurement IC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2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$4.95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$9.90</a:t>
                      </a:r>
                    </a:p>
                  </a:txBody>
                  <a:tcPr marT="91425" marB="91425" marR="91425" marL="91425"/>
                </a:tc>
              </a:tr>
              <a:tr h="31682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Electric Strike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1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$24.50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$24.50</a:t>
                      </a:r>
                    </a:p>
                  </a:txBody>
                  <a:tcPr marT="91425" marB="91425" marR="91425" marL="91425"/>
                </a:tc>
              </a:tr>
              <a:tr h="31682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Total Amount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000"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000"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$581.70</a:t>
                      </a: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3" name="Shape 273"/>
          <p:cNvGraphicFramePr/>
          <p:nvPr/>
        </p:nvGraphicFramePr>
        <p:xfrm>
          <a:off x="1007575" y="428300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{30A5A699-C004-46CC-8139-8C5DA1D9B75A}</a:tableStyleId>
              </a:tblPr>
              <a:tblGrid>
                <a:gridCol w="2281550"/>
                <a:gridCol w="1910950"/>
                <a:gridCol w="2466850"/>
              </a:tblGrid>
              <a:tr h="133000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Event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Expected Time to Complete Event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b="1" lang="en" sz="1000">
                          <a:solidFill>
                            <a:srgbClr val="FFFFFF"/>
                          </a:solidFill>
                        </a:rPr>
                        <a:t>Expected Start Dates and Expected Completion Dates</a:t>
                      </a:r>
                    </a:p>
                  </a:txBody>
                  <a:tcPr marT="36575" marB="36575" marR="36575" marL="36575"/>
                </a:tc>
              </a:tr>
              <a:tr h="133000"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Order Parts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1 month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December 1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st</a:t>
                      </a: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 – January 11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th</a:t>
                      </a: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 </a:t>
                      </a:r>
                    </a:p>
                  </a:txBody>
                  <a:tcPr marT="36575" marB="36575" marR="36575" marL="36575"/>
                </a:tc>
              </a:tr>
              <a:tr h="133000"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Design Wall Outlet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1 month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December 1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st</a:t>
                      </a: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 – January 11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th</a:t>
                      </a:r>
                    </a:p>
                  </a:txBody>
                  <a:tcPr marT="36575" marB="36575" marR="36575" marL="36575"/>
                </a:tc>
              </a:tr>
              <a:tr h="133000"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Design HVAC Controller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1 month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December 1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st</a:t>
                      </a: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 – January 11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th</a:t>
                      </a:r>
                    </a:p>
                  </a:txBody>
                  <a:tcPr marT="36575" marB="36575" marR="36575" marL="36575"/>
                </a:tc>
              </a:tr>
              <a:tr h="133000"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Design Powerlock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1 month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December 1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st</a:t>
                      </a: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 – January 11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th</a:t>
                      </a:r>
                    </a:p>
                  </a:txBody>
                  <a:tcPr marT="36575" marB="36575" marR="36575" marL="36575"/>
                </a:tc>
              </a:tr>
              <a:tr h="133000"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Design Wall Switch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1 month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December 1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st</a:t>
                      </a: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 – January 11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th</a:t>
                      </a:r>
                    </a:p>
                  </a:txBody>
                  <a:tcPr marT="36575" marB="36575" marR="36575" marL="36575"/>
                </a:tc>
              </a:tr>
              <a:tr h="133000"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Design Circuit Board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1 month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December 1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st</a:t>
                      </a: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 – January 11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th</a:t>
                      </a:r>
                    </a:p>
                  </a:txBody>
                  <a:tcPr marT="36575" marB="36575" marR="36575" marL="36575"/>
                </a:tc>
              </a:tr>
              <a:tr h="133000"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Test Circuit Board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2 months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December 1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st</a:t>
                      </a: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 – February 1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st</a:t>
                      </a: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 </a:t>
                      </a:r>
                    </a:p>
                  </a:txBody>
                  <a:tcPr marT="36575" marB="36575" marR="36575" marL="36575"/>
                </a:tc>
              </a:tr>
              <a:tr h="133000"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Application Development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4 months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December 1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st</a:t>
                      </a: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 – April 1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st</a:t>
                      </a: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 </a:t>
                      </a:r>
                    </a:p>
                  </a:txBody>
                  <a:tcPr marT="36575" marB="36575" marR="36575" marL="36575"/>
                </a:tc>
              </a:tr>
              <a:tr h="133000"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Application Testing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4 months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December 1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st</a:t>
                      </a: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 – April 1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st</a:t>
                      </a:r>
                    </a:p>
                  </a:txBody>
                  <a:tcPr marT="36575" marB="36575" marR="36575" marL="36575"/>
                </a:tc>
              </a:tr>
              <a:tr h="133000"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Microcontroller Coding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2 months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December 1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st</a:t>
                      </a: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 – February 1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st</a:t>
                      </a: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 </a:t>
                      </a:r>
                    </a:p>
                  </a:txBody>
                  <a:tcPr marT="36575" marB="36575" marR="36575" marL="36575"/>
                </a:tc>
              </a:tr>
              <a:tr h="133000"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Microcontroller Testing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3 months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December 1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st</a:t>
                      </a: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 – March 10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th</a:t>
                      </a: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 </a:t>
                      </a:r>
                    </a:p>
                  </a:txBody>
                  <a:tcPr marT="36575" marB="36575" marR="36575" marL="36575"/>
                </a:tc>
              </a:tr>
              <a:tr h="133000"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Construct First Prototypes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1 month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January 11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th</a:t>
                      </a: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 – February 12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th</a:t>
                      </a:r>
                    </a:p>
                  </a:txBody>
                  <a:tcPr marT="36575" marB="36575" marR="36575" marL="36575"/>
                </a:tc>
              </a:tr>
              <a:tr h="133000"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Test First Prototypes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1 month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January 11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th</a:t>
                      </a: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 – February 12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th</a:t>
                      </a:r>
                    </a:p>
                  </a:txBody>
                  <a:tcPr marT="36575" marB="36575" marR="36575" marL="36575"/>
                </a:tc>
              </a:tr>
              <a:tr h="1330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Construct Second Prototypes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1 month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February 12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th</a:t>
                      </a: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 – March 11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th</a:t>
                      </a: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 </a:t>
                      </a:r>
                    </a:p>
                  </a:txBody>
                  <a:tcPr marT="36575" marB="36575" marR="36575" marL="36575"/>
                </a:tc>
              </a:tr>
              <a:tr h="133000"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Test Second Prototypes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1 month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February 12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th</a:t>
                      </a: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 – March 11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th</a:t>
                      </a:r>
                    </a:p>
                  </a:txBody>
                  <a:tcPr marT="36575" marB="36575" marR="36575" marL="36575"/>
                </a:tc>
              </a:tr>
              <a:tr h="133000"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Construct Third Prototypes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1 month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March 11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th</a:t>
                      </a: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 – April 15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th</a:t>
                      </a: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 </a:t>
                      </a:r>
                    </a:p>
                  </a:txBody>
                  <a:tcPr marT="36575" marB="36575" marR="36575" marL="36575"/>
                </a:tc>
              </a:tr>
              <a:tr h="133000"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Test Third Prototypes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1 month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March 11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th</a:t>
                      </a: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 – April 15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th</a:t>
                      </a:r>
                    </a:p>
                  </a:txBody>
                  <a:tcPr marT="36575" marB="36575" marR="36575" marL="36575"/>
                </a:tc>
              </a:tr>
              <a:tr h="133000"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Final Presentation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1 week</a:t>
                      </a:r>
                    </a:p>
                  </a:txBody>
                  <a:tcPr marT="36575" marB="36575" marR="36575" marL="3657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just">
                        <a:spcBef>
                          <a:spcPts val="0"/>
                        </a:spcBef>
                        <a:buNone/>
                      </a:pP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April 28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th</a:t>
                      </a: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 – May 4</a:t>
                      </a:r>
                      <a:r>
                        <a:rPr baseline="30000" lang="en" sz="1000">
                          <a:solidFill>
                            <a:srgbClr val="FFFFFF"/>
                          </a:solidFill>
                        </a:rPr>
                        <a:t>th</a:t>
                      </a:r>
                      <a:r>
                        <a:rPr lang="en" sz="1000">
                          <a:solidFill>
                            <a:srgbClr val="FFFFFF"/>
                          </a:solidFill>
                        </a:rPr>
                        <a:t> </a:t>
                      </a:r>
                    </a:p>
                  </a:txBody>
                  <a:tcPr marT="36575" marB="36575" marR="36575" marL="36575"/>
                </a:tc>
              </a:tr>
            </a:tbl>
          </a:graphicData>
        </a:graphic>
      </p:graphicFrame>
      <p:sp>
        <p:nvSpPr>
          <p:cNvPr id="274" name="Shape 274"/>
          <p:cNvSpPr txBox="1"/>
          <p:nvPr>
            <p:ph type="title"/>
          </p:nvPr>
        </p:nvSpPr>
        <p:spPr>
          <a:xfrm>
            <a:off x="311700" y="80725"/>
            <a:ext cx="8520599" cy="431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1400">
                <a:solidFill>
                  <a:srgbClr val="FFFFFF"/>
                </a:solidFill>
              </a:rPr>
              <a:t>Project Milestones</a:t>
            </a:r>
          </a:p>
        </p:txBody>
      </p:sp>
    </p:spTree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Current Progress</a:t>
            </a:r>
          </a:p>
        </p:txBody>
      </p:sp>
      <p:sp>
        <p:nvSpPr>
          <p:cNvPr id="280" name="Shape 280"/>
          <p:cNvSpPr txBox="1"/>
          <p:nvPr>
            <p:ph idx="1" type="body"/>
          </p:nvPr>
        </p:nvSpPr>
        <p:spPr>
          <a:xfrm>
            <a:off x="351200" y="1196950"/>
            <a:ext cx="8520599" cy="3513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Research: 75%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Wall Outlet (Hardware): 50%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HVAC Controller (Hardware): 30% 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Powerlock (Hardware): 30%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Wall Switch (Hardware): 30%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MCU Programming: 15%</a:t>
            </a:r>
          </a:p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App Development: 30%</a:t>
            </a:r>
          </a:p>
        </p:txBody>
      </p:sp>
      <p:sp>
        <p:nvSpPr>
          <p:cNvPr id="281" name="Shape 281"/>
          <p:cNvSpPr/>
          <p:nvPr/>
        </p:nvSpPr>
        <p:spPr>
          <a:xfrm>
            <a:off x="3979275" y="1840362"/>
            <a:ext cx="4632000" cy="154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2" name="Shape 282"/>
          <p:cNvSpPr/>
          <p:nvPr/>
        </p:nvSpPr>
        <p:spPr>
          <a:xfrm>
            <a:off x="3979275" y="1840375"/>
            <a:ext cx="2396399" cy="1545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3" name="Shape 283"/>
          <p:cNvSpPr/>
          <p:nvPr/>
        </p:nvSpPr>
        <p:spPr>
          <a:xfrm>
            <a:off x="3979275" y="2369037"/>
            <a:ext cx="4632000" cy="154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4" name="Shape 284"/>
          <p:cNvSpPr/>
          <p:nvPr/>
        </p:nvSpPr>
        <p:spPr>
          <a:xfrm>
            <a:off x="3979275" y="2369025"/>
            <a:ext cx="1529400" cy="1545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5" name="Shape 285"/>
          <p:cNvSpPr/>
          <p:nvPr/>
        </p:nvSpPr>
        <p:spPr>
          <a:xfrm>
            <a:off x="3979275" y="2876487"/>
            <a:ext cx="4632000" cy="154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6" name="Shape 286"/>
          <p:cNvSpPr/>
          <p:nvPr/>
        </p:nvSpPr>
        <p:spPr>
          <a:xfrm>
            <a:off x="3979275" y="2876500"/>
            <a:ext cx="1529400" cy="1545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7" name="Shape 287"/>
          <p:cNvSpPr/>
          <p:nvPr/>
        </p:nvSpPr>
        <p:spPr>
          <a:xfrm>
            <a:off x="3979275" y="3426375"/>
            <a:ext cx="4632000" cy="154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8" name="Shape 288"/>
          <p:cNvSpPr/>
          <p:nvPr/>
        </p:nvSpPr>
        <p:spPr>
          <a:xfrm>
            <a:off x="3979275" y="3426375"/>
            <a:ext cx="1529400" cy="1545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9" name="Shape 289"/>
          <p:cNvSpPr/>
          <p:nvPr/>
        </p:nvSpPr>
        <p:spPr>
          <a:xfrm>
            <a:off x="3979275" y="3891400"/>
            <a:ext cx="4632000" cy="154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0" name="Shape 290"/>
          <p:cNvSpPr/>
          <p:nvPr/>
        </p:nvSpPr>
        <p:spPr>
          <a:xfrm>
            <a:off x="3979275" y="3891400"/>
            <a:ext cx="868200" cy="1545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1" name="Shape 291"/>
          <p:cNvSpPr/>
          <p:nvPr/>
        </p:nvSpPr>
        <p:spPr>
          <a:xfrm>
            <a:off x="4052425" y="4441300"/>
            <a:ext cx="4632000" cy="154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2" name="Shape 292"/>
          <p:cNvSpPr/>
          <p:nvPr/>
        </p:nvSpPr>
        <p:spPr>
          <a:xfrm>
            <a:off x="3979275" y="4441300"/>
            <a:ext cx="1529400" cy="1545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3" name="Shape 293"/>
          <p:cNvSpPr/>
          <p:nvPr/>
        </p:nvSpPr>
        <p:spPr>
          <a:xfrm>
            <a:off x="3979275" y="1351787"/>
            <a:ext cx="4632000" cy="154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4" name="Shape 294"/>
          <p:cNvSpPr/>
          <p:nvPr/>
        </p:nvSpPr>
        <p:spPr>
          <a:xfrm>
            <a:off x="3979275" y="1351800"/>
            <a:ext cx="3355800" cy="1545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474650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Objectives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chemeClr val="dk1"/>
              </a:buClr>
            </a:pPr>
            <a:r>
              <a:rPr lang="en">
                <a:solidFill>
                  <a:schemeClr val="dk1"/>
                </a:solidFill>
              </a:rPr>
              <a:t>Four major devices of project:</a:t>
            </a:r>
          </a:p>
          <a:p>
            <a:pPr indent="-228600" lvl="1" marL="914400" rtl="0">
              <a:spcBef>
                <a:spcPts val="0"/>
              </a:spcBef>
              <a:buClr>
                <a:schemeClr val="dk1"/>
              </a:buClr>
            </a:pPr>
            <a:r>
              <a:rPr lang="en">
                <a:solidFill>
                  <a:schemeClr val="dk1"/>
                </a:solidFill>
              </a:rPr>
              <a:t>Smart Outlet</a:t>
            </a:r>
          </a:p>
          <a:p>
            <a:pPr indent="-228600" lvl="1" marL="914400" rtl="0">
              <a:spcBef>
                <a:spcPts val="0"/>
              </a:spcBef>
              <a:buClr>
                <a:schemeClr val="dk1"/>
              </a:buClr>
            </a:pPr>
            <a:r>
              <a:rPr lang="en">
                <a:solidFill>
                  <a:schemeClr val="dk1"/>
                </a:solidFill>
              </a:rPr>
              <a:t>Wall Switch</a:t>
            </a:r>
          </a:p>
          <a:p>
            <a:pPr indent="-228600" lvl="1" marL="914400" rtl="0">
              <a:spcBef>
                <a:spcPts val="0"/>
              </a:spcBef>
              <a:buClr>
                <a:schemeClr val="dk1"/>
              </a:buClr>
            </a:pPr>
            <a:r>
              <a:rPr lang="en">
                <a:solidFill>
                  <a:schemeClr val="dk1"/>
                </a:solidFill>
              </a:rPr>
              <a:t>HVAC Controller</a:t>
            </a:r>
          </a:p>
          <a:p>
            <a:pPr indent="-228600" lvl="1" marL="914400" rtl="0">
              <a:spcBef>
                <a:spcPts val="0"/>
              </a:spcBef>
              <a:buClr>
                <a:schemeClr val="dk1"/>
              </a:buClr>
            </a:pPr>
            <a:r>
              <a:rPr lang="en">
                <a:solidFill>
                  <a:schemeClr val="dk1"/>
                </a:solidFill>
              </a:rPr>
              <a:t>Powerlock 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Our objectives for this project are as follows:</a:t>
            </a:r>
          </a:p>
          <a:p>
            <a:pPr indent="-228600" lvl="1" marL="9144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Create products that are compact</a:t>
            </a:r>
          </a:p>
          <a:p>
            <a:pPr indent="-228600" lvl="1" marL="9144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Products should not draw a significant amount of energy </a:t>
            </a:r>
          </a:p>
          <a:p>
            <a:pPr indent="-228600" lvl="1" marL="9144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Simple and intuitive designs </a:t>
            </a:r>
          </a:p>
          <a:p>
            <a:pPr indent="-228600" lvl="1" marL="9144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Inexpensive components that do not require maintenance</a:t>
            </a:r>
          </a:p>
          <a:p>
            <a:pPr indent="-228600" lvl="1" marL="9144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Easy to install and use</a:t>
            </a:r>
          </a:p>
          <a:p>
            <a:pPr indent="-228600" lvl="1" marL="91440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Modularity</a:t>
            </a:r>
          </a:p>
        </p:txBody>
      </p:sp>
    </p:spTree>
  </p:cSld>
  <p:clrMapOvr>
    <a:masterClrMapping/>
  </p:clrMapOvr>
  <p:transition spd="slow">
    <p:cut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 txBox="1"/>
          <p:nvPr>
            <p:ph type="title"/>
          </p:nvPr>
        </p:nvSpPr>
        <p:spPr>
          <a:xfrm>
            <a:off x="311700" y="4055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Difficulties/Issues</a:t>
            </a:r>
          </a:p>
        </p:txBody>
      </p:sp>
      <p:sp>
        <p:nvSpPr>
          <p:cNvPr id="300" name="Shape 300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Early into the project so not many difficulties as of yet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Haven’t received all components yet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Some predicted difficulties:</a:t>
            </a:r>
          </a:p>
          <a:p>
            <a:pPr indent="-228600" lvl="1" marL="9144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Integrating Energy Measurement IC</a:t>
            </a:r>
          </a:p>
          <a:p>
            <a:pPr indent="-228600" lvl="1" marL="9144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Wiring for HVAC Controller and Wall Switch</a:t>
            </a:r>
          </a:p>
        </p:txBody>
      </p:sp>
    </p:spTree>
  </p:cSld>
  <p:clrMapOvr>
    <a:masterClrMapping/>
  </p:clrMapOvr>
  <p:transition spd="slow">
    <p:cut/>
  </p:transition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Immediate Plans </a:t>
            </a:r>
          </a:p>
        </p:txBody>
      </p:sp>
      <p:sp>
        <p:nvSpPr>
          <p:cNvPr id="306" name="Shape 306"/>
          <p:cNvSpPr txBox="1"/>
          <p:nvPr>
            <p:ph idx="1" type="body"/>
          </p:nvPr>
        </p:nvSpPr>
        <p:spPr>
          <a:xfrm>
            <a:off x="311700" y="11129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Begin meeting at least 3 times a week 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Get final components 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Begin prototyping </a:t>
            </a:r>
          </a:p>
        </p:txBody>
      </p:sp>
    </p:spTree>
  </p:cSld>
  <p:clrMapOvr>
    <a:masterClrMapping/>
  </p:clrMapOvr>
  <p:transition spd="slow">
    <p:cut/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Shape 311"/>
          <p:cNvSpPr txBox="1"/>
          <p:nvPr>
            <p:ph type="title"/>
          </p:nvPr>
        </p:nvSpPr>
        <p:spPr>
          <a:xfrm>
            <a:off x="311700" y="20153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Questions?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354925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HVAC Controller Specs &amp; Requirements</a:t>
            </a:r>
          </a:p>
        </p:txBody>
      </p:sp>
      <p:graphicFrame>
        <p:nvGraphicFramePr>
          <p:cNvPr id="73" name="Shape 73"/>
          <p:cNvGraphicFramePr/>
          <p:nvPr/>
        </p:nvGraphicFramePr>
        <p:xfrm>
          <a:off x="952500" y="1238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{45141E77-09E6-475F-9839-D5D239BDD301}</a:tableStyleId>
              </a:tblPr>
              <a:tblGrid>
                <a:gridCol w="3619500"/>
                <a:gridCol w="361950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Feature 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Value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Input Source 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9V Wall Adapter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Display 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LCD Screen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Sensors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Temperature</a:t>
                      </a: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74" name="Shape 74"/>
          <p:cNvSpPr txBox="1"/>
          <p:nvPr/>
        </p:nvSpPr>
        <p:spPr>
          <a:xfrm>
            <a:off x="969325" y="3114775"/>
            <a:ext cx="7239000" cy="1370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FFFFFF"/>
              </a:buClr>
              <a:buChar char="●"/>
            </a:pPr>
            <a:r>
              <a:rPr lang="en">
                <a:solidFill>
                  <a:srgbClr val="FFFFFF"/>
                </a:solidFill>
              </a:rPr>
              <a:t>Replace existing HVAC Thermostat 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  <a:buChar char="●"/>
            </a:pPr>
            <a:r>
              <a:rPr lang="en">
                <a:solidFill>
                  <a:srgbClr val="FFFFFF"/>
                </a:solidFill>
              </a:rPr>
              <a:t>Accurately detect temperature 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  <a:buChar char="●"/>
            </a:pPr>
            <a:r>
              <a:rPr lang="en">
                <a:solidFill>
                  <a:srgbClr val="FFFFFF"/>
                </a:solidFill>
              </a:rPr>
              <a:t>Display temperature on LCD screen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  <a:buChar char="●"/>
            </a:pPr>
            <a:r>
              <a:rPr lang="en">
                <a:solidFill>
                  <a:srgbClr val="FFFFFF"/>
                </a:solidFill>
              </a:rPr>
              <a:t>Operate the HVAC System</a:t>
            </a:r>
          </a:p>
          <a:p>
            <a:pPr indent="-228600" lvl="0" marL="457200">
              <a:spcBef>
                <a:spcPts val="0"/>
              </a:spcBef>
              <a:buClr>
                <a:srgbClr val="FFFFFF"/>
              </a:buClr>
              <a:buChar char="●"/>
            </a:pPr>
            <a:r>
              <a:rPr lang="en">
                <a:solidFill>
                  <a:srgbClr val="FFFFFF"/>
                </a:solidFill>
              </a:rPr>
              <a:t>Communicate wirelessly with the application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HVAC Controller Components/Diagram</a:t>
            </a:r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MCU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WiFi Chip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Basic LCD Screen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Digital Temperature Sensor</a:t>
            </a:r>
          </a:p>
        </p:txBody>
      </p:sp>
      <p:pic>
        <p:nvPicPr>
          <p:cNvPr id="81" name="Shape 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15750" y="1244200"/>
            <a:ext cx="5072824" cy="2558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Wall Switch Specs &amp; Requirements</a:t>
            </a:r>
          </a:p>
        </p:txBody>
      </p:sp>
      <p:graphicFrame>
        <p:nvGraphicFramePr>
          <p:cNvPr id="87" name="Shape 87"/>
          <p:cNvGraphicFramePr/>
          <p:nvPr/>
        </p:nvGraphicFramePr>
        <p:xfrm>
          <a:off x="631425" y="12153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{45141E77-09E6-475F-9839-D5D239BDD301}</a:tableStyleId>
              </a:tblPr>
              <a:tblGrid>
                <a:gridCol w="3619500"/>
                <a:gridCol w="3619500"/>
              </a:tblGrid>
              <a:tr h="1791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Feature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Value</a:t>
                      </a:r>
                    </a:p>
                  </a:txBody>
                  <a:tcPr marT="91425" marB="91425" marR="91425" marL="91425"/>
                </a:tc>
              </a:tr>
              <a:tr h="1791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Input Voltage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120 VAC</a:t>
                      </a:r>
                    </a:p>
                  </a:txBody>
                  <a:tcPr marT="91425" marB="91425" marR="91425" marL="91425"/>
                </a:tc>
              </a:tr>
              <a:tr h="1791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Input Frequency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60 Hz</a:t>
                      </a:r>
                    </a:p>
                  </a:txBody>
                  <a:tcPr marT="91425" marB="91425" marR="91425" marL="91425"/>
                </a:tc>
              </a:tr>
              <a:tr h="1791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Connection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Neutral Wire</a:t>
                      </a:r>
                    </a:p>
                  </a:txBody>
                  <a:tcPr marT="91425" marB="91425" marR="91425" marL="91425"/>
                </a:tc>
              </a:tr>
              <a:tr h="1809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Max Incandescent Load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600 W</a:t>
                      </a: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88" name="Shape 88"/>
          <p:cNvSpPr txBox="1"/>
          <p:nvPr/>
        </p:nvSpPr>
        <p:spPr>
          <a:xfrm>
            <a:off x="692550" y="3336100"/>
            <a:ext cx="7177800" cy="1460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FFFFFF"/>
              </a:buClr>
              <a:buChar char="●"/>
            </a:pPr>
            <a:r>
              <a:rPr lang="en">
                <a:solidFill>
                  <a:srgbClr val="FFFFFF"/>
                </a:solidFill>
              </a:rPr>
              <a:t>Allow for an input of 120 VAC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  <a:buChar char="●"/>
            </a:pPr>
            <a:r>
              <a:rPr lang="en">
                <a:solidFill>
                  <a:srgbClr val="FFFFFF"/>
                </a:solidFill>
              </a:rPr>
              <a:t>Connect to existing neutral wire for use as a power supply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  <a:buChar char="●"/>
            </a:pPr>
            <a:r>
              <a:rPr lang="en">
                <a:solidFill>
                  <a:srgbClr val="FFFFFF"/>
                </a:solidFill>
              </a:rPr>
              <a:t>Turn the lighting source on or off</a:t>
            </a:r>
          </a:p>
          <a:p>
            <a:pPr indent="-228600" lvl="0" marL="457200">
              <a:spcBef>
                <a:spcPts val="0"/>
              </a:spcBef>
              <a:buClr>
                <a:srgbClr val="FFFFFF"/>
              </a:buClr>
              <a:buChar char="●"/>
            </a:pPr>
            <a:r>
              <a:rPr lang="en">
                <a:solidFill>
                  <a:srgbClr val="FFFFFF"/>
                </a:solidFill>
              </a:rPr>
              <a:t>Interface wirelessly with the application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Wall Switch Components/Diagram</a:t>
            </a:r>
          </a:p>
        </p:txBody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Simple On/Off Switch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MCU 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Wifi Chip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Relay</a:t>
            </a:r>
          </a:p>
        </p:txBody>
      </p:sp>
      <p:sp>
        <p:nvSpPr>
          <p:cNvPr id="95" name="Shape 95"/>
          <p:cNvSpPr/>
          <p:nvPr/>
        </p:nvSpPr>
        <p:spPr>
          <a:xfrm>
            <a:off x="4709125" y="1273525"/>
            <a:ext cx="1036499" cy="52320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Wifi Signal</a:t>
            </a:r>
          </a:p>
        </p:txBody>
      </p:sp>
      <p:sp>
        <p:nvSpPr>
          <p:cNvPr id="96" name="Shape 96"/>
          <p:cNvSpPr/>
          <p:nvPr/>
        </p:nvSpPr>
        <p:spPr>
          <a:xfrm>
            <a:off x="4709125" y="2052525"/>
            <a:ext cx="1036499" cy="454199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MCU</a:t>
            </a:r>
          </a:p>
        </p:txBody>
      </p:sp>
      <p:sp>
        <p:nvSpPr>
          <p:cNvPr id="97" name="Shape 97"/>
          <p:cNvSpPr/>
          <p:nvPr/>
        </p:nvSpPr>
        <p:spPr>
          <a:xfrm>
            <a:off x="4723975" y="2762525"/>
            <a:ext cx="1006799" cy="454199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Energy Meter IC</a:t>
            </a:r>
          </a:p>
        </p:txBody>
      </p:sp>
      <p:sp>
        <p:nvSpPr>
          <p:cNvPr id="98" name="Shape 98"/>
          <p:cNvSpPr/>
          <p:nvPr/>
        </p:nvSpPr>
        <p:spPr>
          <a:xfrm>
            <a:off x="4709125" y="3415850"/>
            <a:ext cx="1036499" cy="52320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Relay</a:t>
            </a:r>
          </a:p>
        </p:txBody>
      </p:sp>
      <p:sp>
        <p:nvSpPr>
          <p:cNvPr id="99" name="Shape 99"/>
          <p:cNvSpPr/>
          <p:nvPr/>
        </p:nvSpPr>
        <p:spPr>
          <a:xfrm>
            <a:off x="6407175" y="3455300"/>
            <a:ext cx="888600" cy="444300"/>
          </a:xfrm>
          <a:prstGeom prst="roundRect">
            <a:avLst>
              <a:gd fmla="val 16667" name="adj"/>
            </a:avLst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Output to Light</a:t>
            </a:r>
          </a:p>
        </p:txBody>
      </p:sp>
      <p:cxnSp>
        <p:nvCxnSpPr>
          <p:cNvPr id="100" name="Shape 100"/>
          <p:cNvCxnSpPr>
            <a:endCxn id="96" idx="0"/>
          </p:cNvCxnSpPr>
          <p:nvPr/>
        </p:nvCxnSpPr>
        <p:spPr>
          <a:xfrm flipH="1">
            <a:off x="5227374" y="1796625"/>
            <a:ext cx="5100" cy="2559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101" name="Shape 101"/>
          <p:cNvCxnSpPr>
            <a:endCxn id="97" idx="0"/>
          </p:cNvCxnSpPr>
          <p:nvPr/>
        </p:nvCxnSpPr>
        <p:spPr>
          <a:xfrm flipH="1">
            <a:off x="5227374" y="2517425"/>
            <a:ext cx="5100" cy="2451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102" name="Shape 102"/>
          <p:cNvCxnSpPr>
            <a:endCxn id="98" idx="0"/>
          </p:cNvCxnSpPr>
          <p:nvPr/>
        </p:nvCxnSpPr>
        <p:spPr>
          <a:xfrm flipH="1">
            <a:off x="5227374" y="3248150"/>
            <a:ext cx="5100" cy="1677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103" name="Shape 103"/>
          <p:cNvCxnSpPr>
            <a:endCxn id="99" idx="1"/>
          </p:cNvCxnSpPr>
          <p:nvPr/>
        </p:nvCxnSpPr>
        <p:spPr>
          <a:xfrm flipH="1" rot="10800000">
            <a:off x="5785275" y="3677450"/>
            <a:ext cx="621900" cy="147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104" name="Shape 104"/>
          <p:cNvSpPr/>
          <p:nvPr/>
        </p:nvSpPr>
        <p:spPr>
          <a:xfrm rot="5400000">
            <a:off x="3781100" y="1407174"/>
            <a:ext cx="305999" cy="255899"/>
          </a:xfrm>
          <a:prstGeom prst="triangle">
            <a:avLst>
              <a:gd fmla="val 50000" name="adj"/>
            </a:avLst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105" name="Shape 105"/>
          <p:cNvCxnSpPr>
            <a:endCxn id="104" idx="0"/>
          </p:cNvCxnSpPr>
          <p:nvPr/>
        </p:nvCxnSpPr>
        <p:spPr>
          <a:xfrm flipH="1">
            <a:off x="4062050" y="1520424"/>
            <a:ext cx="686400" cy="147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Smart Outlet Specs &amp; Requirements</a:t>
            </a:r>
          </a:p>
        </p:txBody>
      </p:sp>
      <p:graphicFrame>
        <p:nvGraphicFramePr>
          <p:cNvPr id="111" name="Shape 111"/>
          <p:cNvGraphicFramePr/>
          <p:nvPr/>
        </p:nvGraphicFramePr>
        <p:xfrm>
          <a:off x="952500" y="1238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{45141E77-09E6-475F-9839-D5D239BDD301}</a:tableStyleId>
              </a:tblPr>
              <a:tblGrid>
                <a:gridCol w="3619500"/>
                <a:gridCol w="361950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Feature 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Value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Input Voltage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120 VAC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Input Current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15 A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Input Frequency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60 Hz</a:t>
                      </a: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Connection 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FFFF"/>
                          </a:solidFill>
                        </a:rPr>
                        <a:t>Type B Wall Outlet</a:t>
                      </a: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12" name="Shape 112"/>
          <p:cNvSpPr txBox="1"/>
          <p:nvPr/>
        </p:nvSpPr>
        <p:spPr>
          <a:xfrm>
            <a:off x="962825" y="3420550"/>
            <a:ext cx="7228800" cy="1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FFFFFF"/>
              </a:buClr>
              <a:buChar char="●"/>
            </a:pPr>
            <a:r>
              <a:rPr lang="en">
                <a:solidFill>
                  <a:srgbClr val="FFFFFF"/>
                </a:solidFill>
              </a:rPr>
              <a:t>Allow for an input of 120 VAC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  <a:buChar char="●"/>
            </a:pPr>
            <a:r>
              <a:rPr lang="en">
                <a:solidFill>
                  <a:srgbClr val="FFFFFF"/>
                </a:solidFill>
              </a:rPr>
              <a:t>Connect to a wall outlet to use as a power supply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  <a:buChar char="●"/>
            </a:pPr>
            <a:r>
              <a:rPr lang="en">
                <a:solidFill>
                  <a:srgbClr val="FFFFFF"/>
                </a:solidFill>
              </a:rPr>
              <a:t>Halt or allow the flow of electricity to any appliances connected</a:t>
            </a:r>
          </a:p>
          <a:p>
            <a:pPr indent="-228600" lvl="0" marL="457200">
              <a:spcBef>
                <a:spcPts val="0"/>
              </a:spcBef>
              <a:buClr>
                <a:srgbClr val="FFFFFF"/>
              </a:buClr>
              <a:buChar char="●"/>
            </a:pPr>
            <a:r>
              <a:rPr lang="en">
                <a:solidFill>
                  <a:srgbClr val="FFFFFF"/>
                </a:solidFill>
              </a:rPr>
              <a:t>Communicate wirelessly with the application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Smart Outlet Components</a:t>
            </a:r>
          </a:p>
        </p:txBody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MCU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2- Channel Relay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WiFi Chip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Energy Measurement IC</a:t>
            </a:r>
          </a:p>
          <a:p>
            <a:pPr indent="-228600" lvl="0" marL="457200" rtl="0">
              <a:spcBef>
                <a:spcPts val="0"/>
              </a:spcBef>
              <a:buClr>
                <a:srgbClr val="FFFFFF"/>
              </a:buClr>
            </a:pPr>
            <a:r>
              <a:rPr lang="en">
                <a:solidFill>
                  <a:srgbClr val="FFFFFF"/>
                </a:solidFill>
              </a:rPr>
              <a:t>2 Plug Outlet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19" name="Shape 119"/>
          <p:cNvPicPr preferRelativeResize="0"/>
          <p:nvPr/>
        </p:nvPicPr>
        <p:blipFill rotWithShape="1">
          <a:blip r:embed="rId3">
            <a:alphaModFix/>
          </a:blip>
          <a:srcRect b="7920" l="11905" r="50276" t="10506"/>
          <a:stretch/>
        </p:blipFill>
        <p:spPr>
          <a:xfrm>
            <a:off x="3846950" y="1220675"/>
            <a:ext cx="1520725" cy="32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Shape 120"/>
          <p:cNvPicPr preferRelativeResize="0"/>
          <p:nvPr/>
        </p:nvPicPr>
        <p:blipFill>
          <a:blip r:embed="rId4">
            <a:alphaModFix amt="99000"/>
          </a:blip>
          <a:stretch>
            <a:fillRect/>
          </a:stretch>
        </p:blipFill>
        <p:spPr>
          <a:xfrm>
            <a:off x="5841800" y="445025"/>
            <a:ext cx="1857799" cy="1857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Shape 121"/>
          <p:cNvPicPr preferRelativeResize="0"/>
          <p:nvPr/>
        </p:nvPicPr>
        <p:blipFill rotWithShape="1">
          <a:blip r:embed="rId5">
            <a:alphaModFix amt="86000"/>
          </a:blip>
          <a:srcRect b="0" l="0" r="38793" t="0"/>
          <a:stretch/>
        </p:blipFill>
        <p:spPr>
          <a:xfrm>
            <a:off x="6033325" y="2677174"/>
            <a:ext cx="1171099" cy="2108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Shape 1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502125" y="3161625"/>
            <a:ext cx="1407250" cy="140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simple-dark-2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